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110"/>
  </p:notesMasterIdLst>
  <p:handoutMasterIdLst>
    <p:handoutMasterId r:id="rId111"/>
  </p:handoutMasterIdLst>
  <p:sldIdLst>
    <p:sldId id="264" r:id="rId3"/>
    <p:sldId id="1969" r:id="rId4"/>
    <p:sldId id="1970" r:id="rId5"/>
    <p:sldId id="1971" r:id="rId6"/>
    <p:sldId id="1843" r:id="rId7"/>
    <p:sldId id="1846" r:id="rId8"/>
    <p:sldId id="1883" r:id="rId9"/>
    <p:sldId id="1847" r:id="rId10"/>
    <p:sldId id="1848" r:id="rId11"/>
    <p:sldId id="1852" r:id="rId12"/>
    <p:sldId id="1849" r:id="rId13"/>
    <p:sldId id="1851" r:id="rId14"/>
    <p:sldId id="1884" r:id="rId15"/>
    <p:sldId id="1855" r:id="rId16"/>
    <p:sldId id="1906" r:id="rId17"/>
    <p:sldId id="1907" r:id="rId18"/>
    <p:sldId id="1908" r:id="rId19"/>
    <p:sldId id="1909" r:id="rId20"/>
    <p:sldId id="1911" r:id="rId21"/>
    <p:sldId id="1863" r:id="rId22"/>
    <p:sldId id="1905" r:id="rId23"/>
    <p:sldId id="1864" r:id="rId24"/>
    <p:sldId id="1867" r:id="rId25"/>
    <p:sldId id="1912" r:id="rId26"/>
    <p:sldId id="1913" r:id="rId27"/>
    <p:sldId id="1853" r:id="rId28"/>
    <p:sldId id="1856" r:id="rId29"/>
    <p:sldId id="1854" r:id="rId30"/>
    <p:sldId id="1857" r:id="rId31"/>
    <p:sldId id="1858" r:id="rId32"/>
    <p:sldId id="1859" r:id="rId33"/>
    <p:sldId id="1860" r:id="rId34"/>
    <p:sldId id="1861" r:id="rId35"/>
    <p:sldId id="1862" r:id="rId36"/>
    <p:sldId id="1914" r:id="rId37"/>
    <p:sldId id="1915" r:id="rId38"/>
    <p:sldId id="1917" r:id="rId39"/>
    <p:sldId id="1916" r:id="rId40"/>
    <p:sldId id="1866" r:id="rId41"/>
    <p:sldId id="1865" r:id="rId42"/>
    <p:sldId id="1919" r:id="rId43"/>
    <p:sldId id="1920" r:id="rId44"/>
    <p:sldId id="1921" r:id="rId45"/>
    <p:sldId id="1918" r:id="rId46"/>
    <p:sldId id="1922" r:id="rId47"/>
    <p:sldId id="1923" r:id="rId48"/>
    <p:sldId id="1869" r:id="rId49"/>
    <p:sldId id="1870" r:id="rId50"/>
    <p:sldId id="1925" r:id="rId51"/>
    <p:sldId id="1924" r:id="rId52"/>
    <p:sldId id="1926" r:id="rId53"/>
    <p:sldId id="1887" r:id="rId54"/>
    <p:sldId id="1945" r:id="rId55"/>
    <p:sldId id="1882" r:id="rId56"/>
    <p:sldId id="1891" r:id="rId57"/>
    <p:sldId id="1892" r:id="rId58"/>
    <p:sldId id="1893" r:id="rId59"/>
    <p:sldId id="1872" r:id="rId60"/>
    <p:sldId id="1946" r:id="rId61"/>
    <p:sldId id="1947" r:id="rId62"/>
    <p:sldId id="1948" r:id="rId63"/>
    <p:sldId id="1949" r:id="rId64"/>
    <p:sldId id="1951" r:id="rId65"/>
    <p:sldId id="1890" r:id="rId66"/>
    <p:sldId id="1952" r:id="rId67"/>
    <p:sldId id="1953" r:id="rId68"/>
    <p:sldId id="1954" r:id="rId69"/>
    <p:sldId id="1955" r:id="rId70"/>
    <p:sldId id="1956" r:id="rId71"/>
    <p:sldId id="1957" r:id="rId72"/>
    <p:sldId id="1958" r:id="rId73"/>
    <p:sldId id="1894" r:id="rId74"/>
    <p:sldId id="1960" r:id="rId75"/>
    <p:sldId id="1959" r:id="rId76"/>
    <p:sldId id="1927" r:id="rId77"/>
    <p:sldId id="1961" r:id="rId78"/>
    <p:sldId id="1868" r:id="rId79"/>
    <p:sldId id="1875" r:id="rId80"/>
    <p:sldId id="1879" r:id="rId81"/>
    <p:sldId id="1929" r:id="rId82"/>
    <p:sldId id="1930" r:id="rId83"/>
    <p:sldId id="1931" r:id="rId84"/>
    <p:sldId id="1932" r:id="rId85"/>
    <p:sldId id="1933" r:id="rId86"/>
    <p:sldId id="1934" r:id="rId87"/>
    <p:sldId id="1935" r:id="rId88"/>
    <p:sldId id="1966" r:id="rId89"/>
    <p:sldId id="1965" r:id="rId90"/>
    <p:sldId id="1936" r:id="rId91"/>
    <p:sldId id="1937" r:id="rId92"/>
    <p:sldId id="1938" r:id="rId93"/>
    <p:sldId id="1939" r:id="rId94"/>
    <p:sldId id="1940" r:id="rId95"/>
    <p:sldId id="1928" r:id="rId96"/>
    <p:sldId id="1944" r:id="rId97"/>
    <p:sldId id="1962" r:id="rId98"/>
    <p:sldId id="1963" r:id="rId99"/>
    <p:sldId id="1964" r:id="rId100"/>
    <p:sldId id="1941" r:id="rId101"/>
    <p:sldId id="1942" r:id="rId102"/>
    <p:sldId id="1943" r:id="rId103"/>
    <p:sldId id="1885" r:id="rId104"/>
    <p:sldId id="1876" r:id="rId105"/>
    <p:sldId id="1886" r:id="rId106"/>
    <p:sldId id="1880" r:id="rId107"/>
    <p:sldId id="1881" r:id="rId108"/>
    <p:sldId id="1842" r:id="rId109"/>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b="1"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b="1"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b="1"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b="1"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b="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24">
          <p15:clr>
            <a:srgbClr val="A4A3A4"/>
          </p15:clr>
        </p15:guide>
        <p15:guide id="2" pos="291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 id="2" name="Athene"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DDDDDD"/>
    <a:srgbClr val="FF7C80"/>
    <a:srgbClr val="FEBAB8"/>
    <a:srgbClr val="FFFF99"/>
    <a:srgbClr val="FF5757"/>
    <a:srgbClr val="DFE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autoAdjust="0"/>
  </p:normalViewPr>
  <p:slideViewPr>
    <p:cSldViewPr>
      <p:cViewPr varScale="1">
        <p:scale>
          <a:sx n="131" d="100"/>
          <a:sy n="131" d="100"/>
        </p:scale>
        <p:origin x="1600" y="184"/>
      </p:cViewPr>
      <p:guideLst>
        <p:guide orient="horz" pos="2024"/>
        <p:guide pos="2913"/>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commentAuthors" Target="commentAuthor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notesMaster" Target="notesMasters/notesMaster1.xml"/><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ea typeface="宋体" panose="02010600030101010101" pitchFamily="2" charset="-122"/>
                <a:cs typeface="+mn-cs"/>
              </a:defRPr>
            </a:lvl1pPr>
          </a:lstStyle>
          <a:p>
            <a:pPr>
              <a:defRPr/>
            </a:pPr>
            <a:fld id="{998314A4-7FB8-410C-9B09-E33ABE8731E3}" type="datetimeFigureOut">
              <a:rPr lang="zh-CN" altLang="en-US"/>
              <a:t>2019/12/11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B5DA86A4-0075-4455-BD2E-BCB4AAD1240C}" type="slidenum">
              <a:rPr lang="zh-CN" altLang="en-US"/>
              <a:t>‹#›</a:t>
            </a:fld>
            <a:endParaRPr lang="zh-CN" altLang="en-US"/>
          </a:p>
        </p:txBody>
      </p:sp>
    </p:spTree>
    <p:extLst>
      <p:ext uri="{BB962C8B-B14F-4D97-AF65-F5344CB8AC3E}">
        <p14:creationId xmlns:p14="http://schemas.microsoft.com/office/powerpoint/2010/main" val="41502450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Tx/>
              <a:buNone/>
              <a:defRPr sz="1200" b="0">
                <a:latin typeface="Arial" panose="020B0604020202020204" pitchFamily="34" charset="0"/>
                <a:ea typeface="宋体" panose="02010600030101010101" pitchFamily="2" charset="-122"/>
                <a:cs typeface="+mn-cs"/>
              </a:defRPr>
            </a:lvl1pPr>
          </a:lstStyle>
          <a:p>
            <a:pPr>
              <a:defRPr/>
            </a:pPr>
            <a:endParaRPr lang="zh-CN" altLang="zh-CN"/>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Tx/>
              <a:buNone/>
              <a:defRPr sz="1200" b="0">
                <a:latin typeface="Arial" panose="020B0604020202020204" pitchFamily="34" charset="0"/>
                <a:ea typeface="宋体" panose="02010600030101010101" pitchFamily="2" charset="-122"/>
                <a:cs typeface="+mn-cs"/>
              </a:defRPr>
            </a:lvl1pPr>
          </a:lstStyle>
          <a:p>
            <a:pPr>
              <a:defRPr/>
            </a:pPr>
            <a:endParaRPr lang="zh-CN" altLang="zh-CN"/>
          </a:p>
        </p:txBody>
      </p:sp>
      <p:sp>
        <p:nvSpPr>
          <p:cNvPr id="56324"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Tx/>
              <a:buNone/>
              <a:defRPr sz="1200" b="0">
                <a:latin typeface="Arial" panose="020B0604020202020204" pitchFamily="34" charset="0"/>
                <a:ea typeface="宋体" panose="02010600030101010101" pitchFamily="2" charset="-122"/>
                <a:cs typeface="+mn-cs"/>
              </a:defRPr>
            </a:lvl1pPr>
          </a:lstStyle>
          <a:p>
            <a:pPr>
              <a:defRPr/>
            </a:pPr>
            <a:endParaRPr lang="zh-CN" altLang="zh-CN"/>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026A4FEC-2F14-4071-A641-64D10EE4FB1B}" type="slidenum">
              <a:rPr lang="zh-CN" altLang="zh-CN"/>
              <a:t>‹#›</a:t>
            </a:fld>
            <a:endParaRPr lang="zh-CN" altLang="zh-CN"/>
          </a:p>
        </p:txBody>
      </p:sp>
    </p:spTree>
    <p:extLst>
      <p:ext uri="{BB962C8B-B14F-4D97-AF65-F5344CB8AC3E}">
        <p14:creationId xmlns:p14="http://schemas.microsoft.com/office/powerpoint/2010/main" val="5716645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B5F256-3C04-48F0-97C5-25E13E826FE8}"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06F71E-03EE-428C-B3E4-D86F3BBE656C}"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75459E68-E5DE-4F10-9A75-41768B236ABD}"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03800C-CA24-48F7-B8AA-2F102A609560}"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0E3BBA05-CC24-44B5-AD62-BB6024C8EC46}"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0C2328-383C-49C8-A717-AD6D39CD4634}"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0"/>
            <a:ext cx="5688013" cy="79851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39750" y="1671638"/>
            <a:ext cx="7921625" cy="4133850"/>
          </a:xfrm>
        </p:spPr>
        <p:txBody>
          <a:bodyPr/>
          <a:lstStyle/>
          <a:p>
            <a:endParaRPr lang="zh-CN" alt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5724525" y="6265863"/>
            <a:ext cx="2133600" cy="476250"/>
          </a:xfrm>
        </p:spPr>
        <p:txBody>
          <a:bodyPr/>
          <a:lstStyle>
            <a:lvl1pPr>
              <a:defRPr/>
            </a:lvl1pPr>
          </a:lstStyle>
          <a:p>
            <a:r>
              <a:rPr lang="zh-CN" altLang="zh-CN"/>
              <a:t>page </a:t>
            </a:r>
            <a:fld id="{35A88F92-37C9-4BA8-AA5C-EB15ED5B5526}"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B5F256-3C04-48F0-97C5-25E13E826FE8}"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06F71E-03EE-428C-B3E4-D86F3BBE656C}" type="slidenum">
              <a:rPr lang="zh-CN" altLang="en-US"/>
              <a:t>‹#›</a:t>
            </a:fld>
            <a:endParaRPr lang="zh-CN" altLang="en-US"/>
          </a:p>
        </p:txBody>
      </p:sp>
    </p:spTree>
    <p:extLst>
      <p:ext uri="{BB962C8B-B14F-4D97-AF65-F5344CB8AC3E}">
        <p14:creationId xmlns:p14="http://schemas.microsoft.com/office/powerpoint/2010/main" val="197355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2696"/>
          </a:xfrm>
        </p:spPr>
        <p:txBody>
          <a:bodyPr/>
          <a:lstStyle>
            <a:lvl1pPr>
              <a:defRPr b="1">
                <a:solidFill>
                  <a:srgbClr val="FF0000"/>
                </a:solidFill>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3" name="内容占位符 2"/>
          <p:cNvSpPr>
            <a:spLocks noGrp="1"/>
          </p:cNvSpPr>
          <p:nvPr>
            <p:ph idx="1"/>
          </p:nvPr>
        </p:nvSpPr>
        <p:spPr>
          <a:xfrm>
            <a:off x="107504" y="908720"/>
            <a:ext cx="8928992" cy="5217443"/>
          </a:xfrm>
        </p:spPr>
        <p:txBody>
          <a:bodyPr>
            <a:noAutofit/>
          </a:bodyPr>
          <a:lstStyle>
            <a:lvl1pPr marL="342900" indent="-342900">
              <a:lnSpc>
                <a:spcPct val="100000"/>
              </a:lnSpc>
              <a:spcBef>
                <a:spcPts val="600"/>
              </a:spcBef>
              <a:spcAft>
                <a:spcPts val="300"/>
              </a:spcAft>
              <a:buFont typeface="Wingdings" panose="05000000000000000000" pitchFamily="2" charset="2"/>
              <a:buChar char="p"/>
              <a:defRPr sz="2400"/>
            </a:lvl1pPr>
            <a:lvl2pPr marL="742950" indent="-285750">
              <a:lnSpc>
                <a:spcPct val="100000"/>
              </a:lnSpc>
              <a:spcBef>
                <a:spcPts val="600"/>
              </a:spcBef>
              <a:spcAft>
                <a:spcPts val="300"/>
              </a:spcAft>
              <a:buFont typeface="Wingdings" panose="05000000000000000000" pitchFamily="2" charset="2"/>
              <a:buChar char="Ø"/>
              <a:defRPr sz="2000"/>
            </a:lvl2pPr>
            <a:lvl3pPr marL="1143000" indent="-228600">
              <a:lnSpc>
                <a:spcPct val="100000"/>
              </a:lnSpc>
              <a:spcBef>
                <a:spcPts val="600"/>
              </a:spcBef>
              <a:spcAft>
                <a:spcPts val="300"/>
              </a:spcAft>
              <a:buFont typeface="Arial" panose="020B0604020202020204" pitchFamily="34" charset="0"/>
              <a:buChar char="•"/>
              <a:defRPr sz="1800"/>
            </a:lvl3pPr>
            <a:lvl4pPr>
              <a:lnSpc>
                <a:spcPct val="100000"/>
              </a:lnSpc>
              <a:spcBef>
                <a:spcPts val="600"/>
              </a:spcBef>
              <a:spcAft>
                <a:spcPts val="300"/>
              </a:spcAft>
              <a:defRPr sz="1600"/>
            </a:lvl4pPr>
            <a:lvl5pPr>
              <a:lnSpc>
                <a:spcPct val="100000"/>
              </a:lnSpc>
              <a:spcBef>
                <a:spcPts val="600"/>
              </a:spcBef>
              <a:spcAft>
                <a:spcPts val="300"/>
              </a:spcAft>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altLang="zh-CN" noProof="1"/>
          </a:p>
        </p:txBody>
      </p:sp>
      <p:sp>
        <p:nvSpPr>
          <p:cNvPr id="4" name="灯片编号占位符 5"/>
          <p:cNvSpPr>
            <a:spLocks noGrp="1"/>
          </p:cNvSpPr>
          <p:nvPr>
            <p:ph type="sldNum" sz="quarter" idx="10"/>
          </p:nvPr>
        </p:nvSpPr>
        <p:spPr>
          <a:xfrm>
            <a:off x="6948488" y="6264275"/>
            <a:ext cx="1017587" cy="365125"/>
          </a:xfrm>
        </p:spPr>
        <p:txBody>
          <a:bodyPr/>
          <a:lstStyle>
            <a:lvl1pPr>
              <a:defRPr/>
            </a:lvl1pPr>
          </a:lstStyle>
          <a:p>
            <a:pPr>
              <a:defRPr/>
            </a:pPr>
            <a:r>
              <a:rPr lang="en-US" altLang="zh-CN"/>
              <a:t>Page </a:t>
            </a:r>
            <a:fld id="{F6C72183-3157-4C1F-9868-9115DD1C8F51}" type="slidenum">
              <a:rPr lang="zh-CN" altLang="en-US"/>
              <a:t>‹#›</a:t>
            </a:fld>
            <a:endParaRPr lang="zh-CN" altLang="en-US"/>
          </a:p>
        </p:txBody>
      </p:sp>
      <p:sp>
        <p:nvSpPr>
          <p:cNvPr id="5" name="日期占位符 3"/>
          <p:cNvSpPr>
            <a:spLocks noGrp="1"/>
          </p:cNvSpPr>
          <p:nvPr>
            <p:ph type="dt" sz="half" idx="11"/>
          </p:nvPr>
        </p:nvSpPr>
        <p:spPr/>
        <p:txBody>
          <a:bodyPr/>
          <a:lstStyle>
            <a:lvl1pPr>
              <a:defRPr/>
            </a:lvl1pPr>
          </a:lstStyle>
          <a:p>
            <a:pPr>
              <a:defRPr/>
            </a:pPr>
            <a:fld id="{02B10640-18B0-492E-B231-304AEAE19234}" type="datetime1">
              <a:rPr lang="zh-CN" altLang="en-US" smtClean="0"/>
              <a:t>2019/12/11</a:t>
            </a:fld>
            <a:endParaRPr lang="zh-CN" altLang="en-US"/>
          </a:p>
        </p:txBody>
      </p:sp>
      <p:sp>
        <p:nvSpPr>
          <p:cNvPr id="6" name="页脚占位符 4"/>
          <p:cNvSpPr>
            <a:spLocks noGrp="1"/>
          </p:cNvSpPr>
          <p:nvPr>
            <p:ph type="ftr" sz="quarter" idx="12"/>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2649576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53A6524-7AFF-4211-9CC7-0BDE09B7890B}"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BB2D99-E77C-4563-B4F6-1DF82715B67B}" type="slidenum">
              <a:rPr lang="zh-CN" altLang="en-US"/>
              <a:t>‹#›</a:t>
            </a:fld>
            <a:endParaRPr lang="zh-CN" altLang="en-US"/>
          </a:p>
        </p:txBody>
      </p:sp>
    </p:spTree>
    <p:extLst>
      <p:ext uri="{BB962C8B-B14F-4D97-AF65-F5344CB8AC3E}">
        <p14:creationId xmlns:p14="http://schemas.microsoft.com/office/powerpoint/2010/main" val="296415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B1E64622-0F3A-4ABC-9D4A-7625A963FF9A}" type="datetime1">
              <a:rPr lang="zh-CN" altLang="en-US" smtClean="0"/>
              <a:t>2019/12/11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61D9679-AC39-4824-BF35-CCBB9C3699F8}" type="slidenum">
              <a:rPr lang="zh-CN" altLang="en-US"/>
              <a:t>‹#›</a:t>
            </a:fld>
            <a:endParaRPr lang="zh-CN" altLang="en-US"/>
          </a:p>
        </p:txBody>
      </p:sp>
    </p:spTree>
    <p:extLst>
      <p:ext uri="{BB962C8B-B14F-4D97-AF65-F5344CB8AC3E}">
        <p14:creationId xmlns:p14="http://schemas.microsoft.com/office/powerpoint/2010/main" val="1058167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38DEB9DC-CE35-4859-9EC3-108246FD986D}" type="datetime1">
              <a:rPr lang="zh-CN" altLang="en-US" smtClean="0"/>
              <a:t>2019/12/11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9C097E-3D5D-40B2-91E9-B4754DFC0A83}" type="slidenum">
              <a:rPr lang="zh-CN" altLang="en-US"/>
              <a:t>‹#›</a:t>
            </a:fld>
            <a:endParaRPr lang="zh-CN" altLang="en-US"/>
          </a:p>
        </p:txBody>
      </p:sp>
    </p:spTree>
    <p:extLst>
      <p:ext uri="{BB962C8B-B14F-4D97-AF65-F5344CB8AC3E}">
        <p14:creationId xmlns:p14="http://schemas.microsoft.com/office/powerpoint/2010/main" val="3564531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E14A020-1323-47CB-BF5A-B69A5B464FB6}" type="datetime1">
              <a:rPr lang="zh-CN" altLang="en-US" smtClean="0"/>
              <a:t>2019/12/11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12E09F7-4042-47DC-B35D-2F034678B41C}" type="slidenum">
              <a:rPr lang="zh-CN" altLang="en-US"/>
              <a:t>‹#›</a:t>
            </a:fld>
            <a:endParaRPr lang="zh-CN" altLang="en-US"/>
          </a:p>
        </p:txBody>
      </p:sp>
    </p:spTree>
    <p:extLst>
      <p:ext uri="{BB962C8B-B14F-4D97-AF65-F5344CB8AC3E}">
        <p14:creationId xmlns:p14="http://schemas.microsoft.com/office/powerpoint/2010/main" val="2022737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B5A5214-3C58-4FCC-A904-3473BADE2E23}" type="datetime1">
              <a:rPr lang="zh-CN" altLang="en-US" smtClean="0"/>
              <a:t>2019/12/11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73233-C11E-435B-A7D5-AACFEFDFDA13}" type="slidenum">
              <a:rPr lang="zh-CN" altLang="en-US"/>
              <a:t>‹#›</a:t>
            </a:fld>
            <a:endParaRPr lang="zh-CN" altLang="en-US"/>
          </a:p>
        </p:txBody>
      </p:sp>
    </p:spTree>
    <p:extLst>
      <p:ext uri="{BB962C8B-B14F-4D97-AF65-F5344CB8AC3E}">
        <p14:creationId xmlns:p14="http://schemas.microsoft.com/office/powerpoint/2010/main" val="241242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2696"/>
          </a:xfrm>
        </p:spPr>
        <p:txBody>
          <a:bodyPr/>
          <a:lstStyle>
            <a:lvl1pPr>
              <a:defRPr b="1">
                <a:solidFill>
                  <a:srgbClr val="FF0000"/>
                </a:solidFill>
                <a:latin typeface="黑体" panose="02010609060101010101" pitchFamily="49" charset="-122"/>
                <a:ea typeface="黑体" panose="02010609060101010101" pitchFamily="49" charset="-122"/>
              </a:defRPr>
            </a:lvl1pPr>
          </a:lstStyle>
          <a:p>
            <a:r>
              <a:rPr lang="zh-CN" altLang="en-US" noProof="1"/>
              <a:t>单击此处编辑母版标题样式</a:t>
            </a:r>
          </a:p>
        </p:txBody>
      </p:sp>
      <p:sp>
        <p:nvSpPr>
          <p:cNvPr id="3" name="内容占位符 2"/>
          <p:cNvSpPr>
            <a:spLocks noGrp="1"/>
          </p:cNvSpPr>
          <p:nvPr>
            <p:ph idx="1"/>
          </p:nvPr>
        </p:nvSpPr>
        <p:spPr>
          <a:xfrm>
            <a:off x="107504" y="908720"/>
            <a:ext cx="8928992" cy="5217443"/>
          </a:xfrm>
        </p:spPr>
        <p:txBody>
          <a:bodyPr>
            <a:noAutofit/>
          </a:bodyPr>
          <a:lstStyle>
            <a:lvl1pPr marL="342900" indent="-342900">
              <a:lnSpc>
                <a:spcPct val="100000"/>
              </a:lnSpc>
              <a:spcBef>
                <a:spcPts val="600"/>
              </a:spcBef>
              <a:spcAft>
                <a:spcPts val="300"/>
              </a:spcAft>
              <a:buFont typeface="Wingdings" panose="05000000000000000000" pitchFamily="2" charset="2"/>
              <a:buChar char="p"/>
              <a:defRPr sz="2400"/>
            </a:lvl1pPr>
            <a:lvl2pPr marL="742950" indent="-285750">
              <a:lnSpc>
                <a:spcPct val="100000"/>
              </a:lnSpc>
              <a:spcBef>
                <a:spcPts val="600"/>
              </a:spcBef>
              <a:spcAft>
                <a:spcPts val="300"/>
              </a:spcAft>
              <a:buFont typeface="Wingdings" panose="05000000000000000000" pitchFamily="2" charset="2"/>
              <a:buChar char="Ø"/>
              <a:defRPr sz="2000"/>
            </a:lvl2pPr>
            <a:lvl3pPr marL="1143000" indent="-228600">
              <a:lnSpc>
                <a:spcPct val="100000"/>
              </a:lnSpc>
              <a:spcBef>
                <a:spcPts val="600"/>
              </a:spcBef>
              <a:spcAft>
                <a:spcPts val="300"/>
              </a:spcAft>
              <a:buFont typeface="Arial" panose="020B0604020202020204" pitchFamily="34" charset="0"/>
              <a:buChar char="•"/>
              <a:defRPr sz="1800"/>
            </a:lvl3pPr>
            <a:lvl4pPr>
              <a:lnSpc>
                <a:spcPct val="100000"/>
              </a:lnSpc>
              <a:spcBef>
                <a:spcPts val="600"/>
              </a:spcBef>
              <a:spcAft>
                <a:spcPts val="300"/>
              </a:spcAft>
              <a:defRPr sz="1600"/>
            </a:lvl4pPr>
            <a:lvl5pPr>
              <a:lnSpc>
                <a:spcPct val="100000"/>
              </a:lnSpc>
              <a:spcBef>
                <a:spcPts val="600"/>
              </a:spcBef>
              <a:spcAft>
                <a:spcPts val="300"/>
              </a:spcAft>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altLang="zh-CN" noProof="1"/>
          </a:p>
        </p:txBody>
      </p:sp>
      <p:sp>
        <p:nvSpPr>
          <p:cNvPr id="4" name="灯片编号占位符 5"/>
          <p:cNvSpPr>
            <a:spLocks noGrp="1"/>
          </p:cNvSpPr>
          <p:nvPr>
            <p:ph type="sldNum" sz="quarter" idx="10"/>
          </p:nvPr>
        </p:nvSpPr>
        <p:spPr>
          <a:xfrm>
            <a:off x="6948488" y="6264275"/>
            <a:ext cx="1017587" cy="365125"/>
          </a:xfrm>
        </p:spPr>
        <p:txBody>
          <a:bodyPr/>
          <a:lstStyle>
            <a:lvl1pPr>
              <a:defRPr/>
            </a:lvl1pPr>
          </a:lstStyle>
          <a:p>
            <a:pPr>
              <a:defRPr/>
            </a:pPr>
            <a:r>
              <a:rPr lang="en-US" altLang="zh-CN"/>
              <a:t>Page </a:t>
            </a:r>
            <a:fld id="{F6C72183-3157-4C1F-9868-9115DD1C8F51}" type="slidenum">
              <a:rPr lang="zh-CN" altLang="en-US"/>
              <a:t>‹#›</a:t>
            </a:fld>
            <a:endParaRPr lang="zh-CN" altLang="en-US"/>
          </a:p>
        </p:txBody>
      </p:sp>
      <p:sp>
        <p:nvSpPr>
          <p:cNvPr id="5" name="日期占位符 3"/>
          <p:cNvSpPr>
            <a:spLocks noGrp="1"/>
          </p:cNvSpPr>
          <p:nvPr>
            <p:ph type="dt" sz="half" idx="11"/>
          </p:nvPr>
        </p:nvSpPr>
        <p:spPr/>
        <p:txBody>
          <a:bodyPr/>
          <a:lstStyle>
            <a:lvl1pPr>
              <a:defRPr/>
            </a:lvl1pPr>
          </a:lstStyle>
          <a:p>
            <a:pPr>
              <a:defRPr/>
            </a:pPr>
            <a:fld id="{02B10640-18B0-492E-B231-304AEAE19234}" type="datetime1">
              <a:rPr lang="zh-CN" altLang="en-US" smtClean="0"/>
              <a:t>2019/12/11</a:t>
            </a:fld>
            <a:endParaRPr lang="zh-CN" altLang="en-US"/>
          </a:p>
        </p:txBody>
      </p:sp>
      <p:sp>
        <p:nvSpPr>
          <p:cNvPr id="6" name="页脚占位符 4"/>
          <p:cNvSpPr>
            <a:spLocks noGrp="1"/>
          </p:cNvSpPr>
          <p:nvPr>
            <p:ph type="ftr" sz="quarter" idx="12"/>
          </p:nvPr>
        </p:nvSpPr>
        <p:spPr/>
        <p:txBody>
          <a:bodyPr/>
          <a:lstStyle>
            <a:lvl1pPr>
              <a:defRPr/>
            </a:lvl1pPr>
          </a:lstStyle>
          <a:p>
            <a:pPr>
              <a:defRPr/>
            </a:pP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6A8516-C65C-4168-846B-F2BC99456FEB}" type="datetime1">
              <a:rPr lang="zh-CN" altLang="en-US" smtClean="0"/>
              <a:t>2019/12/11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77C39B-2B7F-4135-8429-25FCD54A6CCB}" type="slidenum">
              <a:rPr lang="zh-CN" altLang="en-US"/>
              <a:t>‹#›</a:t>
            </a:fld>
            <a:endParaRPr lang="zh-CN" altLang="en-US"/>
          </a:p>
        </p:txBody>
      </p:sp>
    </p:spTree>
    <p:extLst>
      <p:ext uri="{BB962C8B-B14F-4D97-AF65-F5344CB8AC3E}">
        <p14:creationId xmlns:p14="http://schemas.microsoft.com/office/powerpoint/2010/main" val="3762438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C8F386-7278-45DB-BE4B-639D7FD0DEC7}" type="datetime1">
              <a:rPr lang="zh-CN" altLang="en-US" smtClean="0"/>
              <a:t>2019/12/11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2CB198-9B46-44D8-9840-DDB4CDFB8F32}" type="slidenum">
              <a:rPr lang="zh-CN" altLang="en-US"/>
              <a:t>‹#›</a:t>
            </a:fld>
            <a:endParaRPr lang="zh-CN" altLang="en-US"/>
          </a:p>
        </p:txBody>
      </p:sp>
    </p:spTree>
    <p:extLst>
      <p:ext uri="{BB962C8B-B14F-4D97-AF65-F5344CB8AC3E}">
        <p14:creationId xmlns:p14="http://schemas.microsoft.com/office/powerpoint/2010/main" val="261475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75459E68-E5DE-4F10-9A75-41768B236ABD}"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D03800C-CA24-48F7-B8AA-2F102A609560}" type="slidenum">
              <a:rPr lang="zh-CN" altLang="en-US"/>
              <a:t>‹#›</a:t>
            </a:fld>
            <a:endParaRPr lang="zh-CN" altLang="en-US"/>
          </a:p>
        </p:txBody>
      </p:sp>
    </p:spTree>
    <p:extLst>
      <p:ext uri="{BB962C8B-B14F-4D97-AF65-F5344CB8AC3E}">
        <p14:creationId xmlns:p14="http://schemas.microsoft.com/office/powerpoint/2010/main" val="91772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lvl1pPr>
              <a:defRPr/>
            </a:lvl1pPr>
          </a:lstStyle>
          <a:p>
            <a:pPr>
              <a:defRPr/>
            </a:pPr>
            <a:fld id="{0E3BBA05-CC24-44B5-AD62-BB6024C8EC46}"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0C2328-383C-49C8-A717-AD6D39CD4634}" type="slidenum">
              <a:rPr lang="zh-CN" altLang="en-US"/>
              <a:t>‹#›</a:t>
            </a:fld>
            <a:endParaRPr lang="zh-CN" altLang="en-US"/>
          </a:p>
        </p:txBody>
      </p:sp>
    </p:spTree>
    <p:extLst>
      <p:ext uri="{BB962C8B-B14F-4D97-AF65-F5344CB8AC3E}">
        <p14:creationId xmlns:p14="http://schemas.microsoft.com/office/powerpoint/2010/main" val="710228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0"/>
            <a:ext cx="5688013" cy="798513"/>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539750" y="1671638"/>
            <a:ext cx="7921625" cy="4133850"/>
          </a:xfrm>
        </p:spPr>
        <p:txBody>
          <a:bodyPr/>
          <a:lstStyle/>
          <a:p>
            <a:endParaRPr lang="zh-CN" alt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6" name="Slide Number Placeholder 5"/>
          <p:cNvSpPr>
            <a:spLocks noGrp="1"/>
          </p:cNvSpPr>
          <p:nvPr>
            <p:ph type="sldNum" sz="quarter" idx="12"/>
          </p:nvPr>
        </p:nvSpPr>
        <p:spPr>
          <a:xfrm>
            <a:off x="5724525" y="6265863"/>
            <a:ext cx="2133600" cy="476250"/>
          </a:xfrm>
        </p:spPr>
        <p:txBody>
          <a:bodyPr/>
          <a:lstStyle>
            <a:lvl1pPr>
              <a:defRPr/>
            </a:lvl1pPr>
          </a:lstStyle>
          <a:p>
            <a:r>
              <a:rPr lang="zh-CN" altLang="zh-CN"/>
              <a:t>page </a:t>
            </a:r>
            <a:fld id="{35A88F92-37C9-4BA8-AA5C-EB15ED5B5526}" type="slidenum">
              <a:rPr lang="en-US" altLang="zh-CN"/>
              <a:t>‹#›</a:t>
            </a:fld>
            <a:endParaRPr lang="en-US" altLang="zh-CN"/>
          </a:p>
        </p:txBody>
      </p:sp>
    </p:spTree>
    <p:extLst>
      <p:ext uri="{BB962C8B-B14F-4D97-AF65-F5344CB8AC3E}">
        <p14:creationId xmlns:p14="http://schemas.microsoft.com/office/powerpoint/2010/main" val="15661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53A6524-7AFF-4211-9CC7-0BDE09B7890B}" type="datetime1">
              <a:rPr lang="zh-CN" altLang="en-US" smtClean="0"/>
              <a:t>2019/12/11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BB2D99-E77C-4563-B4F6-1DF82715B67B}"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p:txBody>
          <a:bodyPr/>
          <a:lstStyle>
            <a:lvl1pPr>
              <a:defRPr/>
            </a:lvl1pPr>
          </a:lstStyle>
          <a:p>
            <a:pPr>
              <a:defRPr/>
            </a:pPr>
            <a:fld id="{B1E64622-0F3A-4ABC-9D4A-7625A963FF9A}" type="datetime1">
              <a:rPr lang="zh-CN" altLang="en-US" smtClean="0"/>
              <a:t>2019/12/11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61D9679-AC39-4824-BF35-CCBB9C3699F8}"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p:txBody>
          <a:bodyPr/>
          <a:lstStyle>
            <a:lvl1pPr>
              <a:defRPr/>
            </a:lvl1pPr>
          </a:lstStyle>
          <a:p>
            <a:pPr>
              <a:defRPr/>
            </a:pPr>
            <a:fld id="{38DEB9DC-CE35-4859-9EC3-108246FD986D}" type="datetime1">
              <a:rPr lang="zh-CN" altLang="en-US" smtClean="0"/>
              <a:t>2019/12/11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89C097E-3D5D-40B2-91E9-B4754DFC0A83}"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E14A020-1323-47CB-BF5A-B69A5B464FB6}" type="datetime1">
              <a:rPr lang="zh-CN" altLang="en-US" smtClean="0"/>
              <a:t>2019/12/11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12E09F7-4042-47DC-B35D-2F034678B41C}"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B5A5214-3C58-4FCC-A904-3473BADE2E23}" type="datetime1">
              <a:rPr lang="zh-CN" altLang="en-US" smtClean="0"/>
              <a:t>2019/12/11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73233-C11E-435B-A7D5-AACFEFDFDA13}"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6A8516-C65C-4168-846B-F2BC99456FEB}" type="datetime1">
              <a:rPr lang="zh-CN" altLang="en-US" smtClean="0"/>
              <a:t>2019/12/11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477C39B-2B7F-4135-8429-25FCD54A6CCB}"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C8F386-7278-45DB-BE4B-639D7FD0DEC7}" type="datetime1">
              <a:rPr lang="zh-CN" altLang="en-US" smtClean="0"/>
              <a:t>2019/12/11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2CB198-9B46-44D8-9840-DDB4CDFB8F32}"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FontTx/>
              <a:buNone/>
              <a:defRPr sz="1200">
                <a:solidFill>
                  <a:schemeClr val="tx1">
                    <a:tint val="75000"/>
                  </a:schemeClr>
                </a:solidFill>
                <a:latin typeface="Arial" panose="020B0604020202020204" pitchFamily="34" charset="0"/>
                <a:ea typeface="宋体" panose="02010600030101010101" pitchFamily="2" charset="-122"/>
                <a:cs typeface="+mn-cs"/>
              </a:defRPr>
            </a:lvl1pPr>
          </a:lstStyle>
          <a:p>
            <a:pPr>
              <a:defRPr/>
            </a:pPr>
            <a:fld id="{CBDDE97F-4D7E-42FE-9B5C-EB08B37C2AC2}" type="datetime1">
              <a:rPr lang="zh-CN" altLang="en-US" smtClean="0"/>
              <a:t>2019/12/11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FontTx/>
              <a:buNone/>
              <a:defRPr sz="1200">
                <a:solidFill>
                  <a:schemeClr val="tx1">
                    <a:tint val="75000"/>
                  </a:schemeClr>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Arial" panose="020B0604020202020204" pitchFamily="34" charset="0"/>
              </a:defRPr>
            </a:lvl1pPr>
          </a:lstStyle>
          <a:p>
            <a:pPr>
              <a:defRPr/>
            </a:pPr>
            <a:fld id="{A58DD064-BA8D-40B7-B316-F5840ECFA2D4}" type="slidenum">
              <a:rPr lang="zh-CN" altLang="en-US"/>
              <a:t>‹#›</a:t>
            </a:fld>
            <a:endParaRPr lang="zh-CN" altLang="en-US"/>
          </a:p>
        </p:txBody>
      </p:sp>
      <p:pic>
        <p:nvPicPr>
          <p:cNvPr id="1031" name="图片 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buFontTx/>
              <a:buNone/>
              <a:defRPr sz="1200">
                <a:solidFill>
                  <a:schemeClr val="tx1">
                    <a:tint val="75000"/>
                  </a:schemeClr>
                </a:solidFill>
                <a:latin typeface="Arial" panose="020B0604020202020204" pitchFamily="34" charset="0"/>
                <a:ea typeface="宋体" panose="02010600030101010101" pitchFamily="2" charset="-122"/>
                <a:cs typeface="+mn-cs"/>
              </a:defRPr>
            </a:lvl1pPr>
          </a:lstStyle>
          <a:p>
            <a:pPr>
              <a:defRPr/>
            </a:pPr>
            <a:fld id="{CBDDE97F-4D7E-42FE-9B5C-EB08B37C2AC2}" type="datetime1">
              <a:rPr lang="zh-CN" altLang="en-US" smtClean="0"/>
              <a:t>2019/12/11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FontTx/>
              <a:buNone/>
              <a:defRPr sz="1200">
                <a:solidFill>
                  <a:schemeClr val="tx1">
                    <a:tint val="75000"/>
                  </a:schemeClr>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Arial" panose="020B0604020202020204" pitchFamily="34" charset="0"/>
              </a:defRPr>
            </a:lvl1pPr>
          </a:lstStyle>
          <a:p>
            <a:pPr>
              <a:defRPr/>
            </a:pPr>
            <a:fld id="{A58DD064-BA8D-40B7-B316-F5840ECFA2D4}" type="slidenum">
              <a:rPr lang="zh-CN" altLang="en-US"/>
              <a:t>‹#›</a:t>
            </a:fld>
            <a:endParaRPr lang="zh-CN" altLang="en-US"/>
          </a:p>
        </p:txBody>
      </p:sp>
      <p:pic>
        <p:nvPicPr>
          <p:cNvPr id="1031" name="图片 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88"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35285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hyperlink" Target="https://book.douban.com/search/Sarah%20L.%20Harr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6"/>
          <p:cNvSpPr>
            <a:spLocks noChangeArrowheads="1"/>
          </p:cNvSpPr>
          <p:nvPr/>
        </p:nvSpPr>
        <p:spPr bwMode="auto">
          <a:xfrm>
            <a:off x="929005" y="4175760"/>
            <a:ext cx="7129145" cy="6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pPr>
            <a:r>
              <a:rPr lang="zh-CN" altLang="zh-CN" sz="2400" b="0" dirty="0">
                <a:solidFill>
                  <a:schemeClr val="bg1"/>
                </a:solidFill>
                <a:latin typeface="微软雅黑" panose="020B0503020204020204" pitchFamily="34" charset="-122"/>
                <a:ea typeface="微软雅黑" panose="020B0503020204020204" pitchFamily="34" charset="-122"/>
              </a:rPr>
              <a:t>201</a:t>
            </a:r>
            <a:r>
              <a:rPr lang="en-US" altLang="zh-CN" sz="2400" b="0" dirty="0">
                <a:solidFill>
                  <a:schemeClr val="bg1"/>
                </a:solidFill>
                <a:latin typeface="微软雅黑" panose="020B0503020204020204" pitchFamily="34" charset="-122"/>
                <a:ea typeface="微软雅黑" panose="020B0503020204020204" pitchFamily="34" charset="-122"/>
              </a:rPr>
              <a:t>7</a:t>
            </a:r>
            <a:r>
              <a:rPr lang="zh-CN" altLang="zh-CN" sz="2400" b="0" dirty="0">
                <a:solidFill>
                  <a:schemeClr val="bg1"/>
                </a:solidFill>
                <a:latin typeface="微软雅黑" panose="020B0503020204020204" pitchFamily="34" charset="-122"/>
                <a:ea typeface="微软雅黑" panose="020B0503020204020204" pitchFamily="34" charset="-122"/>
              </a:rPr>
              <a:t>.</a:t>
            </a:r>
            <a:r>
              <a:rPr lang="en-US" altLang="zh-CN" sz="2400" b="0" dirty="0">
                <a:solidFill>
                  <a:schemeClr val="bg1"/>
                </a:solidFill>
                <a:latin typeface="微软雅黑" panose="020B0503020204020204" pitchFamily="34" charset="-122"/>
                <a:ea typeface="微软雅黑" panose="020B0503020204020204" pitchFamily="34" charset="-122"/>
              </a:rPr>
              <a:t>6.2</a:t>
            </a:r>
          </a:p>
        </p:txBody>
      </p:sp>
      <p:sp>
        <p:nvSpPr>
          <p:cNvPr id="17412" name="Rectangle 6"/>
          <p:cNvSpPr>
            <a:spLocks noChangeArrowheads="1"/>
          </p:cNvSpPr>
          <p:nvPr/>
        </p:nvSpPr>
        <p:spPr bwMode="auto">
          <a:xfrm>
            <a:off x="307340" y="1928495"/>
            <a:ext cx="856551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spcBef>
                <a:spcPct val="20000"/>
              </a:spcBef>
              <a:defRPr/>
            </a:pPr>
            <a:r>
              <a:rPr lang="zh-CN" altLang="" sz="3200" dirty="0">
                <a:latin typeface="Microsoft YaHei" panose="020B0503020204020204" pitchFamily="34" charset="-122"/>
                <a:ea typeface="Microsoft YaHei" panose="020B0503020204020204" pitchFamily="34" charset="-122"/>
              </a:rPr>
              <a:t>重庆大学</a:t>
            </a:r>
            <a:br>
              <a:rPr lang="en-US" altLang="zh-CN" sz="3200" dirty="0">
                <a:latin typeface="Microsoft YaHei" panose="020B0503020204020204" pitchFamily="34" charset="-122"/>
                <a:ea typeface="Microsoft YaHei" panose="020B0503020204020204" pitchFamily="34" charset="-122"/>
              </a:rPr>
            </a:br>
            <a:r>
              <a:rPr lang="zh-CN" altLang="en-US" sz="3200" dirty="0">
                <a:latin typeface="Microsoft YaHei" panose="020B0503020204020204" pitchFamily="34" charset="-122"/>
                <a:ea typeface="Microsoft YaHei" panose="020B0503020204020204" pitchFamily="34" charset="-122"/>
              </a:rPr>
              <a:t>硬件综合设计讲解</a:t>
            </a:r>
            <a:endParaRPr lang="zh-CN" altLang="en-US" sz="3200" spc="600" dirty="0">
              <a:latin typeface="微软雅黑" panose="020B0503020204020204" pitchFamily="34" charset="-122"/>
              <a:ea typeface="微软雅黑" panose="020B0503020204020204" pitchFamily="34" charset="-122"/>
              <a:sym typeface="+mn-ea"/>
            </a:endParaRPr>
          </a:p>
        </p:txBody>
      </p:sp>
      <p:sp>
        <p:nvSpPr>
          <p:cNvPr id="2" name="矩形 1">
            <a:extLst>
              <a:ext uri="{FF2B5EF4-FFF2-40B4-BE49-F238E27FC236}">
                <a16:creationId xmlns:a16="http://schemas.microsoft.com/office/drawing/2014/main" id="{DC26648C-D64D-AB43-869C-60EE346AF285}"/>
              </a:ext>
            </a:extLst>
          </p:cNvPr>
          <p:cNvSpPr/>
          <p:nvPr/>
        </p:nvSpPr>
        <p:spPr>
          <a:xfrm>
            <a:off x="2304097" y="3252430"/>
            <a:ext cx="4572000" cy="923330"/>
          </a:xfrm>
          <a:prstGeom prst="rect">
            <a:avLst/>
          </a:prstGeom>
        </p:spPr>
        <p:txBody>
          <a:bodyPr>
            <a:spAutoFit/>
          </a:bodyPr>
          <a:lstStyle/>
          <a:p>
            <a:pPr algn="ctr"/>
            <a:r>
              <a:rPr lang="zh-CN" altLang="en-US" dirty="0">
                <a:latin typeface="Microsoft YaHei" panose="020B0503020204020204" pitchFamily="34" charset="-122"/>
                <a:ea typeface="Microsoft YaHei" panose="020B0503020204020204" pitchFamily="34" charset="-122"/>
              </a:rPr>
              <a:t>重庆大学计算机学院</a:t>
            </a:r>
            <a:endParaRPr lang="en-US" altLang="zh-CN" dirty="0">
              <a:latin typeface="Microsoft YaHei" panose="020B0503020204020204" pitchFamily="34" charset="-122"/>
              <a:ea typeface="Microsoft YaHei" panose="020B0503020204020204" pitchFamily="34" charset="-122"/>
            </a:endParaRPr>
          </a:p>
          <a:p>
            <a:pPr algn="ctr"/>
            <a:r>
              <a:rPr lang="en-US" altLang="zh-CN" dirty="0">
                <a:latin typeface="Microsoft YaHei" panose="020B0503020204020204" pitchFamily="34" charset="-122"/>
                <a:ea typeface="Microsoft YaHei" panose="020B0503020204020204" pitchFamily="34" charset="-122"/>
              </a:rPr>
              <a:t>2019.12.11</a:t>
            </a:r>
          </a:p>
          <a:p>
            <a:pPr algn="ctr"/>
            <a:r>
              <a:rPr lang="zh-CN" altLang="en-US" dirty="0">
                <a:latin typeface="Microsoft YaHei" panose="020B0503020204020204" pitchFamily="34" charset="-122"/>
                <a:ea typeface="Microsoft YaHei" panose="020B0503020204020204" pitchFamily="34" charset="-122"/>
              </a:rPr>
              <a:t>吕昱峰</a:t>
            </a:r>
            <a:endParaRPr lang="" altLang="en-US"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10</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编程模型</a:t>
            </a:r>
          </a:p>
        </p:txBody>
      </p:sp>
      <p:sp>
        <p:nvSpPr>
          <p:cNvPr id="5" name="矩形 4"/>
          <p:cNvSpPr/>
          <p:nvPr/>
        </p:nvSpPr>
        <p:spPr>
          <a:xfrm>
            <a:off x="158115" y="1065942"/>
            <a:ext cx="8590280" cy="1246495"/>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大小尾端</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处理器中的字节顺序和比特顺序均采用小尾端模式，即第</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字节永远是最低有效字节，第</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比特永远是最低有效比特</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72112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07950" y="1158662"/>
            <a:ext cx="8928100" cy="4716888"/>
          </a:xfrm>
          <a:prstGeom prst="rect">
            <a:avLst/>
          </a:prstGeom>
        </p:spPr>
      </p:pic>
    </p:spTree>
    <p:extLst>
      <p:ext uri="{BB962C8B-B14F-4D97-AF65-F5344CB8AC3E}">
        <p14:creationId xmlns:p14="http://schemas.microsoft.com/office/powerpoint/2010/main" val="12782267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p>
        </p:txBody>
      </p:sp>
      <p:sp>
        <p:nvSpPr>
          <p:cNvPr id="3" name="内容占位符 2"/>
          <p:cNvSpPr>
            <a:spLocks noGrp="1"/>
          </p:cNvSpPr>
          <p:nvPr>
            <p:ph idx="1"/>
          </p:nvPr>
        </p:nvSpPr>
        <p:spPr/>
        <p:txBody>
          <a:bodyPr/>
          <a:lstStyle/>
          <a:p>
            <a:r>
              <a:rPr lang="zh-CN" altLang="en-US" dirty="0"/>
              <a:t>流水线暂停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设置相互独立的指令</a:t>
            </a:r>
            <a:r>
              <a:rPr lang="en-US" altLang="zh-CN" dirty="0"/>
              <a:t>Cache</a:t>
            </a:r>
            <a:r>
              <a:rPr lang="zh-CN" altLang="en-US" dirty="0"/>
              <a:t>和数据</a:t>
            </a:r>
            <a:r>
              <a:rPr lang="en-US" altLang="zh-CN" dirty="0"/>
              <a:t>Cache</a:t>
            </a:r>
          </a:p>
          <a:p>
            <a:endParaRPr lang="zh-CN" altLang="en-US" dirty="0"/>
          </a:p>
        </p:txBody>
      </p:sp>
      <p:pic>
        <p:nvPicPr>
          <p:cNvPr id="4" name="图片 3"/>
          <p:cNvPicPr>
            <a:picLocks noChangeAspect="1"/>
          </p:cNvPicPr>
          <p:nvPr/>
        </p:nvPicPr>
        <p:blipFill>
          <a:blip r:embed="rId2"/>
          <a:stretch>
            <a:fillRect/>
          </a:stretch>
        </p:blipFill>
        <p:spPr>
          <a:xfrm>
            <a:off x="176403" y="1412776"/>
            <a:ext cx="8791194" cy="3554276"/>
          </a:xfrm>
          <a:prstGeom prst="rect">
            <a:avLst/>
          </a:prstGeom>
        </p:spPr>
      </p:pic>
    </p:spTree>
    <p:extLst>
      <p:ext uri="{BB962C8B-B14F-4D97-AF65-F5344CB8AC3E}">
        <p14:creationId xmlns:p14="http://schemas.microsoft.com/office/powerpoint/2010/main" val="6841602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102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基准指令集构成要素</a:t>
            </a:r>
          </a:p>
        </p:txBody>
      </p:sp>
      <p:sp>
        <p:nvSpPr>
          <p:cNvPr id="5" name="矩形 4"/>
          <p:cNvSpPr/>
          <p:nvPr/>
        </p:nvSpPr>
        <p:spPr>
          <a:xfrm>
            <a:off x="158115" y="1065942"/>
            <a:ext cx="8590280" cy="25853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编程模型</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指令定义</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操作模式</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存储管理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例外处理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CP0</a:t>
            </a:r>
            <a:r>
              <a:rPr lang="zh-CN" altLang="en-US" dirty="0">
                <a:solidFill>
                  <a:schemeClr val="bg1">
                    <a:lumMod val="65000"/>
                  </a:schemeClr>
                </a:solidFill>
                <a:latin typeface="微软雅黑" panose="020B0503020204020204" pitchFamily="34" charset="-122"/>
                <a:ea typeface="微软雅黑" panose="020B0503020204020204" pitchFamily="34" charset="-122"/>
              </a:rPr>
              <a:t>寄存器</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9065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103</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操作模式</a:t>
            </a:r>
          </a:p>
        </p:txBody>
      </p:sp>
      <p:sp>
        <p:nvSpPr>
          <p:cNvPr id="5" name="矩形 4"/>
          <p:cNvSpPr/>
          <p:nvPr/>
        </p:nvSpPr>
        <p:spPr>
          <a:xfrm>
            <a:off x="158115" y="1065942"/>
            <a:ext cx="8590280" cy="2400657"/>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用户模式</a:t>
            </a:r>
            <a:r>
              <a:rPr lang="en-US" altLang="zh-CN" dirty="0">
                <a:latin typeface="微软雅黑" panose="020B0503020204020204" pitchFamily="34" charset="-122"/>
                <a:ea typeface="微软雅黑" panose="020B0503020204020204" pitchFamily="34" charset="-122"/>
              </a:rPr>
              <a:t>(user mode)</a:t>
            </a:r>
            <a:r>
              <a:rPr lang="zh-CN" altLang="en-US" dirty="0">
                <a:latin typeface="微软雅黑" panose="020B0503020204020204" pitchFamily="34" charset="-122"/>
                <a:ea typeface="微软雅黑" panose="020B0503020204020204" pitchFamily="34" charset="-122"/>
              </a:rPr>
              <a:t>、监管模式</a:t>
            </a:r>
            <a:r>
              <a:rPr lang="en-US" altLang="zh-CN" dirty="0">
                <a:latin typeface="微软雅黑" panose="020B0503020204020204" pitchFamily="34" charset="-122"/>
                <a:ea typeface="微软雅黑" panose="020B0503020204020204" pitchFamily="34" charset="-122"/>
              </a:rPr>
              <a:t>(supervisor mode)</a:t>
            </a:r>
            <a:r>
              <a:rPr lang="zh-CN" altLang="en-US" dirty="0">
                <a:latin typeface="微软雅黑" panose="020B0503020204020204" pitchFamily="34" charset="-122"/>
                <a:ea typeface="微软雅黑" panose="020B0503020204020204" pitchFamily="34" charset="-122"/>
              </a:rPr>
              <a:t>、核心模式</a:t>
            </a:r>
            <a:r>
              <a:rPr lang="en-US" altLang="zh-CN" dirty="0">
                <a:latin typeface="微软雅黑" panose="020B0503020204020204" pitchFamily="34" charset="-122"/>
                <a:ea typeface="微软雅黑" panose="020B0503020204020204" pitchFamily="34" charset="-122"/>
              </a:rPr>
              <a:t>(kernel mode)</a:t>
            </a:r>
            <a:r>
              <a:rPr lang="zh-CN" altLang="en-US" dirty="0">
                <a:latin typeface="微软雅黑" panose="020B0503020204020204" pitchFamily="34" charset="-122"/>
                <a:ea typeface="微软雅黑" panose="020B0503020204020204" pitchFamily="34" charset="-122"/>
              </a:rPr>
              <a:t>、调试模式</a:t>
            </a:r>
            <a:r>
              <a:rPr lang="en-US" altLang="zh-CN" dirty="0">
                <a:latin typeface="微软雅黑" panose="020B0503020204020204" pitchFamily="34" charset="-122"/>
                <a:ea typeface="微软雅黑" panose="020B0503020204020204" pitchFamily="34" charset="-122"/>
              </a:rPr>
              <a:t>(debug mode)</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区分操作模式的最主要目的是为了安全保护，不同操作模式下可操作的系统资源不同，从而确保不同可信程度的软件对资源的访问权限控制。</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通常只能通过例外才能从低级别操作模式进入到高级别操作模式，而高级别操作模式通常是通过修改处理器中的操作模式控制位退回至低级别操作模式。</a:t>
            </a:r>
            <a:endParaRPr lang="en-US" altLang="zh-CN"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261328" y="3466599"/>
            <a:ext cx="3775168" cy="2908157"/>
          </a:xfrm>
          <a:prstGeom prst="rect">
            <a:avLst/>
          </a:prstGeom>
        </p:spPr>
      </p:pic>
      <p:sp>
        <p:nvSpPr>
          <p:cNvPr id="6" name="文本框 39"/>
          <p:cNvSpPr txBox="1"/>
          <p:nvPr/>
        </p:nvSpPr>
        <p:spPr>
          <a:xfrm>
            <a:off x="609150" y="3717032"/>
            <a:ext cx="4577760" cy="1569660"/>
          </a:xfrm>
          <a:prstGeom prst="rect">
            <a:avLst/>
          </a:prstGeom>
          <a:solidFill>
            <a:srgbClr val="FFFF00"/>
          </a:solidFill>
          <a:ln>
            <a:solidFill>
              <a:schemeClr val="bg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处理器硬件结构上需要维护操作模式的标志（控制）信号。</a:t>
            </a:r>
            <a:endParaRPr lang="en-US" altLang="zh-CN" sz="1600" dirty="0">
              <a:latin typeface="微软雅黑" panose="020B0503020204020204" pitchFamily="34" charset="-122"/>
              <a:ea typeface="微软雅黑" panose="020B0503020204020204" pitchFamily="34" charset="-122"/>
            </a:endParaRPr>
          </a:p>
          <a:p>
            <a:pPr algn="l"/>
            <a:r>
              <a:rPr lang="zh-CN" altLang="en-US" sz="1600" dirty="0">
                <a:latin typeface="微软雅黑" panose="020B0503020204020204" pitchFamily="34" charset="-122"/>
                <a:ea typeface="微软雅黑" panose="020B0503020204020204" pitchFamily="34" charset="-122"/>
              </a:rPr>
              <a:t>我们通常假定操作模式的切换不是频繁发生的事件，因此可以采用低效率的阻塞流水线（或流水线回滚）的方式来保证操作模式切换前后指令看到处理器状态的一致性。</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03513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104</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基准指令集构成要素</a:t>
            </a:r>
          </a:p>
        </p:txBody>
      </p:sp>
      <p:sp>
        <p:nvSpPr>
          <p:cNvPr id="5" name="矩形 4"/>
          <p:cNvSpPr/>
          <p:nvPr/>
        </p:nvSpPr>
        <p:spPr>
          <a:xfrm>
            <a:off x="158115" y="1065942"/>
            <a:ext cx="8590280" cy="25853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编程模型</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指令定义</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操作模式</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存储管理</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例外处理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CP0</a:t>
            </a:r>
            <a:r>
              <a:rPr lang="zh-CN" altLang="en-US" dirty="0">
                <a:solidFill>
                  <a:schemeClr val="bg1">
                    <a:lumMod val="65000"/>
                  </a:schemeClr>
                </a:solidFill>
                <a:latin typeface="微软雅黑" panose="020B0503020204020204" pitchFamily="34" charset="-122"/>
                <a:ea typeface="微软雅黑" panose="020B0503020204020204" pitchFamily="34" charset="-122"/>
              </a:rPr>
              <a:t>寄存器</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951334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105</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存储管理</a:t>
            </a:r>
          </a:p>
        </p:txBody>
      </p:sp>
      <p:sp>
        <p:nvSpPr>
          <p:cNvPr id="5" name="矩形 4"/>
          <p:cNvSpPr/>
          <p:nvPr/>
        </p:nvSpPr>
        <p:spPr>
          <a:xfrm>
            <a:off x="158115" y="1065942"/>
            <a:ext cx="8590280" cy="383181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存储管理用于确定：虚实地址映射、存储访问类型、访问控制等。</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凡是软件中出现的地址（包括</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）都是虚地址，凡是</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访问内存用的都是物理地址。因此虚实地址映射总是存在的。</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MIPS</a:t>
            </a:r>
            <a:r>
              <a:rPr lang="zh-CN" altLang="en-US" sz="1600" dirty="0">
                <a:latin typeface="微软雅黑" panose="020B0503020204020204" pitchFamily="34" charset="-122"/>
                <a:ea typeface="微软雅黑" panose="020B0503020204020204" pitchFamily="34" charset="-122"/>
              </a:rPr>
              <a:t>默认的虚实地址映射是“段</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页”式的，但也支持固定地址映射这种备选的虚实映射机制。但即使是在“段</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页”式映射机制下，也存在一些段是采用固定映射方式的。所谓固定地址映射方式，就是一个虚地址段内的物理地址等于虚地址加上一个固定的偏移常量。</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如果采用固定地址映射机制或是“段</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页”式地址映射机制下的固定地址映射段，存储访问类型和访问控制是以段的粒度进行的； “段</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页”式地址映射机制下的页表映射段，存储访问类型和访问控制是以页的粒度进行的。</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81137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106</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固定地址映射</a:t>
            </a:r>
          </a:p>
        </p:txBody>
      </p:sp>
      <p:sp>
        <p:nvSpPr>
          <p:cNvPr id="5" name="矩形 4"/>
          <p:cNvSpPr/>
          <p:nvPr/>
        </p:nvSpPr>
        <p:spPr>
          <a:xfrm>
            <a:off x="158115" y="764704"/>
            <a:ext cx="8590280" cy="418191"/>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Status.BEV</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的情况下</a:t>
            </a:r>
            <a:endParaRPr lang="en-US" altLang="zh-CN" sz="1600" dirty="0">
              <a:latin typeface="微软雅黑" panose="020B0503020204020204" pitchFamily="34" charset="-122"/>
              <a:ea typeface="微软雅黑" panose="020B0503020204020204" pitchFamily="34" charset="-122"/>
            </a:endParaRPr>
          </a:p>
        </p:txBody>
      </p:sp>
      <p:grpSp>
        <p:nvGrpSpPr>
          <p:cNvPr id="6" name="画布 121"/>
          <p:cNvGrpSpPr/>
          <p:nvPr/>
        </p:nvGrpSpPr>
        <p:grpSpPr>
          <a:xfrm>
            <a:off x="3779912" y="1269348"/>
            <a:ext cx="5165090" cy="5097445"/>
            <a:chOff x="0" y="-71420"/>
            <a:chExt cx="5165090" cy="5097445"/>
          </a:xfrm>
        </p:grpSpPr>
        <p:sp>
          <p:nvSpPr>
            <p:cNvPr id="7" name="矩形 6"/>
            <p:cNvSpPr/>
            <p:nvPr/>
          </p:nvSpPr>
          <p:spPr>
            <a:xfrm>
              <a:off x="0" y="0"/>
              <a:ext cx="5165090" cy="5026025"/>
            </a:xfrm>
            <a:prstGeom prst="rect">
              <a:avLst/>
            </a:prstGeom>
            <a:noFill/>
            <a:ln w="9525">
              <a:noFill/>
              <a:miter/>
            </a:ln>
          </p:spPr>
        </p:sp>
        <p:sp>
          <p:nvSpPr>
            <p:cNvPr id="8" name="文本框 5"/>
            <p:cNvSpPr txBox="1"/>
            <p:nvPr/>
          </p:nvSpPr>
          <p:spPr>
            <a:xfrm>
              <a:off x="3786106" y="2613077"/>
              <a:ext cx="1063542" cy="2322535"/>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kuseg</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(2G)</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9" name="文本框 88"/>
            <p:cNvSpPr txBox="1"/>
            <p:nvPr/>
          </p:nvSpPr>
          <p:spPr>
            <a:xfrm>
              <a:off x="1712729" y="298843"/>
              <a:ext cx="1056341" cy="5804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kseg3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(512M)</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 name="文本框 5"/>
            <p:cNvSpPr txBox="1"/>
            <p:nvPr/>
          </p:nvSpPr>
          <p:spPr>
            <a:xfrm>
              <a:off x="1712729" y="879327"/>
              <a:ext cx="1055441" cy="5797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宋体" panose="02010600030101010101" pitchFamily="2" charset="-122"/>
                </a:rPr>
                <a:t>kseg2</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宋体" panose="02010600030101010101" pitchFamily="2" charset="-122"/>
                </a:rPr>
                <a:t>(512M)</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1" name="文本框 5"/>
            <p:cNvSpPr txBox="1"/>
            <p:nvPr/>
          </p:nvSpPr>
          <p:spPr>
            <a:xfrm>
              <a:off x="1712629" y="1459110"/>
              <a:ext cx="1055441" cy="5797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lnSpc>
                  <a:spcPct val="125000"/>
                </a:lnSpc>
                <a:spcAft>
                  <a:spcPts val="0"/>
                </a:spcAft>
              </a:pPr>
              <a:r>
                <a:rPr lang="en-US" sz="1050" kern="100" dirty="0">
                  <a:effectLst/>
                  <a:latin typeface="Times New Roman" panose="02020603050405020304" pitchFamily="18" charset="0"/>
                  <a:ea typeface="宋体" panose="02010600030101010101" pitchFamily="2" charset="-122"/>
                  <a:cs typeface="宋体" panose="02010600030101010101" pitchFamily="2" charset="-122"/>
                </a:rPr>
                <a:t>kseg1</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kern="100" dirty="0">
                  <a:effectLst/>
                  <a:latin typeface="Times New Roman" panose="02020603050405020304" pitchFamily="18" charset="0"/>
                  <a:ea typeface="宋体" panose="02010600030101010101" pitchFamily="2" charset="-122"/>
                  <a:cs typeface="宋体" panose="02010600030101010101" pitchFamily="2" charset="-122"/>
                </a:rPr>
                <a:t>(512M)</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文本框 5"/>
            <p:cNvSpPr txBox="1"/>
            <p:nvPr/>
          </p:nvSpPr>
          <p:spPr>
            <a:xfrm>
              <a:off x="1712529" y="2038894"/>
              <a:ext cx="1054641" cy="5791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kseg0</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(512M)</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3" name="文本框 5"/>
            <p:cNvSpPr txBox="1"/>
            <p:nvPr/>
          </p:nvSpPr>
          <p:spPr>
            <a:xfrm>
              <a:off x="1713929" y="2614477"/>
              <a:ext cx="1054641" cy="2322635"/>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 </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kuseg</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(2G)</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连接符 13"/>
            <p:cNvCxnSpPr/>
            <p:nvPr/>
          </p:nvCxnSpPr>
          <p:spPr>
            <a:xfrm>
              <a:off x="367849" y="876826"/>
              <a:ext cx="1389486" cy="0"/>
            </a:xfrm>
            <a:prstGeom prst="line">
              <a:avLst/>
            </a:prstGeom>
            <a:ln w="9525" cap="flat" cmpd="sng">
              <a:solidFill>
                <a:srgbClr val="000000"/>
              </a:solidFill>
              <a:prstDash val="dash"/>
              <a:headEnd type="none" w="med" len="med"/>
              <a:tailEnd type="none" w="med" len="med"/>
            </a:ln>
          </p:spPr>
        </p:cxnSp>
        <p:cxnSp>
          <p:nvCxnSpPr>
            <p:cNvPr id="15" name="直接连接符 14"/>
            <p:cNvCxnSpPr/>
            <p:nvPr/>
          </p:nvCxnSpPr>
          <p:spPr>
            <a:xfrm>
              <a:off x="371450" y="298843"/>
              <a:ext cx="1388986" cy="0"/>
            </a:xfrm>
            <a:prstGeom prst="line">
              <a:avLst/>
            </a:prstGeom>
            <a:ln w="9525" cap="flat" cmpd="sng">
              <a:solidFill>
                <a:srgbClr val="000000"/>
              </a:solidFill>
              <a:prstDash val="dash"/>
              <a:headEnd type="none" w="med" len="med"/>
              <a:tailEnd type="none" w="med" len="med"/>
            </a:ln>
          </p:spPr>
        </p:cxnSp>
        <p:cxnSp>
          <p:nvCxnSpPr>
            <p:cNvPr id="16" name="直接连接符 15"/>
            <p:cNvCxnSpPr/>
            <p:nvPr/>
          </p:nvCxnSpPr>
          <p:spPr>
            <a:xfrm>
              <a:off x="372150" y="4937112"/>
              <a:ext cx="1388886" cy="0"/>
            </a:xfrm>
            <a:prstGeom prst="line">
              <a:avLst/>
            </a:prstGeom>
            <a:ln w="9525" cap="flat" cmpd="sng">
              <a:solidFill>
                <a:srgbClr val="000000"/>
              </a:solidFill>
              <a:prstDash val="dash"/>
              <a:headEnd type="none" w="med" len="med"/>
              <a:tailEnd type="none" w="med" len="med"/>
            </a:ln>
          </p:spPr>
        </p:cxnSp>
        <p:cxnSp>
          <p:nvCxnSpPr>
            <p:cNvPr id="17" name="直接连接符 16"/>
            <p:cNvCxnSpPr/>
            <p:nvPr/>
          </p:nvCxnSpPr>
          <p:spPr>
            <a:xfrm>
              <a:off x="366549" y="1459110"/>
              <a:ext cx="1388285" cy="0"/>
            </a:xfrm>
            <a:prstGeom prst="line">
              <a:avLst/>
            </a:prstGeom>
            <a:ln w="9525" cap="flat" cmpd="sng">
              <a:solidFill>
                <a:srgbClr val="000000"/>
              </a:solidFill>
              <a:prstDash val="dash"/>
              <a:headEnd type="none" w="med" len="med"/>
              <a:tailEnd type="none" w="med" len="med"/>
            </a:ln>
          </p:spPr>
        </p:cxnSp>
        <p:cxnSp>
          <p:nvCxnSpPr>
            <p:cNvPr id="18" name="直接连接符 17"/>
            <p:cNvCxnSpPr/>
            <p:nvPr/>
          </p:nvCxnSpPr>
          <p:spPr>
            <a:xfrm>
              <a:off x="362648" y="2043695"/>
              <a:ext cx="1388986" cy="0"/>
            </a:xfrm>
            <a:prstGeom prst="line">
              <a:avLst/>
            </a:prstGeom>
            <a:ln w="9525" cap="flat" cmpd="sng">
              <a:solidFill>
                <a:srgbClr val="000000"/>
              </a:solidFill>
              <a:prstDash val="dash"/>
              <a:headEnd type="none" w="med" len="med"/>
              <a:tailEnd type="none" w="med" len="med"/>
            </a:ln>
          </p:spPr>
        </p:cxnSp>
        <p:cxnSp>
          <p:nvCxnSpPr>
            <p:cNvPr id="19" name="直接连接符 18"/>
            <p:cNvCxnSpPr/>
            <p:nvPr/>
          </p:nvCxnSpPr>
          <p:spPr>
            <a:xfrm>
              <a:off x="372150" y="2614477"/>
              <a:ext cx="1388285" cy="0"/>
            </a:xfrm>
            <a:prstGeom prst="line">
              <a:avLst/>
            </a:prstGeom>
            <a:ln w="9525" cap="flat" cmpd="sng">
              <a:solidFill>
                <a:srgbClr val="000000"/>
              </a:solidFill>
              <a:prstDash val="dash"/>
              <a:headEnd type="none" w="med" len="med"/>
              <a:tailEnd type="none" w="med" len="med"/>
            </a:ln>
          </p:spPr>
        </p:cxnSp>
        <p:sp>
          <p:nvSpPr>
            <p:cNvPr id="20" name="文本框 99"/>
            <p:cNvSpPr txBox="1"/>
            <p:nvPr/>
          </p:nvSpPr>
          <p:spPr>
            <a:xfrm>
              <a:off x="266036" y="4651371"/>
              <a:ext cx="1489099" cy="360652"/>
            </a:xfrm>
            <a:prstGeom prst="rect">
              <a:avLst/>
            </a:prstGeom>
            <a:noFill/>
            <a:ln w="6350">
              <a:noFill/>
              <a:miter/>
            </a:ln>
          </p:spPr>
          <p:txBody>
            <a:bodyPr wrap="square" upright="1"/>
            <a:lstStyle/>
            <a:p>
              <a:pPr indent="128270" algn="just">
                <a:lnSpc>
                  <a:spcPct val="125000"/>
                </a:lnSpc>
                <a:spcAft>
                  <a:spcPts val="0"/>
                </a:spcAft>
              </a:pPr>
              <a:r>
                <a:rPr lang="en-US" sz="1200" kern="100">
                  <a:effectLst/>
                  <a:latin typeface="Courier New" panose="02070309020205020404" pitchFamily="49" charset="0"/>
                  <a:ea typeface="宋体" panose="02010600030101010101" pitchFamily="2" charset="-122"/>
                  <a:cs typeface="宋体" panose="02010600030101010101" pitchFamily="2" charset="-122"/>
                </a:rPr>
                <a:t>0x0000_0000</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1" name="文本框 22"/>
            <p:cNvSpPr txBox="1"/>
            <p:nvPr/>
          </p:nvSpPr>
          <p:spPr>
            <a:xfrm>
              <a:off x="134618" y="193028"/>
              <a:ext cx="1626217" cy="360652"/>
            </a:xfrm>
            <a:prstGeom prst="rect">
              <a:avLst/>
            </a:prstGeom>
            <a:noFill/>
            <a:ln w="6350">
              <a:noFill/>
              <a:miter/>
            </a:ln>
          </p:spPr>
          <p:txBody>
            <a:bodyPr wrap="square" upright="1"/>
            <a:lstStyle/>
            <a:p>
              <a:pPr indent="128270" algn="just">
                <a:lnSpc>
                  <a:spcPct val="125000"/>
                </a:lnSpc>
                <a:spcAft>
                  <a:spcPts val="0"/>
                </a:spcAft>
              </a:pPr>
              <a:r>
                <a:rPr lang="en-US" sz="1200" kern="100" dirty="0">
                  <a:effectLst/>
                  <a:latin typeface="Courier New" panose="02070309020205020404" pitchFamily="49" charset="0"/>
                  <a:ea typeface="宋体" panose="02010600030101010101" pitchFamily="2" charset="-122"/>
                  <a:cs typeface="宋体" panose="02010600030101010101" pitchFamily="2" charset="-122"/>
                </a:rPr>
                <a:t>0xFFFF_FFFF</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2"/>
            <p:cNvSpPr txBox="1"/>
            <p:nvPr/>
          </p:nvSpPr>
          <p:spPr>
            <a:xfrm>
              <a:off x="135218" y="601987"/>
              <a:ext cx="1686625" cy="359452"/>
            </a:xfrm>
            <a:prstGeom prst="rect">
              <a:avLst/>
            </a:prstGeom>
            <a:noFill/>
            <a:ln w="6350">
              <a:noFill/>
              <a:miter/>
            </a:ln>
          </p:spPr>
          <p:txBody>
            <a:bodyPr wrap="square" upright="1"/>
            <a:lstStyle/>
            <a:p>
              <a:pPr indent="128270" algn="just">
                <a:lnSpc>
                  <a:spcPct val="125000"/>
                </a:lnSpc>
                <a:spcAft>
                  <a:spcPts val="0"/>
                </a:spcAft>
              </a:pPr>
              <a:r>
                <a:rPr lang="en-US" sz="1200" kern="100">
                  <a:effectLst/>
                  <a:latin typeface="Courier New" panose="02070309020205020404" pitchFamily="49" charset="0"/>
                  <a:ea typeface="宋体" panose="02010600030101010101" pitchFamily="2" charset="-122"/>
                  <a:cs typeface="宋体" panose="02010600030101010101" pitchFamily="2" charset="-122"/>
                </a:rPr>
                <a:t>0xE000_0000</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3" name="文本框 16"/>
            <p:cNvSpPr txBox="1"/>
            <p:nvPr/>
          </p:nvSpPr>
          <p:spPr>
            <a:xfrm>
              <a:off x="134618" y="786813"/>
              <a:ext cx="1687225" cy="359352"/>
            </a:xfrm>
            <a:prstGeom prst="rect">
              <a:avLst/>
            </a:prstGeom>
            <a:noFill/>
            <a:ln w="6350">
              <a:noFill/>
              <a:miter/>
            </a:ln>
          </p:spPr>
          <p:txBody>
            <a:bodyPr wrap="square" upright="1"/>
            <a:lstStyle/>
            <a:p>
              <a:pPr indent="128270" algn="just">
                <a:lnSpc>
                  <a:spcPct val="125000"/>
                </a:lnSpc>
                <a:spcAft>
                  <a:spcPts val="0"/>
                </a:spcAft>
              </a:pPr>
              <a:r>
                <a:rPr lang="en-US" sz="1200" kern="100" dirty="0">
                  <a:effectLst/>
                  <a:latin typeface="Courier New" panose="02070309020205020404" pitchFamily="49" charset="0"/>
                  <a:ea typeface="宋体" panose="02010600030101010101" pitchFamily="2" charset="-122"/>
                  <a:cs typeface="宋体" panose="02010600030101010101" pitchFamily="2" charset="-122"/>
                </a:rPr>
                <a:t>0xDFFF</a:t>
              </a:r>
              <a:r>
                <a:rPr lang="en-US" sz="1050" dirty="0">
                  <a:effectLst/>
                  <a:latin typeface="Times New Roman" panose="02020603050405020304" pitchFamily="18" charset="0"/>
                  <a:ea typeface="宋体" panose="02010600030101010101" pitchFamily="2" charset="-122"/>
                  <a:cs typeface="宋体" panose="02010600030101010101" pitchFamily="2" charset="-122"/>
                </a:rPr>
                <a:t>_</a:t>
              </a:r>
              <a:r>
                <a:rPr lang="en-US" sz="1200" kern="100" dirty="0">
                  <a:effectLst/>
                  <a:latin typeface="Courier New" panose="02070309020205020404" pitchFamily="49" charset="0"/>
                  <a:ea typeface="宋体" panose="02010600030101010101" pitchFamily="2" charset="-122"/>
                  <a:cs typeface="宋体" panose="02010600030101010101" pitchFamily="2" charset="-122"/>
                </a:rPr>
                <a:t>FFFF</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4" name="文本框 22"/>
            <p:cNvSpPr txBox="1"/>
            <p:nvPr/>
          </p:nvSpPr>
          <p:spPr>
            <a:xfrm>
              <a:off x="135918" y="1176670"/>
              <a:ext cx="1685925" cy="358752"/>
            </a:xfrm>
            <a:prstGeom prst="rect">
              <a:avLst/>
            </a:prstGeom>
            <a:noFill/>
            <a:ln w="6350">
              <a:noFill/>
              <a:miter/>
            </a:ln>
          </p:spPr>
          <p:txBody>
            <a:bodyPr wrap="square" upright="1"/>
            <a:lstStyle/>
            <a:p>
              <a:pPr indent="128270" algn="just">
                <a:lnSpc>
                  <a:spcPct val="125000"/>
                </a:lnSpc>
                <a:spcAft>
                  <a:spcPts val="0"/>
                </a:spcAft>
              </a:pPr>
              <a:r>
                <a:rPr lang="en-US" sz="1200" kern="100">
                  <a:effectLst/>
                  <a:latin typeface="Courier New" panose="02070309020205020404" pitchFamily="49" charset="0"/>
                  <a:ea typeface="宋体" panose="02010600030101010101" pitchFamily="2" charset="-122"/>
                  <a:cs typeface="宋体" panose="02010600030101010101" pitchFamily="2" charset="-122"/>
                </a:rPr>
                <a:t>0xC000_0000</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5" name="文本框 22"/>
            <p:cNvSpPr txBox="1"/>
            <p:nvPr/>
          </p:nvSpPr>
          <p:spPr>
            <a:xfrm>
              <a:off x="135218" y="1361396"/>
              <a:ext cx="1686625" cy="358852"/>
            </a:xfrm>
            <a:prstGeom prst="rect">
              <a:avLst/>
            </a:prstGeom>
            <a:noFill/>
            <a:ln w="6350">
              <a:noFill/>
              <a:miter/>
            </a:ln>
          </p:spPr>
          <p:txBody>
            <a:bodyPr wrap="square" upright="1"/>
            <a:lstStyle/>
            <a:p>
              <a:pPr indent="128270" algn="just">
                <a:lnSpc>
                  <a:spcPct val="125000"/>
                </a:lnSpc>
                <a:spcAft>
                  <a:spcPts val="0"/>
                </a:spcAft>
              </a:pPr>
              <a:r>
                <a:rPr lang="en-US" sz="1200" kern="100" dirty="0">
                  <a:effectLst/>
                  <a:latin typeface="Courier New" panose="02070309020205020404" pitchFamily="49" charset="0"/>
                  <a:ea typeface="宋体" panose="02010600030101010101" pitchFamily="2" charset="-122"/>
                  <a:cs typeface="宋体" panose="02010600030101010101" pitchFamily="2" charset="-122"/>
                </a:rPr>
                <a:t>0xBFFF_FFFF</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6" name="文本框 22"/>
            <p:cNvSpPr txBox="1"/>
            <p:nvPr/>
          </p:nvSpPr>
          <p:spPr>
            <a:xfrm>
              <a:off x="125717" y="1759554"/>
              <a:ext cx="1696127" cy="358852"/>
            </a:xfrm>
            <a:prstGeom prst="rect">
              <a:avLst/>
            </a:prstGeom>
            <a:noFill/>
            <a:ln w="6350">
              <a:noFill/>
              <a:miter/>
            </a:ln>
          </p:spPr>
          <p:txBody>
            <a:bodyPr wrap="square" upright="1"/>
            <a:lstStyle/>
            <a:p>
              <a:pPr indent="128270" algn="just">
                <a:lnSpc>
                  <a:spcPct val="125000"/>
                </a:lnSpc>
                <a:spcAft>
                  <a:spcPts val="0"/>
                </a:spcAft>
              </a:pPr>
              <a:r>
                <a:rPr lang="en-US" sz="1200" kern="100" dirty="0">
                  <a:effectLst/>
                  <a:latin typeface="Courier New" panose="02070309020205020404" pitchFamily="49" charset="0"/>
                  <a:ea typeface="宋体" panose="02010600030101010101" pitchFamily="2" charset="-122"/>
                  <a:cs typeface="宋体" panose="02010600030101010101" pitchFamily="2" charset="-122"/>
                </a:rPr>
                <a:t>0xA000_0000</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文本框 22"/>
            <p:cNvSpPr txBox="1"/>
            <p:nvPr/>
          </p:nvSpPr>
          <p:spPr>
            <a:xfrm>
              <a:off x="125117" y="1944380"/>
              <a:ext cx="1696727" cy="358752"/>
            </a:xfrm>
            <a:prstGeom prst="rect">
              <a:avLst/>
            </a:prstGeom>
            <a:noFill/>
            <a:ln w="6350">
              <a:noFill/>
              <a:miter/>
            </a:ln>
          </p:spPr>
          <p:txBody>
            <a:bodyPr wrap="square" upright="1"/>
            <a:lstStyle/>
            <a:p>
              <a:pPr indent="128270" algn="just">
                <a:lnSpc>
                  <a:spcPct val="125000"/>
                </a:lnSpc>
                <a:spcAft>
                  <a:spcPts val="0"/>
                </a:spcAft>
              </a:pPr>
              <a:r>
                <a:rPr lang="en-US" sz="1200" kern="100">
                  <a:effectLst/>
                  <a:latin typeface="Courier New" panose="02070309020205020404" pitchFamily="49" charset="0"/>
                  <a:ea typeface="宋体" panose="02010600030101010101" pitchFamily="2" charset="-122"/>
                  <a:cs typeface="宋体" panose="02010600030101010101" pitchFamily="2" charset="-122"/>
                </a:rPr>
                <a:t>0x9FFF_FFFF</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文本框 22"/>
            <p:cNvSpPr txBox="1"/>
            <p:nvPr/>
          </p:nvSpPr>
          <p:spPr>
            <a:xfrm>
              <a:off x="134618" y="2333637"/>
              <a:ext cx="1687225" cy="358752"/>
            </a:xfrm>
            <a:prstGeom prst="rect">
              <a:avLst/>
            </a:prstGeom>
            <a:noFill/>
            <a:ln w="6350">
              <a:noFill/>
              <a:miter/>
            </a:ln>
          </p:spPr>
          <p:txBody>
            <a:bodyPr wrap="square" upright="1"/>
            <a:lstStyle/>
            <a:p>
              <a:pPr indent="128270" algn="just">
                <a:lnSpc>
                  <a:spcPct val="125000"/>
                </a:lnSpc>
                <a:spcAft>
                  <a:spcPts val="0"/>
                </a:spcAft>
              </a:pPr>
              <a:r>
                <a:rPr lang="en-US" sz="1200" kern="100" dirty="0">
                  <a:effectLst/>
                  <a:latin typeface="Courier New" panose="02070309020205020404" pitchFamily="49" charset="0"/>
                  <a:ea typeface="宋体" panose="02010600030101010101" pitchFamily="2" charset="-122"/>
                  <a:cs typeface="宋体" panose="02010600030101010101" pitchFamily="2" charset="-122"/>
                </a:rPr>
                <a:t>0x8000</a:t>
              </a:r>
              <a:r>
                <a:rPr lang="en-US" sz="1050" dirty="0">
                  <a:effectLst/>
                  <a:latin typeface="Times New Roman" panose="02020603050405020304" pitchFamily="18" charset="0"/>
                  <a:ea typeface="宋体" panose="02010600030101010101" pitchFamily="2" charset="-122"/>
                  <a:cs typeface="宋体" panose="02010600030101010101" pitchFamily="2" charset="-122"/>
                </a:rPr>
                <a:t>_</a:t>
              </a:r>
              <a:r>
                <a:rPr lang="en-US" sz="1200" kern="100" dirty="0">
                  <a:effectLst/>
                  <a:latin typeface="Courier New" panose="02070309020205020404" pitchFamily="49" charset="0"/>
                  <a:ea typeface="宋体" panose="02010600030101010101" pitchFamily="2" charset="-122"/>
                  <a:cs typeface="宋体" panose="02010600030101010101" pitchFamily="2" charset="-122"/>
                </a:rPr>
                <a:t>0000</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文本框 22"/>
            <p:cNvSpPr txBox="1"/>
            <p:nvPr/>
          </p:nvSpPr>
          <p:spPr>
            <a:xfrm>
              <a:off x="134018" y="2518363"/>
              <a:ext cx="1617316" cy="358852"/>
            </a:xfrm>
            <a:prstGeom prst="rect">
              <a:avLst/>
            </a:prstGeom>
            <a:noFill/>
            <a:ln w="6350">
              <a:noFill/>
              <a:miter/>
            </a:ln>
          </p:spPr>
          <p:txBody>
            <a:bodyPr wrap="square" upright="1"/>
            <a:lstStyle/>
            <a:p>
              <a:pPr indent="128270" algn="just">
                <a:lnSpc>
                  <a:spcPct val="125000"/>
                </a:lnSpc>
                <a:spcAft>
                  <a:spcPts val="0"/>
                </a:spcAft>
              </a:pPr>
              <a:r>
                <a:rPr lang="en-US" sz="1200" kern="100">
                  <a:effectLst/>
                  <a:latin typeface="Courier New" panose="02070309020205020404" pitchFamily="49" charset="0"/>
                  <a:ea typeface="宋体" panose="02010600030101010101" pitchFamily="2" charset="-122"/>
                  <a:cs typeface="宋体" panose="02010600030101010101" pitchFamily="2" charset="-122"/>
                </a:rPr>
                <a:t>0x7FFF_FFFF</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42"/>
            <p:cNvSpPr txBox="1"/>
            <p:nvPr/>
          </p:nvSpPr>
          <p:spPr>
            <a:xfrm>
              <a:off x="3793807" y="307944"/>
              <a:ext cx="1054141" cy="5797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indent="12827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宋体" panose="02010600030101010101" pitchFamily="2" charset="-122"/>
                </a:rPr>
                <a:t>kseg3</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indent="128270" algn="ctr">
                <a:lnSpc>
                  <a:spcPct val="125000"/>
                </a:lnSpc>
                <a:spcAft>
                  <a:spcPts val="0"/>
                </a:spcAft>
              </a:pPr>
              <a:r>
                <a:rPr lang="en-US" sz="1050" kern="100">
                  <a:effectLst/>
                  <a:latin typeface="Times New Roman" panose="02020603050405020304" pitchFamily="18" charset="0"/>
                  <a:ea typeface="宋体" panose="02010600030101010101" pitchFamily="2" charset="-122"/>
                  <a:cs typeface="宋体" panose="02010600030101010101" pitchFamily="2" charset="-122"/>
                </a:rPr>
                <a:t>(512M)</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1" name="文本框 5"/>
            <p:cNvSpPr txBox="1"/>
            <p:nvPr/>
          </p:nvSpPr>
          <p:spPr>
            <a:xfrm>
              <a:off x="3794107" y="888428"/>
              <a:ext cx="1054841" cy="5791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kseg2</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(512M)</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2" name="文本框 5"/>
            <p:cNvSpPr txBox="1"/>
            <p:nvPr/>
          </p:nvSpPr>
          <p:spPr>
            <a:xfrm>
              <a:off x="3793807" y="1467912"/>
              <a:ext cx="1054941" cy="1145465"/>
            </a:xfrm>
            <a:prstGeom prst="rect">
              <a:avLst/>
            </a:prstGeom>
            <a:solidFill>
              <a:srgbClr val="BFBFBF"/>
            </a:solidFill>
            <a:ln w="6350" cap="flat" cmpd="sng">
              <a:solidFill>
                <a:srgbClr val="000000"/>
              </a:solidFill>
              <a:prstDash val="solid"/>
              <a:miter/>
              <a:headEnd type="none" w="med" len="med"/>
              <a:tailEnd type="none" w="med" len="med"/>
            </a:ln>
          </p:spPr>
          <p:txBody>
            <a:bodyPr wrap="square" upright="1"/>
            <a:lstStyle/>
            <a:p>
              <a:pPr algn="ctr">
                <a:lnSpc>
                  <a:spcPct val="125000"/>
                </a:lnSpc>
                <a:spcBef>
                  <a:spcPts val="2400"/>
                </a:spcBef>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reserved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3" name="文本框 5"/>
            <p:cNvSpPr txBox="1"/>
            <p:nvPr/>
          </p:nvSpPr>
          <p:spPr>
            <a:xfrm>
              <a:off x="3820310" y="4372731"/>
              <a:ext cx="998133" cy="562581"/>
            </a:xfrm>
            <a:prstGeom prst="rect">
              <a:avLst/>
            </a:prstGeom>
            <a:solidFill>
              <a:srgbClr val="FFFFFF"/>
            </a:solidFill>
            <a:ln w="0">
              <a:noFill/>
              <a:miter/>
            </a:ln>
          </p:spPr>
          <p:txBody>
            <a:bodyPr wrap="square" upright="1"/>
            <a:lstStyle/>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kseg0/kseg1</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lnSpc>
                  <a:spcPct val="125000"/>
                </a:lnSpc>
                <a:spcAft>
                  <a:spcPts val="0"/>
                </a:spcAft>
              </a:pPr>
              <a:r>
                <a:rPr lang="en-US" sz="1050">
                  <a:effectLst/>
                  <a:latin typeface="Times New Roman" panose="02020603050405020304" pitchFamily="18" charset="0"/>
                  <a:ea typeface="宋体" panose="02010600030101010101" pitchFamily="2" charset="-122"/>
                  <a:cs typeface="宋体" panose="02010600030101010101" pitchFamily="2" charset="-122"/>
                </a:rPr>
                <a:t>(512M)</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4" name="直接箭头连接符 33"/>
            <p:cNvCxnSpPr/>
            <p:nvPr/>
          </p:nvCxnSpPr>
          <p:spPr>
            <a:xfrm>
              <a:off x="2766970" y="876726"/>
              <a:ext cx="1026837" cy="0"/>
            </a:xfrm>
            <a:prstGeom prst="straightConnector1">
              <a:avLst/>
            </a:prstGeom>
            <a:ln w="9525" cap="flat" cmpd="sng">
              <a:solidFill>
                <a:srgbClr val="000000"/>
              </a:solidFill>
              <a:prstDash val="solid"/>
              <a:headEnd type="none" w="med" len="med"/>
              <a:tailEnd type="triangle" w="med" len="med"/>
            </a:ln>
          </p:spPr>
        </p:cxnSp>
        <p:cxnSp>
          <p:nvCxnSpPr>
            <p:cNvPr id="35" name="直接箭头连接符 34"/>
            <p:cNvCxnSpPr/>
            <p:nvPr/>
          </p:nvCxnSpPr>
          <p:spPr>
            <a:xfrm>
              <a:off x="2769070" y="1460011"/>
              <a:ext cx="1026237" cy="0"/>
            </a:xfrm>
            <a:prstGeom prst="straightConnector1">
              <a:avLst/>
            </a:prstGeom>
            <a:ln w="9525" cap="flat" cmpd="sng">
              <a:solidFill>
                <a:srgbClr val="000000"/>
              </a:solidFill>
              <a:prstDash val="solid"/>
              <a:headEnd type="none" w="med" len="med"/>
              <a:tailEnd type="triangle" w="med" len="med"/>
            </a:ln>
          </p:spPr>
        </p:cxnSp>
        <p:cxnSp>
          <p:nvCxnSpPr>
            <p:cNvPr id="36" name="直接箭头连接符 35"/>
            <p:cNvCxnSpPr/>
            <p:nvPr/>
          </p:nvCxnSpPr>
          <p:spPr>
            <a:xfrm>
              <a:off x="2766770" y="2043495"/>
              <a:ext cx="1018636" cy="2898018"/>
            </a:xfrm>
            <a:prstGeom prst="straightConnector1">
              <a:avLst/>
            </a:prstGeom>
            <a:ln w="9525" cap="flat" cmpd="sng">
              <a:solidFill>
                <a:srgbClr val="000000"/>
              </a:solidFill>
              <a:prstDash val="solid"/>
              <a:headEnd type="none" w="med" len="med"/>
              <a:tailEnd type="triangle" w="med" len="med"/>
            </a:ln>
          </p:spPr>
        </p:cxnSp>
        <p:cxnSp>
          <p:nvCxnSpPr>
            <p:cNvPr id="37" name="直接箭头连接符 36"/>
            <p:cNvCxnSpPr/>
            <p:nvPr/>
          </p:nvCxnSpPr>
          <p:spPr>
            <a:xfrm>
              <a:off x="2768870" y="2614177"/>
              <a:ext cx="1016236" cy="2322335"/>
            </a:xfrm>
            <a:prstGeom prst="straightConnector1">
              <a:avLst/>
            </a:prstGeom>
            <a:ln w="9525" cap="flat" cmpd="sng">
              <a:solidFill>
                <a:srgbClr val="000000"/>
              </a:solidFill>
              <a:prstDash val="solid"/>
              <a:headEnd type="none" w="med" len="med"/>
              <a:tailEnd type="triangle" w="med" len="med"/>
            </a:ln>
          </p:spPr>
        </p:cxnSp>
        <p:sp>
          <p:nvSpPr>
            <p:cNvPr id="38" name="文本框 22"/>
            <p:cNvSpPr txBox="1"/>
            <p:nvPr/>
          </p:nvSpPr>
          <p:spPr>
            <a:xfrm>
              <a:off x="1656184" y="-71420"/>
              <a:ext cx="1182458" cy="359452"/>
            </a:xfrm>
            <a:prstGeom prst="rect">
              <a:avLst/>
            </a:prstGeom>
            <a:noFill/>
            <a:ln w="6350">
              <a:noFill/>
              <a:miter/>
            </a:ln>
          </p:spPr>
          <p:txBody>
            <a:bodyPr wrap="square" upright="1"/>
            <a:lstStyle/>
            <a:p>
              <a:pPr indent="128270" algn="just">
                <a:lnSpc>
                  <a:spcPct val="125000"/>
                </a:lnSpc>
                <a:spcAft>
                  <a:spcPts val="0"/>
                </a:spcAft>
              </a:pPr>
              <a:r>
                <a:rPr lang="zh-CN" sz="1400" dirty="0">
                  <a:effectLst/>
                  <a:latin typeface="Times New Roman" panose="02020603050405020304" pitchFamily="18" charset="0"/>
                  <a:ea typeface="宋体" panose="02010600030101010101" pitchFamily="2" charset="-122"/>
                  <a:cs typeface="宋体" panose="02010600030101010101" pitchFamily="2" charset="-122"/>
                </a:rPr>
                <a:t>虚拟地址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9" name="文本框 22"/>
            <p:cNvSpPr txBox="1"/>
            <p:nvPr/>
          </p:nvSpPr>
          <p:spPr>
            <a:xfrm>
              <a:off x="3744416" y="-59308"/>
              <a:ext cx="1181858" cy="358852"/>
            </a:xfrm>
            <a:prstGeom prst="rect">
              <a:avLst/>
            </a:prstGeom>
            <a:noFill/>
            <a:ln w="6350">
              <a:noFill/>
              <a:miter/>
            </a:ln>
          </p:spPr>
          <p:txBody>
            <a:bodyPr wrap="square" upright="1"/>
            <a:lstStyle/>
            <a:p>
              <a:pPr indent="128270" algn="just">
                <a:lnSpc>
                  <a:spcPct val="125000"/>
                </a:lnSpc>
                <a:spcAft>
                  <a:spcPts val="0"/>
                </a:spcAft>
              </a:pPr>
              <a:r>
                <a:rPr lang="zh-CN" sz="1400" dirty="0">
                  <a:effectLst/>
                  <a:latin typeface="Times New Roman" panose="02020603050405020304" pitchFamily="18" charset="0"/>
                  <a:ea typeface="宋体" panose="02010600030101010101" pitchFamily="2" charset="-122"/>
                  <a:cs typeface="宋体" panose="02010600030101010101" pitchFamily="2" charset="-122"/>
                </a:rPr>
                <a:t>物理地址</a:t>
              </a:r>
              <a:endParaRPr lang="zh-CN" sz="1400" dirty="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40" name="直接连接符 39"/>
            <p:cNvCxnSpPr/>
            <p:nvPr/>
          </p:nvCxnSpPr>
          <p:spPr>
            <a:xfrm>
              <a:off x="3784306" y="4363929"/>
              <a:ext cx="1064542" cy="0"/>
            </a:xfrm>
            <a:prstGeom prst="line">
              <a:avLst/>
            </a:prstGeom>
            <a:ln w="9525" cap="flat" cmpd="sng">
              <a:solidFill>
                <a:srgbClr val="000000"/>
              </a:solidFill>
              <a:prstDash val="dash"/>
              <a:headEnd type="none" w="med" len="med"/>
              <a:tailEnd type="none" w="med" len="med"/>
            </a:ln>
          </p:spPr>
        </p:cxnSp>
        <p:cxnSp>
          <p:nvCxnSpPr>
            <p:cNvPr id="41" name="直接箭头连接符 40"/>
            <p:cNvCxnSpPr/>
            <p:nvPr/>
          </p:nvCxnSpPr>
          <p:spPr>
            <a:xfrm>
              <a:off x="2758669" y="4936512"/>
              <a:ext cx="1025637" cy="0"/>
            </a:xfrm>
            <a:prstGeom prst="straightConnector1">
              <a:avLst/>
            </a:prstGeom>
            <a:ln w="9525" cap="flat" cmpd="sng">
              <a:solidFill>
                <a:srgbClr val="000000"/>
              </a:solidFill>
              <a:prstDash val="solid"/>
              <a:headEnd type="none" w="med" len="med"/>
              <a:tailEnd type="triangle" w="med" len="med"/>
            </a:ln>
          </p:spPr>
        </p:cxnSp>
      </p:grpSp>
      <p:sp>
        <p:nvSpPr>
          <p:cNvPr id="2" name="左大括号 1"/>
          <p:cNvSpPr/>
          <p:nvPr/>
        </p:nvSpPr>
        <p:spPr>
          <a:xfrm>
            <a:off x="3742808" y="1670745"/>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左大括号 42"/>
          <p:cNvSpPr/>
          <p:nvPr/>
        </p:nvSpPr>
        <p:spPr>
          <a:xfrm>
            <a:off x="3742808" y="2267614"/>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左大括号 43"/>
          <p:cNvSpPr/>
          <p:nvPr/>
        </p:nvSpPr>
        <p:spPr>
          <a:xfrm>
            <a:off x="3742808" y="2864483"/>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左大括号 44"/>
          <p:cNvSpPr/>
          <p:nvPr/>
        </p:nvSpPr>
        <p:spPr>
          <a:xfrm>
            <a:off x="3742808" y="3421900"/>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大括号 45"/>
          <p:cNvSpPr/>
          <p:nvPr/>
        </p:nvSpPr>
        <p:spPr>
          <a:xfrm>
            <a:off x="3712851" y="4001426"/>
            <a:ext cx="166175" cy="223588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39"/>
          <p:cNvSpPr txBox="1"/>
          <p:nvPr/>
        </p:nvSpPr>
        <p:spPr>
          <a:xfrm>
            <a:off x="2267744" y="1755453"/>
            <a:ext cx="1512168" cy="276517"/>
          </a:xfrm>
          <a:prstGeom prst="rect">
            <a:avLst/>
          </a:prstGeom>
          <a:noFill/>
          <a:ln>
            <a:solidFill>
              <a:schemeClr val="bg1"/>
            </a:solid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由</a:t>
            </a:r>
            <a:r>
              <a:rPr lang="en-US" altLang="zh-CN" sz="1200" dirty="0">
                <a:latin typeface="微软雅黑" panose="020B0503020204020204" pitchFamily="34" charset="-122"/>
                <a:ea typeface="微软雅黑" panose="020B0503020204020204" pitchFamily="34" charset="-122"/>
              </a:rPr>
              <a:t>Config.K23</a:t>
            </a:r>
            <a:r>
              <a:rPr lang="zh-CN" altLang="en-US" sz="1200" dirty="0">
                <a:latin typeface="微软雅黑" panose="020B0503020204020204" pitchFamily="34" charset="-122"/>
                <a:ea typeface="微软雅黑" panose="020B0503020204020204" pitchFamily="34" charset="-122"/>
              </a:rPr>
              <a:t>决定</a:t>
            </a:r>
            <a:endParaRPr lang="en-US" altLang="zh-CN" sz="1200" dirty="0">
              <a:latin typeface="微软雅黑" panose="020B0503020204020204" pitchFamily="34" charset="-122"/>
              <a:ea typeface="微软雅黑" panose="020B0503020204020204" pitchFamily="34" charset="-122"/>
            </a:endParaRPr>
          </a:p>
        </p:txBody>
      </p:sp>
      <p:sp>
        <p:nvSpPr>
          <p:cNvPr id="48" name="文本框 39"/>
          <p:cNvSpPr txBox="1"/>
          <p:nvPr/>
        </p:nvSpPr>
        <p:spPr>
          <a:xfrm>
            <a:off x="2267744" y="2340344"/>
            <a:ext cx="1512168" cy="277943"/>
          </a:xfrm>
          <a:prstGeom prst="rect">
            <a:avLst/>
          </a:prstGeom>
          <a:noFill/>
          <a:ln>
            <a:solidFill>
              <a:schemeClr val="bg1"/>
            </a:solid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由</a:t>
            </a:r>
            <a:r>
              <a:rPr lang="en-US" altLang="zh-CN" sz="1200" dirty="0">
                <a:latin typeface="微软雅黑" panose="020B0503020204020204" pitchFamily="34" charset="-122"/>
                <a:ea typeface="微软雅黑" panose="020B0503020204020204" pitchFamily="34" charset="-122"/>
              </a:rPr>
              <a:t>Config.K23</a:t>
            </a:r>
            <a:r>
              <a:rPr lang="zh-CN" altLang="en-US" sz="1200" dirty="0">
                <a:latin typeface="微软雅黑" panose="020B0503020204020204" pitchFamily="34" charset="-122"/>
                <a:ea typeface="微软雅黑" panose="020B0503020204020204" pitchFamily="34" charset="-122"/>
              </a:rPr>
              <a:t>决定</a:t>
            </a:r>
            <a:endParaRPr lang="en-US" altLang="zh-CN" sz="1200" dirty="0">
              <a:latin typeface="微软雅黑" panose="020B0503020204020204" pitchFamily="34" charset="-122"/>
              <a:ea typeface="微软雅黑" panose="020B0503020204020204" pitchFamily="34" charset="-122"/>
            </a:endParaRPr>
          </a:p>
        </p:txBody>
      </p:sp>
      <p:sp>
        <p:nvSpPr>
          <p:cNvPr id="49" name="文本框 39"/>
          <p:cNvSpPr txBox="1"/>
          <p:nvPr/>
        </p:nvSpPr>
        <p:spPr>
          <a:xfrm>
            <a:off x="2267744" y="4990913"/>
            <a:ext cx="1512964" cy="276999"/>
          </a:xfrm>
          <a:prstGeom prst="rect">
            <a:avLst/>
          </a:prstGeom>
          <a:noFill/>
          <a:ln>
            <a:no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由</a:t>
            </a:r>
            <a:r>
              <a:rPr lang="en-US" altLang="zh-CN" sz="1200" dirty="0">
                <a:latin typeface="微软雅黑" panose="020B0503020204020204" pitchFamily="34" charset="-122"/>
                <a:ea typeface="微软雅黑" panose="020B0503020204020204" pitchFamily="34" charset="-122"/>
              </a:rPr>
              <a:t>Config.K23</a:t>
            </a:r>
            <a:r>
              <a:rPr lang="zh-CN" altLang="en-US" sz="1200" dirty="0">
                <a:latin typeface="微软雅黑" panose="020B0503020204020204" pitchFamily="34" charset="-122"/>
                <a:ea typeface="微软雅黑" panose="020B0503020204020204" pitchFamily="34" charset="-122"/>
              </a:rPr>
              <a:t>决定</a:t>
            </a:r>
            <a:endParaRPr lang="en-US" altLang="zh-CN" sz="1200" dirty="0">
              <a:latin typeface="微软雅黑" panose="020B0503020204020204" pitchFamily="34" charset="-122"/>
              <a:ea typeface="微软雅黑" panose="020B0503020204020204" pitchFamily="34" charset="-122"/>
            </a:endParaRPr>
          </a:p>
        </p:txBody>
      </p:sp>
      <p:sp>
        <p:nvSpPr>
          <p:cNvPr id="50" name="文本框 39"/>
          <p:cNvSpPr txBox="1"/>
          <p:nvPr/>
        </p:nvSpPr>
        <p:spPr>
          <a:xfrm>
            <a:off x="2110023" y="1321023"/>
            <a:ext cx="1733890" cy="307777"/>
          </a:xfrm>
          <a:prstGeom prst="rect">
            <a:avLst/>
          </a:prstGeom>
          <a:noFill/>
          <a:ln>
            <a:solidFill>
              <a:schemeClr val="bg1"/>
            </a:solidFill>
          </a:ln>
        </p:spPr>
        <p:txBody>
          <a:bodyPr wrap="square" rtlCol="0">
            <a:spAutoFit/>
          </a:bodyPr>
          <a:lstStyle/>
          <a:p>
            <a:pPr algn="ctr"/>
            <a:r>
              <a:rPr lang="zh-CN" altLang="en-US" sz="1400" dirty="0">
                <a:latin typeface="+mn-ea"/>
                <a:ea typeface="+mn-ea"/>
              </a:rPr>
              <a:t>存储访问类型</a:t>
            </a:r>
            <a:endParaRPr lang="en-US" altLang="zh-CN" sz="1400" dirty="0">
              <a:latin typeface="+mn-ea"/>
              <a:ea typeface="+mn-ea"/>
            </a:endParaRPr>
          </a:p>
        </p:txBody>
      </p:sp>
      <p:sp>
        <p:nvSpPr>
          <p:cNvPr id="51" name="文本框 39"/>
          <p:cNvSpPr txBox="1"/>
          <p:nvPr/>
        </p:nvSpPr>
        <p:spPr>
          <a:xfrm>
            <a:off x="2267744" y="3505400"/>
            <a:ext cx="1512964" cy="276999"/>
          </a:xfrm>
          <a:prstGeom prst="rect">
            <a:avLst/>
          </a:prstGeom>
          <a:noFill/>
          <a:ln>
            <a:solidFill>
              <a:schemeClr val="bg1"/>
            </a:solid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由</a:t>
            </a:r>
            <a:r>
              <a:rPr lang="en-US" altLang="zh-CN" sz="1200" dirty="0">
                <a:latin typeface="微软雅黑" panose="020B0503020204020204" pitchFamily="34" charset="-122"/>
                <a:ea typeface="微软雅黑" panose="020B0503020204020204" pitchFamily="34" charset="-122"/>
              </a:rPr>
              <a:t>Config.K0</a:t>
            </a:r>
            <a:r>
              <a:rPr lang="zh-CN" altLang="en-US" sz="1200" dirty="0">
                <a:latin typeface="微软雅黑" panose="020B0503020204020204" pitchFamily="34" charset="-122"/>
                <a:ea typeface="微软雅黑" panose="020B0503020204020204" pitchFamily="34" charset="-122"/>
              </a:rPr>
              <a:t>决定</a:t>
            </a:r>
            <a:endParaRPr lang="en-US" altLang="zh-CN" sz="1200" dirty="0">
              <a:latin typeface="微软雅黑" panose="020B0503020204020204" pitchFamily="34" charset="-122"/>
              <a:ea typeface="微软雅黑" panose="020B0503020204020204" pitchFamily="34" charset="-122"/>
            </a:endParaRPr>
          </a:p>
        </p:txBody>
      </p:sp>
      <p:sp>
        <p:nvSpPr>
          <p:cNvPr id="52" name="文本框 39"/>
          <p:cNvSpPr txBox="1"/>
          <p:nvPr/>
        </p:nvSpPr>
        <p:spPr>
          <a:xfrm>
            <a:off x="2270325" y="2959011"/>
            <a:ext cx="1573587" cy="276999"/>
          </a:xfrm>
          <a:prstGeom prst="rect">
            <a:avLst/>
          </a:prstGeom>
          <a:noFill/>
          <a:ln>
            <a:solidFill>
              <a:schemeClr val="bg1"/>
            </a:solid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恒为</a:t>
            </a:r>
            <a:r>
              <a:rPr lang="en-US" altLang="zh-CN" sz="1200" dirty="0" err="1">
                <a:latin typeface="微软雅黑" panose="020B0503020204020204" pitchFamily="34" charset="-122"/>
                <a:ea typeface="微软雅黑" panose="020B0503020204020204" pitchFamily="34" charset="-122"/>
              </a:rPr>
              <a:t>uncached</a:t>
            </a:r>
            <a:r>
              <a:rPr lang="zh-CN" altLang="en-US" sz="1200" dirty="0">
                <a:latin typeface="微软雅黑" panose="020B0503020204020204" pitchFamily="34" charset="-122"/>
                <a:ea typeface="微软雅黑" panose="020B0503020204020204" pitchFamily="34" charset="-122"/>
              </a:rPr>
              <a:t>属性</a:t>
            </a:r>
            <a:endParaRPr lang="en-US" altLang="zh-CN" sz="1200" dirty="0">
              <a:latin typeface="微软雅黑" panose="020B0503020204020204" pitchFamily="34" charset="-122"/>
              <a:ea typeface="微软雅黑" panose="020B0503020204020204" pitchFamily="34" charset="-122"/>
            </a:endParaRPr>
          </a:p>
        </p:txBody>
      </p:sp>
      <p:sp>
        <p:nvSpPr>
          <p:cNvPr id="53" name="文本框 39"/>
          <p:cNvSpPr txBox="1"/>
          <p:nvPr/>
        </p:nvSpPr>
        <p:spPr>
          <a:xfrm>
            <a:off x="323528" y="1321023"/>
            <a:ext cx="1733890" cy="307777"/>
          </a:xfrm>
          <a:prstGeom prst="rect">
            <a:avLst/>
          </a:prstGeom>
          <a:noFill/>
          <a:ln>
            <a:solidFill>
              <a:schemeClr val="bg1"/>
            </a:solidFill>
          </a:ln>
        </p:spPr>
        <p:txBody>
          <a:bodyPr wrap="square" rtlCol="0">
            <a:spAutoFit/>
          </a:bodyPr>
          <a:lstStyle/>
          <a:p>
            <a:pPr algn="ctr"/>
            <a:r>
              <a:rPr lang="zh-CN" altLang="en-US" sz="1400" dirty="0">
                <a:latin typeface="+mn-ea"/>
                <a:ea typeface="+mn-ea"/>
              </a:rPr>
              <a:t>存储访问权限控制</a:t>
            </a:r>
            <a:endParaRPr lang="en-US" altLang="zh-CN" sz="1400" dirty="0">
              <a:latin typeface="+mn-ea"/>
              <a:ea typeface="+mn-ea"/>
            </a:endParaRPr>
          </a:p>
        </p:txBody>
      </p:sp>
      <p:sp>
        <p:nvSpPr>
          <p:cNvPr id="54" name="左大括号 53"/>
          <p:cNvSpPr/>
          <p:nvPr/>
        </p:nvSpPr>
        <p:spPr>
          <a:xfrm>
            <a:off x="1831318" y="1700808"/>
            <a:ext cx="347784" cy="221041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左大括号 54"/>
          <p:cNvSpPr/>
          <p:nvPr/>
        </p:nvSpPr>
        <p:spPr>
          <a:xfrm>
            <a:off x="1831318" y="3971664"/>
            <a:ext cx="347784" cy="226564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文本框 39"/>
          <p:cNvSpPr txBox="1"/>
          <p:nvPr/>
        </p:nvSpPr>
        <p:spPr>
          <a:xfrm>
            <a:off x="437671" y="2651360"/>
            <a:ext cx="1512168" cy="276517"/>
          </a:xfrm>
          <a:prstGeom prst="rect">
            <a:avLst/>
          </a:prstGeom>
          <a:noFill/>
          <a:ln>
            <a:no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仅核心模式可访问</a:t>
            </a:r>
            <a:endParaRPr lang="en-US" altLang="zh-CN" sz="1200" dirty="0">
              <a:latin typeface="微软雅黑" panose="020B0503020204020204" pitchFamily="34" charset="-122"/>
              <a:ea typeface="微软雅黑" panose="020B0503020204020204" pitchFamily="34" charset="-122"/>
            </a:endParaRPr>
          </a:p>
        </p:txBody>
      </p:sp>
      <p:sp>
        <p:nvSpPr>
          <p:cNvPr id="57" name="文本框 39"/>
          <p:cNvSpPr txBox="1"/>
          <p:nvPr/>
        </p:nvSpPr>
        <p:spPr>
          <a:xfrm>
            <a:off x="437671" y="4952683"/>
            <a:ext cx="1512168" cy="276517"/>
          </a:xfrm>
          <a:prstGeom prst="rect">
            <a:avLst/>
          </a:prstGeom>
          <a:noFill/>
          <a:ln>
            <a:noFill/>
          </a:ln>
        </p:spPr>
        <p:txBody>
          <a:bodyPr wrap="square" rtlCol="0">
            <a:spAutoFit/>
          </a:bodyPr>
          <a:lstStyle/>
          <a:p>
            <a:pPr algn="l"/>
            <a:r>
              <a:rPr lang="zh-CN" altLang="en-US" sz="1200" dirty="0">
                <a:latin typeface="微软雅黑" panose="020B0503020204020204" pitchFamily="34" charset="-122"/>
                <a:ea typeface="微软雅黑" panose="020B0503020204020204" pitchFamily="34" charset="-122"/>
              </a:rPr>
              <a:t>所有模式皆可访问</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49354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09955" y="1572260"/>
            <a:ext cx="7679055" cy="3802380"/>
          </a:xfrm>
          <a:prstGeom prst="rect">
            <a:avLst/>
          </a:prstGeom>
          <a:noFill/>
          <a:ln w="9525">
            <a:noFill/>
            <a:miter lim="800000"/>
          </a:ln>
        </p:spPr>
        <p:txBody>
          <a:bodyPr lIns="75195" tIns="39101" rIns="75195" bIns="39101" anchor="ctr"/>
          <a:lstStyle>
            <a:defPPr>
              <a:defRPr lang="zh-CN"/>
            </a:defPPr>
            <a:lvl1pPr defTabSz="448945">
              <a:lnSpc>
                <a:spcPct val="200000"/>
              </a:lnSpc>
              <a:buClr>
                <a:srgbClr val="000000"/>
              </a:buClr>
              <a:buSzPct val="100000"/>
              <a:buFont typeface="Times New Roman" panose="02020603050405020304" pitchFamily="18" charset="0"/>
              <a:buNone/>
              <a:tabLst>
                <a:tab pos="0" algn="l"/>
                <a:tab pos="263525" algn="l"/>
                <a:tab pos="528320" algn="l"/>
                <a:tab pos="793750" algn="l"/>
                <a:tab pos="1058545" algn="l"/>
                <a:tab pos="1323975" algn="l"/>
                <a:tab pos="1588770" algn="l"/>
                <a:tab pos="1854200" algn="l"/>
                <a:tab pos="2118995" algn="l"/>
                <a:tab pos="2384425" algn="l"/>
                <a:tab pos="2649220" algn="l"/>
                <a:tab pos="2914650" algn="l"/>
                <a:tab pos="3179445" algn="l"/>
                <a:tab pos="3444875" algn="l"/>
                <a:tab pos="3709670" algn="l"/>
                <a:tab pos="3975100" algn="l"/>
                <a:tab pos="4239895" algn="l"/>
                <a:tab pos="4505325" algn="l"/>
                <a:tab pos="4770120" algn="l"/>
                <a:tab pos="5035550" algn="l"/>
                <a:tab pos="5300345" algn="l"/>
              </a:tabLst>
              <a:defRPr sz="2400" spc="300">
                <a:solidFill>
                  <a:srgbClr val="FF0000"/>
                </a:solidFill>
                <a:latin typeface="微软雅黑" panose="020B0503020204020204" pitchFamily="34" charset="-122"/>
                <a:ea typeface="微软雅黑" panose="020B0503020204020204" pitchFamily="34" charset="-122"/>
              </a:defRPr>
            </a:lvl1pPr>
          </a:lstStyle>
          <a:p>
            <a:pPr algn="ctr"/>
            <a:r>
              <a:rPr lang="en-US" altLang="zh-CN" sz="4000" dirty="0">
                <a:solidFill>
                  <a:srgbClr val="C00000"/>
                </a:solidFill>
                <a:latin typeface="Times New Roman" panose="02020603050405020304" pitchFamily="18" charset="0"/>
                <a:cs typeface="Times New Roman" panose="02020603050405020304" pitchFamily="18" charset="0"/>
              </a:rPr>
              <a:t>Any Questions?</a:t>
            </a:r>
            <a:endParaRPr lang="zh-CN" altLang="en-US" sz="4000" dirty="0">
              <a:solidFill>
                <a:srgbClr val="C00000"/>
              </a:solidFill>
              <a:latin typeface="Times New Roman" panose="02020603050405020304" pitchFamily="18" charset="0"/>
              <a:cs typeface="Times New Roman" panose="02020603050405020304" pitchFamily="18" charset="0"/>
            </a:endParaRPr>
          </a:p>
          <a:p>
            <a:endParaRPr lang="zh-CN" altLang="en-US" sz="4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1601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11</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编程模型</a:t>
            </a:r>
          </a:p>
        </p:txBody>
      </p:sp>
      <p:sp>
        <p:nvSpPr>
          <p:cNvPr id="5" name="矩形 4"/>
          <p:cNvSpPr/>
          <p:nvPr/>
        </p:nvSpPr>
        <p:spPr>
          <a:xfrm>
            <a:off x="158115" y="1236248"/>
            <a:ext cx="8590280" cy="1615827"/>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存储访问类型</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处理器至少支持不可缓存（</a:t>
            </a:r>
            <a:r>
              <a:rPr lang="en-US" altLang="zh-CN" sz="1600" dirty="0" err="1">
                <a:latin typeface="微软雅黑" panose="020B0503020204020204" pitchFamily="34" charset="-122"/>
                <a:ea typeface="微软雅黑" panose="020B0503020204020204" pitchFamily="34" charset="-122"/>
              </a:rPr>
              <a:t>uncached</a:t>
            </a:r>
            <a:r>
              <a:rPr lang="zh-CN" altLang="en-US" sz="1600" dirty="0">
                <a:latin typeface="微软雅黑" panose="020B0503020204020204" pitchFamily="34" charset="-122"/>
                <a:ea typeface="微软雅黑" panose="020B0503020204020204" pitchFamily="34" charset="-122"/>
              </a:rPr>
              <a:t>）这种存储访问类型。属于此类型的访问将直接读、写物理内存（或物理内存地址映射的寄存器），但不会访问或修改各级缓存中的内容。</a:t>
            </a:r>
            <a:endParaRPr lang="en-US" altLang="zh-CN" sz="1600" dirty="0">
              <a:latin typeface="微软雅黑" panose="020B0503020204020204" pitchFamily="34" charset="-122"/>
              <a:ea typeface="微软雅黑" panose="020B0503020204020204" pitchFamily="34" charset="-122"/>
            </a:endParaRPr>
          </a:p>
        </p:txBody>
      </p:sp>
      <p:sp>
        <p:nvSpPr>
          <p:cNvPr id="10" name="文本框 39"/>
          <p:cNvSpPr txBox="1"/>
          <p:nvPr/>
        </p:nvSpPr>
        <p:spPr>
          <a:xfrm>
            <a:off x="1619672" y="2897649"/>
            <a:ext cx="6120680" cy="1323439"/>
          </a:xfrm>
          <a:prstGeom prst="rect">
            <a:avLst/>
          </a:prstGeom>
          <a:solidFill>
            <a:srgbClr val="0070C0"/>
          </a:solidFill>
          <a:ln>
            <a:solidFill>
              <a:schemeClr val="bg1"/>
            </a:solidFill>
          </a:ln>
        </p:spPr>
        <p:txBody>
          <a:bodyPr wrap="square" rtlCol="0">
            <a:spAutoFit/>
          </a:bodyPr>
          <a:lstStyle/>
          <a:p>
            <a:pPr algn="l"/>
            <a:r>
              <a:rPr lang="en-US" sz="1600" dirty="0" err="1">
                <a:solidFill>
                  <a:schemeClr val="bg1"/>
                </a:solidFill>
                <a:latin typeface="微软雅黑" panose="020B0503020204020204" pitchFamily="34" charset="-122"/>
                <a:ea typeface="微软雅黑" panose="020B0503020204020204" pitchFamily="34" charset="-122"/>
              </a:rPr>
              <a:t>sw</a:t>
            </a:r>
            <a:r>
              <a:rPr lang="en-US" sz="1600" dirty="0">
                <a:solidFill>
                  <a:schemeClr val="bg1"/>
                </a:solidFill>
                <a:latin typeface="微软雅黑" panose="020B0503020204020204" pitchFamily="34" charset="-122"/>
                <a:ea typeface="微软雅黑" panose="020B0503020204020204" pitchFamily="34" charset="-122"/>
              </a:rPr>
              <a:t>    0, A</a:t>
            </a:r>
          </a:p>
          <a:p>
            <a:pPr algn="l"/>
            <a:r>
              <a:rPr lang="en-US" sz="1600" dirty="0" err="1">
                <a:solidFill>
                  <a:schemeClr val="bg1"/>
                </a:solidFill>
                <a:latin typeface="微软雅黑" panose="020B0503020204020204" pitchFamily="34" charset="-122"/>
                <a:ea typeface="微软雅黑" panose="020B0503020204020204" pitchFamily="34" charset="-122"/>
              </a:rPr>
              <a:t>sw</a:t>
            </a:r>
            <a:r>
              <a:rPr lang="en-US" sz="1600" dirty="0">
                <a:solidFill>
                  <a:schemeClr val="bg1"/>
                </a:solidFill>
                <a:latin typeface="微软雅黑" panose="020B0503020204020204" pitchFamily="34" charset="-122"/>
                <a:ea typeface="微软雅黑" panose="020B0503020204020204" pitchFamily="34" charset="-122"/>
              </a:rPr>
              <a:t>    1, A</a:t>
            </a:r>
          </a:p>
          <a:p>
            <a:pPr algn="l"/>
            <a:r>
              <a:rPr lang="en-US" sz="1600" dirty="0" err="1">
                <a:solidFill>
                  <a:schemeClr val="bg1"/>
                </a:solidFill>
                <a:latin typeface="微软雅黑" panose="020B0503020204020204" pitchFamily="34" charset="-122"/>
                <a:ea typeface="微软雅黑" panose="020B0503020204020204" pitchFamily="34" charset="-122"/>
              </a:rPr>
              <a:t>lw</a:t>
            </a:r>
            <a:r>
              <a:rPr lang="en-US" sz="1600" dirty="0">
                <a:solidFill>
                  <a:schemeClr val="bg1"/>
                </a:solidFill>
                <a:latin typeface="微软雅黑" panose="020B0503020204020204" pitchFamily="34" charset="-122"/>
                <a:ea typeface="微软雅黑" panose="020B0503020204020204" pitchFamily="34" charset="-122"/>
              </a:rPr>
              <a:t>     r1, A</a:t>
            </a:r>
          </a:p>
          <a:p>
            <a:pPr algn="l"/>
            <a:endParaRPr lang="en-US" sz="1600" dirty="0">
              <a:solidFill>
                <a:schemeClr val="bg1"/>
              </a:solidFill>
              <a:latin typeface="微软雅黑" panose="020B0503020204020204" pitchFamily="34" charset="-122"/>
              <a:ea typeface="微软雅黑" panose="020B0503020204020204" pitchFamily="34" charset="-122"/>
            </a:endParaRPr>
          </a:p>
          <a:p>
            <a:pPr algn="l"/>
            <a:r>
              <a:rPr lang="zh-CN" altLang="en-US" sz="1600" dirty="0">
                <a:solidFill>
                  <a:schemeClr val="bg1"/>
                </a:solidFill>
                <a:latin typeface="微软雅黑" panose="020B0503020204020204" pitchFamily="34" charset="-122"/>
                <a:ea typeface="微软雅黑" panose="020B0503020204020204" pitchFamily="34" charset="-122"/>
              </a:rPr>
              <a:t>请问</a:t>
            </a:r>
            <a:r>
              <a:rPr lang="en-US" altLang="zh-CN" sz="1600" dirty="0">
                <a:solidFill>
                  <a:schemeClr val="bg1"/>
                </a:solidFill>
                <a:latin typeface="微软雅黑" panose="020B0503020204020204" pitchFamily="34" charset="-122"/>
                <a:ea typeface="微软雅黑" panose="020B0503020204020204" pitchFamily="34" charset="-122"/>
              </a:rPr>
              <a:t>r1</a:t>
            </a:r>
            <a:r>
              <a:rPr lang="zh-CN" altLang="en-US" sz="1600" dirty="0">
                <a:solidFill>
                  <a:schemeClr val="bg1"/>
                </a:solidFill>
                <a:latin typeface="微软雅黑" panose="020B0503020204020204" pitchFamily="34" charset="-122"/>
                <a:ea typeface="微软雅黑" panose="020B0503020204020204" pitchFamily="34" charset="-122"/>
              </a:rPr>
              <a:t>寄存器的值一定等于</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en-US" sz="1600" dirty="0">
                <a:solidFill>
                  <a:schemeClr val="bg1"/>
                </a:solidFill>
                <a:latin typeface="微软雅黑" panose="020B0503020204020204" pitchFamily="34" charset="-122"/>
                <a:ea typeface="微软雅黑" panose="020B0503020204020204" pitchFamily="34" charset="-122"/>
              </a:rPr>
              <a:t>吗？</a:t>
            </a:r>
            <a:endParaRPr lang="x-none"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508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编程模型</a:t>
            </a:r>
          </a:p>
        </p:txBody>
      </p:sp>
      <p:sp>
        <p:nvSpPr>
          <p:cNvPr id="5" name="矩形 4"/>
          <p:cNvSpPr/>
          <p:nvPr/>
        </p:nvSpPr>
        <p:spPr>
          <a:xfrm>
            <a:off x="158115" y="764704"/>
            <a:ext cx="8590280" cy="4939814"/>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存储访问类型</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uncached</a:t>
            </a:r>
            <a:r>
              <a:rPr lang="zh-CN" altLang="en-US" sz="1600" dirty="0">
                <a:latin typeface="微软雅黑" panose="020B0503020204020204" pitchFamily="34" charset="-122"/>
                <a:ea typeface="微软雅黑" panose="020B0503020204020204" pitchFamily="34" charset="-122"/>
              </a:rPr>
              <a:t>存储访问类型还需要确保执行时不会产生“多重读取”（</a:t>
            </a:r>
            <a:r>
              <a:rPr lang="en-US" altLang="zh-CN" sz="1600" dirty="0">
                <a:latin typeface="微软雅黑" panose="020B0503020204020204" pitchFamily="34" charset="-122"/>
                <a:ea typeface="微软雅黑" panose="020B0503020204020204" pitchFamily="34" charset="-122"/>
              </a:rPr>
              <a:t>multiple read</a:t>
            </a:r>
            <a:r>
              <a:rPr lang="zh-CN" altLang="en-US" sz="1600" dirty="0">
                <a:latin typeface="微软雅黑" panose="020B0503020204020204" pitchFamily="34" charset="-122"/>
                <a:ea typeface="微软雅黑" panose="020B0503020204020204" pitchFamily="34" charset="-122"/>
              </a:rPr>
              <a:t>）效果，即一条具有</a:t>
            </a:r>
            <a:r>
              <a:rPr lang="en-US" altLang="zh-CN" sz="1600" dirty="0" err="1">
                <a:latin typeface="微软雅黑" panose="020B0503020204020204" pitchFamily="34" charset="-122"/>
                <a:ea typeface="微软雅黑" panose="020B0503020204020204" pitchFamily="34" charset="-122"/>
              </a:rPr>
              <a:t>uncached</a:t>
            </a:r>
            <a:r>
              <a:rPr lang="zh-CN" altLang="en-US" sz="1600" dirty="0">
                <a:latin typeface="微软雅黑" panose="020B0503020204020204" pitchFamily="34" charset="-122"/>
                <a:ea typeface="微软雅黑" panose="020B0503020204020204" pitchFamily="34" charset="-122"/>
              </a:rPr>
              <a:t>存储访问类型的</a:t>
            </a:r>
            <a:r>
              <a:rPr lang="en-US" altLang="zh-CN" sz="1600" dirty="0">
                <a:latin typeface="微软雅黑" panose="020B0503020204020204" pitchFamily="34" charset="-122"/>
                <a:ea typeface="微软雅黑" panose="020B0503020204020204" pitchFamily="34" charset="-122"/>
              </a:rPr>
              <a:t>load</a:t>
            </a:r>
            <a:r>
              <a:rPr lang="zh-CN" altLang="en-US" sz="1600" dirty="0">
                <a:latin typeface="微软雅黑" panose="020B0503020204020204" pitchFamily="34" charset="-122"/>
                <a:ea typeface="微软雅黑" panose="020B0503020204020204" pitchFamily="34" charset="-122"/>
              </a:rPr>
              <a:t>指令至多只产生一次读动作。</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真实系统中存在某些会产生“读副作用”的访问对象，譬如：</a:t>
            </a:r>
            <a:r>
              <a:rPr lang="en-US" altLang="zh-CN" sz="1600" dirty="0" err="1">
                <a:latin typeface="微软雅黑" panose="020B0503020204020204" pitchFamily="34" charset="-122"/>
                <a:ea typeface="微软雅黑" panose="020B0503020204020204" pitchFamily="34" charset="-122"/>
              </a:rPr>
              <a:t>SoC</a:t>
            </a:r>
            <a:r>
              <a:rPr lang="zh-CN" altLang="en-US" sz="1600" dirty="0">
                <a:latin typeface="微软雅黑" panose="020B0503020204020204" pitchFamily="34" charset="-122"/>
                <a:ea typeface="微软雅黑" panose="020B0503020204020204" pitchFamily="34" charset="-122"/>
              </a:rPr>
              <a:t>中的</a:t>
            </a:r>
            <a:r>
              <a:rPr lang="en-US" altLang="zh-CN" sz="1600" dirty="0">
                <a:latin typeface="微软雅黑" panose="020B0503020204020204" pitchFamily="34" charset="-122"/>
                <a:ea typeface="微软雅黑" panose="020B0503020204020204" pitchFamily="34" charset="-122"/>
              </a:rPr>
              <a:t>FIFO</a:t>
            </a:r>
            <a:r>
              <a:rPr lang="zh-CN" altLang="en-US" sz="1600" dirty="0">
                <a:latin typeface="微软雅黑" panose="020B0503020204020204" pitchFamily="34" charset="-122"/>
                <a:ea typeface="微软雅黑" panose="020B0503020204020204" pitchFamily="34" charset="-122"/>
              </a:rPr>
              <a:t>电路结构，每当从</a:t>
            </a:r>
            <a:r>
              <a:rPr lang="en-US" altLang="zh-CN" sz="1600" dirty="0">
                <a:latin typeface="微软雅黑" panose="020B0503020204020204" pitchFamily="34" charset="-122"/>
                <a:ea typeface="微软雅黑" panose="020B0503020204020204" pitchFamily="34" charset="-122"/>
              </a:rPr>
              <a:t>FIFO</a:t>
            </a:r>
            <a:r>
              <a:rPr lang="zh-CN" altLang="en-US" sz="1600" dirty="0">
                <a:latin typeface="微软雅黑" panose="020B0503020204020204" pitchFamily="34" charset="-122"/>
                <a:ea typeface="微软雅黑" panose="020B0503020204020204" pitchFamily="34" charset="-122"/>
              </a:rPr>
              <a:t>从读取一个数据，则</a:t>
            </a:r>
            <a:r>
              <a:rPr lang="en-US" altLang="zh-CN" sz="1600" dirty="0">
                <a:latin typeface="微软雅黑" panose="020B0503020204020204" pitchFamily="34" charset="-122"/>
                <a:ea typeface="微软雅黑" panose="020B0503020204020204" pitchFamily="34" charset="-122"/>
              </a:rPr>
              <a:t>FIFO</a:t>
            </a:r>
            <a:r>
              <a:rPr lang="zh-CN" altLang="en-US" sz="1600" dirty="0">
                <a:latin typeface="微软雅黑" panose="020B0503020204020204" pitchFamily="34" charset="-122"/>
                <a:ea typeface="微软雅黑" panose="020B0503020204020204" pitchFamily="34" charset="-122"/>
              </a:rPr>
              <a:t>的读指针自动后移一项，此处的读指针后移就是读动作的一个副作用，它修改了机器状态。又譬如：某些设备中的中断标志寄存器具有“读清”功能，即外部读取该寄存器时，设备在返回该寄存器旧值的同时将寄存器的内容清为</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，此处的清</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也是读动作的一个副作用，修改了机器状态。</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现代操作系统需要</a:t>
            </a:r>
            <a:r>
              <a:rPr lang="en-US" altLang="zh-CN" sz="1600" dirty="0">
                <a:latin typeface="微软雅黑" panose="020B0503020204020204" pitchFamily="34" charset="-122"/>
                <a:ea typeface="微软雅黑" panose="020B0503020204020204" pitchFamily="34" charset="-122"/>
              </a:rPr>
              <a:t>ISA</a:t>
            </a:r>
            <a:r>
              <a:rPr lang="zh-CN" altLang="en-US" sz="1600" dirty="0">
                <a:latin typeface="微软雅黑" panose="020B0503020204020204" pitchFamily="34" charset="-122"/>
                <a:ea typeface="微软雅黑" panose="020B0503020204020204" pitchFamily="34" charset="-122"/>
              </a:rPr>
              <a:t>提供精确例外的特性。所谓精确例外是指</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发生例外后，在例外处理程序处理完毕并返回后，重新执行发生例外的指令，就好像什么都没有发生过一样。</a:t>
            </a:r>
            <a:endParaRPr lang="en-US" altLang="zh-CN" sz="1600" dirty="0">
              <a:latin typeface="微软雅黑" panose="020B0503020204020204" pitchFamily="34" charset="-122"/>
              <a:ea typeface="微软雅黑" panose="020B0503020204020204" pitchFamily="34" charset="-122"/>
            </a:endParaRPr>
          </a:p>
        </p:txBody>
      </p:sp>
      <p:sp>
        <p:nvSpPr>
          <p:cNvPr id="10" name="文本框 39"/>
          <p:cNvSpPr txBox="1"/>
          <p:nvPr/>
        </p:nvSpPr>
        <p:spPr>
          <a:xfrm>
            <a:off x="1619672" y="5733256"/>
            <a:ext cx="6120680" cy="338554"/>
          </a:xfrm>
          <a:prstGeom prst="rect">
            <a:avLst/>
          </a:prstGeom>
          <a:solidFill>
            <a:srgbClr val="0070C0"/>
          </a:solidFill>
          <a:ln>
            <a:solidFill>
              <a:schemeClr val="bg1"/>
            </a:solidFill>
          </a:ln>
        </p:spPr>
        <p:txBody>
          <a:bodyPr wrap="square" rtlCol="0">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rPr>
              <a:t>如果一个访问具有“读副作用”对象的</a:t>
            </a:r>
            <a:r>
              <a:rPr lang="en-US" altLang="zh-CN" sz="1600" dirty="0">
                <a:solidFill>
                  <a:schemeClr val="bg1"/>
                </a:solidFill>
                <a:latin typeface="微软雅黑" panose="020B0503020204020204" pitchFamily="34" charset="-122"/>
                <a:ea typeface="微软雅黑" panose="020B0503020204020204" pitchFamily="34" charset="-122"/>
              </a:rPr>
              <a:t>load</a:t>
            </a:r>
            <a:r>
              <a:rPr lang="zh-CN" altLang="en-US" sz="1600" dirty="0">
                <a:solidFill>
                  <a:schemeClr val="bg1"/>
                </a:solidFill>
                <a:latin typeface="微软雅黑" panose="020B0503020204020204" pitchFamily="34" charset="-122"/>
                <a:ea typeface="微软雅黑" panose="020B0503020204020204" pitchFamily="34" charset="-122"/>
              </a:rPr>
              <a:t>指令发生例外了？</a:t>
            </a:r>
            <a:endParaRPr lang="x-none"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714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13</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基准指令集构成要素</a:t>
            </a:r>
          </a:p>
        </p:txBody>
      </p:sp>
      <p:sp>
        <p:nvSpPr>
          <p:cNvPr id="5" name="矩形 4"/>
          <p:cNvSpPr/>
          <p:nvPr/>
        </p:nvSpPr>
        <p:spPr>
          <a:xfrm>
            <a:off x="158115" y="1065942"/>
            <a:ext cx="8590280" cy="25853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编程模型</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指令定义</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操作模式</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存储管理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例外处理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CP0</a:t>
            </a:r>
            <a:r>
              <a:rPr lang="zh-CN" altLang="en-US" dirty="0">
                <a:solidFill>
                  <a:schemeClr val="bg1">
                    <a:lumMod val="65000"/>
                  </a:schemeClr>
                </a:solidFill>
                <a:latin typeface="微软雅黑" panose="020B0503020204020204" pitchFamily="34" charset="-122"/>
                <a:ea typeface="微软雅黑" panose="020B0503020204020204" pitchFamily="34" charset="-122"/>
              </a:rPr>
              <a:t>寄存器</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854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14</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1025876"/>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指令编码格式</a:t>
            </a:r>
            <a:endParaRPr lang="en-US" altLang="zh-CN" dirty="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971600" y="1490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07621523"/>
              </p:ext>
            </p:extLst>
          </p:nvPr>
        </p:nvGraphicFramePr>
        <p:xfrm>
          <a:off x="703887" y="1720221"/>
          <a:ext cx="8044508" cy="3738587"/>
        </p:xfrm>
        <a:graphic>
          <a:graphicData uri="http://schemas.openxmlformats.org/presentationml/2006/ole">
            <mc:AlternateContent xmlns:mc="http://schemas.openxmlformats.org/markup-compatibility/2006">
              <mc:Choice xmlns:v="urn:schemas-microsoft-com:vml" Requires="v">
                <p:oleObj spid="_x0000_s2225" r:id="rId3" imgW="7462723" imgH="3460699" progId="Visio.Drawing.11">
                  <p:embed/>
                </p:oleObj>
              </mc:Choice>
              <mc:Fallback>
                <p:oleObj r:id="rId3" imgW="7462723" imgH="346069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87" y="1720221"/>
                        <a:ext cx="8044508" cy="3738587"/>
                      </a:xfrm>
                      <a:prstGeom prst="rect">
                        <a:avLst/>
                      </a:prstGeom>
                      <a:noFill/>
                    </p:spPr>
                  </p:pic>
                </p:oleObj>
              </mc:Fallback>
            </mc:AlternateContent>
          </a:graphicData>
        </a:graphic>
      </p:graphicFrame>
    </p:spTree>
    <p:extLst>
      <p:ext uri="{BB962C8B-B14F-4D97-AF65-F5344CB8AC3E}">
        <p14:creationId xmlns:p14="http://schemas.microsoft.com/office/powerpoint/2010/main" val="9002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引入</a:t>
            </a:r>
            <a:r>
              <a:rPr lang="en-US" altLang="zh-CN" dirty="0" err="1"/>
              <a:t>defines.vh</a:t>
            </a:r>
            <a:r>
              <a:rPr lang="en-US" altLang="zh-CN" dirty="0"/>
              <a:t> </a:t>
            </a:r>
            <a:r>
              <a:rPr lang="zh-CN" altLang="en-US" dirty="0"/>
              <a:t>宏定义</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64432" y="1484784"/>
            <a:ext cx="5593565" cy="1707028"/>
          </a:xfrm>
          <a:prstGeom prst="rect">
            <a:avLst/>
          </a:prstGeom>
        </p:spPr>
      </p:pic>
      <p:pic>
        <p:nvPicPr>
          <p:cNvPr id="5" name="图片 4"/>
          <p:cNvPicPr>
            <a:picLocks noChangeAspect="1"/>
          </p:cNvPicPr>
          <p:nvPr/>
        </p:nvPicPr>
        <p:blipFill>
          <a:blip r:embed="rId3"/>
          <a:stretch>
            <a:fillRect/>
          </a:stretch>
        </p:blipFill>
        <p:spPr>
          <a:xfrm>
            <a:off x="464432" y="3645024"/>
            <a:ext cx="5090601" cy="1539373"/>
          </a:xfrm>
          <a:prstGeom prst="rect">
            <a:avLst/>
          </a:prstGeom>
        </p:spPr>
      </p:pic>
    </p:spTree>
    <p:extLst>
      <p:ext uri="{BB962C8B-B14F-4D97-AF65-F5344CB8AC3E}">
        <p14:creationId xmlns:p14="http://schemas.microsoft.com/office/powerpoint/2010/main" val="412052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引用方式</a:t>
            </a:r>
          </a:p>
        </p:txBody>
      </p:sp>
      <p:pic>
        <p:nvPicPr>
          <p:cNvPr id="4" name="图片 3"/>
          <p:cNvPicPr>
            <a:picLocks noChangeAspect="1"/>
          </p:cNvPicPr>
          <p:nvPr/>
        </p:nvPicPr>
        <p:blipFill>
          <a:blip r:embed="rId2"/>
          <a:stretch>
            <a:fillRect/>
          </a:stretch>
        </p:blipFill>
        <p:spPr>
          <a:xfrm>
            <a:off x="1475656" y="1628800"/>
            <a:ext cx="5928874" cy="3436918"/>
          </a:xfrm>
          <a:prstGeom prst="rect">
            <a:avLst/>
          </a:prstGeom>
        </p:spPr>
      </p:pic>
    </p:spTree>
    <p:extLst>
      <p:ext uri="{BB962C8B-B14F-4D97-AF65-F5344CB8AC3E}">
        <p14:creationId xmlns:p14="http://schemas.microsoft.com/office/powerpoint/2010/main" val="1108763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取消</a:t>
            </a:r>
            <a:r>
              <a:rPr lang="en-US" altLang="zh-CN" dirty="0" err="1"/>
              <a:t>aludecoder</a:t>
            </a:r>
            <a:r>
              <a:rPr lang="en-US" altLang="zh-CN" dirty="0"/>
              <a:t> </a:t>
            </a:r>
            <a:r>
              <a:rPr lang="zh-CN" altLang="en-US" dirty="0"/>
              <a:t>与</a:t>
            </a:r>
            <a:r>
              <a:rPr lang="en-US" altLang="zh-CN" dirty="0" err="1"/>
              <a:t>maindecoder</a:t>
            </a:r>
            <a:r>
              <a:rPr lang="zh-CN" altLang="en-US" dirty="0"/>
              <a:t>之间的</a:t>
            </a:r>
            <a:r>
              <a:rPr lang="en-US" altLang="zh-CN" dirty="0" err="1"/>
              <a:t>aluop</a:t>
            </a:r>
            <a:r>
              <a:rPr lang="zh-CN" altLang="en-US" dirty="0"/>
              <a:t>传输</a:t>
            </a:r>
            <a:endParaRPr lang="en-US" altLang="zh-CN" dirty="0"/>
          </a:p>
          <a:p>
            <a:r>
              <a:rPr lang="en-US" altLang="zh-CN" dirty="0" err="1"/>
              <a:t>Aludecoder</a:t>
            </a:r>
            <a:r>
              <a:rPr lang="zh-CN" altLang="en-US" dirty="0"/>
              <a:t>直接接入</a:t>
            </a:r>
            <a:r>
              <a:rPr lang="en-US" altLang="zh-CN" dirty="0"/>
              <a:t>op(</a:t>
            </a:r>
            <a:r>
              <a:rPr lang="en-US" altLang="zh-CN" dirty="0" err="1"/>
              <a:t>instr</a:t>
            </a:r>
            <a:r>
              <a:rPr lang="en-US" altLang="zh-CN" dirty="0"/>
              <a:t>[31:26])</a:t>
            </a:r>
            <a:r>
              <a:rPr lang="zh-CN" altLang="en-US" dirty="0"/>
              <a:t>、</a:t>
            </a:r>
            <a:r>
              <a:rPr lang="en-US" altLang="zh-CN" dirty="0" err="1"/>
              <a:t>funct</a:t>
            </a:r>
            <a:r>
              <a:rPr lang="en-US" altLang="zh-CN" dirty="0"/>
              <a:t>(</a:t>
            </a:r>
            <a:r>
              <a:rPr lang="en-US" altLang="zh-CN" dirty="0" err="1"/>
              <a:t>instr</a:t>
            </a:r>
            <a:r>
              <a:rPr lang="en-US" altLang="zh-CN" dirty="0"/>
              <a:t>[5:0])</a:t>
            </a:r>
            <a:endParaRPr lang="zh-CN" altLang="en-US" dirty="0"/>
          </a:p>
        </p:txBody>
      </p:sp>
      <p:pic>
        <p:nvPicPr>
          <p:cNvPr id="4" name="图片 3"/>
          <p:cNvPicPr>
            <a:picLocks noChangeAspect="1"/>
          </p:cNvPicPr>
          <p:nvPr/>
        </p:nvPicPr>
        <p:blipFill>
          <a:blip r:embed="rId2"/>
          <a:stretch>
            <a:fillRect/>
          </a:stretch>
        </p:blipFill>
        <p:spPr>
          <a:xfrm>
            <a:off x="4425158" y="2348880"/>
            <a:ext cx="4587638" cy="2674852"/>
          </a:xfrm>
          <a:prstGeom prst="rect">
            <a:avLst/>
          </a:prstGeom>
        </p:spPr>
      </p:pic>
      <p:pic>
        <p:nvPicPr>
          <p:cNvPr id="5" name="图片 4"/>
          <p:cNvPicPr>
            <a:picLocks noChangeAspect="1"/>
          </p:cNvPicPr>
          <p:nvPr/>
        </p:nvPicPr>
        <p:blipFill>
          <a:blip r:embed="rId3"/>
          <a:stretch>
            <a:fillRect/>
          </a:stretch>
        </p:blipFill>
        <p:spPr>
          <a:xfrm>
            <a:off x="133545" y="2431497"/>
            <a:ext cx="3756986" cy="2171888"/>
          </a:xfrm>
          <a:prstGeom prst="rect">
            <a:avLst/>
          </a:prstGeom>
        </p:spPr>
      </p:pic>
      <p:cxnSp>
        <p:nvCxnSpPr>
          <p:cNvPr id="7" name="直接箭头连接符 6"/>
          <p:cNvCxnSpPr>
            <a:stCxn id="5" idx="3"/>
          </p:cNvCxnSpPr>
          <p:nvPr/>
        </p:nvCxnSpPr>
        <p:spPr>
          <a:xfrm>
            <a:off x="3890531" y="3517441"/>
            <a:ext cx="5374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9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51520" y="835317"/>
            <a:ext cx="3444538" cy="1226926"/>
          </a:xfrm>
          <a:prstGeom prst="rect">
            <a:avLst/>
          </a:prstGeom>
        </p:spPr>
      </p:pic>
      <p:pic>
        <p:nvPicPr>
          <p:cNvPr id="5" name="图片 4"/>
          <p:cNvPicPr>
            <a:picLocks noChangeAspect="1"/>
          </p:cNvPicPr>
          <p:nvPr/>
        </p:nvPicPr>
        <p:blipFill>
          <a:blip r:embed="rId3"/>
          <a:stretch>
            <a:fillRect/>
          </a:stretch>
        </p:blipFill>
        <p:spPr>
          <a:xfrm>
            <a:off x="3347864" y="2204864"/>
            <a:ext cx="5715495" cy="4084674"/>
          </a:xfrm>
          <a:prstGeom prst="rect">
            <a:avLst/>
          </a:prstGeom>
        </p:spPr>
      </p:pic>
      <p:cxnSp>
        <p:nvCxnSpPr>
          <p:cNvPr id="7" name="直接箭头连接符 6"/>
          <p:cNvCxnSpPr/>
          <p:nvPr/>
        </p:nvCxnSpPr>
        <p:spPr>
          <a:xfrm>
            <a:off x="3923928" y="1340768"/>
            <a:ext cx="1656184" cy="72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9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251520" y="908720"/>
            <a:ext cx="3749365" cy="5098222"/>
          </a:xfrm>
          <a:prstGeom prst="rect">
            <a:avLst/>
          </a:prstGeom>
        </p:spPr>
      </p:pic>
      <p:pic>
        <p:nvPicPr>
          <p:cNvPr id="5" name="图片 4"/>
          <p:cNvPicPr>
            <a:picLocks noChangeAspect="1"/>
          </p:cNvPicPr>
          <p:nvPr/>
        </p:nvPicPr>
        <p:blipFill>
          <a:blip r:embed="rId3"/>
          <a:stretch>
            <a:fillRect/>
          </a:stretch>
        </p:blipFill>
        <p:spPr>
          <a:xfrm>
            <a:off x="4572000" y="908720"/>
            <a:ext cx="3795089" cy="1257409"/>
          </a:xfrm>
          <a:prstGeom prst="rect">
            <a:avLst/>
          </a:prstGeom>
        </p:spPr>
      </p:pic>
      <p:pic>
        <p:nvPicPr>
          <p:cNvPr id="6" name="图片 5"/>
          <p:cNvPicPr>
            <a:picLocks noChangeAspect="1"/>
          </p:cNvPicPr>
          <p:nvPr/>
        </p:nvPicPr>
        <p:blipFill>
          <a:blip r:embed="rId4"/>
          <a:stretch>
            <a:fillRect/>
          </a:stretch>
        </p:blipFill>
        <p:spPr>
          <a:xfrm>
            <a:off x="4510620" y="2180375"/>
            <a:ext cx="3856469" cy="4604739"/>
          </a:xfrm>
          <a:prstGeom prst="rect">
            <a:avLst/>
          </a:prstGeom>
        </p:spPr>
      </p:pic>
    </p:spTree>
    <p:extLst>
      <p:ext uri="{BB962C8B-B14F-4D97-AF65-F5344CB8AC3E}">
        <p14:creationId xmlns:p14="http://schemas.microsoft.com/office/powerpoint/2010/main" val="338727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Microsoft YaHei" panose="020B0503020204020204" pitchFamily="34" charset="-122"/>
                <a:ea typeface="Microsoft YaHei" panose="020B0503020204020204" pitchFamily="34" charset="-122"/>
              </a:rPr>
              <a:t>致谢</a:t>
            </a:r>
            <a:endParaRPr lang="zh-CN" altLang="en-US" sz="2000" dirty="0">
              <a:latin typeface="微软雅黑" panose="020B0503020204020204" pitchFamily="34" charset="-122"/>
              <a:ea typeface="微软雅黑" panose="020B0503020204020204" pitchFamily="34" charset="-122"/>
              <a:cs typeface="+mj-cs"/>
            </a:endParaRPr>
          </a:p>
        </p:txBody>
      </p:sp>
      <p:sp>
        <p:nvSpPr>
          <p:cNvPr id="5" name="矩形 4"/>
          <p:cNvSpPr/>
          <p:nvPr/>
        </p:nvSpPr>
        <p:spPr>
          <a:xfrm>
            <a:off x="158115" y="1065942"/>
            <a:ext cx="8590280" cy="2951898"/>
          </a:xfrm>
          <a:prstGeom prst="rect">
            <a:avLst/>
          </a:prstGeom>
        </p:spPr>
        <p:txBody>
          <a:bodyPr wrap="square">
            <a:spAutoFit/>
          </a:bodyPr>
          <a:lstStyle/>
          <a:p>
            <a:pPr marL="0" indent="0">
              <a:lnSpc>
                <a:spcPct val="100000"/>
              </a:lnSpc>
              <a:buNone/>
            </a:pPr>
            <a:r>
              <a:rPr lang="zh-CN" altLang="en-US" b="0" dirty="0">
                <a:latin typeface="Microsoft YaHei" panose="020B0503020204020204" pitchFamily="34" charset="-122"/>
                <a:ea typeface="Microsoft YaHei" panose="020B0503020204020204" pitchFamily="34" charset="-122"/>
              </a:rPr>
              <a:t>本课程设计内容依托</a:t>
            </a:r>
            <a:r>
              <a:rPr lang="en-US" altLang="zh-CN" b="0" dirty="0">
                <a:latin typeface="Microsoft YaHei" panose="020B0503020204020204" pitchFamily="34" charset="-122"/>
                <a:ea typeface="Microsoft YaHei" panose="020B0503020204020204" pitchFamily="34" charset="-122"/>
              </a:rPr>
              <a:t>NSCSCC</a:t>
            </a:r>
            <a:r>
              <a:rPr lang="zh-CN" altLang="en-US" b="0" dirty="0">
                <a:latin typeface="Microsoft YaHei" panose="020B0503020204020204" pitchFamily="34" charset="-122"/>
                <a:ea typeface="Microsoft YaHei" panose="020B0503020204020204" pitchFamily="34" charset="-122"/>
              </a:rPr>
              <a:t>竞赛，采纳了多种测试、设计方案，特此对以下组织和个人进行感谢：</a:t>
            </a:r>
            <a:endParaRPr lang="en-US" altLang="zh-CN" b="0" dirty="0">
              <a:latin typeface="Microsoft YaHei" panose="020B0503020204020204" pitchFamily="34" charset="-122"/>
              <a:ea typeface="Microsoft YaHei" panose="020B0503020204020204" pitchFamily="34" charset="-122"/>
            </a:endParaRPr>
          </a:p>
          <a:p>
            <a:pPr marL="0" indent="0">
              <a:lnSpc>
                <a:spcPct val="100000"/>
              </a:lnSpc>
              <a:buNone/>
            </a:pPr>
            <a:endParaRPr lang="en-US" altLang="zh-CN" b="0" dirty="0">
              <a:latin typeface="Microsoft YaHei" panose="020B0503020204020204" pitchFamily="34" charset="-122"/>
              <a:ea typeface="Microsoft YaHei"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b="0" dirty="0">
                <a:latin typeface="微软雅黑" panose="020B0503020204020204" pitchFamily="34" charset="-122"/>
                <a:ea typeface="微软雅黑" panose="020B0503020204020204" pitchFamily="34" charset="-122"/>
              </a:rPr>
              <a:t>中国科学院大学</a:t>
            </a:r>
            <a:endParaRPr lang="en-US" altLang="zh-CN" b="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b="0" dirty="0">
                <a:latin typeface="微软雅黑" panose="020B0503020204020204" pitchFamily="34" charset="-122"/>
                <a:ea typeface="微软雅黑" panose="020B0503020204020204" pitchFamily="34" charset="-122"/>
              </a:rPr>
              <a:t>龙芯中科</a:t>
            </a:r>
            <a:endParaRPr lang="en-US" altLang="zh-CN" b="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b="0" dirty="0">
                <a:latin typeface="微软雅黑" panose="020B0503020204020204" pitchFamily="34" charset="-122"/>
                <a:ea typeface="微软雅黑" panose="020B0503020204020204" pitchFamily="34" charset="-122"/>
              </a:rPr>
              <a:t>清华大学</a:t>
            </a:r>
            <a:endParaRPr lang="en-US" altLang="zh-CN" b="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自己动手写</a:t>
            </a:r>
            <a:r>
              <a:rPr lang="en-US" altLang="zh-CN" b="0" dirty="0">
                <a:latin typeface="微软雅黑" panose="020B0503020204020204" pitchFamily="34" charset="-122"/>
                <a:ea typeface="微软雅黑" panose="020B0503020204020204" pitchFamily="34" charset="-122"/>
              </a:rPr>
              <a:t>CPU》</a:t>
            </a:r>
            <a:r>
              <a:rPr lang="zh-CN" altLang="en-US" b="0" dirty="0">
                <a:latin typeface="微软雅黑" panose="020B0503020204020204" pitchFamily="34" charset="-122"/>
                <a:ea typeface="微软雅黑" panose="020B0503020204020204" pitchFamily="34" charset="-122"/>
              </a:rPr>
              <a:t>作者雷思磊</a:t>
            </a:r>
            <a:endParaRPr lang="en-US" altLang="zh-CN" b="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b="0" dirty="0">
                <a:latin typeface="微软雅黑" panose="020B0503020204020204" pitchFamily="34" charset="-122"/>
                <a:ea typeface="微软雅黑" panose="020B0503020204020204" pitchFamily="34" charset="-122"/>
              </a:rPr>
              <a:t>《Digital</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Design</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and</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Computer</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Architecture</a:t>
            </a:r>
            <a:r>
              <a:rPr lang="zh-CN" altLang="en-US" b="0" dirty="0">
                <a:latin typeface="微软雅黑" panose="020B0503020204020204" pitchFamily="34" charset="-122"/>
                <a:ea typeface="微软雅黑" panose="020B0503020204020204" pitchFamily="34" charset="-122"/>
              </a:rPr>
              <a:t> </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作者</a:t>
            </a:r>
            <a:r>
              <a:rPr lang="en-GB" altLang="zh-CN" b="0" dirty="0">
                <a:latin typeface="微软雅黑" panose="020B0503020204020204" pitchFamily="34" charset="-122"/>
                <a:ea typeface="微软雅黑" panose="020B0503020204020204" pitchFamily="34" charset="-122"/>
              </a:rPr>
              <a:t> </a:t>
            </a:r>
            <a:r>
              <a:rPr lang="en-GB" altLang="zh-CN" b="0" dirty="0">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Sarah L. Harris</a:t>
            </a:r>
            <a:endParaRPr lang="en-US" altLang="zh-CN" b="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9A1D625-449F-C142-BA46-F53FB7014EEF}"/>
              </a:ext>
            </a:extLst>
          </p:cNvPr>
          <p:cNvSpPr txBox="1"/>
          <p:nvPr/>
        </p:nvSpPr>
        <p:spPr>
          <a:xfrm>
            <a:off x="203857" y="5911962"/>
            <a:ext cx="8863324" cy="307777"/>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课程讲解内容若有侵权请与重庆大学计算机学院计算机组成原理课程组联系。联系方式</a:t>
            </a:r>
            <a:r>
              <a:rPr kumimoji="1" lang="en-US" altLang="zh-CN" sz="1400" dirty="0">
                <a:latin typeface="Microsoft YaHei" panose="020B0503020204020204" pitchFamily="34" charset="-122"/>
                <a:ea typeface="Microsoft YaHei" panose="020B0503020204020204" pitchFamily="34" charset="-122"/>
              </a:rPr>
              <a:t>:</a:t>
            </a:r>
            <a:r>
              <a:rPr kumimoji="1" lang="en-US" altLang="zh-CN" sz="1400" dirty="0" err="1">
                <a:latin typeface="Microsoft YaHei" panose="020B0503020204020204" pitchFamily="34" charset="-122"/>
                <a:ea typeface="Microsoft YaHei" panose="020B0503020204020204" pitchFamily="34" charset="-122"/>
              </a:rPr>
              <a:t>lvyufeng@cqu.edu.cn</a:t>
            </a:r>
            <a:endParaRPr kumimoji="1" lang="zh-CN" alt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053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20</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507831"/>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逻辑运算指令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8284709"/>
              </p:ext>
            </p:extLst>
          </p:nvPr>
        </p:nvGraphicFramePr>
        <p:xfrm>
          <a:off x="251520" y="1383139"/>
          <a:ext cx="7128792" cy="2715579"/>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AND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位与</a:t>
                      </a:r>
                    </a:p>
                  </a:txBody>
                  <a:tcPr marL="68580" marR="68580" marT="0" marB="0"/>
                </a:tc>
                <a:extLst>
                  <a:ext uri="{0D108BD9-81ED-4DB2-BD59-A6C34878D82A}">
                    <a16:rowId xmlns:a16="http://schemas.microsoft.com/office/drawing/2014/main" val="10001"/>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ANDI rt, rs, immediate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立即数位与</a:t>
                      </a:r>
                    </a:p>
                  </a:txBody>
                  <a:tcPr marL="68580" marR="68580" marT="0" marB="0"/>
                </a:tc>
                <a:extLst>
                  <a:ext uri="{0D108BD9-81ED-4DB2-BD59-A6C34878D82A}">
                    <a16:rowId xmlns:a16="http://schemas.microsoft.com/office/drawing/2014/main" val="10002"/>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LUI rt,immediate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寄存器高半部分置立即数</a:t>
                      </a:r>
                    </a:p>
                  </a:txBody>
                  <a:tcPr marL="68580" marR="68580" marT="0" marB="0"/>
                </a:tc>
                <a:extLst>
                  <a:ext uri="{0D108BD9-81ED-4DB2-BD59-A6C34878D82A}">
                    <a16:rowId xmlns:a16="http://schemas.microsoft.com/office/drawing/2014/main" val="10003"/>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NOR rd, rs, rt</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位或非</a:t>
                      </a:r>
                    </a:p>
                  </a:txBody>
                  <a:tcPr marL="68580" marR="68580" marT="0" marB="0"/>
                </a:tc>
                <a:extLst>
                  <a:ext uri="{0D108BD9-81ED-4DB2-BD59-A6C34878D82A}">
                    <a16:rowId xmlns:a16="http://schemas.microsoft.com/office/drawing/2014/main" val="10004"/>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OR rd, rs, rt</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位或</a:t>
                      </a:r>
                    </a:p>
                  </a:txBody>
                  <a:tcPr marL="68580" marR="68580" marT="0" marB="0"/>
                </a:tc>
                <a:extLst>
                  <a:ext uri="{0D108BD9-81ED-4DB2-BD59-A6C34878D82A}">
                    <a16:rowId xmlns:a16="http://schemas.microsoft.com/office/drawing/2014/main" val="10005"/>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ORI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immediate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立即数位或</a:t>
                      </a:r>
                    </a:p>
                  </a:txBody>
                  <a:tcPr marL="68580" marR="68580" marT="0" marB="0"/>
                </a:tc>
                <a:extLst>
                  <a:ext uri="{0D108BD9-81ED-4DB2-BD59-A6C34878D82A}">
                    <a16:rowId xmlns:a16="http://schemas.microsoft.com/office/drawing/2014/main" val="10006"/>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XOR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位异或</a:t>
                      </a:r>
                    </a:p>
                  </a:txBody>
                  <a:tcPr marL="68580" marR="68580" marT="0" marB="0"/>
                </a:tc>
                <a:extLst>
                  <a:ext uri="{0D108BD9-81ED-4DB2-BD59-A6C34878D82A}">
                    <a16:rowId xmlns:a16="http://schemas.microsoft.com/office/drawing/2014/main" val="10007"/>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XORI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immediate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立即数位异或</a:t>
                      </a:r>
                    </a:p>
                  </a:txBody>
                  <a:tcPr marL="68580" marR="68580" marT="0" marB="0"/>
                </a:tc>
                <a:extLst>
                  <a:ext uri="{0D108BD9-81ED-4DB2-BD59-A6C34878D82A}">
                    <a16:rowId xmlns:a16="http://schemas.microsoft.com/office/drawing/2014/main" val="10008"/>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39"/>
          <p:cNvSpPr txBox="1"/>
          <p:nvPr/>
        </p:nvSpPr>
        <p:spPr>
          <a:xfrm>
            <a:off x="6084168" y="2464816"/>
            <a:ext cx="3059832" cy="523220"/>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注意：这三条指令的立即数是</a:t>
            </a:r>
            <a:r>
              <a:rPr lang="zh-CN" altLang="en-US" sz="1400" dirty="0">
                <a:solidFill>
                  <a:srgbClr val="FF0000"/>
                </a:solidFill>
                <a:latin typeface="微软雅黑" panose="020B0503020204020204" pitchFamily="34" charset="-122"/>
                <a:ea typeface="微软雅黑" panose="020B0503020204020204" pitchFamily="34" charset="-122"/>
              </a:rPr>
              <a:t>零扩展</a:t>
            </a:r>
            <a:r>
              <a:rPr lang="zh-CN" altLang="en-US" sz="1400" dirty="0">
                <a:latin typeface="微软雅黑" panose="020B0503020204020204" pitchFamily="34" charset="-122"/>
                <a:ea typeface="微软雅黑" panose="020B0503020204020204" pitchFamily="34" charset="-122"/>
              </a:rPr>
              <a:t>至</a:t>
            </a:r>
            <a:r>
              <a:rPr lang="en-US" altLang="zh-CN" sz="1400" dirty="0">
                <a:latin typeface="微软雅黑" panose="020B0503020204020204" pitchFamily="34" charset="-122"/>
                <a:ea typeface="微软雅黑" panose="020B0503020204020204" pitchFamily="34" charset="-122"/>
              </a:rPr>
              <a:t>32</a:t>
            </a:r>
            <a:r>
              <a:rPr lang="zh-CN" altLang="en-US" sz="1400" dirty="0">
                <a:latin typeface="微软雅黑" panose="020B0503020204020204" pitchFamily="34" charset="-122"/>
                <a:ea typeface="微软雅黑" panose="020B0503020204020204" pitchFamily="34" charset="-122"/>
              </a:rPr>
              <a:t>位后再参与运算</a:t>
            </a:r>
            <a:endParaRPr lang="en-US" altLang="zh-CN" sz="1400" dirty="0">
              <a:latin typeface="微软雅黑" panose="020B0503020204020204" pitchFamily="34" charset="-122"/>
              <a:ea typeface="微软雅黑" panose="020B0503020204020204" pitchFamily="34" charset="-122"/>
            </a:endParaRPr>
          </a:p>
        </p:txBody>
      </p:sp>
      <p:sp>
        <p:nvSpPr>
          <p:cNvPr id="10" name="圆角矩形 9"/>
          <p:cNvSpPr/>
          <p:nvPr/>
        </p:nvSpPr>
        <p:spPr>
          <a:xfrm>
            <a:off x="239985" y="1988840"/>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251693" y="3206556"/>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2" name="圆角矩形 11"/>
          <p:cNvSpPr/>
          <p:nvPr/>
        </p:nvSpPr>
        <p:spPr>
          <a:xfrm>
            <a:off x="239985" y="3835239"/>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687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4799" y="1340768"/>
            <a:ext cx="8928100" cy="1148196"/>
          </a:xfrm>
          <a:prstGeom prst="rect">
            <a:avLst/>
          </a:prstGeom>
        </p:spPr>
      </p:pic>
      <p:sp>
        <p:nvSpPr>
          <p:cNvPr id="5" name="圆角矩形 4"/>
          <p:cNvSpPr/>
          <p:nvPr/>
        </p:nvSpPr>
        <p:spPr>
          <a:xfrm>
            <a:off x="1547664" y="1124744"/>
            <a:ext cx="216024" cy="1944216"/>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sp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83568" y="3284984"/>
            <a:ext cx="7331075" cy="2209992"/>
          </a:xfrm>
          <a:prstGeom prst="rect">
            <a:avLst/>
          </a:prstGeom>
        </p:spPr>
      </p:pic>
    </p:spTree>
    <p:extLst>
      <p:ext uri="{BB962C8B-B14F-4D97-AF65-F5344CB8AC3E}">
        <p14:creationId xmlns:p14="http://schemas.microsoft.com/office/powerpoint/2010/main" val="99311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移位指令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873058073"/>
              </p:ext>
            </p:extLst>
          </p:nvPr>
        </p:nvGraphicFramePr>
        <p:xfrm>
          <a:off x="251520" y="1383139"/>
          <a:ext cx="7128792" cy="2112117"/>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SLL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sa</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立即数逻辑左移</a:t>
                      </a:r>
                    </a:p>
                  </a:txBody>
                  <a:tcPr marL="68580" marR="68580" marT="0" marB="0"/>
                </a:tc>
                <a:extLst>
                  <a:ext uri="{0D108BD9-81ED-4DB2-BD59-A6C34878D82A}">
                    <a16:rowId xmlns:a16="http://schemas.microsoft.com/office/drawing/2014/main" val="10001"/>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SLLV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变量逻辑左移</a:t>
                      </a:r>
                    </a:p>
                  </a:txBody>
                  <a:tcPr marL="68580" marR="68580" marT="0" marB="0"/>
                </a:tc>
                <a:extLst>
                  <a:ext uri="{0D108BD9-81ED-4DB2-BD59-A6C34878D82A}">
                    <a16:rowId xmlns:a16="http://schemas.microsoft.com/office/drawing/2014/main" val="10002"/>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SRA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sa</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立即数算术右移</a:t>
                      </a:r>
                    </a:p>
                  </a:txBody>
                  <a:tcPr marL="68580" marR="68580" marT="0" marB="0"/>
                </a:tc>
                <a:extLst>
                  <a:ext uri="{0D108BD9-81ED-4DB2-BD59-A6C34878D82A}">
                    <a16:rowId xmlns:a16="http://schemas.microsoft.com/office/drawing/2014/main" val="10003"/>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SRAV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变量算术右移</a:t>
                      </a:r>
                    </a:p>
                  </a:txBody>
                  <a:tcPr marL="68580" marR="68580" marT="0" marB="0"/>
                </a:tc>
                <a:extLst>
                  <a:ext uri="{0D108BD9-81ED-4DB2-BD59-A6C34878D82A}">
                    <a16:rowId xmlns:a16="http://schemas.microsoft.com/office/drawing/2014/main" val="10004"/>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SRL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sa</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立即数逻辑右移</a:t>
                      </a:r>
                    </a:p>
                  </a:txBody>
                  <a:tcPr marL="68580" marR="68580" marT="0" marB="0"/>
                </a:tc>
                <a:extLst>
                  <a:ext uri="{0D108BD9-81ED-4DB2-BD59-A6C34878D82A}">
                    <a16:rowId xmlns:a16="http://schemas.microsoft.com/office/drawing/2014/main" val="10005"/>
                  </a:ext>
                </a:extLst>
              </a:tr>
              <a:tr h="301731">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SRLV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变量逻辑右移</a:t>
                      </a:r>
                    </a:p>
                  </a:txBody>
                  <a:tcPr marL="68580" marR="68580" marT="0" marB="0"/>
                </a:tc>
                <a:extLst>
                  <a:ext uri="{0D108BD9-81ED-4DB2-BD59-A6C34878D82A}">
                    <a16:rowId xmlns:a16="http://schemas.microsoft.com/office/drawing/2014/main" val="10006"/>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39"/>
          <p:cNvSpPr txBox="1"/>
          <p:nvPr/>
        </p:nvSpPr>
        <p:spPr>
          <a:xfrm>
            <a:off x="6084168" y="2060848"/>
            <a:ext cx="3059832" cy="1169551"/>
          </a:xfrm>
          <a:prstGeom prst="rect">
            <a:avLst/>
          </a:prstGeom>
          <a:solidFill>
            <a:srgbClr val="FFFF00"/>
          </a:solidFill>
          <a:ln>
            <a:solidFill>
              <a:schemeClr val="bg1"/>
            </a:solidFill>
          </a:ln>
        </p:spPr>
        <p:txBody>
          <a:bodyPr wrap="square" rtlCol="0">
            <a:spAutoFit/>
          </a:bodyPr>
          <a:lstStyle/>
          <a:p>
            <a:pPr algn="l"/>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每一对指令间存在的差异仅是源操作数</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的来源不同，一个是寄存器一个是立即数。</a:t>
            </a:r>
            <a:endParaRPr lang="en-US" altLang="zh-CN" sz="1400" dirty="0">
              <a:latin typeface="微软雅黑" panose="020B0503020204020204" pitchFamily="34" charset="-122"/>
              <a:ea typeface="微软雅黑" panose="020B0503020204020204" pitchFamily="34" charset="-122"/>
            </a:endParaRPr>
          </a:p>
          <a:p>
            <a:pPr algn="l"/>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是否将</a:t>
            </a:r>
            <a:r>
              <a:rPr lang="en-US" altLang="zh-CN" sz="1400" dirty="0" err="1">
                <a:latin typeface="微软雅黑" panose="020B0503020204020204" pitchFamily="34" charset="-122"/>
                <a:ea typeface="微软雅黑" panose="020B0503020204020204" pitchFamily="34" charset="-122"/>
              </a:rPr>
              <a:t>rt</a:t>
            </a:r>
            <a:r>
              <a:rPr lang="zh-CN" altLang="en-US" sz="1400" dirty="0">
                <a:latin typeface="微软雅黑" panose="020B0503020204020204" pitchFamily="34" charset="-122"/>
                <a:ea typeface="微软雅黑" panose="020B0503020204020204" pitchFamily="34" charset="-122"/>
              </a:rPr>
              <a:t>固定为源操作数</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请自行决定。</a:t>
            </a:r>
            <a:endParaRPr lang="en-US" altLang="zh-CN" sz="1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79512" y="1688108"/>
            <a:ext cx="5688632" cy="607041"/>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4" name="圆角矩形 13"/>
          <p:cNvSpPr/>
          <p:nvPr/>
        </p:nvSpPr>
        <p:spPr>
          <a:xfrm>
            <a:off x="179512" y="2315183"/>
            <a:ext cx="5688632" cy="607041"/>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5" name="圆角矩形 14"/>
          <p:cNvSpPr/>
          <p:nvPr/>
        </p:nvSpPr>
        <p:spPr>
          <a:xfrm>
            <a:off x="195040" y="2949457"/>
            <a:ext cx="5688632" cy="607041"/>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79512" y="1988840"/>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12873" y="2636912"/>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5949" y="3212976"/>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219856" y="3971086"/>
            <a:ext cx="8596105" cy="1577477"/>
          </a:xfrm>
          <a:prstGeom prst="rect">
            <a:avLst/>
          </a:prstGeom>
        </p:spPr>
      </p:pic>
    </p:spTree>
    <p:extLst>
      <p:ext uri="{BB962C8B-B14F-4D97-AF65-F5344CB8AC3E}">
        <p14:creationId xmlns:p14="http://schemas.microsoft.com/office/powerpoint/2010/main" val="285787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23</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数据移动指令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278909822"/>
              </p:ext>
            </p:extLst>
          </p:nvPr>
        </p:nvGraphicFramePr>
        <p:xfrm>
          <a:off x="251520" y="1383139"/>
          <a:ext cx="7128792" cy="1451560"/>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MFHI </a:t>
                      </a:r>
                      <a:r>
                        <a:rPr lang="en-US" sz="1400" b="1" kern="1200" dirty="0" err="1">
                          <a:solidFill>
                            <a:schemeClr val="lt1"/>
                          </a:solidFill>
                          <a:effectLst/>
                          <a:latin typeface="+mn-lt"/>
                          <a:ea typeface="+mn-ea"/>
                          <a:cs typeface="+mn-cs"/>
                        </a:rPr>
                        <a:t>rd</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en-US" sz="1400" kern="1200">
                          <a:solidFill>
                            <a:schemeClr val="dk1"/>
                          </a:solidFill>
                          <a:effectLst/>
                          <a:latin typeface="+mn-lt"/>
                          <a:ea typeface="+mn-ea"/>
                          <a:cs typeface="+mn-cs"/>
                        </a:rPr>
                        <a:t>HI</a:t>
                      </a:r>
                      <a:r>
                        <a:rPr lang="zh-CN" sz="1400" kern="1200">
                          <a:solidFill>
                            <a:schemeClr val="dk1"/>
                          </a:solidFill>
                          <a:effectLst/>
                          <a:latin typeface="+mn-lt"/>
                          <a:ea typeface="+mn-ea"/>
                          <a:cs typeface="+mn-cs"/>
                        </a:rPr>
                        <a:t>寄存器至通用寄存器</a:t>
                      </a:r>
                    </a:p>
                  </a:txBody>
                  <a:tcPr marL="68580" marR="68580" marT="0" marB="0"/>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MFLO </a:t>
                      </a:r>
                      <a:r>
                        <a:rPr lang="en-US" sz="1400" b="1" kern="1200" dirty="0" err="1">
                          <a:solidFill>
                            <a:schemeClr val="lt1"/>
                          </a:solidFill>
                          <a:effectLst/>
                          <a:latin typeface="+mn-lt"/>
                          <a:ea typeface="+mn-ea"/>
                          <a:cs typeface="+mn-cs"/>
                        </a:rPr>
                        <a:t>rd</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en-US" sz="1400" kern="1200">
                          <a:solidFill>
                            <a:schemeClr val="dk1"/>
                          </a:solidFill>
                          <a:effectLst/>
                          <a:latin typeface="+mn-lt"/>
                          <a:ea typeface="+mn-ea"/>
                          <a:cs typeface="+mn-cs"/>
                        </a:rPr>
                        <a:t>LO</a:t>
                      </a:r>
                      <a:r>
                        <a:rPr lang="zh-CN" sz="1400" kern="1200">
                          <a:solidFill>
                            <a:schemeClr val="dk1"/>
                          </a:solidFill>
                          <a:effectLst/>
                          <a:latin typeface="+mn-lt"/>
                          <a:ea typeface="+mn-ea"/>
                          <a:cs typeface="+mn-cs"/>
                        </a:rPr>
                        <a:t>寄存器至通用寄存器</a:t>
                      </a:r>
                    </a:p>
                  </a:txBody>
                  <a:tcPr marL="68580" marR="68580" marT="0" marB="0"/>
                </a:tc>
                <a:extLst>
                  <a:ext uri="{0D108BD9-81ED-4DB2-BD59-A6C34878D82A}">
                    <a16:rowId xmlns:a16="http://schemas.microsoft.com/office/drawing/2014/main" val="10002"/>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MTHI </a:t>
                      </a:r>
                      <a:r>
                        <a:rPr lang="en-US" sz="1400" b="1" kern="1200" dirty="0" err="1">
                          <a:solidFill>
                            <a:schemeClr val="lt1"/>
                          </a:solidFill>
                          <a:effectLst/>
                          <a:latin typeface="+mn-lt"/>
                          <a:ea typeface="+mn-ea"/>
                          <a:cs typeface="+mn-cs"/>
                        </a:rPr>
                        <a:t>rs</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通用寄存器至</a:t>
                      </a:r>
                      <a:r>
                        <a:rPr lang="en-US" sz="1400" kern="1200">
                          <a:solidFill>
                            <a:schemeClr val="dk1"/>
                          </a:solidFill>
                          <a:effectLst/>
                          <a:latin typeface="+mn-lt"/>
                          <a:ea typeface="+mn-ea"/>
                          <a:cs typeface="+mn-cs"/>
                        </a:rPr>
                        <a:t>HI</a:t>
                      </a:r>
                      <a:r>
                        <a:rPr lang="zh-CN" sz="1400" kern="1200">
                          <a:solidFill>
                            <a:schemeClr val="dk1"/>
                          </a:solidFill>
                          <a:effectLst/>
                          <a:latin typeface="+mn-lt"/>
                          <a:ea typeface="+mn-ea"/>
                          <a:cs typeface="+mn-cs"/>
                        </a:rPr>
                        <a:t>寄存器</a:t>
                      </a:r>
                    </a:p>
                  </a:txBody>
                  <a:tcPr marL="68580" marR="68580" marT="0" marB="0"/>
                </a:tc>
                <a:extLst>
                  <a:ext uri="{0D108BD9-81ED-4DB2-BD59-A6C34878D82A}">
                    <a16:rowId xmlns:a16="http://schemas.microsoft.com/office/drawing/2014/main" val="10003"/>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MTLO </a:t>
                      </a:r>
                      <a:r>
                        <a:rPr lang="en-US" sz="1400" b="1" kern="1200" dirty="0" err="1">
                          <a:solidFill>
                            <a:schemeClr val="lt1"/>
                          </a:solidFill>
                          <a:effectLst/>
                          <a:latin typeface="+mn-lt"/>
                          <a:ea typeface="+mn-ea"/>
                          <a:cs typeface="+mn-cs"/>
                        </a:rPr>
                        <a:t>rs</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通用寄存器至</a:t>
                      </a:r>
                      <a:r>
                        <a:rPr lang="en-US" sz="1400" kern="1200" dirty="0">
                          <a:solidFill>
                            <a:schemeClr val="dk1"/>
                          </a:solidFill>
                          <a:effectLst/>
                          <a:latin typeface="+mn-lt"/>
                          <a:ea typeface="+mn-ea"/>
                          <a:cs typeface="+mn-cs"/>
                        </a:rPr>
                        <a:t>LO</a:t>
                      </a:r>
                      <a:r>
                        <a:rPr lang="zh-CN" sz="1400" kern="1200" dirty="0">
                          <a:solidFill>
                            <a:schemeClr val="dk1"/>
                          </a:solidFill>
                          <a:effectLst/>
                          <a:latin typeface="+mn-lt"/>
                          <a:ea typeface="+mn-ea"/>
                          <a:cs typeface="+mn-cs"/>
                        </a:rPr>
                        <a:t>寄存器</a:t>
                      </a:r>
                    </a:p>
                  </a:txBody>
                  <a:tcPr marL="68580" marR="68580"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4077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Hilo</a:t>
            </a:r>
            <a:r>
              <a:rPr lang="zh-CN" altLang="en-US" dirty="0"/>
              <a:t>寄存器</a:t>
            </a:r>
          </a:p>
        </p:txBody>
      </p:sp>
      <p:pic>
        <p:nvPicPr>
          <p:cNvPr id="4" name="图片 3"/>
          <p:cNvPicPr>
            <a:picLocks noChangeAspect="1"/>
          </p:cNvPicPr>
          <p:nvPr/>
        </p:nvPicPr>
        <p:blipFill>
          <a:blip r:embed="rId2"/>
          <a:stretch>
            <a:fillRect/>
          </a:stretch>
        </p:blipFill>
        <p:spPr>
          <a:xfrm>
            <a:off x="2743041" y="1412776"/>
            <a:ext cx="3657917" cy="3955123"/>
          </a:xfrm>
          <a:prstGeom prst="rect">
            <a:avLst/>
          </a:prstGeom>
        </p:spPr>
      </p:pic>
    </p:spTree>
    <p:extLst>
      <p:ext uri="{BB962C8B-B14F-4D97-AF65-F5344CB8AC3E}">
        <p14:creationId xmlns:p14="http://schemas.microsoft.com/office/powerpoint/2010/main" val="229520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添加到回写阶段</a:t>
            </a:r>
            <a:endParaRPr lang="en-US" altLang="zh-CN" dirty="0"/>
          </a:p>
          <a:p>
            <a:endParaRPr lang="en-US" altLang="zh-CN" dirty="0"/>
          </a:p>
          <a:p>
            <a:endParaRPr lang="en-US" altLang="zh-CN" dirty="0"/>
          </a:p>
          <a:p>
            <a:r>
              <a:rPr lang="zh-CN" altLang="en-US" dirty="0"/>
              <a:t>数据相关</a:t>
            </a:r>
          </a:p>
        </p:txBody>
      </p:sp>
      <p:pic>
        <p:nvPicPr>
          <p:cNvPr id="4" name="图片 3"/>
          <p:cNvPicPr>
            <a:picLocks noChangeAspect="1"/>
          </p:cNvPicPr>
          <p:nvPr/>
        </p:nvPicPr>
        <p:blipFill>
          <a:blip r:embed="rId2"/>
          <a:stretch>
            <a:fillRect/>
          </a:stretch>
        </p:blipFill>
        <p:spPr>
          <a:xfrm>
            <a:off x="323529" y="1484784"/>
            <a:ext cx="8363272" cy="424224"/>
          </a:xfrm>
          <a:prstGeom prst="rect">
            <a:avLst/>
          </a:prstGeom>
        </p:spPr>
      </p:pic>
      <p:pic>
        <p:nvPicPr>
          <p:cNvPr id="5" name="图片 4"/>
          <p:cNvPicPr>
            <a:picLocks noChangeAspect="1"/>
          </p:cNvPicPr>
          <p:nvPr/>
        </p:nvPicPr>
        <p:blipFill>
          <a:blip r:embed="rId3"/>
          <a:stretch>
            <a:fillRect/>
          </a:stretch>
        </p:blipFill>
        <p:spPr>
          <a:xfrm>
            <a:off x="373533" y="2996952"/>
            <a:ext cx="8313267" cy="2531612"/>
          </a:xfrm>
          <a:prstGeom prst="rect">
            <a:avLst/>
          </a:prstGeom>
        </p:spPr>
      </p:pic>
    </p:spTree>
    <p:extLst>
      <p:ext uri="{BB962C8B-B14F-4D97-AF65-F5344CB8AC3E}">
        <p14:creationId xmlns:p14="http://schemas.microsoft.com/office/powerpoint/2010/main" val="126090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26</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29468321"/>
              </p:ext>
            </p:extLst>
          </p:nvPr>
        </p:nvGraphicFramePr>
        <p:xfrm>
          <a:off x="1043608"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a:t>
                      </a:r>
                      <a:r>
                        <a:rPr lang="en-US" sz="1400" baseline="30000" dirty="0">
                          <a:effectLst/>
                        </a:rPr>
                        <a:t>[]</a:t>
                      </a:r>
                      <a:r>
                        <a:rPr lang="zh-CN" sz="1400" dirty="0">
                          <a:effectLst/>
                        </a:rPr>
                        <a:t>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18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27</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591046031"/>
              </p:ext>
            </p:extLst>
          </p:nvPr>
        </p:nvGraphicFramePr>
        <p:xfrm>
          <a:off x="223146" y="141857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a:t>
                      </a:r>
                      <a:r>
                        <a:rPr lang="en-US" sz="1400" baseline="30000" dirty="0">
                          <a:effectLst/>
                        </a:rPr>
                        <a:t>[]</a:t>
                      </a:r>
                      <a:r>
                        <a:rPr lang="zh-CN" sz="1400" dirty="0">
                          <a:effectLst/>
                        </a:rPr>
                        <a:t>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dirty="0">
                          <a:effectLst/>
                        </a:rPr>
                        <a:t>MULTU </a:t>
                      </a:r>
                      <a:r>
                        <a:rPr lang="en-US" sz="1400" dirty="0" err="1">
                          <a:effectLst/>
                        </a:rPr>
                        <a:t>rs</a:t>
                      </a:r>
                      <a:r>
                        <a:rPr lang="en-US" sz="1400" dirty="0">
                          <a:effectLst/>
                        </a:rPr>
                        <a:t>, 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圆角矩形 3"/>
          <p:cNvSpPr/>
          <p:nvPr/>
        </p:nvSpPr>
        <p:spPr>
          <a:xfrm>
            <a:off x="179512" y="1700808"/>
            <a:ext cx="5688632" cy="648072"/>
          </a:xfrm>
          <a:prstGeom prst="roundRect">
            <a:avLst/>
          </a:prstGeom>
          <a:noFill/>
          <a:ln w="28575">
            <a:solidFill>
              <a:srgbClr val="FF0000"/>
            </a:solidFill>
          </a:ln>
        </p:spPr>
        <p:txBody>
          <a:bodyPr rtlCol="0" anchor="t">
            <a:sp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8" name="圆角矩形 7"/>
          <p:cNvSpPr/>
          <p:nvPr/>
        </p:nvSpPr>
        <p:spPr>
          <a:xfrm>
            <a:off x="179512" y="2378898"/>
            <a:ext cx="5688632" cy="648072"/>
          </a:xfrm>
          <a:prstGeom prst="roundRect">
            <a:avLst/>
          </a:prstGeom>
          <a:noFill/>
          <a:ln w="28575">
            <a:solidFill>
              <a:srgbClr val="FF0000"/>
            </a:solidFill>
          </a:ln>
        </p:spPr>
        <p:txBody>
          <a:bodyPr rtlCol="0" anchor="t">
            <a:sp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207886" y="3499812"/>
            <a:ext cx="5688632" cy="648072"/>
          </a:xfrm>
          <a:prstGeom prst="roundRect">
            <a:avLst/>
          </a:prstGeom>
          <a:noFill/>
          <a:ln w="28575">
            <a:solidFill>
              <a:srgbClr val="FF0000"/>
            </a:solidFill>
          </a:ln>
        </p:spPr>
        <p:txBody>
          <a:bodyPr rtlCol="0" anchor="t">
            <a:sp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215949" y="4133280"/>
            <a:ext cx="5688632" cy="648072"/>
          </a:xfrm>
          <a:prstGeom prst="roundRect">
            <a:avLst/>
          </a:prstGeom>
          <a:noFill/>
          <a:ln w="28575">
            <a:solidFill>
              <a:srgbClr val="FF0000"/>
            </a:solidFill>
          </a:ln>
        </p:spPr>
        <p:txBody>
          <a:bodyPr rtlCol="0" anchor="t">
            <a:sp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1" name="文本框 39"/>
          <p:cNvSpPr txBox="1"/>
          <p:nvPr/>
        </p:nvSpPr>
        <p:spPr>
          <a:xfrm>
            <a:off x="6084168" y="2671908"/>
            <a:ext cx="3059832" cy="738664"/>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每一对指令，仅存在两处差异：</a:t>
            </a:r>
            <a:endParaRPr lang="en-US" altLang="zh-CN" sz="1400" dirty="0">
              <a:latin typeface="微软雅黑" panose="020B0503020204020204" pitchFamily="34" charset="-122"/>
              <a:ea typeface="微软雅黑" panose="020B0503020204020204" pitchFamily="34" charset="-122"/>
            </a:endParaRPr>
          </a:p>
          <a:p>
            <a:pPr algn="l"/>
            <a:r>
              <a:rPr lang="en-US"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源操作数</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来自寄存器或立即数；</a:t>
            </a:r>
            <a:endParaRPr lang="en-US" altLang="zh-CN" sz="1400" dirty="0">
              <a:latin typeface="微软雅黑" panose="020B0503020204020204" pitchFamily="34" charset="-122"/>
              <a:ea typeface="微软雅黑" panose="020B0503020204020204" pitchFamily="34" charset="-122"/>
            </a:endParaRPr>
          </a:p>
          <a:p>
            <a:pPr algn="l"/>
            <a:r>
              <a:rPr lang="en-US"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目的寄存器号来自</a:t>
            </a:r>
            <a:r>
              <a:rPr lang="en-US" altLang="zh-CN" sz="1400" dirty="0" err="1">
                <a:latin typeface="微软雅黑" panose="020B0503020204020204" pitchFamily="34" charset="-122"/>
                <a:ea typeface="微软雅黑" panose="020B0503020204020204" pitchFamily="34" charset="-122"/>
              </a:rPr>
              <a:t>rd</a:t>
            </a:r>
            <a:r>
              <a:rPr lang="zh-CN" altLang="en-US" sz="1400" dirty="0">
                <a:latin typeface="微软雅黑" panose="020B0503020204020204" pitchFamily="34" charset="-122"/>
                <a:ea typeface="微软雅黑" panose="020B0503020204020204" pitchFamily="34" charset="-122"/>
              </a:rPr>
              <a:t>域或</a:t>
            </a:r>
            <a:r>
              <a:rPr lang="en-US" altLang="zh-CN" sz="1400" dirty="0" err="1">
                <a:latin typeface="微软雅黑" panose="020B0503020204020204" pitchFamily="34" charset="-122"/>
                <a:ea typeface="微软雅黑" panose="020B0503020204020204" pitchFamily="34" charset="-122"/>
              </a:rPr>
              <a:t>rt</a:t>
            </a:r>
            <a:r>
              <a:rPr lang="zh-CN" altLang="en-US" sz="1400" dirty="0">
                <a:latin typeface="微软雅黑" panose="020B0503020204020204" pitchFamily="34" charset="-122"/>
                <a:ea typeface="微软雅黑" panose="020B0503020204020204" pitchFamily="34" charset="-122"/>
              </a:rPr>
              <a:t>域</a:t>
            </a:r>
            <a:endParaRPr lang="x-none" sz="1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215949" y="1988840"/>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96849" y="3879963"/>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15949" y="4459412"/>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27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28</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30149120"/>
              </p:ext>
            </p:extLst>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a:t>
                      </a:r>
                      <a:r>
                        <a:rPr lang="en-US" sz="1400" baseline="30000" dirty="0">
                          <a:effectLst/>
                        </a:rPr>
                        <a:t>[]</a:t>
                      </a:r>
                      <a:r>
                        <a:rPr lang="zh-CN" sz="1400" dirty="0">
                          <a:effectLst/>
                        </a:rPr>
                        <a:t>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圆角矩形 3"/>
          <p:cNvSpPr/>
          <p:nvPr/>
        </p:nvSpPr>
        <p:spPr>
          <a:xfrm>
            <a:off x="179512" y="1700808"/>
            <a:ext cx="5688632" cy="1296144"/>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1" name="文本框 39"/>
          <p:cNvSpPr txBox="1"/>
          <p:nvPr/>
        </p:nvSpPr>
        <p:spPr>
          <a:xfrm>
            <a:off x="6084168" y="2671908"/>
            <a:ext cx="3059832" cy="523220"/>
          </a:xfrm>
          <a:prstGeom prst="rect">
            <a:avLst/>
          </a:prstGeom>
          <a:solidFill>
            <a:srgbClr val="FFFF00"/>
          </a:solidFill>
          <a:ln>
            <a:solidFill>
              <a:schemeClr val="bg1"/>
            </a:solidFill>
          </a:ln>
        </p:spPr>
        <p:txBody>
          <a:bodyPr wrap="square" rtlCol="0">
            <a:spAutoFit/>
          </a:bodyPr>
          <a:lstStyle/>
          <a:p>
            <a:pPr algn="l"/>
            <a:r>
              <a:rPr lang="en-US" altLang="zh-CN" sz="1400" dirty="0">
                <a:latin typeface="微软雅黑" panose="020B0503020204020204" pitchFamily="34" charset="-122"/>
                <a:ea typeface="微软雅黑" panose="020B0503020204020204" pitchFamily="34" charset="-122"/>
              </a:rPr>
              <a:t>ADD/ADDI</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ADDU/ADDIU</a:t>
            </a:r>
            <a:r>
              <a:rPr lang="zh-CN" altLang="en-US" sz="1400" dirty="0">
                <a:latin typeface="微软雅黑" panose="020B0503020204020204" pitchFamily="34" charset="-122"/>
                <a:ea typeface="微软雅黑" panose="020B0503020204020204" pitchFamily="34" charset="-122"/>
              </a:rPr>
              <a:t>的差异仅在于溢出的时候是否报例外</a:t>
            </a:r>
            <a:endParaRPr lang="en-US" altLang="zh-CN" sz="1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9512" y="2348880"/>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594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29</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a:t>
                      </a:r>
                      <a:r>
                        <a:rPr lang="en-US" sz="1400" baseline="30000" dirty="0">
                          <a:effectLst/>
                        </a:rPr>
                        <a:t>[]</a:t>
                      </a:r>
                      <a:r>
                        <a:rPr lang="zh-CN" sz="1400" dirty="0">
                          <a:effectLst/>
                        </a:rPr>
                        <a:t>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圆角矩形 3"/>
          <p:cNvSpPr/>
          <p:nvPr/>
        </p:nvSpPr>
        <p:spPr>
          <a:xfrm>
            <a:off x="179512" y="1700808"/>
            <a:ext cx="5688632" cy="1944216"/>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1" name="文本框 39"/>
          <p:cNvSpPr txBox="1"/>
          <p:nvPr/>
        </p:nvSpPr>
        <p:spPr>
          <a:xfrm>
            <a:off x="6084168" y="2671908"/>
            <a:ext cx="3059832" cy="307777"/>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补码减法可以转换成补码加法</a:t>
            </a:r>
            <a:endParaRPr lang="en-US" altLang="zh-CN" sz="1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9512" y="2996952"/>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0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1A802F-80EA-DC48-BF5E-79A3B56B0C24}"/>
              </a:ext>
            </a:extLst>
          </p:cNvPr>
          <p:cNvSpPr>
            <a:spLocks noGrp="1"/>
          </p:cNvSpPr>
          <p:nvPr>
            <p:ph idx="1"/>
          </p:nvPr>
        </p:nvSpPr>
        <p:spPr/>
        <p:txBody>
          <a:bodyPr/>
          <a:lstStyle/>
          <a:p>
            <a:pPr>
              <a:lnSpc>
                <a:spcPts val="5000"/>
              </a:lnSpc>
            </a:pPr>
            <a:r>
              <a:rPr lang="zh-CN" altLang="en-US" dirty="0">
                <a:latin typeface="Microsoft YaHei" panose="020B0503020204020204" pitchFamily="34" charset="-122"/>
                <a:ea typeface="Microsoft YaHei" panose="020B0503020204020204" pitchFamily="34" charset="-122"/>
              </a:rPr>
              <a:t>硬件综合设计任务解析</a:t>
            </a:r>
            <a:endParaRPr lang="en-US" altLang="zh-CN" dirty="0">
              <a:latin typeface="Microsoft YaHei" panose="020B0503020204020204" pitchFamily="34" charset="-122"/>
              <a:ea typeface="Microsoft YaHei" panose="020B0503020204020204" pitchFamily="34" charset="-122"/>
            </a:endParaRPr>
          </a:p>
          <a:p>
            <a:pPr>
              <a:lnSpc>
                <a:spcPts val="5000"/>
              </a:lnSpc>
            </a:pPr>
            <a:r>
              <a:rPr lang="en-US" altLang="zh-CN" dirty="0">
                <a:latin typeface="Microsoft YaHei" panose="020B0503020204020204" pitchFamily="34" charset="-122"/>
                <a:ea typeface="Microsoft YaHei" panose="020B0503020204020204" pitchFamily="34" charset="-122"/>
              </a:rPr>
              <a:t>ISA</a:t>
            </a:r>
            <a:r>
              <a:rPr lang="zh-CN" altLang="en-US" dirty="0">
                <a:latin typeface="Microsoft YaHei" panose="020B0503020204020204" pitchFamily="34" charset="-122"/>
                <a:ea typeface="Microsoft YaHei" panose="020B0503020204020204" pitchFamily="34" charset="-122"/>
              </a:rPr>
              <a:t>讲解</a:t>
            </a:r>
            <a:endParaRPr lang="en-US" altLang="zh-CN" dirty="0">
              <a:latin typeface="Microsoft YaHei" panose="020B0503020204020204" pitchFamily="34" charset="-122"/>
              <a:ea typeface="Microsoft YaHei" panose="020B0503020204020204" pitchFamily="34" charset="-122"/>
            </a:endParaRPr>
          </a:p>
          <a:p>
            <a:pPr lvl="1">
              <a:lnSpc>
                <a:spcPts val="5000"/>
              </a:lnSpc>
            </a:pPr>
            <a:r>
              <a:rPr lang="en-US" altLang="zh-CN" dirty="0">
                <a:latin typeface="Microsoft YaHei" panose="020B0503020204020204" pitchFamily="34" charset="-122"/>
                <a:ea typeface="Microsoft YaHei" panose="020B0503020204020204" pitchFamily="34" charset="-122"/>
              </a:rPr>
              <a:t>52</a:t>
            </a:r>
            <a:r>
              <a:rPr lang="zh-CN" altLang="en-US" dirty="0">
                <a:latin typeface="Microsoft YaHei" panose="020B0503020204020204" pitchFamily="34" charset="-122"/>
                <a:ea typeface="Microsoft YaHei" panose="020B0503020204020204" pitchFamily="34" charset="-122"/>
              </a:rPr>
              <a:t>条简单指令的扩展实现</a:t>
            </a:r>
            <a:endParaRPr lang="en-US" altLang="zh-CN" dirty="0">
              <a:latin typeface="Microsoft YaHei" panose="020B0503020204020204" pitchFamily="34" charset="-122"/>
              <a:ea typeface="Microsoft YaHei" panose="020B0503020204020204" pitchFamily="34" charset="-122"/>
            </a:endParaRPr>
          </a:p>
          <a:p>
            <a:pPr lvl="1">
              <a:lnSpc>
                <a:spcPts val="5000"/>
              </a:lnSpc>
            </a:pPr>
            <a:r>
              <a:rPr lang="en-US" altLang="zh-CN" dirty="0">
                <a:latin typeface="Microsoft YaHei" panose="020B0503020204020204" pitchFamily="34" charset="-122"/>
                <a:ea typeface="Microsoft YaHei" panose="020B0503020204020204" pitchFamily="34" charset="-122"/>
              </a:rPr>
              <a:t>CP0</a:t>
            </a:r>
            <a:r>
              <a:rPr lang="zh-CN" altLang="en-US" dirty="0">
                <a:latin typeface="Microsoft YaHei" panose="020B0503020204020204" pitchFamily="34" charset="-122"/>
                <a:ea typeface="Microsoft YaHei" panose="020B0503020204020204" pitchFamily="34" charset="-122"/>
              </a:rPr>
              <a:t>添加</a:t>
            </a:r>
            <a:endParaRPr lang="en-US" altLang="zh-CN" dirty="0">
              <a:latin typeface="Microsoft YaHei" panose="020B0503020204020204" pitchFamily="34" charset="-122"/>
              <a:ea typeface="Microsoft YaHei" panose="020B0503020204020204" pitchFamily="34" charset="-122"/>
            </a:endParaRPr>
          </a:p>
          <a:p>
            <a:pPr lvl="1">
              <a:lnSpc>
                <a:spcPts val="5000"/>
              </a:lnSpc>
            </a:pPr>
            <a:r>
              <a:rPr lang="zh-CN" altLang="en-US" dirty="0">
                <a:latin typeface="Microsoft YaHei" panose="020B0503020204020204" pitchFamily="34" charset="-122"/>
                <a:ea typeface="Microsoft YaHei" panose="020B0503020204020204" pitchFamily="34" charset="-122"/>
              </a:rPr>
              <a:t>特权指令的实现</a:t>
            </a:r>
            <a:endParaRPr lang="en-US" altLang="zh-CN" dirty="0">
              <a:latin typeface="Microsoft YaHei" panose="020B0503020204020204" pitchFamily="34" charset="-122"/>
              <a:ea typeface="Microsoft YaHei" panose="020B0503020204020204" pitchFamily="34" charset="-122"/>
            </a:endParaRPr>
          </a:p>
          <a:p>
            <a:pPr>
              <a:lnSpc>
                <a:spcPts val="5000"/>
              </a:lnSpc>
            </a:pPr>
            <a:r>
              <a:rPr lang="zh-CN" altLang="en-US" dirty="0">
                <a:latin typeface="Microsoft YaHei" panose="020B0503020204020204" pitchFamily="34" charset="-122"/>
                <a:ea typeface="Microsoft YaHei" panose="020B0503020204020204" pitchFamily="34" charset="-122"/>
              </a:rPr>
              <a:t>答疑</a:t>
            </a:r>
          </a:p>
          <a:p>
            <a:endParaRPr kumimoji="1" lang="zh-CN" altLang="en-US" dirty="0"/>
          </a:p>
        </p:txBody>
      </p:sp>
    </p:spTree>
    <p:extLst>
      <p:ext uri="{BB962C8B-B14F-4D97-AF65-F5344CB8AC3E}">
        <p14:creationId xmlns:p14="http://schemas.microsoft.com/office/powerpoint/2010/main" val="1686684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30</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a:t>
                      </a:r>
                      <a:r>
                        <a:rPr lang="en-US" sz="1400" baseline="30000" dirty="0">
                          <a:effectLst/>
                        </a:rPr>
                        <a:t>[]</a:t>
                      </a:r>
                      <a:r>
                        <a:rPr lang="zh-CN" sz="1400" dirty="0">
                          <a:effectLst/>
                        </a:rPr>
                        <a:t>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圆角矩形 3"/>
          <p:cNvSpPr/>
          <p:nvPr/>
        </p:nvSpPr>
        <p:spPr>
          <a:xfrm>
            <a:off x="179512" y="2958852"/>
            <a:ext cx="5688632" cy="1944216"/>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1" name="文本框 39"/>
          <p:cNvSpPr txBox="1"/>
          <p:nvPr/>
        </p:nvSpPr>
        <p:spPr>
          <a:xfrm>
            <a:off x="6084168" y="3181159"/>
            <a:ext cx="3059832" cy="523220"/>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两个数比较大小可以用减法的结果来完成。</a:t>
            </a:r>
            <a:endParaRPr lang="en-US" altLang="zh-CN" sz="1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9512" y="3606924"/>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03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31</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a:t>
                      </a:r>
                      <a:r>
                        <a:rPr lang="en-US" sz="1400" baseline="30000" dirty="0">
                          <a:effectLst/>
                        </a:rPr>
                        <a:t>[]</a:t>
                      </a:r>
                      <a:r>
                        <a:rPr lang="zh-CN" sz="1400" dirty="0">
                          <a:effectLst/>
                        </a:rPr>
                        <a:t>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圆角矩形 3"/>
          <p:cNvSpPr/>
          <p:nvPr/>
        </p:nvSpPr>
        <p:spPr>
          <a:xfrm>
            <a:off x="179512" y="3573016"/>
            <a:ext cx="5688632" cy="1330052"/>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1" name="文本框 39"/>
          <p:cNvSpPr txBox="1"/>
          <p:nvPr/>
        </p:nvSpPr>
        <p:spPr>
          <a:xfrm>
            <a:off x="6084168" y="3841884"/>
            <a:ext cx="3059832" cy="954107"/>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无符号数比较大小只看最高位的借位信息；</a:t>
            </a:r>
            <a:endParaRPr lang="en-US" altLang="zh-CN" sz="1400" dirty="0">
              <a:latin typeface="微软雅黑" panose="020B0503020204020204" pitchFamily="34" charset="-122"/>
              <a:ea typeface="微软雅黑" panose="020B0503020204020204" pitchFamily="34" charset="-122"/>
            </a:endParaRPr>
          </a:p>
          <a:p>
            <a:pPr algn="l"/>
            <a:r>
              <a:rPr lang="zh-CN" altLang="en-US" sz="1400" dirty="0">
                <a:latin typeface="微软雅黑" panose="020B0503020204020204" pitchFamily="34" charset="-122"/>
                <a:ea typeface="微软雅黑" panose="020B0503020204020204" pitchFamily="34" charset="-122"/>
              </a:rPr>
              <a:t>有符号数比较大小根据源操作数的正负情况和结果的正负情况。</a:t>
            </a:r>
            <a:endParaRPr lang="en-US" altLang="zh-CN" sz="1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179512" y="4233788"/>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496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32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848416116"/>
              </p:ext>
            </p:extLst>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圆角矩形 3"/>
          <p:cNvSpPr/>
          <p:nvPr/>
        </p:nvSpPr>
        <p:spPr>
          <a:xfrm>
            <a:off x="278856" y="2636912"/>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1" name="文本框 39"/>
          <p:cNvSpPr txBox="1"/>
          <p:nvPr/>
        </p:nvSpPr>
        <p:spPr>
          <a:xfrm>
            <a:off x="6084168" y="3298893"/>
            <a:ext cx="3059832" cy="738664"/>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不要被名字中的</a:t>
            </a:r>
            <a:r>
              <a:rPr lang="en-US" altLang="zh-CN" sz="1400" dirty="0">
                <a:latin typeface="微软雅黑" panose="020B0503020204020204" pitchFamily="34" charset="-122"/>
                <a:ea typeface="微软雅黑" panose="020B0503020204020204" pitchFamily="34" charset="-122"/>
              </a:rPr>
              <a:t>unsigned</a:t>
            </a:r>
            <a:r>
              <a:rPr lang="zh-CN" altLang="en-US" sz="1400" dirty="0">
                <a:latin typeface="微软雅黑" panose="020B0503020204020204" pitchFamily="34" charset="-122"/>
                <a:ea typeface="微软雅黑" panose="020B0503020204020204" pitchFamily="34" charset="-122"/>
              </a:rPr>
              <a:t>迷惑了，这两条指令中的立即数仍然是符号扩展至</a:t>
            </a:r>
            <a:r>
              <a:rPr lang="en-US" altLang="zh-CN" sz="1400" dirty="0">
                <a:latin typeface="微软雅黑" panose="020B0503020204020204" pitchFamily="34" charset="-122"/>
                <a:ea typeface="微软雅黑" panose="020B0503020204020204" pitchFamily="34" charset="-122"/>
              </a:rPr>
              <a:t>32</a:t>
            </a:r>
            <a:r>
              <a:rPr lang="zh-CN" altLang="en-US" sz="1400" dirty="0">
                <a:latin typeface="微软雅黑" panose="020B0503020204020204" pitchFamily="34" charset="-122"/>
                <a:ea typeface="微软雅黑" panose="020B0503020204020204" pitchFamily="34" charset="-122"/>
              </a:rPr>
              <a:t>位后再参与运算</a:t>
            </a:r>
            <a:endParaRPr lang="en-US" altLang="zh-CN" sz="1400" dirty="0">
              <a:latin typeface="微软雅黑" panose="020B0503020204020204" pitchFamily="34" charset="-122"/>
              <a:ea typeface="微软雅黑" panose="020B0503020204020204" pitchFamily="34" charset="-122"/>
            </a:endParaRPr>
          </a:p>
        </p:txBody>
      </p:sp>
      <p:sp>
        <p:nvSpPr>
          <p:cNvPr id="10" name="圆角矩形 9"/>
          <p:cNvSpPr/>
          <p:nvPr/>
        </p:nvSpPr>
        <p:spPr>
          <a:xfrm>
            <a:off x="240860" y="4437112"/>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903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33</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a:effectLst/>
                        </a:rPr>
                        <a:t>DIVU rs,rt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a:effectLst/>
                        </a:rPr>
                        <a:t>MULT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a:effectLst/>
                        </a:rPr>
                        <a:t>MULTU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39"/>
          <p:cNvSpPr txBox="1"/>
          <p:nvPr/>
        </p:nvSpPr>
        <p:spPr>
          <a:xfrm>
            <a:off x="6084168" y="4828002"/>
            <a:ext cx="3059832" cy="738664"/>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如果用迭代式算法计算的话，有符号和无符号除法是可以统一到一个框架内的。</a:t>
            </a:r>
            <a:endParaRPr lang="en-US" altLang="zh-CN" sz="1400" dirty="0">
              <a:latin typeface="微软雅黑" panose="020B0503020204020204" pitchFamily="34" charset="-122"/>
              <a:ea typeface="微软雅黑" panose="020B0503020204020204" pitchFamily="34" charset="-122"/>
            </a:endParaRPr>
          </a:p>
        </p:txBody>
      </p:sp>
      <p:sp>
        <p:nvSpPr>
          <p:cNvPr id="10" name="圆角矩形 9"/>
          <p:cNvSpPr/>
          <p:nvPr/>
        </p:nvSpPr>
        <p:spPr>
          <a:xfrm>
            <a:off x="228658" y="4743831"/>
            <a:ext cx="5688632" cy="631444"/>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6574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34</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算术运算指令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68942428"/>
              </p:ext>
            </p:extLst>
          </p:nvPr>
        </p:nvGraphicFramePr>
        <p:xfrm>
          <a:off x="251520" y="1383139"/>
          <a:ext cx="7128792" cy="4525965"/>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301731">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301731">
                <a:tc>
                  <a:txBody>
                    <a:bodyPr/>
                    <a:lstStyle/>
                    <a:p>
                      <a:pPr indent="381000" algn="just">
                        <a:lnSpc>
                          <a:spcPts val="2500"/>
                        </a:lnSpc>
                        <a:spcBef>
                          <a:spcPts val="1000"/>
                        </a:spcBef>
                        <a:spcAft>
                          <a:spcPts val="0"/>
                        </a:spcAft>
                      </a:pPr>
                      <a:r>
                        <a:rPr lang="en-US" sz="1400" dirty="0">
                          <a:effectLst/>
                        </a:rPr>
                        <a:t>ADD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1"/>
                  </a:ext>
                </a:extLst>
              </a:tr>
              <a:tr h="301731">
                <a:tc>
                  <a:txBody>
                    <a:bodyPr/>
                    <a:lstStyle/>
                    <a:p>
                      <a:pPr indent="381000" algn="just">
                        <a:lnSpc>
                          <a:spcPts val="2500"/>
                        </a:lnSpc>
                        <a:spcBef>
                          <a:spcPts val="1000"/>
                        </a:spcBef>
                        <a:spcAft>
                          <a:spcPts val="0"/>
                        </a:spcAft>
                      </a:pPr>
                      <a:r>
                        <a:rPr lang="en-US" sz="1400" dirty="0">
                          <a:effectLst/>
                        </a:rPr>
                        <a:t>ADDI </a:t>
                      </a:r>
                      <a:r>
                        <a:rPr lang="en-US" sz="1400" dirty="0" err="1">
                          <a:effectLst/>
                        </a:rPr>
                        <a:t>rt</a:t>
                      </a:r>
                      <a:r>
                        <a:rPr lang="en-US" sz="1400" dirty="0">
                          <a:effectLst/>
                        </a:rPr>
                        <a:t>, </a:t>
                      </a:r>
                      <a:r>
                        <a:rPr lang="en-US" sz="1400" dirty="0" err="1">
                          <a:effectLst/>
                        </a:rPr>
                        <a:t>rs</a:t>
                      </a:r>
                      <a:r>
                        <a:rPr lang="en-US" sz="1400" dirty="0">
                          <a:effectLst/>
                        </a:rPr>
                        <a:t>, immediate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加立即数（可产生溢出例外）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2"/>
                  </a:ext>
                </a:extLst>
              </a:tr>
              <a:tr h="301731">
                <a:tc>
                  <a:txBody>
                    <a:bodyPr/>
                    <a:lstStyle/>
                    <a:p>
                      <a:pPr indent="381000" algn="just">
                        <a:lnSpc>
                          <a:spcPts val="2500"/>
                        </a:lnSpc>
                        <a:spcBef>
                          <a:spcPts val="1000"/>
                        </a:spcBef>
                        <a:spcAft>
                          <a:spcPts val="0"/>
                        </a:spcAft>
                      </a:pPr>
                      <a:r>
                        <a:rPr lang="en-US" sz="1400" dirty="0">
                          <a:effectLst/>
                        </a:rPr>
                        <a:t>ADDU </a:t>
                      </a:r>
                      <a:r>
                        <a:rPr lang="en-US" sz="1400" dirty="0" err="1">
                          <a:effectLst/>
                        </a:rPr>
                        <a:t>rd</a:t>
                      </a:r>
                      <a:r>
                        <a:rPr lang="en-US" sz="1400" dirty="0">
                          <a:effectLst/>
                        </a:rPr>
                        <a: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a:effectLst/>
                        </a:rPr>
                        <a:t>加（不产生溢出例外）</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3"/>
                  </a:ext>
                </a:extLst>
              </a:tr>
              <a:tr h="301731">
                <a:tc>
                  <a:txBody>
                    <a:bodyPr/>
                    <a:lstStyle/>
                    <a:p>
                      <a:pPr indent="381000" algn="just">
                        <a:lnSpc>
                          <a:spcPts val="2500"/>
                        </a:lnSpc>
                        <a:spcBef>
                          <a:spcPts val="1000"/>
                        </a:spcBef>
                        <a:spcAft>
                          <a:spcPts val="0"/>
                        </a:spcAft>
                      </a:pPr>
                      <a:r>
                        <a:rPr lang="en-US" sz="1400" dirty="0">
                          <a:effectLst/>
                        </a:rPr>
                        <a:t>ADDIU </a:t>
                      </a:r>
                      <a:r>
                        <a:rPr lang="en-US" sz="1400" dirty="0" err="1">
                          <a:effectLst/>
                        </a:rPr>
                        <a:t>rt</a:t>
                      </a:r>
                      <a:r>
                        <a:rPr lang="en-US" sz="1400" dirty="0">
                          <a:effectLst/>
                        </a:rPr>
                        <a:t>, </a:t>
                      </a:r>
                      <a:r>
                        <a:rPr lang="en-US" sz="1400" dirty="0" err="1">
                          <a:effectLst/>
                        </a:rPr>
                        <a:t>rs</a:t>
                      </a:r>
                      <a:r>
                        <a:rPr lang="en-US" sz="1400" dirty="0">
                          <a:effectLst/>
                        </a:rPr>
                        <a:t>, </a:t>
                      </a:r>
                      <a:r>
                        <a:rPr lang="en-US" sz="1400" dirty="0" err="1">
                          <a:effectLst/>
                        </a:rPr>
                        <a:t>immeidate</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加立即数（不产生溢出例外）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4"/>
                  </a:ext>
                </a:extLst>
              </a:tr>
              <a:tr h="301731">
                <a:tc>
                  <a:txBody>
                    <a:bodyPr/>
                    <a:lstStyle/>
                    <a:p>
                      <a:pPr indent="381000" algn="just">
                        <a:lnSpc>
                          <a:spcPts val="2500"/>
                        </a:lnSpc>
                        <a:spcBef>
                          <a:spcPts val="1000"/>
                        </a:spcBef>
                        <a:spcAft>
                          <a:spcPts val="0"/>
                        </a:spcAft>
                      </a:pPr>
                      <a:r>
                        <a:rPr lang="en-US" sz="1400">
                          <a:effectLst/>
                        </a:rPr>
                        <a:t>SUB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减（可产生溢出例外）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5"/>
                  </a:ext>
                </a:extLst>
              </a:tr>
              <a:tr h="301731">
                <a:tc>
                  <a:txBody>
                    <a:bodyPr/>
                    <a:lstStyle/>
                    <a:p>
                      <a:pPr indent="381000" algn="just">
                        <a:lnSpc>
                          <a:spcPts val="2500"/>
                        </a:lnSpc>
                        <a:spcBef>
                          <a:spcPts val="1000"/>
                        </a:spcBef>
                        <a:spcAft>
                          <a:spcPts val="0"/>
                        </a:spcAft>
                      </a:pPr>
                      <a:r>
                        <a:rPr lang="en-US" sz="1400">
                          <a:effectLst/>
                        </a:rPr>
                        <a:t>SUBU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减（不产生溢出例外）</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6"/>
                  </a:ext>
                </a:extLst>
              </a:tr>
              <a:tr h="301731">
                <a:tc>
                  <a:txBody>
                    <a:bodyPr/>
                    <a:lstStyle/>
                    <a:p>
                      <a:pPr indent="381000" algn="just">
                        <a:lnSpc>
                          <a:spcPts val="2500"/>
                        </a:lnSpc>
                        <a:spcBef>
                          <a:spcPts val="1000"/>
                        </a:spcBef>
                        <a:spcAft>
                          <a:spcPts val="0"/>
                        </a:spcAft>
                      </a:pPr>
                      <a:r>
                        <a:rPr lang="en-US" sz="1400">
                          <a:effectLst/>
                        </a:rPr>
                        <a:t>SLT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7"/>
                  </a:ext>
                </a:extLst>
              </a:tr>
              <a:tr h="301731">
                <a:tc>
                  <a:txBody>
                    <a:bodyPr/>
                    <a:lstStyle/>
                    <a:p>
                      <a:pPr indent="381000" algn="just">
                        <a:lnSpc>
                          <a:spcPts val="2500"/>
                        </a:lnSpc>
                        <a:spcBef>
                          <a:spcPts val="1000"/>
                        </a:spcBef>
                        <a:spcAft>
                          <a:spcPts val="0"/>
                        </a:spcAft>
                      </a:pPr>
                      <a:r>
                        <a:rPr lang="en-US" sz="1400">
                          <a:effectLst/>
                        </a:rPr>
                        <a:t>SLTI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8"/>
                  </a:ext>
                </a:extLst>
              </a:tr>
              <a:tr h="301731">
                <a:tc>
                  <a:txBody>
                    <a:bodyPr/>
                    <a:lstStyle/>
                    <a:p>
                      <a:pPr indent="381000" algn="just">
                        <a:lnSpc>
                          <a:spcPts val="2500"/>
                        </a:lnSpc>
                        <a:spcBef>
                          <a:spcPts val="1000"/>
                        </a:spcBef>
                        <a:spcAft>
                          <a:spcPts val="0"/>
                        </a:spcAft>
                      </a:pPr>
                      <a:r>
                        <a:rPr lang="en-US" sz="1400">
                          <a:effectLst/>
                        </a:rPr>
                        <a:t>SLTU rd,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09"/>
                  </a:ext>
                </a:extLst>
              </a:tr>
              <a:tr h="301731">
                <a:tc>
                  <a:txBody>
                    <a:bodyPr/>
                    <a:lstStyle/>
                    <a:p>
                      <a:pPr indent="381000" algn="just">
                        <a:lnSpc>
                          <a:spcPts val="2500"/>
                        </a:lnSpc>
                        <a:spcBef>
                          <a:spcPts val="1000"/>
                        </a:spcBef>
                        <a:spcAft>
                          <a:spcPts val="0"/>
                        </a:spcAft>
                      </a:pPr>
                      <a:r>
                        <a:rPr lang="en-US" sz="1400">
                          <a:effectLst/>
                        </a:rPr>
                        <a:t>SLTIU rt, rs, immediate</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无符号小于立即数设置</a:t>
                      </a:r>
                      <a:r>
                        <a:rPr lang="en-US" sz="1400" dirty="0">
                          <a:effectLst/>
                        </a:rPr>
                        <a:t>1</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0"/>
                  </a:ext>
                </a:extLst>
              </a:tr>
              <a:tr h="301731">
                <a:tc>
                  <a:txBody>
                    <a:bodyPr/>
                    <a:lstStyle/>
                    <a:p>
                      <a:pPr indent="381000" algn="just">
                        <a:lnSpc>
                          <a:spcPts val="2500"/>
                        </a:lnSpc>
                        <a:spcBef>
                          <a:spcPts val="1000"/>
                        </a:spcBef>
                        <a:spcAft>
                          <a:spcPts val="0"/>
                        </a:spcAft>
                      </a:pPr>
                      <a:r>
                        <a:rPr lang="en-US" sz="1400">
                          <a:effectLst/>
                        </a:rPr>
                        <a:t>DIV rs, rt</a:t>
                      </a:r>
                      <a:endParaRPr lang="zh-CN" sz="240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1"/>
                  </a:ext>
                </a:extLst>
              </a:tr>
              <a:tr h="301731">
                <a:tc>
                  <a:txBody>
                    <a:bodyPr/>
                    <a:lstStyle/>
                    <a:p>
                      <a:pPr indent="381000" algn="just">
                        <a:lnSpc>
                          <a:spcPts val="2500"/>
                        </a:lnSpc>
                        <a:spcBef>
                          <a:spcPts val="1000"/>
                        </a:spcBef>
                        <a:spcAft>
                          <a:spcPts val="0"/>
                        </a:spcAft>
                      </a:pPr>
                      <a:r>
                        <a:rPr lang="en-US" sz="1400" dirty="0">
                          <a:effectLst/>
                        </a:rPr>
                        <a:t>DIVU </a:t>
                      </a:r>
                      <a:r>
                        <a:rPr lang="en-US" sz="1400" dirty="0" err="1">
                          <a:effectLst/>
                        </a:rPr>
                        <a:t>rs,rt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无符号字除</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2"/>
                  </a:ext>
                </a:extLst>
              </a:tr>
              <a:tr h="301731">
                <a:tc>
                  <a:txBody>
                    <a:bodyPr/>
                    <a:lstStyle/>
                    <a:p>
                      <a:pPr indent="381000" algn="just">
                        <a:lnSpc>
                          <a:spcPts val="2500"/>
                        </a:lnSpc>
                        <a:spcBef>
                          <a:spcPts val="1000"/>
                        </a:spcBef>
                        <a:spcAft>
                          <a:spcPts val="0"/>
                        </a:spcAft>
                      </a:pPr>
                      <a:r>
                        <a:rPr lang="en-US" sz="1400" dirty="0">
                          <a:effectLst/>
                        </a:rPr>
                        <a:t>MULT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有符号字乘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3"/>
                  </a:ext>
                </a:extLst>
              </a:tr>
              <a:tr h="301731">
                <a:tc>
                  <a:txBody>
                    <a:bodyPr/>
                    <a:lstStyle/>
                    <a:p>
                      <a:pPr indent="381000" algn="just">
                        <a:lnSpc>
                          <a:spcPts val="2500"/>
                        </a:lnSpc>
                        <a:spcBef>
                          <a:spcPts val="1000"/>
                        </a:spcBef>
                        <a:spcAft>
                          <a:spcPts val="0"/>
                        </a:spcAft>
                      </a:pPr>
                      <a:r>
                        <a:rPr lang="en-US" sz="1400" dirty="0">
                          <a:effectLst/>
                        </a:rPr>
                        <a:t>MULTU </a:t>
                      </a:r>
                      <a:r>
                        <a:rPr lang="en-US" sz="1400" dirty="0" err="1">
                          <a:effectLst/>
                        </a:rPr>
                        <a:t>rs</a:t>
                      </a:r>
                      <a:r>
                        <a:rPr lang="en-US" sz="1400" dirty="0">
                          <a:effectLst/>
                        </a:rPr>
                        <a:t>, </a:t>
                      </a:r>
                      <a:r>
                        <a:rPr lang="en-US" sz="1400" dirty="0" err="1">
                          <a:effectLst/>
                        </a:rPr>
                        <a:t>rt</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tc>
                  <a:txBody>
                    <a:bodyPr/>
                    <a:lstStyle/>
                    <a:p>
                      <a:pPr indent="381000" algn="just">
                        <a:lnSpc>
                          <a:spcPts val="2500"/>
                        </a:lnSpc>
                        <a:spcBef>
                          <a:spcPts val="1000"/>
                        </a:spcBef>
                        <a:spcAft>
                          <a:spcPts val="0"/>
                        </a:spcAft>
                      </a:pPr>
                      <a:r>
                        <a:rPr lang="zh-CN" sz="1400" dirty="0">
                          <a:effectLst/>
                        </a:rPr>
                        <a:t>无符号字乘</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tc>
                <a:extLst>
                  <a:ext uri="{0D108BD9-81ED-4DB2-BD59-A6C34878D82A}">
                    <a16:rowId xmlns:a16="http://schemas.microsoft.com/office/drawing/2014/main" val="10014"/>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39"/>
          <p:cNvSpPr txBox="1"/>
          <p:nvPr/>
        </p:nvSpPr>
        <p:spPr>
          <a:xfrm>
            <a:off x="6084168" y="5445224"/>
            <a:ext cx="3059832" cy="738664"/>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无论采用迭代式算法还是华莱士树电路结构，有符号乘和无符号乘也是可以统一到一个框架内的。</a:t>
            </a:r>
            <a:endParaRPr lang="en-US" altLang="zh-CN" sz="1400" dirty="0">
              <a:latin typeface="微软雅黑" panose="020B0503020204020204" pitchFamily="34" charset="-122"/>
              <a:ea typeface="微软雅黑" panose="020B0503020204020204" pitchFamily="34" charset="-122"/>
            </a:endParaRPr>
          </a:p>
        </p:txBody>
      </p:sp>
      <p:sp>
        <p:nvSpPr>
          <p:cNvPr id="10" name="圆角矩形 9"/>
          <p:cNvSpPr/>
          <p:nvPr/>
        </p:nvSpPr>
        <p:spPr>
          <a:xfrm>
            <a:off x="215949" y="5331084"/>
            <a:ext cx="5688632" cy="631444"/>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0968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乘法</a:t>
            </a:r>
            <a:endParaRPr lang="en-US" altLang="zh-CN" dirty="0"/>
          </a:p>
          <a:p>
            <a:r>
              <a:rPr lang="zh-CN" altLang="en-US" dirty="0"/>
              <a:t>判断有符号乘法的被乘数、乘数，如果是负数，取补码</a:t>
            </a:r>
            <a:endParaRPr lang="en-US" altLang="zh-CN" dirty="0"/>
          </a:p>
          <a:p>
            <a:endParaRPr lang="en-US" altLang="zh-CN" dirty="0"/>
          </a:p>
          <a:p>
            <a:endParaRPr lang="en-US" altLang="zh-CN" dirty="0"/>
          </a:p>
          <a:p>
            <a:r>
              <a:rPr lang="zh-CN" altLang="en-US" dirty="0"/>
              <a:t>对乘法结果进行修正</a:t>
            </a:r>
            <a:endParaRPr lang="en-US" altLang="zh-CN" dirty="0"/>
          </a:p>
          <a:p>
            <a:r>
              <a:rPr lang="zh-CN" altLang="en-US" dirty="0"/>
              <a:t>如果是有符号乘法</a:t>
            </a:r>
            <a:r>
              <a:rPr lang="en-US" altLang="zh-CN" dirty="0" err="1"/>
              <a:t>mult</a:t>
            </a:r>
            <a:r>
              <a:rPr lang="zh-CN" altLang="en-US" dirty="0"/>
              <a:t>，一正一负相乘，需要求补码得到惩罚结果</a:t>
            </a:r>
            <a:endParaRPr lang="en-US" altLang="zh-CN" dirty="0"/>
          </a:p>
          <a:p>
            <a:r>
              <a:rPr lang="zh-CN" altLang="en-US" dirty="0"/>
              <a:t>同号相乘、无符号乘法，不需要修正</a:t>
            </a:r>
          </a:p>
        </p:txBody>
      </p:sp>
      <p:pic>
        <p:nvPicPr>
          <p:cNvPr id="4" name="图片 3"/>
          <p:cNvPicPr>
            <a:picLocks noChangeAspect="1"/>
          </p:cNvPicPr>
          <p:nvPr/>
        </p:nvPicPr>
        <p:blipFill>
          <a:blip r:embed="rId2"/>
          <a:stretch>
            <a:fillRect/>
          </a:stretch>
        </p:blipFill>
        <p:spPr>
          <a:xfrm>
            <a:off x="119744" y="1988840"/>
            <a:ext cx="8451312" cy="510584"/>
          </a:xfrm>
          <a:prstGeom prst="rect">
            <a:avLst/>
          </a:prstGeom>
        </p:spPr>
      </p:pic>
      <p:pic>
        <p:nvPicPr>
          <p:cNvPr id="5" name="图片 4"/>
          <p:cNvPicPr>
            <a:picLocks noChangeAspect="1"/>
          </p:cNvPicPr>
          <p:nvPr/>
        </p:nvPicPr>
        <p:blipFill>
          <a:blip r:embed="rId3"/>
          <a:stretch>
            <a:fillRect/>
          </a:stretch>
        </p:blipFill>
        <p:spPr>
          <a:xfrm>
            <a:off x="333122" y="5013176"/>
            <a:ext cx="8024555" cy="487722"/>
          </a:xfrm>
          <a:prstGeom prst="rect">
            <a:avLst/>
          </a:prstGeom>
        </p:spPr>
      </p:pic>
    </p:spTree>
    <p:extLst>
      <p:ext uri="{BB962C8B-B14F-4D97-AF65-F5344CB8AC3E}">
        <p14:creationId xmlns:p14="http://schemas.microsoft.com/office/powerpoint/2010/main" val="3952923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除法</a:t>
            </a:r>
            <a:endParaRPr lang="en-US" altLang="zh-CN" dirty="0"/>
          </a:p>
          <a:p>
            <a:r>
              <a:rPr lang="zh-CN" altLang="en-US" dirty="0"/>
              <a:t>除法器需要</a:t>
            </a:r>
            <a:r>
              <a:rPr lang="en-US" altLang="zh-CN" dirty="0"/>
              <a:t>36</a:t>
            </a:r>
            <a:r>
              <a:rPr lang="zh-CN" altLang="en-US" dirty="0"/>
              <a:t>个周期</a:t>
            </a:r>
            <a:endParaRPr lang="en-US" altLang="zh-CN" dirty="0"/>
          </a:p>
          <a:p>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2515648495"/>
              </p:ext>
            </p:extLst>
          </p:nvPr>
        </p:nvGraphicFramePr>
        <p:xfrm>
          <a:off x="683568" y="1916832"/>
          <a:ext cx="6096000" cy="395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39506311"/>
                    </a:ext>
                  </a:extLst>
                </a:gridCol>
                <a:gridCol w="2032000">
                  <a:extLst>
                    <a:ext uri="{9D8B030D-6E8A-4147-A177-3AD203B41FA5}">
                      <a16:colId xmlns:a16="http://schemas.microsoft.com/office/drawing/2014/main" val="3035857908"/>
                    </a:ext>
                  </a:extLst>
                </a:gridCol>
                <a:gridCol w="2032000">
                  <a:extLst>
                    <a:ext uri="{9D8B030D-6E8A-4147-A177-3AD203B41FA5}">
                      <a16:colId xmlns:a16="http://schemas.microsoft.com/office/drawing/2014/main" val="2101837067"/>
                    </a:ext>
                  </a:extLst>
                </a:gridCol>
              </a:tblGrid>
              <a:tr h="370840">
                <a:tc>
                  <a:txBody>
                    <a:bodyPr/>
                    <a:lstStyle/>
                    <a:p>
                      <a:r>
                        <a:rPr lang="zh-CN" altLang="en-US" dirty="0"/>
                        <a:t>接口</a:t>
                      </a:r>
                    </a:p>
                  </a:txBody>
                  <a:tcPr/>
                </a:tc>
                <a:tc>
                  <a:txBody>
                    <a:bodyPr/>
                    <a:lstStyle/>
                    <a:p>
                      <a:r>
                        <a:rPr lang="zh-CN" altLang="en-US" dirty="0"/>
                        <a:t>作用</a:t>
                      </a:r>
                    </a:p>
                  </a:txBody>
                  <a:tcPr/>
                </a:tc>
                <a:tc>
                  <a:txBody>
                    <a:bodyPr/>
                    <a:lstStyle/>
                    <a:p>
                      <a:r>
                        <a:rPr lang="zh-CN" altLang="en-US" dirty="0"/>
                        <a:t>宽度</a:t>
                      </a:r>
                    </a:p>
                  </a:txBody>
                  <a:tcPr/>
                </a:tc>
                <a:extLst>
                  <a:ext uri="{0D108BD9-81ED-4DB2-BD59-A6C34878D82A}">
                    <a16:rowId xmlns:a16="http://schemas.microsoft.com/office/drawing/2014/main" val="3871717982"/>
                  </a:ext>
                </a:extLst>
              </a:tr>
              <a:tr h="370840">
                <a:tc>
                  <a:txBody>
                    <a:bodyPr/>
                    <a:lstStyle/>
                    <a:p>
                      <a:r>
                        <a:rPr lang="en-US" altLang="zh-CN" dirty="0" err="1"/>
                        <a:t>Rst</a:t>
                      </a:r>
                      <a:endParaRPr lang="zh-CN" altLang="en-US" dirty="0"/>
                    </a:p>
                  </a:txBody>
                  <a:tcPr/>
                </a:tc>
                <a:tc>
                  <a:txBody>
                    <a:bodyPr/>
                    <a:lstStyle/>
                    <a:p>
                      <a:r>
                        <a:rPr lang="zh-CN" altLang="en-US" dirty="0"/>
                        <a:t>复位信号</a:t>
                      </a:r>
                    </a:p>
                  </a:txBody>
                  <a:tcPr/>
                </a:tc>
                <a:tc>
                  <a:txBody>
                    <a:bodyPr/>
                    <a:lstStyle/>
                    <a:p>
                      <a:r>
                        <a:rPr lang="en-US" altLang="zh-CN" dirty="0"/>
                        <a:t>1</a:t>
                      </a:r>
                      <a:endParaRPr lang="zh-CN" altLang="en-US" dirty="0"/>
                    </a:p>
                  </a:txBody>
                  <a:tcPr/>
                </a:tc>
                <a:extLst>
                  <a:ext uri="{0D108BD9-81ED-4DB2-BD59-A6C34878D82A}">
                    <a16:rowId xmlns:a16="http://schemas.microsoft.com/office/drawing/2014/main" val="1864522420"/>
                  </a:ext>
                </a:extLst>
              </a:tr>
              <a:tr h="370840">
                <a:tc>
                  <a:txBody>
                    <a:bodyPr/>
                    <a:lstStyle/>
                    <a:p>
                      <a:r>
                        <a:rPr lang="en-US" altLang="zh-CN" dirty="0" err="1"/>
                        <a:t>Clk</a:t>
                      </a:r>
                      <a:endParaRPr lang="zh-CN" altLang="en-US" dirty="0"/>
                    </a:p>
                  </a:txBody>
                  <a:tcPr/>
                </a:tc>
                <a:tc>
                  <a:txBody>
                    <a:bodyPr/>
                    <a:lstStyle/>
                    <a:p>
                      <a:r>
                        <a:rPr lang="zh-CN" altLang="en-US" dirty="0"/>
                        <a:t>时钟信号</a:t>
                      </a:r>
                    </a:p>
                  </a:txBody>
                  <a:tcPr/>
                </a:tc>
                <a:tc>
                  <a:txBody>
                    <a:bodyPr/>
                    <a:lstStyle/>
                    <a:p>
                      <a:r>
                        <a:rPr lang="en-US" altLang="zh-CN" dirty="0"/>
                        <a:t>1</a:t>
                      </a:r>
                      <a:endParaRPr lang="zh-CN" altLang="en-US" dirty="0"/>
                    </a:p>
                  </a:txBody>
                  <a:tcPr/>
                </a:tc>
                <a:extLst>
                  <a:ext uri="{0D108BD9-81ED-4DB2-BD59-A6C34878D82A}">
                    <a16:rowId xmlns:a16="http://schemas.microsoft.com/office/drawing/2014/main" val="3686330022"/>
                  </a:ext>
                </a:extLst>
              </a:tr>
              <a:tr h="370840">
                <a:tc>
                  <a:txBody>
                    <a:bodyPr/>
                    <a:lstStyle/>
                    <a:p>
                      <a:r>
                        <a:rPr lang="en-US" altLang="zh-CN" dirty="0" err="1"/>
                        <a:t>Signed_div_i</a:t>
                      </a:r>
                      <a:endParaRPr lang="zh-CN" altLang="en-US" dirty="0"/>
                    </a:p>
                  </a:txBody>
                  <a:tcPr/>
                </a:tc>
                <a:tc>
                  <a:txBody>
                    <a:bodyPr/>
                    <a:lstStyle/>
                    <a:p>
                      <a:r>
                        <a:rPr lang="zh-CN" altLang="en-US" dirty="0"/>
                        <a:t>是否为有符号除法（</a:t>
                      </a:r>
                      <a:r>
                        <a:rPr lang="en-US" altLang="zh-CN" dirty="0"/>
                        <a:t>1</a:t>
                      </a:r>
                      <a:r>
                        <a:rPr lang="zh-CN" altLang="en-US" dirty="0"/>
                        <a:t>为有符号）</a:t>
                      </a:r>
                    </a:p>
                  </a:txBody>
                  <a:tcPr/>
                </a:tc>
                <a:tc>
                  <a:txBody>
                    <a:bodyPr/>
                    <a:lstStyle/>
                    <a:p>
                      <a:r>
                        <a:rPr lang="en-US" altLang="zh-CN" dirty="0"/>
                        <a:t>1</a:t>
                      </a:r>
                      <a:endParaRPr lang="zh-CN" altLang="en-US" dirty="0"/>
                    </a:p>
                  </a:txBody>
                  <a:tcPr/>
                </a:tc>
                <a:extLst>
                  <a:ext uri="{0D108BD9-81ED-4DB2-BD59-A6C34878D82A}">
                    <a16:rowId xmlns:a16="http://schemas.microsoft.com/office/drawing/2014/main" val="34061699"/>
                  </a:ext>
                </a:extLst>
              </a:tr>
              <a:tr h="370840">
                <a:tc>
                  <a:txBody>
                    <a:bodyPr/>
                    <a:lstStyle/>
                    <a:p>
                      <a:r>
                        <a:rPr lang="en-US" altLang="zh-CN" dirty="0"/>
                        <a:t>Opdata1_i</a:t>
                      </a:r>
                      <a:endParaRPr lang="zh-CN" altLang="en-US" dirty="0"/>
                    </a:p>
                  </a:txBody>
                  <a:tcPr/>
                </a:tc>
                <a:tc>
                  <a:txBody>
                    <a:bodyPr/>
                    <a:lstStyle/>
                    <a:p>
                      <a:r>
                        <a:rPr lang="zh-CN" altLang="en-US" dirty="0"/>
                        <a:t>被除数</a:t>
                      </a:r>
                    </a:p>
                  </a:txBody>
                  <a:tcPr/>
                </a:tc>
                <a:tc>
                  <a:txBody>
                    <a:bodyPr/>
                    <a:lstStyle/>
                    <a:p>
                      <a:r>
                        <a:rPr lang="en-US" altLang="zh-CN" dirty="0"/>
                        <a:t>32</a:t>
                      </a:r>
                      <a:endParaRPr lang="zh-CN" altLang="en-US" dirty="0"/>
                    </a:p>
                  </a:txBody>
                  <a:tcPr/>
                </a:tc>
                <a:extLst>
                  <a:ext uri="{0D108BD9-81ED-4DB2-BD59-A6C34878D82A}">
                    <a16:rowId xmlns:a16="http://schemas.microsoft.com/office/drawing/2014/main" val="3447675704"/>
                  </a:ext>
                </a:extLst>
              </a:tr>
              <a:tr h="370840">
                <a:tc>
                  <a:txBody>
                    <a:bodyPr/>
                    <a:lstStyle/>
                    <a:p>
                      <a:r>
                        <a:rPr lang="en-US" altLang="zh-CN" dirty="0"/>
                        <a:t>Opdata2_i</a:t>
                      </a:r>
                      <a:endParaRPr lang="zh-CN" altLang="en-US" dirty="0"/>
                    </a:p>
                  </a:txBody>
                  <a:tcPr/>
                </a:tc>
                <a:tc>
                  <a:txBody>
                    <a:bodyPr/>
                    <a:lstStyle/>
                    <a:p>
                      <a:r>
                        <a:rPr lang="zh-CN" altLang="en-US" dirty="0"/>
                        <a:t>除数</a:t>
                      </a:r>
                    </a:p>
                  </a:txBody>
                  <a:tcPr/>
                </a:tc>
                <a:tc>
                  <a:txBody>
                    <a:bodyPr/>
                    <a:lstStyle/>
                    <a:p>
                      <a:r>
                        <a:rPr lang="en-US" altLang="zh-CN" dirty="0"/>
                        <a:t>32</a:t>
                      </a:r>
                      <a:endParaRPr lang="zh-CN" altLang="en-US" dirty="0"/>
                    </a:p>
                  </a:txBody>
                  <a:tcPr/>
                </a:tc>
                <a:extLst>
                  <a:ext uri="{0D108BD9-81ED-4DB2-BD59-A6C34878D82A}">
                    <a16:rowId xmlns:a16="http://schemas.microsoft.com/office/drawing/2014/main" val="175845514"/>
                  </a:ext>
                </a:extLst>
              </a:tr>
              <a:tr h="185420">
                <a:tc>
                  <a:txBody>
                    <a:bodyPr/>
                    <a:lstStyle/>
                    <a:p>
                      <a:r>
                        <a:rPr lang="en-US" altLang="zh-CN" dirty="0" err="1"/>
                        <a:t>Start_i</a:t>
                      </a:r>
                      <a:endParaRPr lang="en-US" altLang="zh-CN" dirty="0"/>
                    </a:p>
                  </a:txBody>
                  <a:tcPr/>
                </a:tc>
                <a:tc>
                  <a:txBody>
                    <a:bodyPr/>
                    <a:lstStyle/>
                    <a:p>
                      <a:r>
                        <a:rPr lang="zh-CN" altLang="en-US" dirty="0"/>
                        <a:t>是否开始除法</a:t>
                      </a:r>
                    </a:p>
                  </a:txBody>
                  <a:tcPr/>
                </a:tc>
                <a:tc>
                  <a:txBody>
                    <a:bodyPr/>
                    <a:lstStyle/>
                    <a:p>
                      <a:r>
                        <a:rPr lang="en-US" altLang="zh-CN" dirty="0"/>
                        <a:t>1</a:t>
                      </a:r>
                    </a:p>
                  </a:txBody>
                  <a:tcPr/>
                </a:tc>
                <a:extLst>
                  <a:ext uri="{0D108BD9-81ED-4DB2-BD59-A6C34878D82A}">
                    <a16:rowId xmlns:a16="http://schemas.microsoft.com/office/drawing/2014/main" val="134003008"/>
                  </a:ext>
                </a:extLst>
              </a:tr>
              <a:tr h="182880">
                <a:tc>
                  <a:txBody>
                    <a:bodyPr/>
                    <a:lstStyle/>
                    <a:p>
                      <a:r>
                        <a:rPr lang="en-US" altLang="zh-CN" dirty="0" err="1"/>
                        <a:t>Annul_i</a:t>
                      </a:r>
                      <a:endParaRPr lang="en-US" altLang="zh-CN" dirty="0"/>
                    </a:p>
                  </a:txBody>
                  <a:tcPr/>
                </a:tc>
                <a:tc>
                  <a:txBody>
                    <a:bodyPr/>
                    <a:lstStyle/>
                    <a:p>
                      <a:r>
                        <a:rPr lang="zh-CN" altLang="en-US" dirty="0"/>
                        <a:t>是否结束除法</a:t>
                      </a:r>
                    </a:p>
                  </a:txBody>
                  <a:tcPr/>
                </a:tc>
                <a:tc>
                  <a:txBody>
                    <a:bodyPr/>
                    <a:lstStyle/>
                    <a:p>
                      <a:r>
                        <a:rPr lang="en-US" altLang="zh-CN" dirty="0"/>
                        <a:t>1</a:t>
                      </a:r>
                    </a:p>
                  </a:txBody>
                  <a:tcPr/>
                </a:tc>
                <a:extLst>
                  <a:ext uri="{0D108BD9-81ED-4DB2-BD59-A6C34878D82A}">
                    <a16:rowId xmlns:a16="http://schemas.microsoft.com/office/drawing/2014/main" val="4282093720"/>
                  </a:ext>
                </a:extLst>
              </a:tr>
              <a:tr h="182880">
                <a:tc>
                  <a:txBody>
                    <a:bodyPr/>
                    <a:lstStyle/>
                    <a:p>
                      <a:r>
                        <a:rPr lang="en-US" altLang="zh-CN" dirty="0" err="1"/>
                        <a:t>Result_o</a:t>
                      </a:r>
                      <a:endParaRPr lang="en-US" altLang="zh-CN" dirty="0"/>
                    </a:p>
                  </a:txBody>
                  <a:tcPr/>
                </a:tc>
                <a:tc>
                  <a:txBody>
                    <a:bodyPr/>
                    <a:lstStyle/>
                    <a:p>
                      <a:r>
                        <a:rPr lang="zh-CN" altLang="en-US" dirty="0"/>
                        <a:t>除法结果</a:t>
                      </a:r>
                    </a:p>
                  </a:txBody>
                  <a:tcPr/>
                </a:tc>
                <a:tc>
                  <a:txBody>
                    <a:bodyPr/>
                    <a:lstStyle/>
                    <a:p>
                      <a:r>
                        <a:rPr lang="en-US" altLang="zh-CN" dirty="0"/>
                        <a:t>64</a:t>
                      </a:r>
                    </a:p>
                  </a:txBody>
                  <a:tcPr/>
                </a:tc>
                <a:extLst>
                  <a:ext uri="{0D108BD9-81ED-4DB2-BD59-A6C34878D82A}">
                    <a16:rowId xmlns:a16="http://schemas.microsoft.com/office/drawing/2014/main" val="235604780"/>
                  </a:ext>
                </a:extLst>
              </a:tr>
              <a:tr h="182880">
                <a:tc>
                  <a:txBody>
                    <a:bodyPr/>
                    <a:lstStyle/>
                    <a:p>
                      <a:r>
                        <a:rPr lang="en-US" altLang="zh-CN" dirty="0" err="1"/>
                        <a:t>Ready_o</a:t>
                      </a:r>
                      <a:endParaRPr lang="en-US" altLang="zh-CN" dirty="0"/>
                    </a:p>
                  </a:txBody>
                  <a:tcPr/>
                </a:tc>
                <a:tc>
                  <a:txBody>
                    <a:bodyPr/>
                    <a:lstStyle/>
                    <a:p>
                      <a:r>
                        <a:rPr lang="zh-CN" altLang="en-US" dirty="0"/>
                        <a:t>除法运算是否结束</a:t>
                      </a:r>
                    </a:p>
                  </a:txBody>
                  <a:tcPr/>
                </a:tc>
                <a:tc>
                  <a:txBody>
                    <a:bodyPr/>
                    <a:lstStyle/>
                    <a:p>
                      <a:r>
                        <a:rPr lang="en-US" altLang="zh-CN" dirty="0"/>
                        <a:t>1</a:t>
                      </a:r>
                    </a:p>
                  </a:txBody>
                  <a:tcPr/>
                </a:tc>
                <a:extLst>
                  <a:ext uri="{0D108BD9-81ED-4DB2-BD59-A6C34878D82A}">
                    <a16:rowId xmlns:a16="http://schemas.microsoft.com/office/drawing/2014/main" val="1662218229"/>
                  </a:ext>
                </a:extLst>
              </a:tr>
            </a:tbl>
          </a:graphicData>
        </a:graphic>
      </p:graphicFrame>
    </p:spTree>
    <p:extLst>
      <p:ext uri="{BB962C8B-B14F-4D97-AF65-F5344CB8AC3E}">
        <p14:creationId xmlns:p14="http://schemas.microsoft.com/office/powerpoint/2010/main" val="1456322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流水线暂停</a:t>
            </a:r>
            <a:endParaRPr lang="en-US" altLang="zh-CN" dirty="0"/>
          </a:p>
          <a:p>
            <a:endParaRPr lang="en-US" altLang="zh-CN" dirty="0"/>
          </a:p>
          <a:p>
            <a:endParaRPr lang="en-US" altLang="zh-CN" dirty="0"/>
          </a:p>
          <a:p>
            <a:endParaRPr lang="en-US" altLang="zh-CN" dirty="0"/>
          </a:p>
          <a:p>
            <a:r>
              <a:rPr lang="zh-CN" altLang="en-US" dirty="0"/>
              <a:t>修改</a:t>
            </a:r>
            <a:r>
              <a:rPr lang="en-US" altLang="zh-CN" dirty="0"/>
              <a:t>EXE</a:t>
            </a:r>
            <a:r>
              <a:rPr lang="zh-CN" altLang="en-US" dirty="0"/>
              <a:t>阶段触发器类型</a:t>
            </a:r>
            <a:endParaRPr lang="en-US" altLang="zh-CN" dirty="0"/>
          </a:p>
          <a:p>
            <a:r>
              <a:rPr lang="en-US" altLang="zh-CN" dirty="0" err="1"/>
              <a:t>Flopenrc</a:t>
            </a:r>
            <a:r>
              <a:rPr lang="en-US" altLang="zh-CN" dirty="0"/>
              <a:t>   </a:t>
            </a:r>
            <a:r>
              <a:rPr lang="en-US" altLang="zh-CN" dirty="0" err="1"/>
              <a:t>stallE</a:t>
            </a:r>
            <a:r>
              <a:rPr lang="zh-CN" altLang="en-US" dirty="0"/>
              <a:t>接</a:t>
            </a:r>
            <a:r>
              <a:rPr lang="en-US" altLang="zh-CN" dirty="0" err="1"/>
              <a:t>en</a:t>
            </a:r>
            <a:r>
              <a:rPr lang="zh-CN" altLang="en-US" dirty="0"/>
              <a:t>信号输入</a:t>
            </a:r>
          </a:p>
        </p:txBody>
      </p:sp>
      <p:pic>
        <p:nvPicPr>
          <p:cNvPr id="5" name="图片 4"/>
          <p:cNvPicPr>
            <a:picLocks noChangeAspect="1"/>
          </p:cNvPicPr>
          <p:nvPr/>
        </p:nvPicPr>
        <p:blipFill>
          <a:blip r:embed="rId2"/>
          <a:stretch>
            <a:fillRect/>
          </a:stretch>
        </p:blipFill>
        <p:spPr>
          <a:xfrm>
            <a:off x="457200" y="4005064"/>
            <a:ext cx="7689246" cy="2194750"/>
          </a:xfrm>
          <a:prstGeom prst="rect">
            <a:avLst/>
          </a:prstGeom>
        </p:spPr>
      </p:pic>
      <p:pic>
        <p:nvPicPr>
          <p:cNvPr id="6" name="图片 5"/>
          <p:cNvPicPr>
            <a:picLocks noChangeAspect="1"/>
          </p:cNvPicPr>
          <p:nvPr/>
        </p:nvPicPr>
        <p:blipFill>
          <a:blip r:embed="rId3"/>
          <a:stretch>
            <a:fillRect/>
          </a:stretch>
        </p:blipFill>
        <p:spPr>
          <a:xfrm>
            <a:off x="971600" y="1412776"/>
            <a:ext cx="5319221" cy="1394581"/>
          </a:xfrm>
          <a:prstGeom prst="rect">
            <a:avLst/>
          </a:prstGeom>
        </p:spPr>
      </p:pic>
    </p:spTree>
    <p:extLst>
      <p:ext uri="{BB962C8B-B14F-4D97-AF65-F5344CB8AC3E}">
        <p14:creationId xmlns:p14="http://schemas.microsoft.com/office/powerpoint/2010/main" val="72640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状态机</a:t>
            </a:r>
          </a:p>
        </p:txBody>
      </p:sp>
      <p:pic>
        <p:nvPicPr>
          <p:cNvPr id="4" name="图片 3"/>
          <p:cNvPicPr>
            <a:picLocks noChangeAspect="1"/>
          </p:cNvPicPr>
          <p:nvPr/>
        </p:nvPicPr>
        <p:blipFill>
          <a:blip r:embed="rId2"/>
          <a:stretch>
            <a:fillRect/>
          </a:stretch>
        </p:blipFill>
        <p:spPr>
          <a:xfrm>
            <a:off x="1187624" y="1484784"/>
            <a:ext cx="5029636" cy="4191363"/>
          </a:xfrm>
          <a:prstGeom prst="rect">
            <a:avLst/>
          </a:prstGeom>
        </p:spPr>
      </p:pic>
    </p:spTree>
    <p:extLst>
      <p:ext uri="{BB962C8B-B14F-4D97-AF65-F5344CB8AC3E}">
        <p14:creationId xmlns:p14="http://schemas.microsoft.com/office/powerpoint/2010/main" val="24440751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39</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分支跳转指令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81944973"/>
              </p:ext>
            </p:extLst>
          </p:nvPr>
        </p:nvGraphicFramePr>
        <p:xfrm>
          <a:off x="251520" y="1383139"/>
          <a:ext cx="7128792" cy="3774056"/>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BEQ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相等转移</a:t>
                      </a:r>
                    </a:p>
                  </a:txBody>
                  <a:tcPr marL="68580" marR="68580" marT="0" marB="0" anchor="ctr"/>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BNE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不等转移</a:t>
                      </a:r>
                    </a:p>
                  </a:txBody>
                  <a:tcPr marL="68580" marR="68580" marT="0" marB="0" anchor="ctr"/>
                </a:tc>
                <a:extLst>
                  <a:ext uri="{0D108BD9-81ED-4DB2-BD59-A6C34878D82A}">
                    <a16:rowId xmlns:a16="http://schemas.microsoft.com/office/drawing/2014/main" val="10002"/>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BGEZ rs, offset</a:t>
                      </a:r>
                      <a:endParaRPr lang="zh-CN" sz="1400" b="1" kern="120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大于等于</a:t>
                      </a:r>
                      <a:r>
                        <a:rPr lang="en-US" sz="1400" kern="1200">
                          <a:solidFill>
                            <a:schemeClr val="dk1"/>
                          </a:solidFill>
                          <a:effectLst/>
                          <a:latin typeface="+mn-lt"/>
                          <a:ea typeface="+mn-ea"/>
                          <a:cs typeface="+mn-cs"/>
                        </a:rPr>
                        <a:t>0</a:t>
                      </a:r>
                      <a:r>
                        <a:rPr lang="zh-CN" sz="1400" kern="120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3"/>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BGTZ rs, offset</a:t>
                      </a:r>
                      <a:endParaRPr lang="zh-CN" sz="1400" b="1" kern="120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大于</a:t>
                      </a:r>
                      <a:r>
                        <a:rPr lang="en-US" sz="1400" kern="1200">
                          <a:solidFill>
                            <a:schemeClr val="dk1"/>
                          </a:solidFill>
                          <a:effectLst/>
                          <a:latin typeface="+mn-lt"/>
                          <a:ea typeface="+mn-ea"/>
                          <a:cs typeface="+mn-cs"/>
                        </a:rPr>
                        <a:t>0</a:t>
                      </a:r>
                      <a:r>
                        <a:rPr lang="zh-CN" sz="1400" kern="120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4"/>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BLEZ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小于等于</a:t>
                      </a:r>
                      <a:r>
                        <a:rPr lang="en-US" sz="1400" kern="1200">
                          <a:solidFill>
                            <a:schemeClr val="dk1"/>
                          </a:solidFill>
                          <a:effectLst/>
                          <a:latin typeface="+mn-lt"/>
                          <a:ea typeface="+mn-ea"/>
                          <a:cs typeface="+mn-cs"/>
                        </a:rPr>
                        <a:t>0</a:t>
                      </a:r>
                      <a:r>
                        <a:rPr lang="zh-CN" sz="1400" kern="120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5"/>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BLTZ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小于</a:t>
                      </a:r>
                      <a:r>
                        <a:rPr lang="en-US" sz="1400" kern="1200" dirty="0">
                          <a:solidFill>
                            <a:schemeClr val="dk1"/>
                          </a:solidFill>
                          <a:effectLst/>
                          <a:latin typeface="+mn-lt"/>
                          <a:ea typeface="+mn-ea"/>
                          <a:cs typeface="+mn-cs"/>
                        </a:rPr>
                        <a:t>0</a:t>
                      </a:r>
                      <a:r>
                        <a:rPr lang="zh-CN" sz="1400" kern="1200" dirty="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6"/>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BLTZAL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小于</a:t>
                      </a:r>
                      <a:r>
                        <a:rPr lang="en-US" sz="1400" kern="1200" dirty="0">
                          <a:solidFill>
                            <a:schemeClr val="dk1"/>
                          </a:solidFill>
                          <a:effectLst/>
                          <a:latin typeface="+mn-lt"/>
                          <a:ea typeface="+mn-ea"/>
                          <a:cs typeface="+mn-cs"/>
                        </a:rPr>
                        <a:t>0</a:t>
                      </a:r>
                      <a:r>
                        <a:rPr lang="zh-CN" sz="1400" kern="1200" dirty="0">
                          <a:solidFill>
                            <a:schemeClr val="dk1"/>
                          </a:solidFill>
                          <a:effectLst/>
                          <a:latin typeface="+mn-lt"/>
                          <a:ea typeface="+mn-ea"/>
                          <a:cs typeface="+mn-cs"/>
                        </a:rPr>
                        <a:t>调用子程序并保存返回地址</a:t>
                      </a:r>
                    </a:p>
                  </a:txBody>
                  <a:tcPr marL="68580" marR="68580" marT="0" marB="0" anchor="ctr"/>
                </a:tc>
                <a:extLst>
                  <a:ext uri="{0D108BD9-81ED-4DB2-BD59-A6C34878D82A}">
                    <a16:rowId xmlns:a16="http://schemas.microsoft.com/office/drawing/2014/main" val="10007"/>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BGEZAL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大于等于</a:t>
                      </a:r>
                      <a:r>
                        <a:rPr lang="en-US" sz="1400" kern="1200" dirty="0">
                          <a:solidFill>
                            <a:schemeClr val="dk1"/>
                          </a:solidFill>
                          <a:effectLst/>
                          <a:latin typeface="+mn-lt"/>
                          <a:ea typeface="+mn-ea"/>
                          <a:cs typeface="+mn-cs"/>
                        </a:rPr>
                        <a:t>0</a:t>
                      </a:r>
                      <a:r>
                        <a:rPr lang="zh-CN" sz="1400" kern="1200" dirty="0">
                          <a:solidFill>
                            <a:schemeClr val="dk1"/>
                          </a:solidFill>
                          <a:effectLst/>
                          <a:latin typeface="+mn-lt"/>
                          <a:ea typeface="+mn-ea"/>
                          <a:cs typeface="+mn-cs"/>
                        </a:rPr>
                        <a:t>调用子程序并保存返回地址</a:t>
                      </a:r>
                    </a:p>
                  </a:txBody>
                  <a:tcPr marL="68580" marR="68580" marT="0" marB="0" anchor="ctr"/>
                </a:tc>
                <a:extLst>
                  <a:ext uri="{0D108BD9-81ED-4DB2-BD59-A6C34878D82A}">
                    <a16:rowId xmlns:a16="http://schemas.microsoft.com/office/drawing/2014/main" val="10008"/>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 target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无条件直接跳转</a:t>
                      </a:r>
                    </a:p>
                  </a:txBody>
                  <a:tcPr marL="68580" marR="68580" marT="0" marB="0" anchor="ctr"/>
                </a:tc>
                <a:extLst>
                  <a:ext uri="{0D108BD9-81ED-4DB2-BD59-A6C34878D82A}">
                    <a16:rowId xmlns:a16="http://schemas.microsoft.com/office/drawing/2014/main" val="10009"/>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JAL target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无条件直接跳转至子程序并保存返回地址</a:t>
                      </a:r>
                    </a:p>
                  </a:txBody>
                  <a:tcPr marL="68580" marR="68580" marT="0" marB="0" anchor="ctr"/>
                </a:tc>
                <a:extLst>
                  <a:ext uri="{0D108BD9-81ED-4DB2-BD59-A6C34878D82A}">
                    <a16:rowId xmlns:a16="http://schemas.microsoft.com/office/drawing/2014/main" val="1001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JR </a:t>
                      </a:r>
                      <a:r>
                        <a:rPr lang="en-US" sz="1400" b="1" kern="1200" dirty="0" err="1">
                          <a:solidFill>
                            <a:schemeClr val="lt1"/>
                          </a:solidFill>
                          <a:effectLst/>
                          <a:latin typeface="+mn-lt"/>
                          <a:ea typeface="+mn-ea"/>
                          <a:cs typeface="+mn-cs"/>
                        </a:rPr>
                        <a:t>rs</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无条件寄存器跳转</a:t>
                      </a:r>
                    </a:p>
                  </a:txBody>
                  <a:tcPr marL="68580" marR="68580" marT="0" marB="0" anchor="ctr"/>
                </a:tc>
                <a:extLst>
                  <a:ext uri="{0D108BD9-81ED-4DB2-BD59-A6C34878D82A}">
                    <a16:rowId xmlns:a16="http://schemas.microsoft.com/office/drawing/2014/main" val="1001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JALR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无条件寄存器跳转至子程序并保存返回地址下</a:t>
                      </a:r>
                    </a:p>
                  </a:txBody>
                  <a:tcPr marL="68580" marR="68580" marT="0" marB="0" anchor="ctr"/>
                </a:tc>
                <a:extLst>
                  <a:ext uri="{0D108BD9-81ED-4DB2-BD59-A6C34878D82A}">
                    <a16:rowId xmlns:a16="http://schemas.microsoft.com/office/drawing/2014/main" val="10012"/>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39"/>
          <p:cNvSpPr txBox="1"/>
          <p:nvPr/>
        </p:nvSpPr>
        <p:spPr>
          <a:xfrm>
            <a:off x="6084168" y="3533641"/>
            <a:ext cx="3059832" cy="738664"/>
          </a:xfrm>
          <a:prstGeom prst="rect">
            <a:avLst/>
          </a:prstGeom>
          <a:solidFill>
            <a:srgbClr val="FFFF00"/>
          </a:solidFill>
          <a:ln>
            <a:solidFill>
              <a:schemeClr val="bg1"/>
            </a:solidFill>
          </a:ln>
        </p:spPr>
        <p:txBody>
          <a:bodyPr wrap="square" rtlCol="0">
            <a:spAutoFit/>
          </a:bodyPr>
          <a:lstStyle/>
          <a:p>
            <a:pPr algn="l"/>
            <a:r>
              <a:rPr lang="en-US" altLang="zh-CN" sz="1400" dirty="0">
                <a:latin typeface="微软雅黑" panose="020B0503020204020204" pitchFamily="34" charset="-122"/>
                <a:ea typeface="微软雅黑" panose="020B0503020204020204" pitchFamily="34" charset="-122"/>
              </a:rPr>
              <a:t>branch</a:t>
            </a:r>
            <a:r>
              <a:rPr lang="zh-CN" altLang="en-US" sz="1400" dirty="0">
                <a:latin typeface="微软雅黑" panose="020B0503020204020204" pitchFamily="34" charset="-122"/>
                <a:ea typeface="微软雅黑" panose="020B0503020204020204" pitchFamily="34" charset="-122"/>
              </a:rPr>
              <a:t>指令是延迟槽</a:t>
            </a:r>
            <a:r>
              <a:rPr lang="en-US" altLang="zh-CN" sz="1400" dirty="0">
                <a:latin typeface="微软雅黑" panose="020B0503020204020204" pitchFamily="34" charset="-122"/>
                <a:ea typeface="微软雅黑" panose="020B0503020204020204" pitchFamily="34" charset="-122"/>
              </a:rPr>
              <a:t>PC</a:t>
            </a:r>
            <a:r>
              <a:rPr lang="zh-CN" altLang="en-US" sz="1400" dirty="0">
                <a:solidFill>
                  <a:srgbClr val="FF0000"/>
                </a:solidFill>
                <a:latin typeface="微软雅黑" panose="020B0503020204020204" pitchFamily="34" charset="-122"/>
                <a:ea typeface="微软雅黑" panose="020B0503020204020204" pitchFamily="34" charset="-122"/>
              </a:rPr>
              <a:t>加</a:t>
            </a:r>
            <a:r>
              <a:rPr lang="zh-CN" altLang="en-US" sz="1400" dirty="0">
                <a:latin typeface="微软雅黑" panose="020B0503020204020204" pitchFamily="34" charset="-122"/>
                <a:ea typeface="微软雅黑" panose="020B0503020204020204" pitchFamily="34" charset="-122"/>
              </a:rPr>
              <a:t>立即数偏移；</a:t>
            </a:r>
            <a:r>
              <a:rPr lang="en-US" altLang="zh-CN" sz="1400" dirty="0">
                <a:latin typeface="微软雅黑" panose="020B0503020204020204" pitchFamily="34" charset="-122"/>
                <a:ea typeface="微软雅黑" panose="020B0503020204020204" pitchFamily="34" charset="-122"/>
              </a:rPr>
              <a:t>jump</a:t>
            </a:r>
            <a:r>
              <a:rPr lang="zh-CN" altLang="en-US" sz="1400" dirty="0">
                <a:latin typeface="微软雅黑" panose="020B0503020204020204" pitchFamily="34" charset="-122"/>
                <a:ea typeface="微软雅黑" panose="020B0503020204020204" pitchFamily="34" charset="-122"/>
              </a:rPr>
              <a:t>指令是延迟槽</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高位与立即数偏移</a:t>
            </a:r>
            <a:r>
              <a:rPr lang="zh-CN" altLang="en-US" sz="1400" dirty="0">
                <a:solidFill>
                  <a:srgbClr val="FF0000"/>
                </a:solidFill>
                <a:latin typeface="微软雅黑" panose="020B0503020204020204" pitchFamily="34" charset="-122"/>
                <a:ea typeface="微软雅黑" panose="020B0503020204020204" pitchFamily="34" charset="-122"/>
              </a:rPr>
              <a:t>拼接</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79512" y="1688108"/>
            <a:ext cx="5688632" cy="2965028"/>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79512" y="4005064"/>
            <a:ext cx="56712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01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0C422-B893-D246-B81B-F6C1A9F3B2A6}"/>
              </a:ext>
            </a:extLst>
          </p:cNvPr>
          <p:cNvSpPr>
            <a:spLocks noGrp="1"/>
          </p:cNvSpPr>
          <p:nvPr>
            <p:ph type="title"/>
          </p:nvPr>
        </p:nvSpPr>
        <p:spPr/>
        <p:txBody>
          <a:bodyPr/>
          <a:lstStyle/>
          <a:p>
            <a:r>
              <a:rPr lang="zh-CN" altLang="en-US" sz="2800" dirty="0">
                <a:latin typeface="Microsoft YaHei" panose="020B0503020204020204" pitchFamily="34" charset="-122"/>
                <a:ea typeface="Microsoft YaHei" panose="020B0503020204020204" pitchFamily="34" charset="-122"/>
              </a:rPr>
              <a:t>硬件综合设计任务解析</a:t>
            </a:r>
            <a:endParaRPr kumimoji="1" lang="zh-CN" altLang="en-US" sz="2800" b="0" dirty="0"/>
          </a:p>
        </p:txBody>
      </p:sp>
      <p:sp>
        <p:nvSpPr>
          <p:cNvPr id="3" name="内容占位符 2">
            <a:extLst>
              <a:ext uri="{FF2B5EF4-FFF2-40B4-BE49-F238E27FC236}">
                <a16:creationId xmlns:a16="http://schemas.microsoft.com/office/drawing/2014/main" id="{34950A8C-3002-A64F-B5F5-6403E75E5FE9}"/>
              </a:ext>
            </a:extLst>
          </p:cNvPr>
          <p:cNvSpPr>
            <a:spLocks noGrp="1"/>
          </p:cNvSpPr>
          <p:nvPr>
            <p:ph idx="1"/>
          </p:nvPr>
        </p:nvSpPr>
        <p:spPr/>
        <p:txBody>
          <a:bodyPr/>
          <a:lstStyle/>
          <a:p>
            <a:pPr>
              <a:lnSpc>
                <a:spcPct val="150000"/>
              </a:lnSpc>
            </a:pPr>
            <a:r>
              <a:rPr lang="zh-CN" altLang="en-US" dirty="0">
                <a:latin typeface="Microsoft YaHei" panose="020B0503020204020204" pitchFamily="34" charset="-122"/>
                <a:ea typeface="Microsoft YaHei" panose="020B0503020204020204" pitchFamily="34" charset="-122"/>
              </a:rPr>
              <a:t>任务书</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zh-CN" altLang="en-US" dirty="0">
                <a:latin typeface="Microsoft YaHei" panose="020B0503020204020204" pitchFamily="34" charset="-122"/>
                <a:ea typeface="Microsoft YaHei" panose="020B0503020204020204" pitchFamily="34" charset="-122"/>
              </a:rPr>
              <a:t>评分标准</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zh-CN" altLang="en-US" dirty="0">
                <a:latin typeface="Microsoft YaHei" panose="020B0503020204020204" pitchFamily="34" charset="-122"/>
                <a:ea typeface="Microsoft YaHei" panose="020B0503020204020204" pitchFamily="34" charset="-122"/>
              </a:rPr>
              <a:t>现场添加指令和答辩</a:t>
            </a:r>
            <a:endParaRPr lang="en-US" altLang="zh-CN" dirty="0">
              <a:latin typeface="Microsoft YaHei" panose="020B0503020204020204" pitchFamily="34" charset="-122"/>
              <a:ea typeface="Microsoft YaHei" panose="020B0503020204020204" pitchFamily="34" charset="-122"/>
            </a:endParaRPr>
          </a:p>
          <a:p>
            <a:pPr>
              <a:lnSpc>
                <a:spcPct val="150000"/>
              </a:lnSpc>
            </a:pPr>
            <a:r>
              <a:rPr lang="zh-CN" altLang="en-US" dirty="0">
                <a:latin typeface="Microsoft YaHei" panose="020B0503020204020204" pitchFamily="34" charset="-122"/>
                <a:ea typeface="Microsoft YaHei" panose="020B0503020204020204" pitchFamily="34" charset="-122"/>
              </a:rPr>
              <a:t>实验报告撰写</a:t>
            </a:r>
          </a:p>
          <a:p>
            <a:endParaRPr kumimoji="1" lang="zh-CN" altLang="en-US" dirty="0"/>
          </a:p>
        </p:txBody>
      </p:sp>
    </p:spTree>
    <p:extLst>
      <p:ext uri="{BB962C8B-B14F-4D97-AF65-F5344CB8AC3E}">
        <p14:creationId xmlns:p14="http://schemas.microsoft.com/office/powerpoint/2010/main" val="1931768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40</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分支跳转指令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618881755"/>
              </p:ext>
            </p:extLst>
          </p:nvPr>
        </p:nvGraphicFramePr>
        <p:xfrm>
          <a:off x="140107" y="1384065"/>
          <a:ext cx="7128792" cy="3707469"/>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86845">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BEQ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相等转移</a:t>
                      </a:r>
                    </a:p>
                  </a:txBody>
                  <a:tcPr marL="68580" marR="68580" marT="0" marB="0" anchor="ctr"/>
                </a:tc>
                <a:extLst>
                  <a:ext uri="{0D108BD9-81ED-4DB2-BD59-A6C34878D82A}">
                    <a16:rowId xmlns:a16="http://schemas.microsoft.com/office/drawing/2014/main" val="10001"/>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BNE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不等转移</a:t>
                      </a:r>
                    </a:p>
                  </a:txBody>
                  <a:tcPr marL="68580" marR="68580" marT="0" marB="0" anchor="ctr"/>
                </a:tc>
                <a:extLst>
                  <a:ext uri="{0D108BD9-81ED-4DB2-BD59-A6C34878D82A}">
                    <a16:rowId xmlns:a16="http://schemas.microsoft.com/office/drawing/2014/main" val="10002"/>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BGEZ rs, offset</a:t>
                      </a:r>
                      <a:endParaRPr lang="zh-CN" sz="1400" b="1" kern="120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大于等于</a:t>
                      </a:r>
                      <a:r>
                        <a:rPr lang="en-US" sz="1400" kern="1200">
                          <a:solidFill>
                            <a:schemeClr val="dk1"/>
                          </a:solidFill>
                          <a:effectLst/>
                          <a:latin typeface="+mn-lt"/>
                          <a:ea typeface="+mn-ea"/>
                          <a:cs typeface="+mn-cs"/>
                        </a:rPr>
                        <a:t>0</a:t>
                      </a:r>
                      <a:r>
                        <a:rPr lang="zh-CN" sz="1400" kern="120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3"/>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BGTZ rs, offset</a:t>
                      </a:r>
                      <a:endParaRPr lang="zh-CN" sz="1400" b="1" kern="120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大于</a:t>
                      </a:r>
                      <a:r>
                        <a:rPr lang="en-US" sz="1400" kern="1200">
                          <a:solidFill>
                            <a:schemeClr val="dk1"/>
                          </a:solidFill>
                          <a:effectLst/>
                          <a:latin typeface="+mn-lt"/>
                          <a:ea typeface="+mn-ea"/>
                          <a:cs typeface="+mn-cs"/>
                        </a:rPr>
                        <a:t>0</a:t>
                      </a:r>
                      <a:r>
                        <a:rPr lang="zh-CN" sz="1400" kern="120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4"/>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BLEZ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小于等于</a:t>
                      </a:r>
                      <a:r>
                        <a:rPr lang="en-US" sz="1400" kern="1200">
                          <a:solidFill>
                            <a:schemeClr val="dk1"/>
                          </a:solidFill>
                          <a:effectLst/>
                          <a:latin typeface="+mn-lt"/>
                          <a:ea typeface="+mn-ea"/>
                          <a:cs typeface="+mn-cs"/>
                        </a:rPr>
                        <a:t>0</a:t>
                      </a:r>
                      <a:r>
                        <a:rPr lang="zh-CN" sz="1400" kern="120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5"/>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BLTZ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小于</a:t>
                      </a:r>
                      <a:r>
                        <a:rPr lang="en-US" sz="1400" kern="1200" dirty="0">
                          <a:solidFill>
                            <a:schemeClr val="dk1"/>
                          </a:solidFill>
                          <a:effectLst/>
                          <a:latin typeface="+mn-lt"/>
                          <a:ea typeface="+mn-ea"/>
                          <a:cs typeface="+mn-cs"/>
                        </a:rPr>
                        <a:t>0</a:t>
                      </a:r>
                      <a:r>
                        <a:rPr lang="zh-CN" sz="1400" kern="1200" dirty="0">
                          <a:solidFill>
                            <a:schemeClr val="dk1"/>
                          </a:solidFill>
                          <a:effectLst/>
                          <a:latin typeface="+mn-lt"/>
                          <a:ea typeface="+mn-ea"/>
                          <a:cs typeface="+mn-cs"/>
                        </a:rPr>
                        <a:t>转移</a:t>
                      </a:r>
                    </a:p>
                  </a:txBody>
                  <a:tcPr marL="68580" marR="68580" marT="0" marB="0" anchor="ctr"/>
                </a:tc>
                <a:extLst>
                  <a:ext uri="{0D108BD9-81ED-4DB2-BD59-A6C34878D82A}">
                    <a16:rowId xmlns:a16="http://schemas.microsoft.com/office/drawing/2014/main" val="10006"/>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BLTZAL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小于</a:t>
                      </a:r>
                      <a:r>
                        <a:rPr lang="en-US" sz="1400" kern="1200" dirty="0">
                          <a:solidFill>
                            <a:schemeClr val="dk1"/>
                          </a:solidFill>
                          <a:effectLst/>
                          <a:latin typeface="+mn-lt"/>
                          <a:ea typeface="+mn-ea"/>
                          <a:cs typeface="+mn-cs"/>
                        </a:rPr>
                        <a:t>0</a:t>
                      </a:r>
                      <a:r>
                        <a:rPr lang="zh-CN" sz="1400" kern="1200" dirty="0">
                          <a:solidFill>
                            <a:schemeClr val="dk1"/>
                          </a:solidFill>
                          <a:effectLst/>
                          <a:latin typeface="+mn-lt"/>
                          <a:ea typeface="+mn-ea"/>
                          <a:cs typeface="+mn-cs"/>
                        </a:rPr>
                        <a:t>调用子程序并保存返回地址</a:t>
                      </a:r>
                    </a:p>
                  </a:txBody>
                  <a:tcPr marL="68580" marR="68580" marT="0" marB="0" anchor="ctr"/>
                </a:tc>
                <a:extLst>
                  <a:ext uri="{0D108BD9-81ED-4DB2-BD59-A6C34878D82A}">
                    <a16:rowId xmlns:a16="http://schemas.microsoft.com/office/drawing/2014/main" val="10007"/>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BGEZAL </a:t>
                      </a:r>
                      <a:r>
                        <a:rPr lang="en-US" sz="1400" b="1" kern="1200" dirty="0" err="1">
                          <a:solidFill>
                            <a:schemeClr val="lt1"/>
                          </a:solidFill>
                          <a:effectLst/>
                          <a:latin typeface="+mn-lt"/>
                          <a:ea typeface="+mn-ea"/>
                          <a:cs typeface="+mn-cs"/>
                        </a:rPr>
                        <a:t>rs</a:t>
                      </a:r>
                      <a:r>
                        <a:rPr lang="en-US" sz="1400" b="1" kern="1200" dirty="0">
                          <a:solidFill>
                            <a:schemeClr val="lt1"/>
                          </a:solidFill>
                          <a:effectLst/>
                          <a:latin typeface="+mn-lt"/>
                          <a:ea typeface="+mn-ea"/>
                          <a:cs typeface="+mn-cs"/>
                        </a:rPr>
                        <a:t>, offset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大于等于</a:t>
                      </a:r>
                      <a:r>
                        <a:rPr lang="en-US" sz="1400" kern="1200" dirty="0">
                          <a:solidFill>
                            <a:schemeClr val="dk1"/>
                          </a:solidFill>
                          <a:effectLst/>
                          <a:latin typeface="+mn-lt"/>
                          <a:ea typeface="+mn-ea"/>
                          <a:cs typeface="+mn-cs"/>
                        </a:rPr>
                        <a:t>0</a:t>
                      </a:r>
                      <a:r>
                        <a:rPr lang="zh-CN" sz="1400" kern="1200" dirty="0">
                          <a:solidFill>
                            <a:schemeClr val="dk1"/>
                          </a:solidFill>
                          <a:effectLst/>
                          <a:latin typeface="+mn-lt"/>
                          <a:ea typeface="+mn-ea"/>
                          <a:cs typeface="+mn-cs"/>
                        </a:rPr>
                        <a:t>调用子程序并保存返回地址</a:t>
                      </a:r>
                    </a:p>
                  </a:txBody>
                  <a:tcPr marL="68580" marR="68580" marT="0" marB="0" anchor="ctr"/>
                </a:tc>
                <a:extLst>
                  <a:ext uri="{0D108BD9-81ED-4DB2-BD59-A6C34878D82A}">
                    <a16:rowId xmlns:a16="http://schemas.microsoft.com/office/drawing/2014/main" val="10008"/>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 target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无条件直接跳转</a:t>
                      </a:r>
                    </a:p>
                  </a:txBody>
                  <a:tcPr marL="68580" marR="68580" marT="0" marB="0" anchor="ctr"/>
                </a:tc>
                <a:extLst>
                  <a:ext uri="{0D108BD9-81ED-4DB2-BD59-A6C34878D82A}">
                    <a16:rowId xmlns:a16="http://schemas.microsoft.com/office/drawing/2014/main" val="10009"/>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JAL target</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无条件直接跳转至子程序并保存返回地址</a:t>
                      </a:r>
                    </a:p>
                  </a:txBody>
                  <a:tcPr marL="68580" marR="68580" marT="0" marB="0" anchor="ctr"/>
                </a:tc>
                <a:extLst>
                  <a:ext uri="{0D108BD9-81ED-4DB2-BD59-A6C34878D82A}">
                    <a16:rowId xmlns:a16="http://schemas.microsoft.com/office/drawing/2014/main" val="10010"/>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JR </a:t>
                      </a:r>
                      <a:r>
                        <a:rPr lang="en-US" sz="1400" b="1" kern="1200" dirty="0" err="1">
                          <a:solidFill>
                            <a:schemeClr val="lt1"/>
                          </a:solidFill>
                          <a:effectLst/>
                          <a:latin typeface="+mn-lt"/>
                          <a:ea typeface="+mn-ea"/>
                          <a:cs typeface="+mn-cs"/>
                        </a:rPr>
                        <a:t>rs</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无条件寄存器跳转</a:t>
                      </a:r>
                    </a:p>
                  </a:txBody>
                  <a:tcPr marL="68580" marR="68580" marT="0" marB="0" anchor="ctr"/>
                </a:tc>
                <a:extLst>
                  <a:ext uri="{0D108BD9-81ED-4DB2-BD59-A6C34878D82A}">
                    <a16:rowId xmlns:a16="http://schemas.microsoft.com/office/drawing/2014/main" val="10011"/>
                  </a:ext>
                </a:extLst>
              </a:tr>
              <a:tr h="272599">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JALR </a:t>
                      </a:r>
                      <a:r>
                        <a:rPr lang="en-US" sz="1400" b="1" kern="1200" dirty="0" err="1">
                          <a:solidFill>
                            <a:schemeClr val="lt1"/>
                          </a:solidFill>
                          <a:effectLst/>
                          <a:latin typeface="+mn-lt"/>
                          <a:ea typeface="+mn-ea"/>
                          <a:cs typeface="+mn-cs"/>
                        </a:rPr>
                        <a:t>rd</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rs</a:t>
                      </a:r>
                      <a:endParaRPr lang="zh-CN" sz="1400" b="1" kern="1200" dirty="0">
                        <a:solidFill>
                          <a:schemeClr val="lt1"/>
                        </a:solidFill>
                        <a:effectLst/>
                        <a:latin typeface="+mn-lt"/>
                        <a:ea typeface="+mn-ea"/>
                        <a:cs typeface="+mn-cs"/>
                      </a:endParaRPr>
                    </a:p>
                  </a:txBody>
                  <a:tcPr marL="68580" marR="68580" marT="0" marB="0" anchor="ctr"/>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无条件寄存器跳转至子程序并保存返回地址下</a:t>
                      </a:r>
                    </a:p>
                  </a:txBody>
                  <a:tcPr marL="68580" marR="68580" marT="0" marB="0" anchor="ctr"/>
                </a:tc>
                <a:extLst>
                  <a:ext uri="{0D108BD9-81ED-4DB2-BD59-A6C34878D82A}">
                    <a16:rowId xmlns:a16="http://schemas.microsoft.com/office/drawing/2014/main" val="10012"/>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文本框 39"/>
          <p:cNvSpPr txBox="1"/>
          <p:nvPr/>
        </p:nvSpPr>
        <p:spPr>
          <a:xfrm>
            <a:off x="6084168" y="4057908"/>
            <a:ext cx="3059832" cy="523220"/>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这三条分支跳转指令除了修改</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还需要写通用寄存器</a:t>
            </a:r>
            <a:endParaRPr lang="en-US" altLang="zh-CN" sz="1400" dirty="0">
              <a:latin typeface="微软雅黑" panose="020B0503020204020204" pitchFamily="34" charset="-122"/>
              <a:ea typeface="微软雅黑" panose="020B0503020204020204" pitchFamily="34" charset="-122"/>
            </a:endParaRPr>
          </a:p>
        </p:txBody>
      </p:sp>
      <p:sp>
        <p:nvSpPr>
          <p:cNvPr id="13" name="圆角矩形 12"/>
          <p:cNvSpPr/>
          <p:nvPr/>
        </p:nvSpPr>
        <p:spPr>
          <a:xfrm>
            <a:off x="179512" y="3421488"/>
            <a:ext cx="5688632" cy="524268"/>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19" name="圆角矩形 18"/>
          <p:cNvSpPr/>
          <p:nvPr/>
        </p:nvSpPr>
        <p:spPr>
          <a:xfrm>
            <a:off x="140107" y="4196259"/>
            <a:ext cx="5688632" cy="326132"/>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20" name="圆角矩形 19"/>
          <p:cNvSpPr/>
          <p:nvPr/>
        </p:nvSpPr>
        <p:spPr>
          <a:xfrm>
            <a:off x="182960" y="4797152"/>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5203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Jump </a:t>
            </a:r>
            <a:r>
              <a:rPr lang="en-US" altLang="zh-CN" dirty="0" err="1"/>
              <a:t>jal</a:t>
            </a:r>
            <a:r>
              <a:rPr lang="en-US" altLang="zh-CN" dirty="0"/>
              <a:t> </a:t>
            </a:r>
            <a:r>
              <a:rPr lang="en-US" altLang="zh-CN" dirty="0" err="1"/>
              <a:t>jr</a:t>
            </a:r>
            <a:r>
              <a:rPr lang="en-US" altLang="zh-CN" dirty="0"/>
              <a:t> </a:t>
            </a:r>
            <a:r>
              <a:rPr lang="en-US" altLang="zh-CN" dirty="0" err="1"/>
              <a:t>bal</a:t>
            </a:r>
            <a:r>
              <a:rPr lang="zh-CN" altLang="en-US" dirty="0"/>
              <a:t>分别新添加信号</a:t>
            </a:r>
            <a:endParaRPr lang="en-US" altLang="zh-CN" dirty="0"/>
          </a:p>
          <a:p>
            <a:endParaRPr lang="en-US" altLang="zh-CN" dirty="0"/>
          </a:p>
          <a:p>
            <a:endParaRPr lang="en-US" altLang="zh-CN" dirty="0"/>
          </a:p>
          <a:p>
            <a:r>
              <a:rPr lang="en-US" altLang="zh-CN" dirty="0"/>
              <a:t>Jump</a:t>
            </a:r>
            <a:r>
              <a:rPr lang="zh-CN" altLang="en-US" dirty="0"/>
              <a:t>指令无条件跳转</a:t>
            </a:r>
            <a:endParaRPr lang="en-US" altLang="zh-CN" dirty="0"/>
          </a:p>
          <a:p>
            <a:r>
              <a:rPr lang="en-US" altLang="zh-CN" dirty="0"/>
              <a:t>Jal</a:t>
            </a:r>
            <a:r>
              <a:rPr lang="zh-CN" altLang="en-US" dirty="0"/>
              <a:t>指令无条件跳转后</a:t>
            </a:r>
            <a:r>
              <a:rPr lang="en-US" altLang="zh-CN" dirty="0"/>
              <a:t> </a:t>
            </a:r>
            <a:r>
              <a:rPr lang="zh-CN" altLang="en-US" dirty="0"/>
              <a:t>延迟槽后的指令写入</a:t>
            </a:r>
            <a:r>
              <a:rPr lang="en-US" altLang="zh-CN" dirty="0"/>
              <a:t>31</a:t>
            </a:r>
            <a:r>
              <a:rPr lang="zh-CN" altLang="en-US" dirty="0"/>
              <a:t>号寄存器</a:t>
            </a:r>
            <a:endParaRPr lang="en-US" altLang="zh-CN" dirty="0"/>
          </a:p>
          <a:p>
            <a:r>
              <a:rPr lang="en-US" altLang="zh-CN" dirty="0"/>
              <a:t>Branch</a:t>
            </a:r>
            <a:r>
              <a:rPr lang="zh-CN" altLang="en-US" dirty="0"/>
              <a:t>类型 带</a:t>
            </a:r>
            <a:r>
              <a:rPr lang="en-US" altLang="zh-CN" dirty="0"/>
              <a:t>al</a:t>
            </a:r>
            <a:r>
              <a:rPr lang="zh-CN" altLang="en-US" dirty="0"/>
              <a:t>的指令，跳转后</a:t>
            </a:r>
            <a:r>
              <a:rPr lang="en-US" altLang="zh-CN" dirty="0"/>
              <a:t> </a:t>
            </a:r>
            <a:r>
              <a:rPr lang="zh-CN" altLang="en-US" dirty="0"/>
              <a:t>延迟槽后的指令写入</a:t>
            </a:r>
            <a:r>
              <a:rPr lang="en-US" altLang="zh-CN" dirty="0"/>
              <a:t>31</a:t>
            </a:r>
            <a:r>
              <a:rPr lang="zh-CN" altLang="en-US" dirty="0"/>
              <a:t>号寄存器</a:t>
            </a:r>
            <a:endParaRPr lang="en-US" altLang="zh-CN" dirty="0"/>
          </a:p>
          <a:p>
            <a:r>
              <a:rPr lang="zh-CN" altLang="en-US" dirty="0"/>
              <a:t>特例：</a:t>
            </a:r>
            <a:r>
              <a:rPr lang="en-US" altLang="zh-CN" dirty="0" err="1"/>
              <a:t>jalr</a:t>
            </a:r>
            <a:r>
              <a:rPr lang="en-US" altLang="zh-CN" dirty="0"/>
              <a:t> </a:t>
            </a:r>
            <a:r>
              <a:rPr lang="zh-CN" altLang="en-US" dirty="0"/>
              <a:t>不指定</a:t>
            </a:r>
            <a:r>
              <a:rPr lang="en-US" altLang="zh-CN" dirty="0" err="1"/>
              <a:t>rd</a:t>
            </a:r>
            <a:r>
              <a:rPr lang="zh-CN" altLang="en-US" dirty="0"/>
              <a:t>则写入</a:t>
            </a:r>
            <a:r>
              <a:rPr lang="en-US" altLang="zh-CN" dirty="0"/>
              <a:t>31</a:t>
            </a:r>
            <a:r>
              <a:rPr lang="zh-CN" altLang="en-US" dirty="0"/>
              <a:t>号，指定</a:t>
            </a:r>
            <a:r>
              <a:rPr lang="en-US" altLang="zh-CN" dirty="0" err="1"/>
              <a:t>rd</a:t>
            </a:r>
            <a:r>
              <a:rPr lang="zh-CN" altLang="en-US" dirty="0"/>
              <a:t>则写入</a:t>
            </a:r>
            <a:r>
              <a:rPr lang="en-US" altLang="zh-CN" dirty="0" err="1"/>
              <a:t>rd</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57200" y="1556792"/>
            <a:ext cx="3817951" cy="373412"/>
          </a:xfrm>
          <a:prstGeom prst="rect">
            <a:avLst/>
          </a:prstGeom>
        </p:spPr>
      </p:pic>
    </p:spTree>
    <p:extLst>
      <p:ext uri="{BB962C8B-B14F-4D97-AF65-F5344CB8AC3E}">
        <p14:creationId xmlns:p14="http://schemas.microsoft.com/office/powerpoint/2010/main" val="176272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根据功能生成信号</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112622" y="1412776"/>
            <a:ext cx="8930507" cy="1477125"/>
          </a:xfrm>
          <a:prstGeom prst="rect">
            <a:avLst/>
          </a:prstGeom>
        </p:spPr>
      </p:pic>
      <p:pic>
        <p:nvPicPr>
          <p:cNvPr id="5" name="图片 4"/>
          <p:cNvPicPr>
            <a:picLocks noChangeAspect="1"/>
          </p:cNvPicPr>
          <p:nvPr/>
        </p:nvPicPr>
        <p:blipFill>
          <a:blip r:embed="rId3"/>
          <a:stretch>
            <a:fillRect/>
          </a:stretch>
        </p:blipFill>
        <p:spPr>
          <a:xfrm>
            <a:off x="827584" y="3105925"/>
            <a:ext cx="5959356" cy="823031"/>
          </a:xfrm>
          <a:prstGeom prst="rect">
            <a:avLst/>
          </a:prstGeom>
        </p:spPr>
      </p:pic>
    </p:spTree>
    <p:extLst>
      <p:ext uri="{BB962C8B-B14F-4D97-AF65-F5344CB8AC3E}">
        <p14:creationId xmlns:p14="http://schemas.microsoft.com/office/powerpoint/2010/main" val="823347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增加多路选择器，</a:t>
            </a:r>
            <a:r>
              <a:rPr lang="en-US" altLang="zh-CN" dirty="0" err="1"/>
              <a:t>jal</a:t>
            </a:r>
            <a:r>
              <a:rPr lang="zh-CN" altLang="en-US" dirty="0"/>
              <a:t>、</a:t>
            </a:r>
            <a:r>
              <a:rPr lang="en-US" altLang="zh-CN" dirty="0" err="1"/>
              <a:t>bal</a:t>
            </a:r>
            <a:r>
              <a:rPr lang="zh-CN" altLang="en-US" dirty="0"/>
              <a:t>信号控制是否要写到</a:t>
            </a:r>
            <a:r>
              <a:rPr lang="en-US" altLang="zh-CN" dirty="0"/>
              <a:t>31</a:t>
            </a:r>
            <a:r>
              <a:rPr lang="zh-CN" altLang="en-US" dirty="0"/>
              <a:t>号寄存器</a:t>
            </a:r>
            <a:endParaRPr lang="en-US" altLang="zh-CN" dirty="0"/>
          </a:p>
          <a:p>
            <a:r>
              <a:rPr lang="en-US" altLang="zh-CN" dirty="0"/>
              <a:t>Jr</a:t>
            </a:r>
            <a:r>
              <a:rPr lang="zh-CN" altLang="en-US" dirty="0"/>
              <a:t>、</a:t>
            </a:r>
            <a:r>
              <a:rPr lang="en-US" altLang="zh-CN" dirty="0" err="1"/>
              <a:t>jal</a:t>
            </a:r>
            <a:r>
              <a:rPr lang="zh-CN" altLang="en-US" dirty="0"/>
              <a:t>、</a:t>
            </a:r>
            <a:r>
              <a:rPr lang="en-US" altLang="zh-CN" dirty="0" err="1"/>
              <a:t>bal</a:t>
            </a:r>
            <a:r>
              <a:rPr lang="zh-CN" altLang="en-US" dirty="0"/>
              <a:t>控制写入数据是否是</a:t>
            </a:r>
            <a:r>
              <a:rPr lang="en-US" altLang="zh-CN" dirty="0"/>
              <a:t>PC+8</a:t>
            </a:r>
          </a:p>
          <a:p>
            <a:endParaRPr lang="en-US" altLang="zh-CN" dirty="0"/>
          </a:p>
          <a:p>
            <a:endParaRPr lang="en-US" altLang="zh-CN" dirty="0"/>
          </a:p>
          <a:p>
            <a:endParaRPr lang="en-US" altLang="zh-CN" dirty="0"/>
          </a:p>
          <a:p>
            <a:r>
              <a:rPr lang="zh-CN" altLang="en-US" dirty="0"/>
              <a:t>这里的</a:t>
            </a:r>
            <a:r>
              <a:rPr lang="en-US" altLang="zh-CN" dirty="0" err="1"/>
              <a:t>jr</a:t>
            </a:r>
            <a:r>
              <a:rPr lang="zh-CN" altLang="en-US" dirty="0"/>
              <a:t>用于控制</a:t>
            </a:r>
            <a:r>
              <a:rPr lang="en-US" altLang="zh-CN" dirty="0" err="1"/>
              <a:t>jalr</a:t>
            </a:r>
            <a:endParaRPr lang="en-US" altLang="zh-CN" dirty="0"/>
          </a:p>
          <a:p>
            <a:r>
              <a:rPr lang="en-US" altLang="zh-CN" dirty="0"/>
              <a:t>Jr</a:t>
            </a:r>
            <a:r>
              <a:rPr lang="zh-CN" altLang="en-US" dirty="0"/>
              <a:t>指令属无条件跳转，不影响执行阶段及以后的数据通路，</a:t>
            </a:r>
            <a:r>
              <a:rPr lang="en-US" altLang="zh-CN" dirty="0" err="1"/>
              <a:t>jalr</a:t>
            </a:r>
            <a:r>
              <a:rPr lang="zh-CN" altLang="en-US" dirty="0"/>
              <a:t>作为特殊的</a:t>
            </a:r>
            <a:r>
              <a:rPr lang="en-US" altLang="zh-CN" dirty="0" err="1"/>
              <a:t>jr</a:t>
            </a:r>
            <a:r>
              <a:rPr lang="zh-CN" altLang="en-US" dirty="0"/>
              <a:t>指令，使用</a:t>
            </a:r>
            <a:r>
              <a:rPr lang="en-US" altLang="zh-CN" dirty="0" err="1"/>
              <a:t>jr</a:t>
            </a:r>
            <a:r>
              <a:rPr lang="zh-CN" altLang="en-US" dirty="0"/>
              <a:t>指令信号</a:t>
            </a:r>
          </a:p>
        </p:txBody>
      </p:sp>
      <p:pic>
        <p:nvPicPr>
          <p:cNvPr id="5" name="图片 4"/>
          <p:cNvPicPr>
            <a:picLocks noChangeAspect="1"/>
          </p:cNvPicPr>
          <p:nvPr/>
        </p:nvPicPr>
        <p:blipFill>
          <a:blip r:embed="rId2"/>
          <a:stretch>
            <a:fillRect/>
          </a:stretch>
        </p:blipFill>
        <p:spPr>
          <a:xfrm>
            <a:off x="611560" y="2276872"/>
            <a:ext cx="6965284" cy="579170"/>
          </a:xfrm>
          <a:prstGeom prst="rect">
            <a:avLst/>
          </a:prstGeom>
        </p:spPr>
      </p:pic>
    </p:spTree>
    <p:extLst>
      <p:ext uri="{BB962C8B-B14F-4D97-AF65-F5344CB8AC3E}">
        <p14:creationId xmlns:p14="http://schemas.microsoft.com/office/powerpoint/2010/main" val="3225779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Compare</a:t>
            </a:r>
            <a:r>
              <a:rPr lang="zh-CN" altLang="en-US" dirty="0"/>
              <a:t>模块进行所有</a:t>
            </a:r>
            <a:r>
              <a:rPr lang="en-US" altLang="zh-CN" dirty="0"/>
              <a:t>branch</a:t>
            </a:r>
            <a:r>
              <a:rPr lang="zh-CN" altLang="en-US" dirty="0"/>
              <a:t>指令判断</a:t>
            </a:r>
          </a:p>
        </p:txBody>
      </p:sp>
      <p:pic>
        <p:nvPicPr>
          <p:cNvPr id="4" name="图片 3"/>
          <p:cNvPicPr>
            <a:picLocks noChangeAspect="1"/>
          </p:cNvPicPr>
          <p:nvPr/>
        </p:nvPicPr>
        <p:blipFill>
          <a:blip r:embed="rId2"/>
          <a:stretch>
            <a:fillRect/>
          </a:stretch>
        </p:blipFill>
        <p:spPr>
          <a:xfrm>
            <a:off x="297005" y="1556792"/>
            <a:ext cx="8549990" cy="2934974"/>
          </a:xfrm>
          <a:prstGeom prst="rect">
            <a:avLst/>
          </a:prstGeom>
        </p:spPr>
      </p:pic>
    </p:spTree>
    <p:extLst>
      <p:ext uri="{BB962C8B-B14F-4D97-AF65-F5344CB8AC3E}">
        <p14:creationId xmlns:p14="http://schemas.microsoft.com/office/powerpoint/2010/main" val="4051649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755576" y="1412776"/>
            <a:ext cx="4732430" cy="304826"/>
          </a:xfrm>
          <a:prstGeom prst="rect">
            <a:avLst/>
          </a:prstGeom>
        </p:spPr>
      </p:pic>
      <p:pic>
        <p:nvPicPr>
          <p:cNvPr id="5" name="图片 4"/>
          <p:cNvPicPr>
            <a:picLocks noChangeAspect="1"/>
          </p:cNvPicPr>
          <p:nvPr/>
        </p:nvPicPr>
        <p:blipFill>
          <a:blip r:embed="rId3"/>
          <a:stretch>
            <a:fillRect/>
          </a:stretch>
        </p:blipFill>
        <p:spPr>
          <a:xfrm>
            <a:off x="735650" y="1916832"/>
            <a:ext cx="5883150" cy="312447"/>
          </a:xfrm>
          <a:prstGeom prst="rect">
            <a:avLst/>
          </a:prstGeom>
        </p:spPr>
      </p:pic>
      <p:sp>
        <p:nvSpPr>
          <p:cNvPr id="6" name="文本框 5"/>
          <p:cNvSpPr txBox="1"/>
          <p:nvPr/>
        </p:nvSpPr>
        <p:spPr>
          <a:xfrm>
            <a:off x="899592" y="2708921"/>
            <a:ext cx="7416824" cy="2585323"/>
          </a:xfrm>
          <a:prstGeom prst="rect">
            <a:avLst/>
          </a:prstGeom>
          <a:noFill/>
        </p:spPr>
        <p:txBody>
          <a:bodyPr wrap="square" rtlCol="0">
            <a:spAutoFit/>
          </a:bodyPr>
          <a:lstStyle/>
          <a:p>
            <a:r>
              <a:rPr lang="zh-CN" altLang="en-US" dirty="0"/>
              <a:t>注意此处 </a:t>
            </a:r>
            <a:r>
              <a:rPr lang="en-US" altLang="zh-CN" dirty="0"/>
              <a:t>jump</a:t>
            </a:r>
            <a:r>
              <a:rPr lang="zh-CN" altLang="en-US" dirty="0"/>
              <a:t>信号除了代表</a:t>
            </a:r>
            <a:r>
              <a:rPr lang="en-US" altLang="zh-CN" dirty="0"/>
              <a:t>j</a:t>
            </a:r>
            <a:r>
              <a:rPr lang="zh-CN" altLang="en-US" dirty="0"/>
              <a:t>指令外，还接入冒险模块。</a:t>
            </a:r>
            <a:endParaRPr lang="en-US" altLang="zh-CN" dirty="0"/>
          </a:p>
          <a:p>
            <a:r>
              <a:rPr lang="zh-CN" altLang="en-US" dirty="0"/>
              <a:t>因为</a:t>
            </a:r>
            <a:r>
              <a:rPr lang="en-US" altLang="zh-CN" dirty="0"/>
              <a:t>j</a:t>
            </a:r>
            <a:r>
              <a:rPr lang="zh-CN" altLang="en-US" dirty="0"/>
              <a:t>、</a:t>
            </a:r>
            <a:r>
              <a:rPr lang="en-US" altLang="zh-CN" dirty="0" err="1"/>
              <a:t>jr</a:t>
            </a:r>
            <a:r>
              <a:rPr lang="zh-CN" altLang="en-US" dirty="0"/>
              <a:t>都是无条件跳转，</a:t>
            </a:r>
            <a:r>
              <a:rPr lang="en-US" altLang="zh-CN" dirty="0"/>
              <a:t>EXE</a:t>
            </a:r>
            <a:r>
              <a:rPr lang="zh-CN" altLang="en-US" dirty="0"/>
              <a:t>及其后续阶段并不需要，直接将其后续清空</a:t>
            </a:r>
            <a:endParaRPr lang="en-US" altLang="zh-CN" dirty="0"/>
          </a:p>
          <a:p>
            <a:endParaRPr lang="en-US" altLang="zh-CN" dirty="0"/>
          </a:p>
          <a:p>
            <a:r>
              <a:rPr lang="zh-CN" altLang="en-US" dirty="0"/>
              <a:t>要注意的是 </a:t>
            </a:r>
            <a:r>
              <a:rPr lang="en-US" altLang="zh-CN" dirty="0" err="1"/>
              <a:t>jal</a:t>
            </a:r>
            <a:r>
              <a:rPr lang="en-US" altLang="zh-CN" dirty="0"/>
              <a:t> </a:t>
            </a:r>
            <a:r>
              <a:rPr lang="en-US" altLang="zh-CN" dirty="0" err="1"/>
              <a:t>jalr</a:t>
            </a:r>
            <a:r>
              <a:rPr lang="zh-CN" altLang="en-US" dirty="0"/>
              <a:t>并不使用</a:t>
            </a:r>
            <a:r>
              <a:rPr lang="en-US" altLang="zh-CN" dirty="0"/>
              <a:t>jump</a:t>
            </a:r>
            <a:r>
              <a:rPr lang="zh-CN" altLang="en-US" dirty="0"/>
              <a:t>信号，原因在于 其需要写入</a:t>
            </a:r>
            <a:r>
              <a:rPr lang="en-US" altLang="zh-CN" dirty="0" err="1"/>
              <a:t>regfile</a:t>
            </a:r>
            <a:r>
              <a:rPr lang="zh-CN" altLang="en-US" dirty="0"/>
              <a:t>，不能清空后续阶段</a:t>
            </a:r>
            <a:endParaRPr lang="en-US" altLang="zh-CN" dirty="0"/>
          </a:p>
          <a:p>
            <a:endParaRPr lang="en-US" altLang="zh-CN" dirty="0"/>
          </a:p>
          <a:p>
            <a:r>
              <a:rPr lang="zh-CN" altLang="en-US" dirty="0"/>
              <a:t>同理 </a:t>
            </a:r>
            <a:r>
              <a:rPr lang="en-US" altLang="zh-CN" dirty="0"/>
              <a:t>branch</a:t>
            </a:r>
            <a:r>
              <a:rPr lang="zh-CN" altLang="en-US" dirty="0"/>
              <a:t>指令也不能直接作为</a:t>
            </a:r>
            <a:r>
              <a:rPr lang="en-US" altLang="zh-CN" dirty="0" err="1"/>
              <a:t>flushE</a:t>
            </a:r>
            <a:r>
              <a:rPr lang="zh-CN" altLang="en-US" dirty="0"/>
              <a:t>的信号，因为还有</a:t>
            </a:r>
            <a:r>
              <a:rPr lang="en-US" altLang="zh-CN" dirty="0"/>
              <a:t>al</a:t>
            </a:r>
            <a:r>
              <a:rPr lang="zh-CN" altLang="en-US" dirty="0"/>
              <a:t>的</a:t>
            </a:r>
            <a:r>
              <a:rPr lang="en-US" altLang="zh-CN" dirty="0"/>
              <a:t>branch</a:t>
            </a:r>
            <a:r>
              <a:rPr lang="zh-CN" altLang="en-US" dirty="0"/>
              <a:t>指令，同样需要回写</a:t>
            </a:r>
            <a:r>
              <a:rPr lang="en-US" altLang="zh-CN" dirty="0" err="1"/>
              <a:t>regfile</a:t>
            </a:r>
            <a:endParaRPr lang="en-US" altLang="zh-CN" dirty="0"/>
          </a:p>
        </p:txBody>
      </p:sp>
    </p:spTree>
    <p:extLst>
      <p:ext uri="{BB962C8B-B14F-4D97-AF65-F5344CB8AC3E}">
        <p14:creationId xmlns:p14="http://schemas.microsoft.com/office/powerpoint/2010/main" val="2933787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4197741200"/>
              </p:ext>
            </p:extLst>
          </p:nvPr>
        </p:nvGraphicFramePr>
        <p:xfrm>
          <a:off x="107950" y="908050"/>
          <a:ext cx="8928100" cy="2595880"/>
        </p:xfrm>
        <a:graphic>
          <a:graphicData uri="http://schemas.openxmlformats.org/drawingml/2006/table">
            <a:tbl>
              <a:tblPr firstRow="1" bandRow="1">
                <a:tableStyleId>{5C22544A-7EE6-4342-B048-85BDC9FD1C3A}</a:tableStyleId>
              </a:tblPr>
              <a:tblGrid>
                <a:gridCol w="1785620">
                  <a:extLst>
                    <a:ext uri="{9D8B030D-6E8A-4147-A177-3AD203B41FA5}">
                      <a16:colId xmlns:a16="http://schemas.microsoft.com/office/drawing/2014/main" val="1937586275"/>
                    </a:ext>
                  </a:extLst>
                </a:gridCol>
                <a:gridCol w="1037889">
                  <a:extLst>
                    <a:ext uri="{9D8B030D-6E8A-4147-A177-3AD203B41FA5}">
                      <a16:colId xmlns:a16="http://schemas.microsoft.com/office/drawing/2014/main" val="3671060195"/>
                    </a:ext>
                  </a:extLst>
                </a:gridCol>
                <a:gridCol w="1424517">
                  <a:extLst>
                    <a:ext uri="{9D8B030D-6E8A-4147-A177-3AD203B41FA5}">
                      <a16:colId xmlns:a16="http://schemas.microsoft.com/office/drawing/2014/main" val="2629593576"/>
                    </a:ext>
                  </a:extLst>
                </a:gridCol>
                <a:gridCol w="1512168">
                  <a:extLst>
                    <a:ext uri="{9D8B030D-6E8A-4147-A177-3AD203B41FA5}">
                      <a16:colId xmlns:a16="http://schemas.microsoft.com/office/drawing/2014/main" val="2924181014"/>
                    </a:ext>
                  </a:extLst>
                </a:gridCol>
                <a:gridCol w="1382286">
                  <a:extLst>
                    <a:ext uri="{9D8B030D-6E8A-4147-A177-3AD203B41FA5}">
                      <a16:colId xmlns:a16="http://schemas.microsoft.com/office/drawing/2014/main" val="3389355062"/>
                    </a:ext>
                  </a:extLst>
                </a:gridCol>
                <a:gridCol w="1785620">
                  <a:extLst>
                    <a:ext uri="{9D8B030D-6E8A-4147-A177-3AD203B41FA5}">
                      <a16:colId xmlns:a16="http://schemas.microsoft.com/office/drawing/2014/main" val="3831693"/>
                    </a:ext>
                  </a:extLst>
                </a:gridCol>
              </a:tblGrid>
              <a:tr h="370840">
                <a:tc>
                  <a:txBody>
                    <a:bodyPr/>
                    <a:lstStyle/>
                    <a:p>
                      <a:endParaRPr lang="zh-CN" altLang="en-US" dirty="0"/>
                    </a:p>
                  </a:txBody>
                  <a:tcPr/>
                </a:tc>
                <a:tc>
                  <a:txBody>
                    <a:bodyPr/>
                    <a:lstStyle/>
                    <a:p>
                      <a:r>
                        <a:rPr lang="en-US" altLang="zh-CN" dirty="0"/>
                        <a:t>branch</a:t>
                      </a:r>
                      <a:endParaRPr lang="zh-CN" altLang="en-US" dirty="0"/>
                    </a:p>
                  </a:txBody>
                  <a:tcPr/>
                </a:tc>
                <a:tc>
                  <a:txBody>
                    <a:bodyPr/>
                    <a:lstStyle/>
                    <a:p>
                      <a:r>
                        <a:rPr lang="en-US" altLang="zh-CN" dirty="0"/>
                        <a:t>jump</a:t>
                      </a:r>
                      <a:endParaRPr lang="zh-CN" altLang="en-US" dirty="0"/>
                    </a:p>
                  </a:txBody>
                  <a:tcPr/>
                </a:tc>
                <a:tc>
                  <a:txBody>
                    <a:bodyPr/>
                    <a:lstStyle/>
                    <a:p>
                      <a:r>
                        <a:rPr lang="en-US" altLang="zh-CN" dirty="0"/>
                        <a:t>Jal</a:t>
                      </a:r>
                      <a:endParaRPr lang="zh-CN" altLang="en-US" dirty="0"/>
                    </a:p>
                  </a:txBody>
                  <a:tcPr/>
                </a:tc>
                <a:tc>
                  <a:txBody>
                    <a:bodyPr/>
                    <a:lstStyle/>
                    <a:p>
                      <a:r>
                        <a:rPr lang="en-US" altLang="zh-CN" dirty="0"/>
                        <a:t>Jr</a:t>
                      </a:r>
                      <a:endParaRPr lang="zh-CN" altLang="en-US" dirty="0"/>
                    </a:p>
                  </a:txBody>
                  <a:tcPr/>
                </a:tc>
                <a:tc>
                  <a:txBody>
                    <a:bodyPr/>
                    <a:lstStyle/>
                    <a:p>
                      <a:r>
                        <a:rPr lang="en-US" altLang="zh-CN" dirty="0"/>
                        <a:t>Bal</a:t>
                      </a:r>
                      <a:endParaRPr lang="zh-CN" altLang="en-US" dirty="0"/>
                    </a:p>
                  </a:txBody>
                  <a:tcPr/>
                </a:tc>
                <a:extLst>
                  <a:ext uri="{0D108BD9-81ED-4DB2-BD59-A6C34878D82A}">
                    <a16:rowId xmlns:a16="http://schemas.microsoft.com/office/drawing/2014/main" val="3347774386"/>
                  </a:ext>
                </a:extLst>
              </a:tr>
              <a:tr h="370840">
                <a:tc>
                  <a:txBody>
                    <a:bodyPr/>
                    <a:lstStyle/>
                    <a:p>
                      <a:r>
                        <a:rPr lang="en-US" altLang="zh-CN" dirty="0"/>
                        <a:t>J</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015844995"/>
                  </a:ext>
                </a:extLst>
              </a:tr>
              <a:tr h="370840">
                <a:tc>
                  <a:txBody>
                    <a:bodyPr/>
                    <a:lstStyle/>
                    <a:p>
                      <a:r>
                        <a:rPr lang="en-US" altLang="zh-CN" dirty="0"/>
                        <a:t>Jal</a:t>
                      </a:r>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347123071"/>
                  </a:ext>
                </a:extLst>
              </a:tr>
              <a:tr h="370840">
                <a:tc>
                  <a:txBody>
                    <a:bodyPr/>
                    <a:lstStyle/>
                    <a:p>
                      <a:r>
                        <a:rPr lang="en-US" altLang="zh-CN" dirty="0"/>
                        <a:t>Jr</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420830622"/>
                  </a:ext>
                </a:extLst>
              </a:tr>
              <a:tr h="370840">
                <a:tc>
                  <a:txBody>
                    <a:bodyPr/>
                    <a:lstStyle/>
                    <a:p>
                      <a:r>
                        <a:rPr lang="en-US" altLang="zh-CN" dirty="0" err="1"/>
                        <a:t>Jalr</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2945793758"/>
                  </a:ext>
                </a:extLst>
              </a:tr>
              <a:tr h="370840">
                <a:tc>
                  <a:txBody>
                    <a:bodyPr/>
                    <a:lstStyle/>
                    <a:p>
                      <a:r>
                        <a:rPr lang="en-US" altLang="zh-CN" dirty="0"/>
                        <a:t>Branch</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3449205"/>
                  </a:ext>
                </a:extLst>
              </a:tr>
              <a:tr h="370840">
                <a:tc>
                  <a:txBody>
                    <a:bodyPr/>
                    <a:lstStyle/>
                    <a:p>
                      <a:r>
                        <a:rPr lang="en-US" altLang="zh-CN" dirty="0"/>
                        <a:t>Branch-al</a:t>
                      </a:r>
                      <a:endParaRPr lang="zh-CN" altLang="en-US" dirty="0"/>
                    </a:p>
                  </a:txBody>
                  <a:tcPr/>
                </a:tc>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3313414351"/>
                  </a:ext>
                </a:extLst>
              </a:tr>
            </a:tbl>
          </a:graphicData>
        </a:graphic>
      </p:graphicFrame>
    </p:spTree>
    <p:extLst>
      <p:ext uri="{BB962C8B-B14F-4D97-AF65-F5344CB8AC3E}">
        <p14:creationId xmlns:p14="http://schemas.microsoft.com/office/powerpoint/2010/main" val="3264147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47</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访存指令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3113405"/>
              </p:ext>
            </p:extLst>
          </p:nvPr>
        </p:nvGraphicFramePr>
        <p:xfrm>
          <a:off x="251520" y="1383139"/>
          <a:ext cx="7128792" cy="3774056"/>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LB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取字节有符号扩展</a:t>
                      </a:r>
                    </a:p>
                  </a:txBody>
                  <a:tcPr marL="68580" marR="68580" marT="0" marB="0"/>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LBU rt, offset(base)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取字节无符号扩展</a:t>
                      </a:r>
                    </a:p>
                  </a:txBody>
                  <a:tcPr marL="68580" marR="68580" marT="0" marB="0"/>
                </a:tc>
                <a:extLst>
                  <a:ext uri="{0D108BD9-81ED-4DB2-BD59-A6C34878D82A}">
                    <a16:rowId xmlns:a16="http://schemas.microsoft.com/office/drawing/2014/main" val="10002"/>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LH rt, offset(base)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取半字有符号扩展</a:t>
                      </a:r>
                    </a:p>
                  </a:txBody>
                  <a:tcPr marL="68580" marR="68580" marT="0" marB="0"/>
                </a:tc>
                <a:extLst>
                  <a:ext uri="{0D108BD9-81ED-4DB2-BD59-A6C34878D82A}">
                    <a16:rowId xmlns:a16="http://schemas.microsoft.com/office/drawing/2014/main" val="10003"/>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LHU rt, offset(base)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取半字无符号扩展</a:t>
                      </a:r>
                    </a:p>
                  </a:txBody>
                  <a:tcPr marL="68580" marR="68580" marT="0" marB="0"/>
                </a:tc>
                <a:extLst>
                  <a:ext uri="{0D108BD9-81ED-4DB2-BD59-A6C34878D82A}">
                    <a16:rowId xmlns:a16="http://schemas.microsoft.com/office/drawing/2014/main" val="10004"/>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LW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取字</a:t>
                      </a:r>
                    </a:p>
                  </a:txBody>
                  <a:tcPr marL="68580" marR="68580" marT="0" marB="0"/>
                </a:tc>
                <a:extLst>
                  <a:ext uri="{0D108BD9-81ED-4DB2-BD59-A6C34878D82A}">
                    <a16:rowId xmlns:a16="http://schemas.microsoft.com/office/drawing/2014/main" val="10005"/>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LWL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非对齐地址取字至寄存器左部</a:t>
                      </a:r>
                    </a:p>
                  </a:txBody>
                  <a:tcPr marL="68580" marR="68580" marT="0" marB="0"/>
                </a:tc>
                <a:extLst>
                  <a:ext uri="{0D108BD9-81ED-4DB2-BD59-A6C34878D82A}">
                    <a16:rowId xmlns:a16="http://schemas.microsoft.com/office/drawing/2014/main" val="10006"/>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LWR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非对齐地址取字至寄存器右部</a:t>
                      </a:r>
                    </a:p>
                  </a:txBody>
                  <a:tcPr marL="68580" marR="68580" marT="0" marB="0"/>
                </a:tc>
                <a:extLst>
                  <a:ext uri="{0D108BD9-81ED-4DB2-BD59-A6C34878D82A}">
                    <a16:rowId xmlns:a16="http://schemas.microsoft.com/office/drawing/2014/main" val="10007"/>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SB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存字节</a:t>
                      </a:r>
                    </a:p>
                  </a:txBody>
                  <a:tcPr marL="68580" marR="68580" marT="0" marB="0"/>
                </a:tc>
                <a:extLst>
                  <a:ext uri="{0D108BD9-81ED-4DB2-BD59-A6C34878D82A}">
                    <a16:rowId xmlns:a16="http://schemas.microsoft.com/office/drawing/2014/main" val="10008"/>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SH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存半字</a:t>
                      </a:r>
                    </a:p>
                  </a:txBody>
                  <a:tcPr marL="68580" marR="68580" marT="0" marB="0"/>
                </a:tc>
                <a:extLst>
                  <a:ext uri="{0D108BD9-81ED-4DB2-BD59-A6C34878D82A}">
                    <a16:rowId xmlns:a16="http://schemas.microsoft.com/office/drawing/2014/main" val="10009"/>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SW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存字</a:t>
                      </a:r>
                    </a:p>
                  </a:txBody>
                  <a:tcPr marL="68580" marR="68580" marT="0" marB="0"/>
                </a:tc>
                <a:extLst>
                  <a:ext uri="{0D108BD9-81ED-4DB2-BD59-A6C34878D82A}">
                    <a16:rowId xmlns:a16="http://schemas.microsoft.com/office/drawing/2014/main" val="1001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SWL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寄存器左部存入非对齐地址</a:t>
                      </a:r>
                    </a:p>
                  </a:txBody>
                  <a:tcPr marL="68580" marR="68580" marT="0" marB="0"/>
                </a:tc>
                <a:extLst>
                  <a:ext uri="{0D108BD9-81ED-4DB2-BD59-A6C34878D82A}">
                    <a16:rowId xmlns:a16="http://schemas.microsoft.com/office/drawing/2014/main" val="1001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SWR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寄存器右部存入非对齐地址</a:t>
                      </a:r>
                    </a:p>
                  </a:txBody>
                  <a:tcPr marL="68580" marR="68580" marT="0" marB="0"/>
                </a:tc>
                <a:extLst>
                  <a:ext uri="{0D108BD9-81ED-4DB2-BD59-A6C34878D82A}">
                    <a16:rowId xmlns:a16="http://schemas.microsoft.com/office/drawing/2014/main" val="10012"/>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39"/>
          <p:cNvSpPr txBox="1"/>
          <p:nvPr/>
        </p:nvSpPr>
        <p:spPr>
          <a:xfrm>
            <a:off x="6084168" y="2761764"/>
            <a:ext cx="3059832" cy="523220"/>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所有访存指令的地址计算方式完全一致。</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6652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48</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访存指令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56264672"/>
              </p:ext>
            </p:extLst>
          </p:nvPr>
        </p:nvGraphicFramePr>
        <p:xfrm>
          <a:off x="251520" y="1383139"/>
          <a:ext cx="7128792" cy="2612808"/>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LB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取字节有符号扩展</a:t>
                      </a:r>
                    </a:p>
                  </a:txBody>
                  <a:tcPr marL="68580" marR="68580" marT="0" marB="0"/>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LBU rt, offset(base)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取字节无符号扩展</a:t>
                      </a:r>
                    </a:p>
                  </a:txBody>
                  <a:tcPr marL="68580" marR="68580" marT="0" marB="0"/>
                </a:tc>
                <a:extLst>
                  <a:ext uri="{0D108BD9-81ED-4DB2-BD59-A6C34878D82A}">
                    <a16:rowId xmlns:a16="http://schemas.microsoft.com/office/drawing/2014/main" val="10002"/>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LH rt, offset(base)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取半字有符号扩展</a:t>
                      </a:r>
                    </a:p>
                  </a:txBody>
                  <a:tcPr marL="68580" marR="68580" marT="0" marB="0"/>
                </a:tc>
                <a:extLst>
                  <a:ext uri="{0D108BD9-81ED-4DB2-BD59-A6C34878D82A}">
                    <a16:rowId xmlns:a16="http://schemas.microsoft.com/office/drawing/2014/main" val="10003"/>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a:solidFill>
                            <a:schemeClr val="lt1"/>
                          </a:solidFill>
                          <a:effectLst/>
                          <a:latin typeface="+mn-lt"/>
                          <a:ea typeface="+mn-ea"/>
                          <a:cs typeface="+mn-cs"/>
                        </a:rPr>
                        <a:t>LHU rt, offset(base)</a:t>
                      </a:r>
                      <a:endParaRPr lang="zh-CN" sz="1400" b="1" kern="120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取半字无符号扩展</a:t>
                      </a:r>
                    </a:p>
                  </a:txBody>
                  <a:tcPr marL="68580" marR="68580" marT="0" marB="0"/>
                </a:tc>
                <a:extLst>
                  <a:ext uri="{0D108BD9-81ED-4DB2-BD59-A6C34878D82A}">
                    <a16:rowId xmlns:a16="http://schemas.microsoft.com/office/drawing/2014/main" val="10004"/>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LW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a:solidFill>
                            <a:schemeClr val="dk1"/>
                          </a:solidFill>
                          <a:effectLst/>
                          <a:latin typeface="+mn-lt"/>
                          <a:ea typeface="+mn-ea"/>
                          <a:cs typeface="+mn-cs"/>
                        </a:rPr>
                        <a:t>取字</a:t>
                      </a:r>
                    </a:p>
                  </a:txBody>
                  <a:tcPr marL="68580" marR="68580" marT="0" marB="0"/>
                </a:tc>
                <a:extLst>
                  <a:ext uri="{0D108BD9-81ED-4DB2-BD59-A6C34878D82A}">
                    <a16:rowId xmlns:a16="http://schemas.microsoft.com/office/drawing/2014/main" val="10005"/>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SB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存字节</a:t>
                      </a:r>
                    </a:p>
                  </a:txBody>
                  <a:tcPr marL="68580" marR="68580" marT="0" marB="0"/>
                </a:tc>
                <a:extLst>
                  <a:ext uri="{0D108BD9-81ED-4DB2-BD59-A6C34878D82A}">
                    <a16:rowId xmlns:a16="http://schemas.microsoft.com/office/drawing/2014/main" val="10008"/>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SH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存半字</a:t>
                      </a:r>
                    </a:p>
                  </a:txBody>
                  <a:tcPr marL="68580" marR="68580" marT="0" marB="0"/>
                </a:tc>
                <a:extLst>
                  <a:ext uri="{0D108BD9-81ED-4DB2-BD59-A6C34878D82A}">
                    <a16:rowId xmlns:a16="http://schemas.microsoft.com/office/drawing/2014/main" val="10009"/>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SW </a:t>
                      </a:r>
                      <a:r>
                        <a:rPr lang="en-US" sz="1400" b="1" kern="1200" dirty="0" err="1">
                          <a:solidFill>
                            <a:schemeClr val="lt1"/>
                          </a:solidFill>
                          <a:effectLst/>
                          <a:latin typeface="+mn-lt"/>
                          <a:ea typeface="+mn-ea"/>
                          <a:cs typeface="+mn-cs"/>
                        </a:rPr>
                        <a:t>rt</a:t>
                      </a:r>
                      <a:r>
                        <a:rPr lang="en-US" sz="1400" b="1" kern="1200" dirty="0">
                          <a:solidFill>
                            <a:schemeClr val="lt1"/>
                          </a:solidFill>
                          <a:effectLst/>
                          <a:latin typeface="+mn-lt"/>
                          <a:ea typeface="+mn-ea"/>
                          <a:cs typeface="+mn-cs"/>
                        </a:rPr>
                        <a:t>, offset(base)</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存字</a:t>
                      </a:r>
                    </a:p>
                  </a:txBody>
                  <a:tcPr marL="68580" marR="68580" marT="0" marB="0"/>
                </a:tc>
                <a:extLst>
                  <a:ext uri="{0D108BD9-81ED-4DB2-BD59-A6C34878D82A}">
                    <a16:rowId xmlns:a16="http://schemas.microsoft.com/office/drawing/2014/main" val="10010"/>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39"/>
          <p:cNvSpPr txBox="1"/>
          <p:nvPr/>
        </p:nvSpPr>
        <p:spPr>
          <a:xfrm>
            <a:off x="6084168" y="3409836"/>
            <a:ext cx="3059832" cy="523220"/>
          </a:xfrm>
          <a:prstGeom prst="rect">
            <a:avLst/>
          </a:prstGeom>
          <a:solidFill>
            <a:srgbClr val="FFFF00"/>
          </a:solidFill>
          <a:ln>
            <a:solidFill>
              <a:schemeClr val="bg1"/>
            </a:solidFill>
          </a:ln>
        </p:spPr>
        <p:txBody>
          <a:bodyPr wrap="square" rtlCol="0">
            <a:spAutoFit/>
          </a:bodyPr>
          <a:lstStyle/>
          <a:p>
            <a:pPr algn="l"/>
            <a:r>
              <a:rPr lang="zh-CN" altLang="en-US" sz="1400" dirty="0">
                <a:latin typeface="微软雅黑" panose="020B0503020204020204" pitchFamily="34" charset="-122"/>
                <a:ea typeface="微软雅黑" panose="020B0503020204020204" pitchFamily="34" charset="-122"/>
              </a:rPr>
              <a:t>这些访存指令有地址对齐的要求，违反时将报例外。</a:t>
            </a:r>
            <a:endParaRPr lang="en-US" altLang="zh-CN" sz="1400" dirty="0">
              <a:latin typeface="微软雅黑" panose="020B0503020204020204" pitchFamily="34" charset="-122"/>
              <a:ea typeface="微软雅黑" panose="020B0503020204020204" pitchFamily="34" charset="-122"/>
            </a:endParaRPr>
          </a:p>
        </p:txBody>
      </p:sp>
      <p:sp>
        <p:nvSpPr>
          <p:cNvPr id="8" name="圆角矩形 7"/>
          <p:cNvSpPr/>
          <p:nvPr/>
        </p:nvSpPr>
        <p:spPr>
          <a:xfrm>
            <a:off x="179512" y="2241903"/>
            <a:ext cx="5688632" cy="948075"/>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251520" y="3396881"/>
            <a:ext cx="5688632" cy="599066"/>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490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大端小端问题</a:t>
            </a:r>
            <a:endParaRPr lang="en-US" altLang="zh-CN" dirty="0"/>
          </a:p>
          <a:p>
            <a:r>
              <a:rPr lang="zh-CN" altLang="en-US" dirty="0"/>
              <a:t>先满足单一测试，大端小端的唯一区别在于顺序，若不符合，全部逆序即可</a:t>
            </a:r>
          </a:p>
        </p:txBody>
      </p:sp>
    </p:spTree>
    <p:extLst>
      <p:ext uri="{BB962C8B-B14F-4D97-AF65-F5344CB8AC3E}">
        <p14:creationId xmlns:p14="http://schemas.microsoft.com/office/powerpoint/2010/main" val="110344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基准指令集规范</a:t>
            </a:r>
          </a:p>
        </p:txBody>
      </p:sp>
      <p:sp>
        <p:nvSpPr>
          <p:cNvPr id="5" name="矩形 4"/>
          <p:cNvSpPr/>
          <p:nvPr/>
        </p:nvSpPr>
        <p:spPr>
          <a:xfrm>
            <a:off x="158115" y="1065942"/>
            <a:ext cx="8590280" cy="3141950"/>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硬件综合设计使用的</a:t>
            </a:r>
            <a:r>
              <a:rPr lang="en-US" altLang="zh-CN" dirty="0">
                <a:latin typeface="微软雅黑" panose="020B0503020204020204" pitchFamily="34" charset="-122"/>
                <a:ea typeface="微软雅黑" panose="020B0503020204020204" pitchFamily="34" charset="-122"/>
              </a:rPr>
              <a:t>MIPS</a:t>
            </a:r>
            <a:r>
              <a:rPr lang="zh-CN" altLang="en-US" dirty="0">
                <a:latin typeface="微软雅黑" panose="020B0503020204020204" pitchFamily="34" charset="-122"/>
                <a:ea typeface="微软雅黑" panose="020B0503020204020204" pitchFamily="34" charset="-122"/>
              </a:rPr>
              <a:t>基准指令集是</a:t>
            </a:r>
            <a:r>
              <a:rPr lang="en-US" altLang="zh-CN" dirty="0">
                <a:latin typeface="微软雅黑" panose="020B0503020204020204" pitchFamily="34" charset="-122"/>
                <a:ea typeface="微软雅黑" panose="020B0503020204020204" pitchFamily="34" charset="-122"/>
              </a:rPr>
              <a:t>MIPS32</a:t>
            </a:r>
            <a:r>
              <a:rPr lang="zh-CN" altLang="en-US" dirty="0">
                <a:latin typeface="微软雅黑" panose="020B0503020204020204" pitchFamily="34" charset="-122"/>
                <a:ea typeface="微软雅黑" panose="020B0503020204020204" pitchFamily="34" charset="-122"/>
              </a:rPr>
              <a:t>标准指令集的子集，包含所有非浮点</a:t>
            </a:r>
            <a:r>
              <a:rPr lang="en-US" altLang="zh-CN" dirty="0">
                <a:latin typeface="微软雅黑" panose="020B0503020204020204" pitchFamily="34" charset="-122"/>
                <a:ea typeface="微软雅黑" panose="020B0503020204020204" pitchFamily="34" charset="-122"/>
              </a:rPr>
              <a:t>MIPS I </a:t>
            </a:r>
            <a:r>
              <a:rPr lang="zh-CN" altLang="en-US" dirty="0">
                <a:latin typeface="微软雅黑" panose="020B0503020204020204" pitchFamily="34" charset="-122"/>
                <a:ea typeface="微软雅黑" panose="020B0503020204020204" pitchFamily="34" charset="-122"/>
              </a:rPr>
              <a:t>指令和</a:t>
            </a:r>
            <a:r>
              <a:rPr lang="en-US" altLang="zh-CN" dirty="0">
                <a:latin typeface="微软雅黑" panose="020B0503020204020204" pitchFamily="34" charset="-122"/>
                <a:ea typeface="微软雅黑" panose="020B0503020204020204" pitchFamily="34" charset="-122"/>
              </a:rPr>
              <a:t>MIPS32</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ERET</a:t>
            </a:r>
            <a:r>
              <a:rPr lang="zh-CN" altLang="en-US" dirty="0">
                <a:latin typeface="微软雅黑" panose="020B0503020204020204" pitchFamily="34" charset="-122"/>
                <a:ea typeface="微软雅黑" panose="020B0503020204020204" pitchFamily="34" charset="-122"/>
              </a:rPr>
              <a:t>指令，少量的</a:t>
            </a:r>
            <a:r>
              <a:rPr lang="en-US" altLang="zh-CN" dirty="0">
                <a:latin typeface="微软雅黑" panose="020B0503020204020204" pitchFamily="34" charset="-122"/>
                <a:ea typeface="微软雅黑" panose="020B0503020204020204" pitchFamily="34" charset="-122"/>
              </a:rPr>
              <a:t>CP0</a:t>
            </a:r>
            <a:r>
              <a:rPr lang="zh-CN" altLang="en-US" dirty="0">
                <a:latin typeface="微软雅黑" panose="020B0503020204020204" pitchFamily="34" charset="-122"/>
                <a:ea typeface="微软雅黑" panose="020B0503020204020204" pitchFamily="34" charset="-122"/>
              </a:rPr>
              <a:t>寄存器以支持中断和系统调用，不实现</a:t>
            </a:r>
            <a:r>
              <a:rPr lang="en-US" altLang="zh-CN" dirty="0">
                <a:latin typeface="微软雅黑" panose="020B0503020204020204" pitchFamily="34" charset="-122"/>
                <a:ea typeface="微软雅黑" panose="020B0503020204020204" pitchFamily="34" charset="-122"/>
              </a:rPr>
              <a:t>TLB MMU</a:t>
            </a:r>
            <a:r>
              <a:rPr lang="zh-CN" altLang="en-US" dirty="0">
                <a:latin typeface="微软雅黑" panose="020B0503020204020204" pitchFamily="34" charset="-122"/>
                <a:ea typeface="微软雅黑" panose="020B0503020204020204" pitchFamily="34" charset="-122"/>
              </a:rPr>
              <a:t>和特权等级。</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57</a:t>
            </a:r>
            <a:r>
              <a:rPr lang="zh-CN" altLang="en-US" sz="1600" dirty="0">
                <a:latin typeface="微软雅黑" panose="020B0503020204020204" pitchFamily="34" charset="-122"/>
                <a:ea typeface="微软雅黑" panose="020B0503020204020204" pitchFamily="34" charset="-122"/>
              </a:rPr>
              <a:t>条指令</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CP0</a:t>
            </a:r>
            <a:r>
              <a:rPr lang="zh-CN" altLang="en-US" sz="1600" dirty="0">
                <a:latin typeface="微软雅黑" panose="020B0503020204020204" pitchFamily="34" charset="-122"/>
                <a:ea typeface="微软雅黑" panose="020B0503020204020204" pitchFamily="34" charset="-122"/>
              </a:rPr>
              <a:t>寄存器</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种例外（含中断）</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采用直接地址映射</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不区分核心态和用户态</a:t>
            </a:r>
            <a:endParaRPr lang="en-US" altLang="zh-CN" sz="1600" dirty="0">
              <a:latin typeface="微软雅黑" panose="020B0503020204020204" pitchFamily="34" charset="-122"/>
              <a:ea typeface="微软雅黑" panose="020B0503020204020204" pitchFamily="34" charset="-122"/>
            </a:endParaRPr>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177920" y="3166368"/>
            <a:ext cx="3498536" cy="3164313"/>
          </a:xfrm>
        </p:spPr>
      </p:pic>
    </p:spTree>
    <p:extLst>
      <p:ext uri="{BB962C8B-B14F-4D97-AF65-F5344CB8AC3E}">
        <p14:creationId xmlns:p14="http://schemas.microsoft.com/office/powerpoint/2010/main" val="3846798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数据存储器加入使能端</a:t>
            </a:r>
            <a:r>
              <a:rPr lang="en-US" altLang="zh-CN" dirty="0" err="1"/>
              <a:t>en</a:t>
            </a:r>
            <a:r>
              <a:rPr lang="zh-CN" altLang="en-US" dirty="0"/>
              <a:t>，控制器加入</a:t>
            </a:r>
            <a:r>
              <a:rPr lang="en-US" altLang="zh-CN" dirty="0" err="1"/>
              <a:t>memen</a:t>
            </a:r>
            <a:r>
              <a:rPr lang="zh-CN" altLang="en-US" dirty="0"/>
              <a:t>信号，仅在访存指令时，数据存储器使能</a:t>
            </a:r>
            <a:endParaRPr lang="en-US" altLang="zh-CN" dirty="0"/>
          </a:p>
          <a:p>
            <a:r>
              <a:rPr lang="zh-CN" altLang="en-US" dirty="0"/>
              <a:t>改为按字节写入，以实现写入单字节、写入半字的功能</a:t>
            </a:r>
            <a:endParaRPr lang="en-US" altLang="zh-CN" dirty="0"/>
          </a:p>
          <a:p>
            <a:r>
              <a:rPr lang="zh-CN" altLang="en-US" dirty="0"/>
              <a:t>按字节读，存储器的读写规则为</a:t>
            </a:r>
            <a:r>
              <a:rPr lang="en-US" altLang="zh-CN" dirty="0"/>
              <a:t>1</a:t>
            </a:r>
            <a:r>
              <a:rPr lang="zh-CN" altLang="en-US" dirty="0"/>
              <a:t>是写，</a:t>
            </a:r>
            <a:r>
              <a:rPr lang="en-US" altLang="zh-CN" dirty="0"/>
              <a:t>0</a:t>
            </a:r>
            <a:r>
              <a:rPr lang="zh-CN" altLang="en-US" dirty="0"/>
              <a:t>是读，如果不读取的字节置</a:t>
            </a:r>
            <a:r>
              <a:rPr lang="en-US" altLang="zh-CN" dirty="0"/>
              <a:t>1</a:t>
            </a:r>
            <a:r>
              <a:rPr lang="zh-CN" altLang="en-US" dirty="0"/>
              <a:t>，则会写入数据，造成错误。所有读数据指令，均按字读取，控制信号为</a:t>
            </a:r>
            <a:r>
              <a:rPr lang="en-US" altLang="zh-CN" dirty="0"/>
              <a:t>4’b0000</a:t>
            </a:r>
            <a:r>
              <a:rPr lang="zh-CN" altLang="en-US" dirty="0"/>
              <a:t>，读出数据后控制写入</a:t>
            </a:r>
            <a:r>
              <a:rPr lang="en-US" altLang="zh-CN" dirty="0" err="1"/>
              <a:t>regfile</a:t>
            </a:r>
            <a:r>
              <a:rPr lang="zh-CN" altLang="en-US" dirty="0"/>
              <a:t>的字节</a:t>
            </a:r>
            <a:endParaRPr lang="en-US" altLang="zh-CN" dirty="0"/>
          </a:p>
          <a:p>
            <a:r>
              <a:rPr lang="zh-CN" altLang="en-US" dirty="0"/>
              <a:t>数据存储器加入输入输出控制，根据</a:t>
            </a:r>
            <a:r>
              <a:rPr lang="en-US" altLang="zh-CN" dirty="0" err="1"/>
              <a:t>aluop</a:t>
            </a:r>
            <a:r>
              <a:rPr lang="zh-CN" altLang="en-US" dirty="0"/>
              <a:t>生成读写信号，或根据</a:t>
            </a:r>
            <a:r>
              <a:rPr lang="en-US" altLang="zh-CN" dirty="0" err="1"/>
              <a:t>aluop</a:t>
            </a:r>
            <a:r>
              <a:rPr lang="zh-CN" altLang="en-US" dirty="0"/>
              <a:t>控制写入</a:t>
            </a:r>
            <a:r>
              <a:rPr lang="en-US" altLang="zh-CN" dirty="0" err="1"/>
              <a:t>regfile</a:t>
            </a:r>
            <a:r>
              <a:rPr lang="zh-CN" altLang="en-US" dirty="0"/>
              <a:t>的字节</a:t>
            </a:r>
            <a:endParaRPr lang="en-US" altLang="zh-CN" dirty="0"/>
          </a:p>
        </p:txBody>
      </p:sp>
    </p:spTree>
    <p:extLst>
      <p:ext uri="{BB962C8B-B14F-4D97-AF65-F5344CB8AC3E}">
        <p14:creationId xmlns:p14="http://schemas.microsoft.com/office/powerpoint/2010/main" val="351707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根据</a:t>
            </a:r>
            <a:r>
              <a:rPr lang="en-US" altLang="zh-CN" dirty="0" err="1"/>
              <a:t>aluop</a:t>
            </a:r>
            <a:r>
              <a:rPr lang="zh-CN" altLang="en-US" dirty="0"/>
              <a:t>生成读写信号</a:t>
            </a:r>
            <a:endParaRPr lang="en-US" altLang="zh-CN" dirty="0"/>
          </a:p>
          <a:p>
            <a:endParaRPr lang="en-US" altLang="zh-CN" dirty="0"/>
          </a:p>
          <a:p>
            <a:endParaRPr lang="en-US" altLang="zh-CN" dirty="0"/>
          </a:p>
          <a:p>
            <a:endParaRPr lang="en-US" altLang="zh-CN" dirty="0"/>
          </a:p>
          <a:p>
            <a:endParaRPr lang="en-US" altLang="zh-CN" dirty="0"/>
          </a:p>
          <a:p>
            <a:r>
              <a:rPr lang="zh-CN" altLang="en-US" dirty="0"/>
              <a:t>或根据</a:t>
            </a:r>
            <a:r>
              <a:rPr lang="en-US" altLang="zh-CN" dirty="0" err="1"/>
              <a:t>aluop</a:t>
            </a:r>
            <a:r>
              <a:rPr lang="zh-CN" altLang="en-US" dirty="0"/>
              <a:t>控制写入</a:t>
            </a:r>
            <a:r>
              <a:rPr lang="en-US" altLang="zh-CN" dirty="0" err="1"/>
              <a:t>regfile</a:t>
            </a:r>
            <a:r>
              <a:rPr lang="zh-CN" altLang="en-US" dirty="0"/>
              <a:t>的字节</a:t>
            </a:r>
          </a:p>
          <a:p>
            <a:endParaRPr lang="zh-CN" altLang="en-US" dirty="0"/>
          </a:p>
        </p:txBody>
      </p:sp>
      <p:pic>
        <p:nvPicPr>
          <p:cNvPr id="4" name="图片 3"/>
          <p:cNvPicPr>
            <a:picLocks noChangeAspect="1"/>
          </p:cNvPicPr>
          <p:nvPr/>
        </p:nvPicPr>
        <p:blipFill>
          <a:blip r:embed="rId2"/>
          <a:stretch>
            <a:fillRect/>
          </a:stretch>
        </p:blipFill>
        <p:spPr>
          <a:xfrm>
            <a:off x="611560" y="1340768"/>
            <a:ext cx="6624736" cy="2034126"/>
          </a:xfrm>
          <a:prstGeom prst="rect">
            <a:avLst/>
          </a:prstGeom>
        </p:spPr>
      </p:pic>
      <p:pic>
        <p:nvPicPr>
          <p:cNvPr id="5" name="图片 4"/>
          <p:cNvPicPr>
            <a:picLocks noChangeAspect="1"/>
          </p:cNvPicPr>
          <p:nvPr/>
        </p:nvPicPr>
        <p:blipFill>
          <a:blip r:embed="rId3"/>
          <a:stretch>
            <a:fillRect/>
          </a:stretch>
        </p:blipFill>
        <p:spPr>
          <a:xfrm>
            <a:off x="457200" y="3697384"/>
            <a:ext cx="6549320" cy="2644803"/>
          </a:xfrm>
          <a:prstGeom prst="rect">
            <a:avLst/>
          </a:prstGeom>
        </p:spPr>
      </p:pic>
    </p:spTree>
    <p:extLst>
      <p:ext uri="{BB962C8B-B14F-4D97-AF65-F5344CB8AC3E}">
        <p14:creationId xmlns:p14="http://schemas.microsoft.com/office/powerpoint/2010/main" val="4094284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基准指令集构成要素</a:t>
            </a:r>
          </a:p>
        </p:txBody>
      </p:sp>
      <p:sp>
        <p:nvSpPr>
          <p:cNvPr id="5" name="矩形 4"/>
          <p:cNvSpPr/>
          <p:nvPr/>
        </p:nvSpPr>
        <p:spPr>
          <a:xfrm>
            <a:off x="158115" y="1065942"/>
            <a:ext cx="8590280" cy="25853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编程模型</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指令定义</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操作模式</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存储管理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例外处理</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CP0</a:t>
            </a:r>
            <a:r>
              <a:rPr lang="zh-CN" altLang="en-US" dirty="0">
                <a:solidFill>
                  <a:schemeClr val="bg1">
                    <a:lumMod val="65000"/>
                  </a:schemeClr>
                </a:solidFill>
                <a:latin typeface="微软雅黑" panose="020B0503020204020204" pitchFamily="34" charset="-122"/>
                <a:ea typeface="微软雅黑" panose="020B0503020204020204" pitchFamily="34" charset="-122"/>
              </a:rPr>
              <a:t>寄存器</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004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57200" y="1196752"/>
            <a:ext cx="8389997" cy="4176464"/>
          </a:xfrm>
          <a:prstGeom prst="rect">
            <a:avLst/>
          </a:prstGeom>
        </p:spPr>
      </p:pic>
    </p:spTree>
    <p:extLst>
      <p:ext uri="{BB962C8B-B14F-4D97-AF65-F5344CB8AC3E}">
        <p14:creationId xmlns:p14="http://schemas.microsoft.com/office/powerpoint/2010/main" val="2264277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54</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与例外、中断相关的几个概念</a:t>
            </a:r>
          </a:p>
        </p:txBody>
      </p:sp>
      <p:sp>
        <p:nvSpPr>
          <p:cNvPr id="5" name="矩形 4"/>
          <p:cNvSpPr/>
          <p:nvPr/>
        </p:nvSpPr>
        <p:spPr>
          <a:xfrm>
            <a:off x="158115" y="1065942"/>
            <a:ext cx="8590280" cy="4708981"/>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中断、陷阱、系统调用和任何可以中断程序正常执行流的情况都称为例外</a:t>
            </a:r>
            <a:r>
              <a:rPr lang="en-US" altLang="zh-CN" sz="1600" dirty="0">
                <a:latin typeface="微软雅黑" panose="020B0503020204020204" pitchFamily="34" charset="-122"/>
                <a:ea typeface="微软雅黑" panose="020B0503020204020204" pitchFamily="34" charset="-122"/>
              </a:rPr>
              <a:t>(exception)</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常见触发异常的事件：</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外部事件</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中断</a:t>
            </a:r>
            <a:r>
              <a:rPr lang="en-US" altLang="zh-CN" sz="1600" dirty="0">
                <a:latin typeface="微软雅黑" panose="020B0503020204020204" pitchFamily="34" charset="-122"/>
                <a:ea typeface="微软雅黑" panose="020B0503020204020204" pitchFamily="34" charset="-122"/>
              </a:rPr>
              <a:t>)</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内存翻译异常</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程序执行异常</a:t>
            </a:r>
            <a:r>
              <a:rPr lang="en-US" altLang="zh-CN" sz="1600" dirty="0">
                <a:latin typeface="微软雅黑" panose="020B0503020204020204" pitchFamily="34" charset="-122"/>
                <a:ea typeface="微软雅黑" panose="020B0503020204020204" pitchFamily="34" charset="-122"/>
              </a:rPr>
              <a:t>(e.g. </a:t>
            </a:r>
            <a:r>
              <a:rPr lang="zh-CN" altLang="en-US" sz="1600" dirty="0">
                <a:latin typeface="微软雅黑" panose="020B0503020204020204" pitchFamily="34" charset="-122"/>
                <a:ea typeface="微软雅黑" panose="020B0503020204020204" pitchFamily="34" charset="-122"/>
              </a:rPr>
              <a:t>溢出</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非对齐访存</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浮点模拟</a:t>
            </a:r>
            <a:r>
              <a:rPr lang="en-US" altLang="zh-CN" sz="1600" dirty="0">
                <a:latin typeface="微软雅黑" panose="020B0503020204020204" pitchFamily="34" charset="-122"/>
                <a:ea typeface="微软雅黑" panose="020B0503020204020204" pitchFamily="34" charset="-122"/>
              </a:rPr>
              <a:t>)</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系统调用和陷入</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数据完整性 </a:t>
            </a:r>
            <a:r>
              <a:rPr lang="en-US" altLang="zh-CN" sz="1600" dirty="0">
                <a:latin typeface="微软雅黑" panose="020B0503020204020204" pitchFamily="34" charset="-122"/>
                <a:ea typeface="微软雅黑" panose="020B0503020204020204" pitchFamily="34" charset="-122"/>
              </a:rPr>
              <a:t>(e.g. </a:t>
            </a:r>
            <a:r>
              <a:rPr lang="en-US" altLang="zh-CN" sz="1600" dirty="0" err="1">
                <a:latin typeface="微软雅黑" panose="020B0503020204020204" pitchFamily="34" charset="-122"/>
                <a:ea typeface="微软雅黑" panose="020B0503020204020204" pitchFamily="34" charset="-122"/>
              </a:rPr>
              <a:t>CacheECC</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BusError</a:t>
            </a:r>
            <a:r>
              <a:rPr lang="en-US" altLang="zh-CN" sz="1600" dirty="0">
                <a:latin typeface="微软雅黑" panose="020B0503020204020204" pitchFamily="34" charset="-122"/>
                <a:ea typeface="微软雅黑" panose="020B0503020204020204" pitchFamily="34" charset="-122"/>
              </a:rPr>
              <a:t>)</a:t>
            </a: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例外类型</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例外入口地址</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例外优先级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886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55</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例外类型</a:t>
            </a:r>
          </a:p>
        </p:txBody>
      </p:sp>
      <p:sp>
        <p:nvSpPr>
          <p:cNvPr id="5" name="矩形 4"/>
          <p:cNvSpPr/>
          <p:nvPr/>
        </p:nvSpPr>
        <p:spPr>
          <a:xfrm>
            <a:off x="-108520" y="833729"/>
            <a:ext cx="8806374" cy="5586145"/>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中断例外（</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当未屏蔽的中断到来时，触发中断例外。</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地址错例外（取指或取数据</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=0x4, </a:t>
            </a:r>
            <a:r>
              <a:rPr lang="zh-CN" altLang="en-US" dirty="0">
                <a:latin typeface="微软雅黑" panose="020B0503020204020204" pitchFamily="34" charset="-122"/>
                <a:ea typeface="微软雅黑" panose="020B0503020204020204" pitchFamily="34" charset="-122"/>
              </a:rPr>
              <a:t>写数据</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657600" lvl="7"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solidFill>
                  <a:srgbClr val="FF0000"/>
                </a:solidFill>
                <a:latin typeface="微软雅黑" panose="020B0503020204020204" pitchFamily="34" charset="-122"/>
                <a:ea typeface="微软雅黑" panose="020B0503020204020204" pitchFamily="34" charset="-122"/>
              </a:rPr>
              <a:t>ADEL</a:t>
            </a: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ADES</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如果</a:t>
            </a:r>
            <a:r>
              <a:rPr lang="en-US" altLang="zh-CN" sz="1600" dirty="0" err="1">
                <a:latin typeface="微软雅黑" panose="020B0503020204020204" pitchFamily="34" charset="-122"/>
                <a:ea typeface="微软雅黑" panose="020B0503020204020204" pitchFamily="34" charset="-122"/>
              </a:rPr>
              <a:t>lw</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sw</a:t>
            </a:r>
            <a:r>
              <a:rPr lang="zh-CN" altLang="en-US" sz="1600" dirty="0">
                <a:latin typeface="微软雅黑" panose="020B0503020204020204" pitchFamily="34" charset="-122"/>
                <a:ea typeface="微软雅黑" panose="020B0503020204020204" pitchFamily="34" charset="-122"/>
              </a:rPr>
              <a:t>指令的访问地址不对齐于字边界，或者如果</a:t>
            </a:r>
            <a:r>
              <a:rPr lang="en-US" altLang="zh-CN" sz="1600" dirty="0" err="1">
                <a:latin typeface="微软雅黑" panose="020B0503020204020204" pitchFamily="34" charset="-122"/>
                <a:ea typeface="微软雅黑" panose="020B0503020204020204" pitchFamily="34" charset="-122"/>
              </a:rPr>
              <a:t>lh</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lhu</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sh</a:t>
            </a:r>
            <a:r>
              <a:rPr lang="zh-CN" altLang="en-US" sz="1600" dirty="0">
                <a:latin typeface="微软雅黑" panose="020B0503020204020204" pitchFamily="34" charset="-122"/>
                <a:ea typeface="微软雅黑" panose="020B0503020204020204" pitchFamily="34" charset="-122"/>
              </a:rPr>
              <a:t>指令的访问地址不对齐于半字边界，又或者如果取指</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不对齐于字边界，触发地址错例外</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系统调用例外（</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=0x8</a:t>
            </a:r>
            <a:r>
              <a:rPr lang="zh-CN" altLang="en-US" dirty="0">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syscall</a:t>
            </a:r>
            <a:endParaRPr lang="en-US" altLang="zh-CN" dirty="0">
              <a:solidFill>
                <a:srgbClr val="FF0000"/>
              </a:solidFill>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当执行</a:t>
            </a:r>
            <a:r>
              <a:rPr lang="en-US" altLang="zh-CN" sz="1600" dirty="0">
                <a:latin typeface="微软雅黑" panose="020B0503020204020204" pitchFamily="34" charset="-122"/>
                <a:ea typeface="微软雅黑" panose="020B0503020204020204" pitchFamily="34" charset="-122"/>
              </a:rPr>
              <a:t>SYSCALL</a:t>
            </a:r>
            <a:r>
              <a:rPr lang="zh-CN" altLang="en-US" sz="1600" dirty="0">
                <a:latin typeface="微软雅黑" panose="020B0503020204020204" pitchFamily="34" charset="-122"/>
                <a:ea typeface="微软雅黑" panose="020B0503020204020204" pitchFamily="34" charset="-122"/>
              </a:rPr>
              <a:t>指令时，触发系统调用例外。</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断点例外（</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=0x9</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break</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当执行一条</a:t>
            </a:r>
            <a:r>
              <a:rPr lang="en-US" altLang="zh-CN" sz="1600" dirty="0">
                <a:latin typeface="微软雅黑" panose="020B0503020204020204" pitchFamily="34" charset="-122"/>
                <a:ea typeface="微软雅黑" panose="020B0503020204020204" pitchFamily="34" charset="-122"/>
              </a:rPr>
              <a:t>BREAK </a:t>
            </a:r>
            <a:r>
              <a:rPr lang="zh-CN" altLang="en-US" sz="1600" dirty="0">
                <a:latin typeface="微软雅黑" panose="020B0503020204020204" pitchFamily="34" charset="-122"/>
                <a:ea typeface="微软雅黑" panose="020B0503020204020204" pitchFamily="34" charset="-122"/>
              </a:rPr>
              <a:t>指令时，触发断点例外。</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保留指令例外（</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当执行一条未实现的指令时，触发保留指令例外。</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整型溢出例外（</a:t>
            </a:r>
            <a:r>
              <a:rPr lang="en-US" altLang="zh-CN" dirty="0" err="1">
                <a:latin typeface="微软雅黑" panose="020B0503020204020204" pitchFamily="34" charset="-122"/>
                <a:ea typeface="微软雅黑" panose="020B0503020204020204" pitchFamily="34" charset="-122"/>
              </a:rPr>
              <a:t>ExcCode</a:t>
            </a:r>
            <a:r>
              <a:rPr lang="en-US" altLang="zh-CN" dirty="0">
                <a:latin typeface="微软雅黑" panose="020B0503020204020204" pitchFamily="34" charset="-122"/>
                <a:ea typeface="微软雅黑" panose="020B0503020204020204" pitchFamily="34" charset="-122"/>
              </a:rPr>
              <a:t>=0xc</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overflow</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当一条</a:t>
            </a:r>
            <a:r>
              <a:rPr lang="en-US" altLang="zh-CN" sz="1600" dirty="0">
                <a:latin typeface="微软雅黑" panose="020B0503020204020204" pitchFamily="34" charset="-122"/>
                <a:ea typeface="微软雅黑" panose="020B0503020204020204" pitchFamily="34" charset="-122"/>
              </a:rPr>
              <a:t>ADD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ADDI</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SUB</a:t>
            </a:r>
            <a:r>
              <a:rPr lang="zh-CN" altLang="en-US" sz="1600" dirty="0">
                <a:latin typeface="微软雅黑" panose="020B0503020204020204" pitchFamily="34" charset="-122"/>
                <a:ea typeface="微软雅黑" panose="020B0503020204020204" pitchFamily="34" charset="-122"/>
              </a:rPr>
              <a:t>指令执行结果溢出时，触发整型溢出例外。</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4188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56</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基准指令集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例外入口地址</a:t>
            </a:r>
          </a:p>
        </p:txBody>
      </p:sp>
      <p:sp>
        <p:nvSpPr>
          <p:cNvPr id="5" name="矩形 4"/>
          <p:cNvSpPr/>
          <p:nvPr/>
        </p:nvSpPr>
        <p:spPr>
          <a:xfrm>
            <a:off x="158115" y="106594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例外入口地址统一为</a:t>
            </a:r>
            <a:r>
              <a:rPr lang="en-US" altLang="zh-CN" dirty="0">
                <a:latin typeface="微软雅黑" panose="020B0503020204020204" pitchFamily="34" charset="-122"/>
                <a:ea typeface="微软雅黑" panose="020B0503020204020204" pitchFamily="34" charset="-122"/>
              </a:rPr>
              <a:t>0xBFC0.0380</a:t>
            </a:r>
          </a:p>
        </p:txBody>
      </p:sp>
    </p:spTree>
    <p:extLst>
      <p:ext uri="{BB962C8B-B14F-4D97-AF65-F5344CB8AC3E}">
        <p14:creationId xmlns:p14="http://schemas.microsoft.com/office/powerpoint/2010/main" val="3888082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57</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例外优先级</a:t>
            </a:r>
          </a:p>
        </p:txBody>
      </p:sp>
      <p:graphicFrame>
        <p:nvGraphicFramePr>
          <p:cNvPr id="3" name="表格 2"/>
          <p:cNvGraphicFramePr>
            <a:graphicFrameLocks noGrp="1"/>
          </p:cNvGraphicFramePr>
          <p:nvPr>
            <p:extLst>
              <p:ext uri="{D42A27DB-BD31-4B8C-83A1-F6EECF244321}">
                <p14:modId xmlns:p14="http://schemas.microsoft.com/office/powerpoint/2010/main" val="4250691482"/>
              </p:ext>
            </p:extLst>
          </p:nvPr>
        </p:nvGraphicFramePr>
        <p:xfrm>
          <a:off x="1187624" y="1397000"/>
          <a:ext cx="6432376" cy="2225040"/>
        </p:xfrm>
        <a:graphic>
          <a:graphicData uri="http://schemas.openxmlformats.org/drawingml/2006/table">
            <a:tbl>
              <a:tblPr firstRow="1" bandRow="1">
                <a:tableStyleId>{5C22544A-7EE6-4342-B048-85BDC9FD1C3A}</a:tableStyleId>
              </a:tblPr>
              <a:tblGrid>
                <a:gridCol w="4464496">
                  <a:extLst>
                    <a:ext uri="{9D8B030D-6E8A-4147-A177-3AD203B41FA5}">
                      <a16:colId xmlns:a16="http://schemas.microsoft.com/office/drawing/2014/main" val="20000"/>
                    </a:ext>
                  </a:extLst>
                </a:gridCol>
                <a:gridCol w="1967880">
                  <a:extLst>
                    <a:ext uri="{9D8B030D-6E8A-4147-A177-3AD203B41FA5}">
                      <a16:colId xmlns:a16="http://schemas.microsoft.com/office/drawing/2014/main" val="20001"/>
                    </a:ext>
                  </a:extLst>
                </a:gridCol>
              </a:tblGrid>
              <a:tr h="370840">
                <a:tc>
                  <a:txBody>
                    <a:bodyPr/>
                    <a:lstStyle/>
                    <a:p>
                      <a:pPr algn="ctr"/>
                      <a:r>
                        <a:rPr lang="zh-CN" altLang="en-US" dirty="0"/>
                        <a:t>例外类型</a:t>
                      </a:r>
                    </a:p>
                  </a:txBody>
                  <a:tcPr anchor="ctr"/>
                </a:tc>
                <a:tc>
                  <a:txBody>
                    <a:bodyPr/>
                    <a:lstStyle/>
                    <a:p>
                      <a:pPr algn="ctr"/>
                      <a:r>
                        <a:rPr lang="zh-CN" altLang="en-US" dirty="0"/>
                        <a:t>优先级</a:t>
                      </a:r>
                    </a:p>
                  </a:txBody>
                  <a:tcPr anchor="ctr"/>
                </a:tc>
                <a:extLst>
                  <a:ext uri="{0D108BD9-81ED-4DB2-BD59-A6C34878D82A}">
                    <a16:rowId xmlns:a16="http://schemas.microsoft.com/office/drawing/2014/main" val="10000"/>
                  </a:ext>
                </a:extLst>
              </a:tr>
              <a:tr h="370840">
                <a:tc>
                  <a:txBody>
                    <a:bodyPr/>
                    <a:lstStyle/>
                    <a:p>
                      <a:r>
                        <a:rPr lang="zh-CN" altLang="en-US" dirty="0"/>
                        <a:t>中断</a:t>
                      </a:r>
                    </a:p>
                  </a:txBody>
                  <a:tcPr anchor="ctr"/>
                </a:tc>
                <a:tc>
                  <a:txBody>
                    <a:bodyPr/>
                    <a:lstStyle/>
                    <a:p>
                      <a:pPr algn="ctr"/>
                      <a:r>
                        <a:rPr lang="zh-CN" altLang="en-US" dirty="0"/>
                        <a:t>高</a:t>
                      </a:r>
                    </a:p>
                  </a:txBody>
                  <a:tcPr anchor="ctr"/>
                </a:tc>
                <a:extLst>
                  <a:ext uri="{0D108BD9-81ED-4DB2-BD59-A6C34878D82A}">
                    <a16:rowId xmlns:a16="http://schemas.microsoft.com/office/drawing/2014/main" val="10001"/>
                  </a:ext>
                </a:extLst>
              </a:tr>
              <a:tr h="370840">
                <a:tc>
                  <a:txBody>
                    <a:bodyPr/>
                    <a:lstStyle/>
                    <a:p>
                      <a:r>
                        <a:rPr lang="zh-CN" altLang="en-US" dirty="0"/>
                        <a:t>地址错例外</a:t>
                      </a:r>
                      <a:r>
                        <a:rPr lang="en-US" altLang="zh-CN" dirty="0"/>
                        <a:t>——</a:t>
                      </a:r>
                      <a:r>
                        <a:rPr lang="zh-CN" altLang="en-US" dirty="0"/>
                        <a:t>取指</a:t>
                      </a:r>
                    </a:p>
                  </a:txBody>
                  <a:tcPr anchor="ctr"/>
                </a:tc>
                <a:tc>
                  <a:txBody>
                    <a:bodyPr/>
                    <a:lstStyle/>
                    <a:p>
                      <a:pPr algn="ctr"/>
                      <a:endParaRPr lang="zh-CN" altLang="en-US" dirty="0"/>
                    </a:p>
                  </a:txBody>
                  <a:tcPr anchor="ctr"/>
                </a:tc>
                <a:extLst>
                  <a:ext uri="{0D108BD9-81ED-4DB2-BD59-A6C34878D82A}">
                    <a16:rowId xmlns:a16="http://schemas.microsoft.com/office/drawing/2014/main" val="10002"/>
                  </a:ext>
                </a:extLst>
              </a:tr>
              <a:tr h="370840">
                <a:tc>
                  <a:txBody>
                    <a:bodyPr/>
                    <a:lstStyle/>
                    <a:p>
                      <a:r>
                        <a:rPr lang="zh-CN" altLang="en-US" dirty="0"/>
                        <a:t>保留指令例外</a:t>
                      </a:r>
                    </a:p>
                  </a:txBody>
                  <a:tcPr anchor="ctr"/>
                </a:tc>
                <a:tc>
                  <a:txBody>
                    <a:bodyPr/>
                    <a:lstStyle/>
                    <a:p>
                      <a:pPr algn="ctr"/>
                      <a:endParaRPr lang="zh-CN" altLang="en-US" dirty="0"/>
                    </a:p>
                  </a:txBody>
                  <a:tcPr anchor="ctr"/>
                </a:tc>
                <a:extLst>
                  <a:ext uri="{0D108BD9-81ED-4DB2-BD59-A6C34878D82A}">
                    <a16:rowId xmlns:a16="http://schemas.microsoft.com/office/drawing/2014/main" val="10003"/>
                  </a:ext>
                </a:extLst>
              </a:tr>
              <a:tr h="370840">
                <a:tc>
                  <a:txBody>
                    <a:bodyPr/>
                    <a:lstStyle/>
                    <a:p>
                      <a:r>
                        <a:rPr lang="zh-CN" altLang="en-US" dirty="0"/>
                        <a:t>整型溢出例外、陷阱例外、系统调用例外</a:t>
                      </a:r>
                    </a:p>
                  </a:txBody>
                  <a:tcPr anchor="ctr"/>
                </a:tc>
                <a:tc>
                  <a:txBody>
                    <a:bodyPr/>
                    <a:lstStyle/>
                    <a:p>
                      <a:pPr algn="ctr"/>
                      <a:endParaRPr lang="zh-CN" altLang="en-US" dirty="0"/>
                    </a:p>
                  </a:txBody>
                  <a:tcPr anchor="ctr"/>
                </a:tc>
                <a:extLst>
                  <a:ext uri="{0D108BD9-81ED-4DB2-BD59-A6C34878D82A}">
                    <a16:rowId xmlns:a16="http://schemas.microsoft.com/office/drawing/2014/main" val="10004"/>
                  </a:ext>
                </a:extLst>
              </a:tr>
              <a:tr h="370840">
                <a:tc>
                  <a:txBody>
                    <a:bodyPr/>
                    <a:lstStyle/>
                    <a:p>
                      <a:r>
                        <a:rPr lang="zh-CN" altLang="en-US" dirty="0"/>
                        <a:t>地址错例外</a:t>
                      </a:r>
                      <a:r>
                        <a:rPr lang="en-US" altLang="zh-CN" dirty="0"/>
                        <a:t>——</a:t>
                      </a:r>
                      <a:r>
                        <a:rPr lang="zh-CN" altLang="en-US" dirty="0"/>
                        <a:t>数据访问</a:t>
                      </a:r>
                    </a:p>
                  </a:txBody>
                  <a:tcPr anchor="ctr"/>
                </a:tc>
                <a:tc>
                  <a:txBody>
                    <a:bodyPr/>
                    <a:lstStyle/>
                    <a:p>
                      <a:pPr algn="ctr"/>
                      <a:r>
                        <a:rPr lang="zh-CN" altLang="en-US" dirty="0"/>
                        <a:t>低</a:t>
                      </a:r>
                    </a:p>
                  </a:txBody>
                  <a:tcPr anchor="ctr"/>
                </a:tc>
                <a:extLst>
                  <a:ext uri="{0D108BD9-81ED-4DB2-BD59-A6C34878D82A}">
                    <a16:rowId xmlns:a16="http://schemas.microsoft.com/office/drawing/2014/main" val="10005"/>
                  </a:ext>
                </a:extLst>
              </a:tr>
            </a:tbl>
          </a:graphicData>
        </a:graphic>
      </p:graphicFrame>
      <p:cxnSp>
        <p:nvCxnSpPr>
          <p:cNvPr id="6" name="直接箭头连接符 5"/>
          <p:cNvCxnSpPr/>
          <p:nvPr/>
        </p:nvCxnSpPr>
        <p:spPr>
          <a:xfrm>
            <a:off x="6634832" y="2204864"/>
            <a:ext cx="0" cy="936104"/>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249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58</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——CP0</a:t>
            </a:r>
            <a:r>
              <a:rPr lang="zh-CN" altLang="en-US" sz="2000" dirty="0">
                <a:latin typeface="微软雅黑" panose="020B0503020204020204" pitchFamily="34" charset="-122"/>
                <a:ea typeface="微软雅黑" panose="020B0503020204020204" pitchFamily="34" charset="-122"/>
                <a:cs typeface="+mj-cs"/>
              </a:rPr>
              <a:t>寄存器概览</a:t>
            </a:r>
          </a:p>
        </p:txBody>
      </p:sp>
      <p:graphicFrame>
        <p:nvGraphicFramePr>
          <p:cNvPr id="2" name="表格 1"/>
          <p:cNvGraphicFramePr>
            <a:graphicFrameLocks noGrp="1"/>
          </p:cNvGraphicFramePr>
          <p:nvPr>
            <p:extLst>
              <p:ext uri="{D42A27DB-BD31-4B8C-83A1-F6EECF244321}">
                <p14:modId xmlns:p14="http://schemas.microsoft.com/office/powerpoint/2010/main" val="2584172768"/>
              </p:ext>
            </p:extLst>
          </p:nvPr>
        </p:nvGraphicFramePr>
        <p:xfrm>
          <a:off x="952916" y="2060848"/>
          <a:ext cx="7048828" cy="2016224"/>
        </p:xfrm>
        <a:graphic>
          <a:graphicData uri="http://schemas.openxmlformats.org/drawingml/2006/table">
            <a:tbl>
              <a:tblPr firstRow="1" firstCol="1" bandRow="1"/>
              <a:tblGrid>
                <a:gridCol w="624567">
                  <a:extLst>
                    <a:ext uri="{9D8B030D-6E8A-4147-A177-3AD203B41FA5}">
                      <a16:colId xmlns:a16="http://schemas.microsoft.com/office/drawing/2014/main" val="20000"/>
                    </a:ext>
                  </a:extLst>
                </a:gridCol>
                <a:gridCol w="1705302">
                  <a:extLst>
                    <a:ext uri="{9D8B030D-6E8A-4147-A177-3AD203B41FA5}">
                      <a16:colId xmlns:a16="http://schemas.microsoft.com/office/drawing/2014/main" val="20001"/>
                    </a:ext>
                  </a:extLst>
                </a:gridCol>
                <a:gridCol w="4718959">
                  <a:extLst>
                    <a:ext uri="{9D8B030D-6E8A-4147-A177-3AD203B41FA5}">
                      <a16:colId xmlns:a16="http://schemas.microsoft.com/office/drawing/2014/main" val="20002"/>
                    </a:ext>
                  </a:extLst>
                </a:gridCol>
              </a:tblGrid>
              <a:tr h="455276">
                <a:tc>
                  <a:txBody>
                    <a:bodyPr/>
                    <a:lstStyle/>
                    <a:p>
                      <a:pPr algn="ctr">
                        <a:spcAft>
                          <a:spcPts val="0"/>
                        </a:spcAft>
                      </a:pPr>
                      <a:r>
                        <a:rPr lang="en-US" sz="1600" b="1" kern="100" dirty="0" err="1">
                          <a:effectLst/>
                          <a:latin typeface="Arial" panose="020B0604020202020204" pitchFamily="34" charset="0"/>
                          <a:ea typeface="宋体" panose="02010600030101010101" pitchFamily="2" charset="-122"/>
                          <a:cs typeface="Times New Roman" panose="02020603050405020304" pitchFamily="18" charset="0"/>
                        </a:rPr>
                        <a:t>Reg</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Arial" panose="020B0604020202020204" pitchFamily="34" charset="0"/>
                          <a:ea typeface="宋体" panose="02010600030101010101" pitchFamily="2" charset="-122"/>
                          <a:cs typeface="Times New Roman" panose="02020603050405020304" pitchFamily="18" charset="0"/>
                        </a:rPr>
                        <a:t>寄存器名称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Arial" panose="020B0604020202020204" pitchFamily="34" charset="0"/>
                          <a:ea typeface="宋体" panose="02010600030101010101" pitchFamily="2" charset="-122"/>
                          <a:cs typeface="Times New Roman" panose="02020603050405020304" pitchFamily="18" charset="0"/>
                        </a:rPr>
                        <a:t>功能定义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0237">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BadVAddr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记录最新地址相关例外的出错地址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0237">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Status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处理器状态与控制寄存器</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0237">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Cause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存放上一次例外原因</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0237">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EPC</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存放上一次发生例外指令的</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PC</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58045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07950" y="1196752"/>
            <a:ext cx="8928100" cy="903681"/>
          </a:xfrm>
          <a:prstGeom prst="rect">
            <a:avLst/>
          </a:prstGeom>
        </p:spPr>
      </p:pic>
    </p:spTree>
    <p:extLst>
      <p:ext uri="{BB962C8B-B14F-4D97-AF65-F5344CB8AC3E}">
        <p14:creationId xmlns:p14="http://schemas.microsoft.com/office/powerpoint/2010/main" val="4037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6</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基准指令集构成要素</a:t>
            </a:r>
          </a:p>
        </p:txBody>
      </p:sp>
      <p:sp>
        <p:nvSpPr>
          <p:cNvPr id="5" name="矩形 4"/>
          <p:cNvSpPr/>
          <p:nvPr/>
        </p:nvSpPr>
        <p:spPr>
          <a:xfrm>
            <a:off x="158115" y="1065942"/>
            <a:ext cx="8590280" cy="25853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编程模型</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指令定义</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操作模式</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存储管理</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例外处理</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latin typeface="微软雅黑" panose="020B0503020204020204" pitchFamily="34" charset="-122"/>
                <a:ea typeface="微软雅黑" panose="020B0503020204020204" pitchFamily="34" charset="-122"/>
              </a:rPr>
              <a:t>CP0</a:t>
            </a:r>
            <a:r>
              <a:rPr lang="zh-CN" altLang="en-US" dirty="0">
                <a:latin typeface="微软雅黑" panose="020B0503020204020204" pitchFamily="34" charset="-122"/>
                <a:ea typeface="微软雅黑" panose="020B0503020204020204" pitchFamily="34" charset="-122"/>
              </a:rPr>
              <a:t>寄存器</a:t>
            </a:r>
            <a:endParaRPr lang="en-US" altLang="zh-CN" dirty="0">
              <a:latin typeface="微软雅黑" panose="020B0503020204020204" pitchFamily="34" charset="-122"/>
              <a:ea typeface="微软雅黑" panose="020B0503020204020204" pitchFamily="34" charset="-122"/>
            </a:endParaRPr>
          </a:p>
        </p:txBody>
      </p:sp>
      <p:sp>
        <p:nvSpPr>
          <p:cNvPr id="2" name="右大括号 1"/>
          <p:cNvSpPr/>
          <p:nvPr/>
        </p:nvSpPr>
        <p:spPr>
          <a:xfrm>
            <a:off x="2411760" y="1268760"/>
            <a:ext cx="216024" cy="576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大括号 5"/>
          <p:cNvSpPr/>
          <p:nvPr/>
        </p:nvSpPr>
        <p:spPr>
          <a:xfrm>
            <a:off x="2427536" y="2047642"/>
            <a:ext cx="200248" cy="14533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39"/>
          <p:cNvSpPr txBox="1"/>
          <p:nvPr/>
        </p:nvSpPr>
        <p:spPr>
          <a:xfrm>
            <a:off x="2771801" y="1389152"/>
            <a:ext cx="2520279" cy="335280"/>
          </a:xfrm>
          <a:prstGeom prst="rect">
            <a:avLst/>
          </a:prstGeom>
          <a:solidFill>
            <a:srgbClr val="0070C0"/>
          </a:solidFill>
        </p:spPr>
        <p:txBody>
          <a:bodyPr wrap="square" rtlCol="0">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rPr>
              <a:t>狭义的“指令集”</a:t>
            </a:r>
            <a:endParaRPr lang="x-none" sz="1600" dirty="0">
              <a:solidFill>
                <a:schemeClr val="bg1"/>
              </a:solidFill>
              <a:latin typeface="微软雅黑" panose="020B0503020204020204" pitchFamily="34" charset="-122"/>
              <a:ea typeface="微软雅黑" panose="020B0503020204020204" pitchFamily="34" charset="-122"/>
            </a:endParaRPr>
          </a:p>
        </p:txBody>
      </p:sp>
      <p:sp>
        <p:nvSpPr>
          <p:cNvPr id="8" name="文本框 39"/>
          <p:cNvSpPr txBox="1"/>
          <p:nvPr/>
        </p:nvSpPr>
        <p:spPr>
          <a:xfrm>
            <a:off x="2771799" y="2606685"/>
            <a:ext cx="2520281" cy="335280"/>
          </a:xfrm>
          <a:prstGeom prst="rect">
            <a:avLst/>
          </a:prstGeom>
          <a:solidFill>
            <a:srgbClr val="0070C0"/>
          </a:solidFill>
        </p:spPr>
        <p:txBody>
          <a:bodyPr wrap="square" rtlCol="0">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rPr>
              <a:t>运行时环境</a:t>
            </a:r>
            <a:endParaRPr lang="x-none"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45242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06192" y="908050"/>
            <a:ext cx="8531615" cy="5218113"/>
          </a:xfrm>
          <a:prstGeom prst="rect">
            <a:avLst/>
          </a:prstGeom>
        </p:spPr>
      </p:pic>
    </p:spTree>
    <p:extLst>
      <p:ext uri="{BB962C8B-B14F-4D97-AF65-F5344CB8AC3E}">
        <p14:creationId xmlns:p14="http://schemas.microsoft.com/office/powerpoint/2010/main" val="2698154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07950" y="1986575"/>
            <a:ext cx="8928100" cy="3061062"/>
          </a:xfrm>
          <a:prstGeom prst="rect">
            <a:avLst/>
          </a:prstGeom>
        </p:spPr>
      </p:pic>
    </p:spTree>
    <p:extLst>
      <p:ext uri="{BB962C8B-B14F-4D97-AF65-F5344CB8AC3E}">
        <p14:creationId xmlns:p14="http://schemas.microsoft.com/office/powerpoint/2010/main" val="1561111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07950" y="2074560"/>
            <a:ext cx="8928100" cy="2885092"/>
          </a:xfrm>
          <a:prstGeom prst="rect">
            <a:avLst/>
          </a:prstGeom>
        </p:spPr>
      </p:pic>
    </p:spTree>
    <p:extLst>
      <p:ext uri="{BB962C8B-B14F-4D97-AF65-F5344CB8AC3E}">
        <p14:creationId xmlns:p14="http://schemas.microsoft.com/office/powerpoint/2010/main" val="2065388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9190" y="1772816"/>
            <a:ext cx="8685620" cy="2866388"/>
          </a:xfrm>
          <a:prstGeom prst="rect">
            <a:avLst/>
          </a:prstGeom>
        </p:spPr>
      </p:pic>
    </p:spTree>
    <p:extLst>
      <p:ext uri="{BB962C8B-B14F-4D97-AF65-F5344CB8AC3E}">
        <p14:creationId xmlns:p14="http://schemas.microsoft.com/office/powerpoint/2010/main" val="3968598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64</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处理器硬件响应例外的一般性过程</a:t>
            </a:r>
          </a:p>
        </p:txBody>
      </p:sp>
      <p:sp>
        <p:nvSpPr>
          <p:cNvPr id="5" name="矩形 4"/>
          <p:cNvSpPr/>
          <p:nvPr/>
        </p:nvSpPr>
        <p:spPr>
          <a:xfrm>
            <a:off x="158115" y="1065942"/>
            <a:ext cx="8590280" cy="4385816"/>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置</a:t>
            </a:r>
            <a:r>
              <a:rPr lang="en-US" altLang="zh-CN" dirty="0">
                <a:latin typeface="微软雅黑" panose="020B0503020204020204" pitchFamily="34" charset="-122"/>
                <a:ea typeface="微软雅黑" panose="020B0503020204020204" pitchFamily="34" charset="-122"/>
              </a:rPr>
              <a:t>CP0.Status.EXL</a:t>
            </a:r>
            <a:r>
              <a:rPr lang="zh-CN" altLang="en-US" dirty="0">
                <a:latin typeface="微软雅黑" panose="020B0503020204020204" pitchFamily="34" charset="-122"/>
                <a:ea typeface="微软雅黑" panose="020B0503020204020204" pitchFamily="34" charset="-122"/>
              </a:rPr>
              <a:t>位为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进入特权态且屏蔽所有中断</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将例外处理返回后重新开始执行的指令</a:t>
            </a: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填入到</a:t>
            </a:r>
            <a:r>
              <a:rPr lang="en-US" altLang="zh-CN" dirty="0">
                <a:latin typeface="微软雅黑" panose="020B0503020204020204" pitchFamily="34" charset="-122"/>
                <a:ea typeface="微软雅黑" panose="020B0503020204020204" pitchFamily="34" charset="-122"/>
              </a:rPr>
              <a:t>CP0.EPC</a:t>
            </a:r>
            <a:r>
              <a:rPr lang="zh-CN" altLang="en-US" dirty="0">
                <a:latin typeface="微软雅黑" panose="020B0503020204020204" pitchFamily="34" charset="-122"/>
                <a:ea typeface="微软雅黑" panose="020B0503020204020204" pitchFamily="34" charset="-122"/>
              </a:rPr>
              <a:t>寄存器中</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如果发生例外的指令不在分支延迟槽中，则重新开始执行的指令</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就等于发生例外的指令的</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否则重新开始执行的指令</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等于发生例外的指令的</a:t>
            </a:r>
            <a:r>
              <a:rPr lang="en-US" altLang="zh-CN" sz="1600" dirty="0">
                <a:latin typeface="微软雅黑" panose="020B0503020204020204" pitchFamily="34" charset="-122"/>
                <a:ea typeface="微软雅黑" panose="020B0503020204020204" pitchFamily="34" charset="-122"/>
              </a:rPr>
              <a:t>PC-4</a:t>
            </a:r>
            <a:r>
              <a:rPr lang="zh-CN" altLang="en-US" sz="1600" dirty="0">
                <a:latin typeface="微软雅黑" panose="020B0503020204020204" pitchFamily="34" charset="-122"/>
                <a:ea typeface="微软雅黑" panose="020B0503020204020204" pitchFamily="34" charset="-122"/>
              </a:rPr>
              <a:t>（即该延迟槽对应的分支指令的</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），且将</a:t>
            </a:r>
            <a:r>
              <a:rPr lang="en-US" altLang="zh-CN" sz="1600" dirty="0">
                <a:latin typeface="微软雅黑" panose="020B0503020204020204" pitchFamily="34" charset="-122"/>
                <a:ea typeface="微软雅黑" panose="020B0503020204020204" pitchFamily="34" charset="-122"/>
              </a:rPr>
              <a:t>CP0.Cause.BD</a:t>
            </a:r>
            <a:r>
              <a:rPr lang="zh-CN" altLang="en-US" sz="1600" dirty="0">
                <a:latin typeface="微软雅黑" panose="020B0503020204020204" pitchFamily="34" charset="-122"/>
                <a:ea typeface="微软雅黑" panose="020B0503020204020204" pitchFamily="34" charset="-122"/>
              </a:rPr>
              <a:t>位置为</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将例外类型编码写入</a:t>
            </a:r>
            <a:r>
              <a:rPr lang="en-US" altLang="zh-CN" dirty="0">
                <a:latin typeface="微软雅黑" panose="020B0503020204020204" pitchFamily="34" charset="-122"/>
                <a:ea typeface="微软雅黑" panose="020B0503020204020204" pitchFamily="34" charset="-122"/>
              </a:rPr>
              <a:t>CP0.Cause.ExCode</a:t>
            </a:r>
            <a:r>
              <a:rPr lang="zh-CN" altLang="en-US" dirty="0">
                <a:latin typeface="微软雅黑" panose="020B0503020204020204" pitchFamily="34" charset="-122"/>
                <a:ea typeface="微软雅黑" panose="020B0503020204020204" pitchFamily="34" charset="-122"/>
              </a:rPr>
              <a:t>域。</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有些异常还需要设置其它</a:t>
            </a:r>
            <a:r>
              <a:rPr lang="en-US" altLang="zh-CN" dirty="0">
                <a:latin typeface="微软雅黑" panose="020B0503020204020204" pitchFamily="34" charset="-122"/>
                <a:ea typeface="微软雅黑" panose="020B0503020204020204" pitchFamily="34" charset="-122"/>
              </a:rPr>
              <a:t>CP0</a:t>
            </a:r>
            <a:r>
              <a:rPr lang="zh-CN" altLang="en-US" dirty="0">
                <a:latin typeface="微软雅黑" panose="020B0503020204020204" pitchFamily="34" charset="-122"/>
                <a:ea typeface="微软雅黑" panose="020B0503020204020204" pitchFamily="34" charset="-122"/>
              </a:rPr>
              <a:t>寄存器。</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例如，发生地址错例外时，将触发例外的错误</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值或</a:t>
            </a:r>
            <a:r>
              <a:rPr lang="en-US" altLang="zh-CN" sz="1600" dirty="0">
                <a:latin typeface="微软雅黑" panose="020B0503020204020204" pitchFamily="34" charset="-122"/>
                <a:ea typeface="微软雅黑" panose="020B0503020204020204" pitchFamily="34" charset="-122"/>
              </a:rPr>
              <a:t>load/store</a:t>
            </a:r>
            <a:r>
              <a:rPr lang="zh-CN" altLang="en-US" sz="1600" dirty="0">
                <a:latin typeface="微软雅黑" panose="020B0503020204020204" pitchFamily="34" charset="-122"/>
                <a:ea typeface="微软雅黑" panose="020B0503020204020204" pitchFamily="34" charset="-122"/>
              </a:rPr>
              <a:t>指令的</a:t>
            </a:r>
            <a:r>
              <a:rPr lang="zh-CN" altLang="en-US" sz="1600" dirty="0">
                <a:solidFill>
                  <a:srgbClr val="FF0000"/>
                </a:solidFill>
                <a:latin typeface="微软雅黑" panose="020B0503020204020204" pitchFamily="34" charset="-122"/>
                <a:ea typeface="微软雅黑" panose="020B0503020204020204" pitchFamily="34" charset="-122"/>
              </a:rPr>
              <a:t>虚地址</a:t>
            </a:r>
            <a:r>
              <a:rPr lang="zh-CN" altLang="en-US" sz="1600" dirty="0">
                <a:latin typeface="微软雅黑" panose="020B0503020204020204" pitchFamily="34" charset="-122"/>
                <a:ea typeface="微软雅黑" panose="020B0503020204020204" pitchFamily="34" charset="-122"/>
              </a:rPr>
              <a:t>写入</a:t>
            </a:r>
            <a:r>
              <a:rPr lang="en-US" altLang="zh-CN" sz="1600" dirty="0">
                <a:latin typeface="微软雅黑" panose="020B0503020204020204" pitchFamily="34" charset="-122"/>
                <a:ea typeface="微软雅黑" panose="020B0503020204020204" pitchFamily="34" charset="-122"/>
              </a:rPr>
              <a:t>CP0.BadVaddr</a:t>
            </a:r>
            <a:r>
              <a:rPr lang="zh-CN" altLang="en-US" sz="1600" dirty="0">
                <a:latin typeface="微软雅黑" panose="020B0503020204020204" pitchFamily="34" charset="-122"/>
                <a:ea typeface="微软雅黑" panose="020B0503020204020204" pitchFamily="34" charset="-122"/>
              </a:rPr>
              <a:t>寄存器中</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处理器跳转至对应的例外入口开始取指。</a:t>
            </a:r>
            <a:endParaRPr lang="en-US" altLang="zh-CN" dirty="0">
              <a:latin typeface="微软雅黑" panose="020B0503020204020204" pitchFamily="34" charset="-122"/>
              <a:ea typeface="微软雅黑" panose="020B0503020204020204" pitchFamily="34" charset="-122"/>
            </a:endParaRPr>
          </a:p>
        </p:txBody>
      </p:sp>
      <p:sp>
        <p:nvSpPr>
          <p:cNvPr id="6" name="文本框 39"/>
          <p:cNvSpPr txBox="1"/>
          <p:nvPr/>
        </p:nvSpPr>
        <p:spPr>
          <a:xfrm>
            <a:off x="611491" y="5451758"/>
            <a:ext cx="8136904" cy="584775"/>
          </a:xfrm>
          <a:prstGeom prst="rect">
            <a:avLst/>
          </a:prstGeom>
          <a:solidFill>
            <a:srgbClr val="FFFF00"/>
          </a:solidFill>
          <a:ln>
            <a:solidFill>
              <a:schemeClr val="bg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由于处理器获得了最高特权等级，意味着必须清空流水线以保证没有用户态指令窃取到高特权进行执行。换言之，发生例外的指令及其后续指令都不能在高特权级执行。</a:t>
            </a:r>
          </a:p>
        </p:txBody>
      </p:sp>
    </p:spTree>
    <p:extLst>
      <p:ext uri="{BB962C8B-B14F-4D97-AF65-F5344CB8AC3E}">
        <p14:creationId xmlns:p14="http://schemas.microsoft.com/office/powerpoint/2010/main" val="3792948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INT</a:t>
            </a:r>
            <a:endParaRPr lang="zh-CN" altLang="en-US" dirty="0"/>
          </a:p>
        </p:txBody>
      </p:sp>
      <p:pic>
        <p:nvPicPr>
          <p:cNvPr id="4" name="图片 3"/>
          <p:cNvPicPr>
            <a:picLocks noChangeAspect="1"/>
          </p:cNvPicPr>
          <p:nvPr/>
        </p:nvPicPr>
        <p:blipFill>
          <a:blip r:embed="rId2"/>
          <a:stretch>
            <a:fillRect/>
          </a:stretch>
        </p:blipFill>
        <p:spPr>
          <a:xfrm>
            <a:off x="251520" y="1556792"/>
            <a:ext cx="8455018" cy="3960440"/>
          </a:xfrm>
          <a:prstGeom prst="rect">
            <a:avLst/>
          </a:prstGeom>
        </p:spPr>
      </p:pic>
    </p:spTree>
    <p:extLst>
      <p:ext uri="{BB962C8B-B14F-4D97-AF65-F5344CB8AC3E}">
        <p14:creationId xmlns:p14="http://schemas.microsoft.com/office/powerpoint/2010/main" val="6640412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AdEL</a:t>
            </a:r>
            <a:r>
              <a:rPr lang="en-US" altLang="zh-CN" dirty="0"/>
              <a:t>(</a:t>
            </a:r>
            <a:r>
              <a:rPr lang="en-US" altLang="zh-CN" dirty="0" err="1"/>
              <a:t>addr</a:t>
            </a:r>
            <a:r>
              <a:rPr lang="en-US" altLang="zh-CN" dirty="0"/>
              <a:t> exception from load or fetch)</a:t>
            </a:r>
            <a:endParaRPr lang="zh-CN" altLang="en-US" dirty="0"/>
          </a:p>
        </p:txBody>
      </p:sp>
      <p:pic>
        <p:nvPicPr>
          <p:cNvPr id="5" name="图片 4"/>
          <p:cNvPicPr>
            <a:picLocks noChangeAspect="1"/>
          </p:cNvPicPr>
          <p:nvPr/>
        </p:nvPicPr>
        <p:blipFill>
          <a:blip r:embed="rId2"/>
          <a:stretch>
            <a:fillRect/>
          </a:stretch>
        </p:blipFill>
        <p:spPr>
          <a:xfrm>
            <a:off x="457200" y="1484784"/>
            <a:ext cx="7408059" cy="4161982"/>
          </a:xfrm>
          <a:prstGeom prst="rect">
            <a:avLst/>
          </a:prstGeom>
        </p:spPr>
      </p:pic>
    </p:spTree>
    <p:extLst>
      <p:ext uri="{BB962C8B-B14F-4D97-AF65-F5344CB8AC3E}">
        <p14:creationId xmlns:p14="http://schemas.microsoft.com/office/powerpoint/2010/main" val="39617728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AdES</a:t>
            </a:r>
            <a:r>
              <a:rPr lang="en-US" altLang="zh-CN" dirty="0"/>
              <a:t>(</a:t>
            </a:r>
            <a:r>
              <a:rPr lang="en-US" altLang="zh-CN" dirty="0" err="1"/>
              <a:t>addr</a:t>
            </a:r>
            <a:r>
              <a:rPr lang="en-US" altLang="zh-CN" dirty="0"/>
              <a:t> exception from store)</a:t>
            </a:r>
            <a:endParaRPr lang="zh-CN" altLang="en-US" dirty="0"/>
          </a:p>
        </p:txBody>
      </p:sp>
      <p:pic>
        <p:nvPicPr>
          <p:cNvPr id="4" name="图片 3"/>
          <p:cNvPicPr>
            <a:picLocks noChangeAspect="1"/>
          </p:cNvPicPr>
          <p:nvPr/>
        </p:nvPicPr>
        <p:blipFill>
          <a:blip r:embed="rId2"/>
          <a:stretch>
            <a:fillRect/>
          </a:stretch>
        </p:blipFill>
        <p:spPr>
          <a:xfrm>
            <a:off x="444707" y="1484784"/>
            <a:ext cx="8030982" cy="4248472"/>
          </a:xfrm>
          <a:prstGeom prst="rect">
            <a:avLst/>
          </a:prstGeom>
        </p:spPr>
      </p:pic>
    </p:spTree>
    <p:extLst>
      <p:ext uri="{BB962C8B-B14F-4D97-AF65-F5344CB8AC3E}">
        <p14:creationId xmlns:p14="http://schemas.microsoft.com/office/powerpoint/2010/main" val="13522343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SYSCALL</a:t>
            </a:r>
            <a:endParaRPr lang="zh-CN" altLang="en-US" dirty="0"/>
          </a:p>
        </p:txBody>
      </p:sp>
      <p:pic>
        <p:nvPicPr>
          <p:cNvPr id="4" name="图片 3"/>
          <p:cNvPicPr>
            <a:picLocks noChangeAspect="1"/>
          </p:cNvPicPr>
          <p:nvPr/>
        </p:nvPicPr>
        <p:blipFill>
          <a:blip r:embed="rId2"/>
          <a:stretch>
            <a:fillRect/>
          </a:stretch>
        </p:blipFill>
        <p:spPr>
          <a:xfrm>
            <a:off x="539552" y="1628800"/>
            <a:ext cx="7895678" cy="3672408"/>
          </a:xfrm>
          <a:prstGeom prst="rect">
            <a:avLst/>
          </a:prstGeom>
        </p:spPr>
      </p:pic>
    </p:spTree>
    <p:extLst>
      <p:ext uri="{BB962C8B-B14F-4D97-AF65-F5344CB8AC3E}">
        <p14:creationId xmlns:p14="http://schemas.microsoft.com/office/powerpoint/2010/main" val="4213215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BREAK</a:t>
            </a:r>
            <a:endParaRPr lang="zh-CN" altLang="en-US" dirty="0"/>
          </a:p>
        </p:txBody>
      </p:sp>
      <p:pic>
        <p:nvPicPr>
          <p:cNvPr id="4" name="图片 3"/>
          <p:cNvPicPr>
            <a:picLocks noChangeAspect="1"/>
          </p:cNvPicPr>
          <p:nvPr/>
        </p:nvPicPr>
        <p:blipFill>
          <a:blip r:embed="rId2"/>
          <a:stretch>
            <a:fillRect/>
          </a:stretch>
        </p:blipFill>
        <p:spPr>
          <a:xfrm>
            <a:off x="323528" y="1556792"/>
            <a:ext cx="8064896" cy="3670481"/>
          </a:xfrm>
          <a:prstGeom prst="rect">
            <a:avLst/>
          </a:prstGeom>
        </p:spPr>
      </p:pic>
    </p:spTree>
    <p:extLst>
      <p:ext uri="{BB962C8B-B14F-4D97-AF65-F5344CB8AC3E}">
        <p14:creationId xmlns:p14="http://schemas.microsoft.com/office/powerpoint/2010/main" val="18111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7</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基准指令集构成要素</a:t>
            </a:r>
          </a:p>
        </p:txBody>
      </p:sp>
      <p:sp>
        <p:nvSpPr>
          <p:cNvPr id="5" name="矩形 4"/>
          <p:cNvSpPr/>
          <p:nvPr/>
        </p:nvSpPr>
        <p:spPr>
          <a:xfrm>
            <a:off x="158115" y="1065942"/>
            <a:ext cx="8590280" cy="25853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编程模型</a:t>
            </a:r>
            <a:endParaRPr lang="en-US" altLang="zh-CN"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指令定义</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操作模式</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存储管理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solidFill>
                  <a:schemeClr val="bg1">
                    <a:lumMod val="65000"/>
                  </a:schemeClr>
                </a:solidFill>
                <a:latin typeface="微软雅黑" panose="020B0503020204020204" pitchFamily="34" charset="-122"/>
                <a:ea typeface="微软雅黑" panose="020B0503020204020204" pitchFamily="34" charset="-122"/>
              </a:rPr>
              <a:t>例外处理</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dirty="0">
                <a:solidFill>
                  <a:schemeClr val="bg1">
                    <a:lumMod val="65000"/>
                  </a:schemeClr>
                </a:solidFill>
                <a:latin typeface="微软雅黑" panose="020B0503020204020204" pitchFamily="34" charset="-122"/>
                <a:ea typeface="微软雅黑" panose="020B0503020204020204" pitchFamily="34" charset="-122"/>
              </a:rPr>
              <a:t>CP0</a:t>
            </a:r>
            <a:r>
              <a:rPr lang="zh-CN" altLang="en-US" dirty="0">
                <a:solidFill>
                  <a:schemeClr val="bg1">
                    <a:lumMod val="65000"/>
                  </a:schemeClr>
                </a:solidFill>
                <a:latin typeface="微软雅黑" panose="020B0503020204020204" pitchFamily="34" charset="-122"/>
                <a:ea typeface="微软雅黑" panose="020B0503020204020204" pitchFamily="34" charset="-122"/>
              </a:rPr>
              <a:t>寄存器</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23760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RI(invalid instruction)</a:t>
            </a:r>
            <a:endParaRPr lang="zh-CN" altLang="en-US" dirty="0"/>
          </a:p>
        </p:txBody>
      </p:sp>
      <p:pic>
        <p:nvPicPr>
          <p:cNvPr id="4" name="图片 3"/>
          <p:cNvPicPr>
            <a:picLocks noChangeAspect="1"/>
          </p:cNvPicPr>
          <p:nvPr/>
        </p:nvPicPr>
        <p:blipFill>
          <a:blip r:embed="rId2"/>
          <a:stretch>
            <a:fillRect/>
          </a:stretch>
        </p:blipFill>
        <p:spPr>
          <a:xfrm>
            <a:off x="268333" y="1484784"/>
            <a:ext cx="8418467" cy="4268518"/>
          </a:xfrm>
          <a:prstGeom prst="rect">
            <a:avLst/>
          </a:prstGeom>
        </p:spPr>
      </p:pic>
    </p:spTree>
    <p:extLst>
      <p:ext uri="{BB962C8B-B14F-4D97-AF65-F5344CB8AC3E}">
        <p14:creationId xmlns:p14="http://schemas.microsoft.com/office/powerpoint/2010/main" val="628199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Ov</a:t>
            </a:r>
            <a:endParaRPr lang="zh-CN" altLang="en-US" dirty="0"/>
          </a:p>
        </p:txBody>
      </p:sp>
      <p:pic>
        <p:nvPicPr>
          <p:cNvPr id="5" name="图片 4"/>
          <p:cNvPicPr>
            <a:picLocks noChangeAspect="1"/>
          </p:cNvPicPr>
          <p:nvPr/>
        </p:nvPicPr>
        <p:blipFill>
          <a:blip r:embed="rId2"/>
          <a:stretch>
            <a:fillRect/>
          </a:stretch>
        </p:blipFill>
        <p:spPr>
          <a:xfrm>
            <a:off x="539552" y="1628800"/>
            <a:ext cx="7704856" cy="3810402"/>
          </a:xfrm>
          <a:prstGeom prst="rect">
            <a:avLst/>
          </a:prstGeom>
        </p:spPr>
      </p:pic>
    </p:spTree>
    <p:extLst>
      <p:ext uri="{BB962C8B-B14F-4D97-AF65-F5344CB8AC3E}">
        <p14:creationId xmlns:p14="http://schemas.microsoft.com/office/powerpoint/2010/main" val="1394395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72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中断</a:t>
            </a:r>
          </a:p>
        </p:txBody>
      </p:sp>
      <p:sp>
        <p:nvSpPr>
          <p:cNvPr id="5" name="矩形 4"/>
          <p:cNvSpPr/>
          <p:nvPr/>
        </p:nvSpPr>
        <p:spPr>
          <a:xfrm>
            <a:off x="158115" y="836712"/>
            <a:ext cx="8590280" cy="272382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处理器支持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个软件中断 </a:t>
            </a:r>
            <a:r>
              <a:rPr lang="en-US" altLang="zh-CN" dirty="0">
                <a:latin typeface="微软雅黑" panose="020B0503020204020204" pitchFamily="34" charset="-122"/>
                <a:ea typeface="微软雅黑" panose="020B0503020204020204" pitchFamily="34" charset="-122"/>
              </a:rPr>
              <a:t>(SW1~SW2)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个硬件中断 </a:t>
            </a:r>
            <a:r>
              <a:rPr lang="en-US" altLang="zh-CN" dirty="0">
                <a:latin typeface="微软雅黑" panose="020B0503020204020204" pitchFamily="34" charset="-122"/>
                <a:ea typeface="微软雅黑" panose="020B0503020204020204" pitchFamily="34" charset="-122"/>
              </a:rPr>
              <a:t>(HW1~HW5)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软件中断的中断源即为</a:t>
            </a:r>
            <a:r>
              <a:rPr lang="en-US" altLang="zh-CN" sz="1600" dirty="0" err="1">
                <a:latin typeface="微软雅黑" panose="020B0503020204020204" pitchFamily="34" charset="-122"/>
                <a:ea typeface="微软雅黑" panose="020B0503020204020204" pitchFamily="34" charset="-122"/>
              </a:rPr>
              <a:t>Cause.IP</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两位，仅可以通过软件对</a:t>
            </a:r>
            <a:r>
              <a:rPr lang="en-US" altLang="zh-CN" sz="1600" dirty="0" err="1">
                <a:latin typeface="微软雅黑" panose="020B0503020204020204" pitchFamily="34" charset="-122"/>
                <a:ea typeface="微软雅黑" panose="020B0503020204020204" pitchFamily="34" charset="-122"/>
              </a:rPr>
              <a:t>Cause.IP</a:t>
            </a: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位写</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进行触发，软件写</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进行清除。</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硬件中断的中断源来自于处理器外部，由硬件逐拍采样处理器接口上的</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个中断输入引脚，软件需要反向遍历系统的中断路由路径，清除终端设备或路由路径上的中断状态，以此来清除处理器的硬件中断。</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除全局中断使能外，每个中断源各自含有一个中断屏蔽位。</a:t>
            </a:r>
            <a:endParaRPr lang="en-US" altLang="zh-CN" sz="1600"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1100852" y="3560786"/>
            <a:ext cx="4479260" cy="2676526"/>
            <a:chOff x="2252980" y="2132856"/>
            <a:chExt cx="4479260" cy="2676526"/>
          </a:xfrm>
        </p:grpSpPr>
        <p:pic>
          <p:nvPicPr>
            <p:cNvPr id="2" name="图片 1"/>
            <p:cNvPicPr>
              <a:picLocks noChangeAspect="1"/>
            </p:cNvPicPr>
            <p:nvPr/>
          </p:nvPicPr>
          <p:blipFill>
            <a:blip r:embed="rId2"/>
            <a:stretch>
              <a:fillRect/>
            </a:stretch>
          </p:blipFill>
          <p:spPr>
            <a:xfrm>
              <a:off x="2252980" y="2132856"/>
              <a:ext cx="4400550" cy="2676525"/>
            </a:xfrm>
            <a:prstGeom prst="rect">
              <a:avLst/>
            </a:prstGeom>
          </p:spPr>
        </p:pic>
        <p:sp>
          <p:nvSpPr>
            <p:cNvPr id="3" name="矩形 2"/>
            <p:cNvSpPr/>
            <p:nvPr/>
          </p:nvSpPr>
          <p:spPr>
            <a:xfrm>
              <a:off x="2674392" y="2649612"/>
              <a:ext cx="576064" cy="115034"/>
            </a:xfrm>
            <a:prstGeom prst="rect">
              <a:avLst/>
            </a:prstGeom>
            <a:solidFill>
              <a:schemeClr val="bg1"/>
            </a:solidFill>
            <a:ln w="9525">
              <a:solidFill>
                <a:schemeClr val="bg1"/>
              </a:solidFill>
            </a:ln>
          </p:spPr>
          <p:txBody>
            <a:bodyPr rtlCol="0" anchor="t">
              <a:sp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7" name="矩形 6"/>
            <p:cNvSpPr/>
            <p:nvPr/>
          </p:nvSpPr>
          <p:spPr>
            <a:xfrm>
              <a:off x="3958541" y="2518296"/>
              <a:ext cx="2773699" cy="246350"/>
            </a:xfrm>
            <a:prstGeom prst="rect">
              <a:avLst/>
            </a:prstGeom>
            <a:solidFill>
              <a:schemeClr val="bg1"/>
            </a:solidFill>
            <a:ln w="9525">
              <a:solidFill>
                <a:schemeClr val="bg1"/>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
          <p:nvSpPr>
            <p:cNvPr id="8" name="矩形 7"/>
            <p:cNvSpPr/>
            <p:nvPr/>
          </p:nvSpPr>
          <p:spPr>
            <a:xfrm>
              <a:off x="3203848" y="4641022"/>
              <a:ext cx="762398" cy="168360"/>
            </a:xfrm>
            <a:prstGeom prst="rect">
              <a:avLst/>
            </a:prstGeom>
            <a:solidFill>
              <a:schemeClr val="bg1"/>
            </a:solidFill>
            <a:ln w="9525">
              <a:solidFill>
                <a:schemeClr val="bg1"/>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grpSp>
      <p:sp>
        <p:nvSpPr>
          <p:cNvPr id="10" name="文本框 39"/>
          <p:cNvSpPr txBox="1"/>
          <p:nvPr/>
        </p:nvSpPr>
        <p:spPr>
          <a:xfrm>
            <a:off x="5676131" y="3640956"/>
            <a:ext cx="3442469" cy="2308324"/>
          </a:xfrm>
          <a:prstGeom prst="rect">
            <a:avLst/>
          </a:prstGeom>
          <a:solidFill>
            <a:srgbClr val="FFFF00"/>
          </a:solidFill>
          <a:ln>
            <a:solidFill>
              <a:schemeClr val="bg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中断是一种异步的事件，意味着它必须先要被标记到某条指令上，随后才能触发例外。</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中断发生的时刻，处理器流水线中可能存在多条指令，标记在哪条指令上是设计者自己的设计选择。</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将中断标记在处于译码阶段的指令上是一种引入控制复杂度较小的设计选择。</a:t>
            </a:r>
          </a:p>
        </p:txBody>
      </p:sp>
    </p:spTree>
    <p:extLst>
      <p:ext uri="{BB962C8B-B14F-4D97-AF65-F5344CB8AC3E}">
        <p14:creationId xmlns:p14="http://schemas.microsoft.com/office/powerpoint/2010/main" val="3128724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73</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处理器硬件响应例外的一般性过程</a:t>
            </a:r>
          </a:p>
        </p:txBody>
      </p:sp>
      <p:sp>
        <p:nvSpPr>
          <p:cNvPr id="5" name="矩形 4"/>
          <p:cNvSpPr/>
          <p:nvPr/>
        </p:nvSpPr>
        <p:spPr>
          <a:xfrm>
            <a:off x="150983" y="548832"/>
            <a:ext cx="8590280" cy="828240"/>
          </a:xfrm>
          <a:prstGeom prst="rect">
            <a:avLst/>
          </a:prstGeom>
        </p:spPr>
        <p:txBody>
          <a:bodyPr wrap="square">
            <a:spAutoFit/>
          </a:bodyPr>
          <a:lstStyle/>
          <a:p>
            <a:pPr lvl="1"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endParaRPr lang="en-US" altLang="zh-CN" sz="1600" dirty="0">
              <a:latin typeface="微软雅黑" panose="020B0503020204020204" pitchFamily="34" charset="-122"/>
              <a:ea typeface="微软雅黑" panose="020B0503020204020204" pitchFamily="34" charset="-122"/>
            </a:endParaRPr>
          </a:p>
          <a:p>
            <a:pPr lvl="1"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处理器跳转至对应的例外入口开始取指。</a:t>
            </a:r>
            <a:endParaRPr lang="en-US" altLang="zh-CN" dirty="0">
              <a:latin typeface="微软雅黑" panose="020B0503020204020204" pitchFamily="34" charset="-122"/>
              <a:ea typeface="微软雅黑" panose="020B0503020204020204" pitchFamily="34" charset="-122"/>
            </a:endParaRPr>
          </a:p>
        </p:txBody>
      </p:sp>
      <p:sp>
        <p:nvSpPr>
          <p:cNvPr id="6" name="文本框 39"/>
          <p:cNvSpPr txBox="1"/>
          <p:nvPr/>
        </p:nvSpPr>
        <p:spPr>
          <a:xfrm>
            <a:off x="611491" y="5451758"/>
            <a:ext cx="8136904" cy="584775"/>
          </a:xfrm>
          <a:prstGeom prst="rect">
            <a:avLst/>
          </a:prstGeom>
          <a:solidFill>
            <a:srgbClr val="FFFF00"/>
          </a:solidFill>
          <a:ln>
            <a:solidFill>
              <a:schemeClr val="bg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由于处理器获得了最高特权等级，意味着必须清空流水线以保证没有用户态指令窃取到高特权进行执行。换言之，发生例外的指令及其后续指令都不能在高特权级执行。</a:t>
            </a:r>
          </a:p>
        </p:txBody>
      </p:sp>
      <p:pic>
        <p:nvPicPr>
          <p:cNvPr id="2" name="图片 1"/>
          <p:cNvPicPr>
            <a:picLocks noChangeAspect="1"/>
          </p:cNvPicPr>
          <p:nvPr/>
        </p:nvPicPr>
        <p:blipFill>
          <a:blip r:embed="rId2"/>
          <a:stretch>
            <a:fillRect/>
          </a:stretch>
        </p:blipFill>
        <p:spPr>
          <a:xfrm>
            <a:off x="323528" y="1468648"/>
            <a:ext cx="6034123" cy="3322712"/>
          </a:xfrm>
          <a:prstGeom prst="rect">
            <a:avLst/>
          </a:prstGeom>
        </p:spPr>
      </p:pic>
      <p:pic>
        <p:nvPicPr>
          <p:cNvPr id="3" name="图片 2"/>
          <p:cNvPicPr>
            <a:picLocks noChangeAspect="1"/>
          </p:cNvPicPr>
          <p:nvPr/>
        </p:nvPicPr>
        <p:blipFill>
          <a:blip r:embed="rId3"/>
          <a:stretch>
            <a:fillRect/>
          </a:stretch>
        </p:blipFill>
        <p:spPr>
          <a:xfrm>
            <a:off x="5292080" y="2348880"/>
            <a:ext cx="4877272" cy="977868"/>
          </a:xfrm>
          <a:prstGeom prst="rect">
            <a:avLst/>
          </a:prstGeom>
        </p:spPr>
      </p:pic>
    </p:spTree>
    <p:extLst>
      <p:ext uri="{BB962C8B-B14F-4D97-AF65-F5344CB8AC3E}">
        <p14:creationId xmlns:p14="http://schemas.microsoft.com/office/powerpoint/2010/main" val="627461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异常处理后全流水线清空，进入异常处理程序</a:t>
            </a:r>
          </a:p>
        </p:txBody>
      </p:sp>
      <p:pic>
        <p:nvPicPr>
          <p:cNvPr id="4" name="图片 3"/>
          <p:cNvPicPr>
            <a:picLocks noChangeAspect="1"/>
          </p:cNvPicPr>
          <p:nvPr/>
        </p:nvPicPr>
        <p:blipFill>
          <a:blip r:embed="rId2"/>
          <a:stretch>
            <a:fillRect/>
          </a:stretch>
        </p:blipFill>
        <p:spPr>
          <a:xfrm>
            <a:off x="539552" y="1484784"/>
            <a:ext cx="8147248" cy="447190"/>
          </a:xfrm>
          <a:prstGeom prst="rect">
            <a:avLst/>
          </a:prstGeom>
        </p:spPr>
      </p:pic>
      <p:pic>
        <p:nvPicPr>
          <p:cNvPr id="5" name="图片 4"/>
          <p:cNvPicPr>
            <a:picLocks noChangeAspect="1"/>
          </p:cNvPicPr>
          <p:nvPr/>
        </p:nvPicPr>
        <p:blipFill>
          <a:blip r:embed="rId3"/>
          <a:stretch>
            <a:fillRect/>
          </a:stretch>
        </p:blipFill>
        <p:spPr>
          <a:xfrm>
            <a:off x="683568" y="2147998"/>
            <a:ext cx="5936494" cy="3025402"/>
          </a:xfrm>
          <a:prstGeom prst="rect">
            <a:avLst/>
          </a:prstGeom>
        </p:spPr>
      </p:pic>
    </p:spTree>
    <p:extLst>
      <p:ext uri="{BB962C8B-B14F-4D97-AF65-F5344CB8AC3E}">
        <p14:creationId xmlns:p14="http://schemas.microsoft.com/office/powerpoint/2010/main" val="2980877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精确异常</a:t>
            </a:r>
          </a:p>
        </p:txBody>
      </p:sp>
      <p:pic>
        <p:nvPicPr>
          <p:cNvPr id="4" name="图片 3"/>
          <p:cNvPicPr>
            <a:picLocks noChangeAspect="1"/>
          </p:cNvPicPr>
          <p:nvPr/>
        </p:nvPicPr>
        <p:blipFill>
          <a:blip r:embed="rId2"/>
          <a:stretch>
            <a:fillRect/>
          </a:stretch>
        </p:blipFill>
        <p:spPr>
          <a:xfrm>
            <a:off x="235844" y="1516214"/>
            <a:ext cx="8672312" cy="3825572"/>
          </a:xfrm>
          <a:prstGeom prst="rect">
            <a:avLst/>
          </a:prstGeom>
        </p:spPr>
      </p:pic>
    </p:spTree>
    <p:extLst>
      <p:ext uri="{BB962C8B-B14F-4D97-AF65-F5344CB8AC3E}">
        <p14:creationId xmlns:p14="http://schemas.microsoft.com/office/powerpoint/2010/main" val="33485725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发生异常时，不立即进行处理，仅进行标记，统一将异常处理放到访存或回写阶段</a:t>
            </a:r>
          </a:p>
        </p:txBody>
      </p:sp>
    </p:spTree>
    <p:extLst>
      <p:ext uri="{BB962C8B-B14F-4D97-AF65-F5344CB8AC3E}">
        <p14:creationId xmlns:p14="http://schemas.microsoft.com/office/powerpoint/2010/main" val="31777084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77</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自陷指令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19314901"/>
              </p:ext>
            </p:extLst>
          </p:nvPr>
        </p:nvGraphicFramePr>
        <p:xfrm>
          <a:off x="251520" y="1383139"/>
          <a:ext cx="7128792" cy="870936"/>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BREAK</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断点</a:t>
                      </a:r>
                    </a:p>
                  </a:txBody>
                  <a:tcPr marL="68580" marR="68580" marT="0" marB="0"/>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SYSCALL</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系统调用</a:t>
                      </a:r>
                    </a:p>
                  </a:txBody>
                  <a:tcPr marL="68580" marR="68580" marT="0" marB="0"/>
                </a:tc>
                <a:extLst>
                  <a:ext uri="{0D108BD9-81ED-4DB2-BD59-A6C34878D82A}">
                    <a16:rowId xmlns:a16="http://schemas.microsoft.com/office/drawing/2014/main" val="10002"/>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4911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78</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特权指令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04740701"/>
              </p:ext>
            </p:extLst>
          </p:nvPr>
        </p:nvGraphicFramePr>
        <p:xfrm>
          <a:off x="251520" y="1383139"/>
          <a:ext cx="7128792" cy="1161248"/>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ERET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例外处理返回</a:t>
                      </a:r>
                    </a:p>
                  </a:txBody>
                  <a:tcPr marL="68580" marR="68580" marT="0" marB="0"/>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MFC0</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读</a:t>
                      </a:r>
                      <a:r>
                        <a:rPr lang="en-US" sz="1400" kern="1200" dirty="0">
                          <a:solidFill>
                            <a:schemeClr val="dk1"/>
                          </a:solidFill>
                          <a:effectLst/>
                          <a:latin typeface="+mn-lt"/>
                          <a:ea typeface="+mn-ea"/>
                          <a:cs typeface="+mn-cs"/>
                        </a:rPr>
                        <a:t>CP0</a:t>
                      </a:r>
                      <a:r>
                        <a:rPr lang="zh-CN" sz="1400" kern="1200" dirty="0">
                          <a:solidFill>
                            <a:schemeClr val="dk1"/>
                          </a:solidFill>
                          <a:effectLst/>
                          <a:latin typeface="+mn-lt"/>
                          <a:ea typeface="+mn-ea"/>
                          <a:cs typeface="+mn-cs"/>
                        </a:rPr>
                        <a:t>寄存器值至通用寄存器</a:t>
                      </a:r>
                    </a:p>
                  </a:txBody>
                  <a:tcPr marL="68580" marR="68580" marT="0" marB="0"/>
                </a:tc>
                <a:extLst>
                  <a:ext uri="{0D108BD9-81ED-4DB2-BD59-A6C34878D82A}">
                    <a16:rowId xmlns:a16="http://schemas.microsoft.com/office/drawing/2014/main" val="10002"/>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MTC0</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通用寄存器值写入</a:t>
                      </a:r>
                      <a:r>
                        <a:rPr lang="en-US" sz="1400" kern="1200" dirty="0">
                          <a:solidFill>
                            <a:schemeClr val="dk1"/>
                          </a:solidFill>
                          <a:effectLst/>
                          <a:latin typeface="+mn-lt"/>
                          <a:ea typeface="+mn-ea"/>
                          <a:cs typeface="+mn-cs"/>
                        </a:rPr>
                        <a:t>CP0</a:t>
                      </a:r>
                      <a:r>
                        <a:rPr lang="zh-CN" sz="1400" kern="1200" dirty="0">
                          <a:solidFill>
                            <a:schemeClr val="dk1"/>
                          </a:solidFill>
                          <a:effectLst/>
                          <a:latin typeface="+mn-lt"/>
                          <a:ea typeface="+mn-ea"/>
                          <a:cs typeface="+mn-cs"/>
                        </a:rPr>
                        <a:t>寄存器</a:t>
                      </a:r>
                    </a:p>
                  </a:txBody>
                  <a:tcPr marL="68580" marR="68580" marT="0" marB="0"/>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39"/>
          <p:cNvSpPr txBox="1"/>
          <p:nvPr/>
        </p:nvSpPr>
        <p:spPr>
          <a:xfrm>
            <a:off x="6084168" y="1681644"/>
            <a:ext cx="3059832" cy="738664"/>
          </a:xfrm>
          <a:prstGeom prst="rect">
            <a:avLst/>
          </a:prstGeom>
          <a:solidFill>
            <a:srgbClr val="FFFF00"/>
          </a:solidFill>
          <a:ln>
            <a:solidFill>
              <a:schemeClr val="bg1"/>
            </a:solidFill>
          </a:ln>
        </p:spPr>
        <p:txBody>
          <a:bodyPr wrap="square" rtlCol="0">
            <a:spAutoFit/>
          </a:bodyPr>
          <a:lstStyle/>
          <a:p>
            <a:pPr algn="l"/>
            <a:r>
              <a:rPr lang="en-US" altLang="zh-CN" sz="1400" dirty="0">
                <a:latin typeface="微软雅黑" panose="020B0503020204020204" pitchFamily="34" charset="-122"/>
                <a:ea typeface="微软雅黑" panose="020B0503020204020204" pitchFamily="34" charset="-122"/>
              </a:rPr>
              <a:t>ERET</a:t>
            </a:r>
            <a:r>
              <a:rPr lang="zh-CN" altLang="en-US" sz="1400" dirty="0">
                <a:latin typeface="微软雅黑" panose="020B0503020204020204" pitchFamily="34" charset="-122"/>
                <a:ea typeface="微软雅黑" panose="020B0503020204020204" pitchFamily="34" charset="-122"/>
              </a:rPr>
              <a:t>没有延迟槽。</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ERET</a:t>
            </a:r>
            <a:r>
              <a:rPr lang="zh-CN" altLang="en-US" sz="1400" dirty="0">
                <a:latin typeface="微软雅黑" panose="020B0503020204020204" pitchFamily="34" charset="-122"/>
                <a:ea typeface="微软雅黑" panose="020B0503020204020204" pitchFamily="34" charset="-122"/>
              </a:rPr>
              <a:t>没有延迟槽。</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ERET</a:t>
            </a:r>
            <a:r>
              <a:rPr lang="zh-CN" altLang="en-US" sz="1400" dirty="0">
                <a:latin typeface="微软雅黑" panose="020B0503020204020204" pitchFamily="34" charset="-122"/>
                <a:ea typeface="微软雅黑" panose="020B0503020204020204" pitchFamily="34" charset="-122"/>
              </a:rPr>
              <a:t>没有延迟槽。</a:t>
            </a:r>
            <a:endParaRPr lang="en-US" altLang="zh-CN" sz="1400" dirty="0">
              <a:latin typeface="微软雅黑" panose="020B0503020204020204" pitchFamily="34" charset="-122"/>
              <a:ea typeface="微软雅黑" panose="020B0503020204020204" pitchFamily="34" charset="-122"/>
            </a:endParaRPr>
          </a:p>
        </p:txBody>
      </p:sp>
      <p:sp>
        <p:nvSpPr>
          <p:cNvPr id="8" name="圆角矩形 7"/>
          <p:cNvSpPr/>
          <p:nvPr/>
        </p:nvSpPr>
        <p:spPr>
          <a:xfrm>
            <a:off x="181049" y="1700809"/>
            <a:ext cx="5688632" cy="360040"/>
          </a:xfrm>
          <a:prstGeom prst="roundRect">
            <a:avLst/>
          </a:prstGeom>
          <a:noFill/>
          <a:ln w="28575">
            <a:solidFill>
              <a:srgbClr val="FF0000"/>
            </a:solidFill>
          </a:ln>
        </p:spPr>
        <p:txBody>
          <a:bodyPr rtlCol="0" anchor="t">
            <a:noAutofit/>
          </a:bodyPr>
          <a:lstStyle/>
          <a:p>
            <a:pPr indent="304800" algn="ctr" eaLnBrk="0" hangingPunct="0">
              <a:lnSpc>
                <a:spcPts val="1875"/>
              </a:lnSpc>
            </a:pP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78432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79</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指令</a:t>
            </a:r>
          </a:p>
        </p:txBody>
      </p:sp>
      <p:sp>
        <p:nvSpPr>
          <p:cNvPr id="5" name="矩形 4"/>
          <p:cNvSpPr/>
          <p:nvPr/>
        </p:nvSpPr>
        <p:spPr>
          <a:xfrm>
            <a:off x="158115" y="836712"/>
            <a:ext cx="8590280" cy="458908"/>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特权指令</a:t>
            </a:r>
            <a:endParaRPr lang="en-US" altLang="zh-CN"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51520" y="1383139"/>
          <a:ext cx="7128792" cy="1161248"/>
        </p:xfrm>
        <a:graphic>
          <a:graphicData uri="http://schemas.openxmlformats.org/drawingml/2006/table">
            <a:tbl>
              <a:tblPr firstRow="1" firstCol="1" bandRow="1">
                <a:tableStyleId>{5C22544A-7EE6-4342-B048-85BDC9FD1C3A}</a:tableStyleId>
              </a:tblPr>
              <a:tblGrid>
                <a:gridCol w="2780229">
                  <a:extLst>
                    <a:ext uri="{9D8B030D-6E8A-4147-A177-3AD203B41FA5}">
                      <a16:colId xmlns:a16="http://schemas.microsoft.com/office/drawing/2014/main" val="20000"/>
                    </a:ext>
                  </a:extLst>
                </a:gridCol>
                <a:gridCol w="4348563">
                  <a:extLst>
                    <a:ext uri="{9D8B030D-6E8A-4147-A177-3AD203B41FA5}">
                      <a16:colId xmlns:a16="http://schemas.microsoft.com/office/drawing/2014/main" val="20001"/>
                    </a:ext>
                  </a:extLst>
                </a:gridCol>
              </a:tblGrid>
              <a:tr h="290312">
                <a:tc>
                  <a:txBody>
                    <a:bodyPr/>
                    <a:lstStyle/>
                    <a:p>
                      <a:pPr indent="381000" algn="ctr">
                        <a:lnSpc>
                          <a:spcPts val="2500"/>
                        </a:lnSpc>
                        <a:spcBef>
                          <a:spcPts val="1000"/>
                        </a:spcBef>
                        <a:spcAft>
                          <a:spcPts val="0"/>
                        </a:spcAft>
                      </a:pPr>
                      <a:r>
                        <a:rPr lang="zh-CN" sz="1400" dirty="0">
                          <a:effectLst/>
                        </a:rPr>
                        <a:t>指令名称格式</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tc>
                  <a:txBody>
                    <a:bodyPr/>
                    <a:lstStyle/>
                    <a:p>
                      <a:pPr indent="381000" algn="ctr">
                        <a:lnSpc>
                          <a:spcPts val="2500"/>
                        </a:lnSpc>
                        <a:spcBef>
                          <a:spcPts val="1000"/>
                        </a:spcBef>
                        <a:spcAft>
                          <a:spcPts val="0"/>
                        </a:spcAft>
                      </a:pPr>
                      <a:r>
                        <a:rPr lang="zh-CN" sz="1400" dirty="0">
                          <a:effectLst/>
                        </a:rPr>
                        <a:t>指令功能简述</a:t>
                      </a:r>
                      <a:endParaRPr lang="zh-CN" sz="2400" dirty="0">
                        <a:solidFill>
                          <a:srgbClr val="000000"/>
                        </a:solidFill>
                        <a:effectLst/>
                        <a:latin typeface="Times New Roman" panose="02020603050405020304" pitchFamily="18" charset="0"/>
                        <a:ea typeface="仿宋_GB2312"/>
                        <a:cs typeface="Times New Roman" panose="02020603050405020304" pitchFamily="18" charset="0"/>
                      </a:endParaRPr>
                    </a:p>
                  </a:txBody>
                  <a:tcPr marL="65174" marR="65174" marT="0" marB="0" anchor="ctr"/>
                </a:tc>
                <a:extLst>
                  <a:ext uri="{0D108BD9-81ED-4DB2-BD59-A6C34878D82A}">
                    <a16:rowId xmlns:a16="http://schemas.microsoft.com/office/drawing/2014/main" val="10000"/>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ERET</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例外处理返回</a:t>
                      </a:r>
                    </a:p>
                  </a:txBody>
                  <a:tcPr marL="68580" marR="68580" marT="0" marB="0"/>
                </a:tc>
                <a:extLst>
                  <a:ext uri="{0D108BD9-81ED-4DB2-BD59-A6C34878D82A}">
                    <a16:rowId xmlns:a16="http://schemas.microsoft.com/office/drawing/2014/main" val="10001"/>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MFC0</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读</a:t>
                      </a:r>
                      <a:r>
                        <a:rPr lang="en-US" sz="1400" kern="1200" dirty="0">
                          <a:solidFill>
                            <a:schemeClr val="dk1"/>
                          </a:solidFill>
                          <a:effectLst/>
                          <a:latin typeface="+mn-lt"/>
                          <a:ea typeface="+mn-ea"/>
                          <a:cs typeface="+mn-cs"/>
                        </a:rPr>
                        <a:t>CP0</a:t>
                      </a:r>
                      <a:r>
                        <a:rPr lang="zh-CN" sz="1400" kern="1200" dirty="0">
                          <a:solidFill>
                            <a:schemeClr val="dk1"/>
                          </a:solidFill>
                          <a:effectLst/>
                          <a:latin typeface="+mn-lt"/>
                          <a:ea typeface="+mn-ea"/>
                          <a:cs typeface="+mn-cs"/>
                        </a:rPr>
                        <a:t>寄存器值至通用寄存器</a:t>
                      </a:r>
                    </a:p>
                  </a:txBody>
                  <a:tcPr marL="68580" marR="68580" marT="0" marB="0"/>
                </a:tc>
                <a:extLst>
                  <a:ext uri="{0D108BD9-81ED-4DB2-BD59-A6C34878D82A}">
                    <a16:rowId xmlns:a16="http://schemas.microsoft.com/office/drawing/2014/main" val="10002"/>
                  </a:ext>
                </a:extLst>
              </a:tr>
              <a:tr h="290312">
                <a:tc>
                  <a:txBody>
                    <a:bodyPr/>
                    <a:lstStyle/>
                    <a:p>
                      <a:pPr marL="0" indent="381000" algn="just" defTabSz="914400" rtl="0" eaLnBrk="1" latinLnBrk="0" hangingPunct="1">
                        <a:lnSpc>
                          <a:spcPts val="2500"/>
                        </a:lnSpc>
                        <a:spcBef>
                          <a:spcPts val="1000"/>
                        </a:spcBef>
                        <a:spcAft>
                          <a:spcPts val="0"/>
                        </a:spcAft>
                      </a:pPr>
                      <a:r>
                        <a:rPr lang="en-US" sz="1400" b="1" kern="1200" dirty="0">
                          <a:solidFill>
                            <a:schemeClr val="lt1"/>
                          </a:solidFill>
                          <a:effectLst/>
                          <a:latin typeface="+mn-lt"/>
                          <a:ea typeface="+mn-ea"/>
                          <a:cs typeface="+mn-cs"/>
                        </a:rPr>
                        <a:t>MTC0</a:t>
                      </a:r>
                      <a:endParaRPr lang="zh-CN" sz="1400" b="1" kern="1200" dirty="0">
                        <a:solidFill>
                          <a:schemeClr val="lt1"/>
                        </a:solidFill>
                        <a:effectLst/>
                        <a:latin typeface="+mn-lt"/>
                        <a:ea typeface="+mn-ea"/>
                        <a:cs typeface="+mn-cs"/>
                      </a:endParaRPr>
                    </a:p>
                  </a:txBody>
                  <a:tcPr marL="68580" marR="68580" marT="0" marB="0"/>
                </a:tc>
                <a:tc>
                  <a:txBody>
                    <a:bodyPr/>
                    <a:lstStyle/>
                    <a:p>
                      <a:pPr marL="0" indent="381000" algn="just" defTabSz="914400" rtl="0" eaLnBrk="1" latinLnBrk="0" hangingPunct="1">
                        <a:lnSpc>
                          <a:spcPts val="2500"/>
                        </a:lnSpc>
                        <a:spcBef>
                          <a:spcPts val="1000"/>
                        </a:spcBef>
                        <a:spcAft>
                          <a:spcPts val="0"/>
                        </a:spcAft>
                      </a:pPr>
                      <a:r>
                        <a:rPr lang="zh-CN" sz="1400" kern="1200" dirty="0">
                          <a:solidFill>
                            <a:schemeClr val="dk1"/>
                          </a:solidFill>
                          <a:effectLst/>
                          <a:latin typeface="+mn-lt"/>
                          <a:ea typeface="+mn-ea"/>
                          <a:cs typeface="+mn-cs"/>
                        </a:rPr>
                        <a:t>通用寄存器值写入</a:t>
                      </a:r>
                      <a:r>
                        <a:rPr lang="en-US" sz="1400" kern="1200" dirty="0">
                          <a:solidFill>
                            <a:schemeClr val="dk1"/>
                          </a:solidFill>
                          <a:effectLst/>
                          <a:latin typeface="+mn-lt"/>
                          <a:ea typeface="+mn-ea"/>
                          <a:cs typeface="+mn-cs"/>
                        </a:rPr>
                        <a:t>CP0</a:t>
                      </a:r>
                      <a:r>
                        <a:rPr lang="zh-CN" sz="1400" kern="1200" dirty="0">
                          <a:solidFill>
                            <a:schemeClr val="dk1"/>
                          </a:solidFill>
                          <a:effectLst/>
                          <a:latin typeface="+mn-lt"/>
                          <a:ea typeface="+mn-ea"/>
                          <a:cs typeface="+mn-cs"/>
                        </a:rPr>
                        <a:t>寄存器</a:t>
                      </a:r>
                    </a:p>
                  </a:txBody>
                  <a:tcPr marL="68580" marR="68580" marT="0" marB="0"/>
                </a:tc>
                <a:extLst>
                  <a:ext uri="{0D108BD9-81ED-4DB2-BD59-A6C34878D82A}">
                    <a16:rowId xmlns:a16="http://schemas.microsoft.com/office/drawing/2014/main" val="10003"/>
                  </a:ext>
                </a:extLst>
              </a:tr>
            </a:tbl>
          </a:graphicData>
        </a:graphic>
      </p:graphicFrame>
      <p:sp>
        <p:nvSpPr>
          <p:cNvPr id="3" name="Rectangle 1"/>
          <p:cNvSpPr>
            <a:spLocks noChangeArrowheads="1"/>
          </p:cNvSpPr>
          <p:nvPr/>
        </p:nvSpPr>
        <p:spPr bwMode="auto">
          <a:xfrm>
            <a:off x="1598613" y="1482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文本框 39"/>
          <p:cNvSpPr txBox="1"/>
          <p:nvPr/>
        </p:nvSpPr>
        <p:spPr>
          <a:xfrm>
            <a:off x="6084168" y="1772816"/>
            <a:ext cx="3059832" cy="1600438"/>
          </a:xfrm>
          <a:prstGeom prst="rect">
            <a:avLst/>
          </a:prstGeom>
          <a:solidFill>
            <a:srgbClr val="FFFF00"/>
          </a:solidFill>
          <a:ln>
            <a:solidFill>
              <a:schemeClr val="bg1"/>
            </a:solidFill>
          </a:ln>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特权指令有可能改变处理器的某些控制状态，而一旦这些状态可能影响到后续指令的取指执行时，特权指令就和后续指令之间产生了一种特殊的控制相关。在流水线设计时，这种相关也有可能引入冲突（风险），需要设计时注意。</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800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8</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编程模型</a:t>
            </a:r>
          </a:p>
        </p:txBody>
      </p:sp>
      <p:sp>
        <p:nvSpPr>
          <p:cNvPr id="5" name="矩形 4"/>
          <p:cNvSpPr/>
          <p:nvPr/>
        </p:nvSpPr>
        <p:spPr>
          <a:xfrm>
            <a:off x="158115" y="1065942"/>
            <a:ext cx="8590280" cy="1985159"/>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数据格式</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比特（</a:t>
            </a:r>
            <a:r>
              <a:rPr lang="en-US" altLang="zh-CN" sz="1600" dirty="0">
                <a:latin typeface="微软雅黑" panose="020B0503020204020204" pitchFamily="34" charset="-122"/>
                <a:ea typeface="微软雅黑" panose="020B0503020204020204" pitchFamily="34" charset="-122"/>
              </a:rPr>
              <a:t>bit, b</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字节（</a:t>
            </a:r>
            <a:r>
              <a:rPr lang="en-US" altLang="zh-CN" sz="1600" dirty="0">
                <a:latin typeface="微软雅黑" panose="020B0503020204020204" pitchFamily="34" charset="-122"/>
                <a:ea typeface="微软雅黑" panose="020B0503020204020204" pitchFamily="34" charset="-122"/>
              </a:rPr>
              <a:t>Byte, 8bits, B</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半字（</a:t>
            </a:r>
            <a:r>
              <a:rPr lang="en-US" altLang="zh-CN" sz="1600" dirty="0" err="1">
                <a:latin typeface="微软雅黑" panose="020B0503020204020204" pitchFamily="34" charset="-122"/>
                <a:ea typeface="微软雅黑" panose="020B0503020204020204" pitchFamily="34" charset="-122"/>
              </a:rPr>
              <a:t>Halfword</a:t>
            </a:r>
            <a:r>
              <a:rPr lang="en-US" altLang="zh-CN" sz="1600" dirty="0">
                <a:latin typeface="微软雅黑" panose="020B0503020204020204" pitchFamily="34" charset="-122"/>
                <a:ea typeface="微软雅黑" panose="020B0503020204020204" pitchFamily="34" charset="-122"/>
              </a:rPr>
              <a:t>, 16bits, H</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字（</a:t>
            </a:r>
            <a:r>
              <a:rPr lang="en-US" altLang="zh-CN" sz="1600" dirty="0">
                <a:latin typeface="微软雅黑" panose="020B0503020204020204" pitchFamily="34" charset="-122"/>
                <a:ea typeface="微软雅黑" panose="020B0503020204020204" pitchFamily="34" charset="-122"/>
              </a:rPr>
              <a:t>Word, 32bits, W</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7" name="文本框 39"/>
          <p:cNvSpPr txBox="1"/>
          <p:nvPr/>
        </p:nvSpPr>
        <p:spPr>
          <a:xfrm>
            <a:off x="4608003" y="1941592"/>
            <a:ext cx="2520279" cy="335280"/>
          </a:xfrm>
          <a:prstGeom prst="rect">
            <a:avLst/>
          </a:prstGeom>
          <a:solidFill>
            <a:srgbClr val="0070C0"/>
          </a:solidFill>
          <a:ln>
            <a:solidFill>
              <a:schemeClr val="bg1"/>
            </a:solidFill>
          </a:ln>
        </p:spPr>
        <p:txBody>
          <a:bodyPr wrap="square" rtlCol="0">
            <a:spAutoFit/>
          </a:bodyPr>
          <a:lstStyle/>
          <a:p>
            <a:pPr algn="l"/>
            <a:r>
              <a:rPr lang="en-US" altLang="zh-CN" sz="1600" dirty="0">
                <a:solidFill>
                  <a:schemeClr val="bg1"/>
                </a:solidFill>
                <a:latin typeface="微软雅黑" panose="020B0503020204020204" pitchFamily="34" charset="-122"/>
                <a:ea typeface="微软雅黑" panose="020B0503020204020204" pitchFamily="34" charset="-122"/>
              </a:rPr>
              <a:t>  char</a:t>
            </a:r>
            <a:endParaRPr lang="x-none" sz="1600" dirty="0">
              <a:solidFill>
                <a:schemeClr val="bg1"/>
              </a:solidFill>
              <a:latin typeface="微软雅黑" panose="020B0503020204020204" pitchFamily="34" charset="-122"/>
              <a:ea typeface="微软雅黑" panose="020B0503020204020204" pitchFamily="34" charset="-122"/>
            </a:endParaRPr>
          </a:p>
        </p:txBody>
      </p:sp>
      <p:sp>
        <p:nvSpPr>
          <p:cNvPr id="8" name="文本框 39"/>
          <p:cNvSpPr txBox="1"/>
          <p:nvPr/>
        </p:nvSpPr>
        <p:spPr>
          <a:xfrm>
            <a:off x="4608003" y="2289572"/>
            <a:ext cx="2520279" cy="335280"/>
          </a:xfrm>
          <a:prstGeom prst="rect">
            <a:avLst/>
          </a:prstGeom>
          <a:solidFill>
            <a:srgbClr val="0070C0"/>
          </a:solidFill>
          <a:ln>
            <a:solidFill>
              <a:schemeClr val="bg1"/>
            </a:solidFill>
          </a:ln>
        </p:spPr>
        <p:txBody>
          <a:bodyPr wrap="square" rtlCol="0">
            <a:spAutoFit/>
          </a:bodyPr>
          <a:lstStyle/>
          <a:p>
            <a:pPr algn="l"/>
            <a:r>
              <a:rPr lang="en-US" sz="1600" dirty="0">
                <a:solidFill>
                  <a:schemeClr val="bg1"/>
                </a:solidFill>
                <a:latin typeface="微软雅黑" panose="020B0503020204020204" pitchFamily="34" charset="-122"/>
                <a:ea typeface="微软雅黑" panose="020B0503020204020204" pitchFamily="34" charset="-122"/>
              </a:rPr>
              <a:t>  short</a:t>
            </a:r>
            <a:endParaRPr lang="x-none" sz="1600" dirty="0">
              <a:solidFill>
                <a:schemeClr val="bg1"/>
              </a:solidFill>
              <a:latin typeface="微软雅黑" panose="020B0503020204020204" pitchFamily="34" charset="-122"/>
              <a:ea typeface="微软雅黑" panose="020B0503020204020204" pitchFamily="34" charset="-122"/>
            </a:endParaRPr>
          </a:p>
        </p:txBody>
      </p:sp>
      <p:sp>
        <p:nvSpPr>
          <p:cNvPr id="9" name="文本框 39"/>
          <p:cNvSpPr txBox="1"/>
          <p:nvPr/>
        </p:nvSpPr>
        <p:spPr>
          <a:xfrm>
            <a:off x="4606002" y="2637800"/>
            <a:ext cx="2520279" cy="335280"/>
          </a:xfrm>
          <a:prstGeom prst="rect">
            <a:avLst/>
          </a:prstGeom>
          <a:solidFill>
            <a:srgbClr val="0070C0"/>
          </a:solidFill>
          <a:ln>
            <a:solidFill>
              <a:schemeClr val="bg1"/>
            </a:solidFill>
          </a:ln>
        </p:spPr>
        <p:txBody>
          <a:bodyPr wrap="square" rtlCol="0">
            <a:spAutoFit/>
          </a:bodyPr>
          <a:lstStyle/>
          <a:p>
            <a:pPr algn="l"/>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err="1">
                <a:solidFill>
                  <a:schemeClr val="bg1"/>
                </a:solidFill>
                <a:latin typeface="微软雅黑" panose="020B0503020204020204" pitchFamily="34" charset="-122"/>
                <a:ea typeface="微软雅黑" panose="020B0503020204020204" pitchFamily="34" charset="-122"/>
              </a:rPr>
              <a:t>int</a:t>
            </a:r>
            <a:endParaRPr lang="x-none" sz="16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2848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ERET</a:t>
            </a:r>
            <a:r>
              <a:rPr lang="zh-CN" altLang="en-US" dirty="0"/>
              <a:t>的两种实现逻辑</a:t>
            </a:r>
            <a:endParaRPr lang="en-US" altLang="zh-CN" dirty="0"/>
          </a:p>
          <a:p>
            <a:endParaRPr lang="en-US" altLang="zh-CN" dirty="0"/>
          </a:p>
          <a:p>
            <a:r>
              <a:rPr lang="zh-CN" altLang="en-US" dirty="0"/>
              <a:t>作为特殊的跳转指令</a:t>
            </a:r>
            <a:endParaRPr lang="en-US" altLang="zh-CN" dirty="0"/>
          </a:p>
          <a:p>
            <a:pPr lvl="1"/>
            <a:r>
              <a:rPr lang="zh-CN" altLang="en-US" dirty="0"/>
              <a:t>从</a:t>
            </a:r>
            <a:r>
              <a:rPr lang="en-US" altLang="zh-CN" dirty="0" err="1"/>
              <a:t>epc</a:t>
            </a:r>
            <a:r>
              <a:rPr lang="zh-CN" altLang="en-US" dirty="0"/>
              <a:t>读取地址写入到</a:t>
            </a:r>
            <a:r>
              <a:rPr lang="en-US" altLang="zh-CN" dirty="0"/>
              <a:t>PC</a:t>
            </a:r>
          </a:p>
          <a:p>
            <a:r>
              <a:rPr lang="zh-CN" altLang="en-US" dirty="0"/>
              <a:t>作为一种异常处理</a:t>
            </a:r>
            <a:endParaRPr lang="en-US" altLang="zh-CN" dirty="0"/>
          </a:p>
          <a:p>
            <a:pPr lvl="1"/>
            <a:r>
              <a:rPr lang="zh-CN" altLang="en-US" dirty="0"/>
              <a:t>与其他异常相同处理方式，最终转移入口不是异常处理程序入口，而是</a:t>
            </a:r>
            <a:r>
              <a:rPr lang="en-US" altLang="zh-CN" dirty="0"/>
              <a:t>EPC</a:t>
            </a:r>
          </a:p>
        </p:txBody>
      </p:sp>
    </p:spTree>
    <p:extLst>
      <p:ext uri="{BB962C8B-B14F-4D97-AF65-F5344CB8AC3E}">
        <p14:creationId xmlns:p14="http://schemas.microsoft.com/office/powerpoint/2010/main" val="15349227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81</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SoC_Lite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rotWithShape="1">
          <a:blip r:embed="rId2"/>
          <a:srcRect r="14629"/>
          <a:stretch/>
        </p:blipFill>
        <p:spPr>
          <a:xfrm>
            <a:off x="683568" y="1022808"/>
            <a:ext cx="7704856" cy="5214504"/>
          </a:xfrm>
          <a:prstGeom prst="rect">
            <a:avLst/>
          </a:prstGeom>
        </p:spPr>
      </p:pic>
      <p:sp>
        <p:nvSpPr>
          <p:cNvPr id="3" name="矩形 2"/>
          <p:cNvSpPr/>
          <p:nvPr/>
        </p:nvSpPr>
        <p:spPr>
          <a:xfrm>
            <a:off x="755576" y="1916832"/>
            <a:ext cx="7416824" cy="3240360"/>
          </a:xfrm>
          <a:prstGeom prst="rect">
            <a:avLst/>
          </a:prstGeom>
          <a:solidFill>
            <a:schemeClr val="bg1"/>
          </a:solidFill>
          <a:ln w="28575">
            <a:noFill/>
          </a:ln>
        </p:spPr>
        <p:txBody>
          <a:bodyPr rtlCol="0" anchor="t">
            <a:spAutoFit/>
          </a:bodyPr>
          <a:lstStyle/>
          <a:p>
            <a:pPr marL="0" marR="0" lvl="0" indent="304800" algn="ctr" defTabSz="914400" rtl="0" eaLnBrk="0" fontAlgn="base" latinLnBrk="0" hangingPunct="0">
              <a:lnSpc>
                <a:spcPts val="1875"/>
              </a:lnSpc>
              <a:spcBef>
                <a:spcPct val="0"/>
              </a:spcBef>
              <a:spcAft>
                <a:spcPct val="0"/>
              </a:spcAft>
              <a:buClrTx/>
              <a:buSzTx/>
              <a:buFont typeface="Arial" panose="020B0604020202020204" pitchFamily="34" charset="0"/>
              <a:buNone/>
              <a:tabLst/>
              <a:defRPr/>
            </a:pPr>
            <a:endPar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18202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82</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SoC_Lite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rotWithShape="1">
          <a:blip r:embed="rId2"/>
          <a:srcRect r="14629"/>
          <a:stretch/>
        </p:blipFill>
        <p:spPr>
          <a:xfrm>
            <a:off x="683568" y="1022808"/>
            <a:ext cx="7704856" cy="5214504"/>
          </a:xfrm>
          <a:prstGeom prst="rect">
            <a:avLst/>
          </a:prstGeom>
        </p:spPr>
      </p:pic>
      <p:sp>
        <p:nvSpPr>
          <p:cNvPr id="3" name="矩形 2"/>
          <p:cNvSpPr/>
          <p:nvPr/>
        </p:nvSpPr>
        <p:spPr>
          <a:xfrm>
            <a:off x="3347864" y="1988840"/>
            <a:ext cx="2376264" cy="3168352"/>
          </a:xfrm>
          <a:prstGeom prst="rect">
            <a:avLst/>
          </a:prstGeom>
          <a:solidFill>
            <a:schemeClr val="bg1"/>
          </a:solidFill>
          <a:ln w="28575">
            <a:noFill/>
          </a:ln>
        </p:spPr>
        <p:txBody>
          <a:bodyPr rtlCol="0" anchor="t">
            <a:spAutoFit/>
          </a:bodyPr>
          <a:lstStyle/>
          <a:p>
            <a:pPr marL="0" marR="0" lvl="0" indent="304800" algn="ctr" defTabSz="914400" rtl="0" eaLnBrk="0" fontAlgn="base" latinLnBrk="0" hangingPunct="0">
              <a:lnSpc>
                <a:spcPts val="1875"/>
              </a:lnSpc>
              <a:spcBef>
                <a:spcPct val="0"/>
              </a:spcBef>
              <a:spcAft>
                <a:spcPct val="0"/>
              </a:spcAft>
              <a:buClrTx/>
              <a:buSzTx/>
              <a:buFont typeface="Arial" panose="020B0604020202020204" pitchFamily="34" charset="0"/>
              <a:buNone/>
              <a:tabLst/>
              <a:defRPr/>
            </a:pPr>
            <a:endPar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38744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83</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SoC_Lite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rotWithShape="1">
          <a:blip r:embed="rId2"/>
          <a:srcRect r="14629"/>
          <a:stretch/>
        </p:blipFill>
        <p:spPr>
          <a:xfrm>
            <a:off x="683568" y="1022808"/>
            <a:ext cx="7704856" cy="5214504"/>
          </a:xfrm>
          <a:prstGeom prst="rect">
            <a:avLst/>
          </a:prstGeom>
        </p:spPr>
      </p:pic>
      <p:sp>
        <p:nvSpPr>
          <p:cNvPr id="3" name="矩形 2"/>
          <p:cNvSpPr/>
          <p:nvPr/>
        </p:nvSpPr>
        <p:spPr>
          <a:xfrm>
            <a:off x="3419872" y="2060848"/>
            <a:ext cx="2304256" cy="2016224"/>
          </a:xfrm>
          <a:prstGeom prst="rect">
            <a:avLst/>
          </a:prstGeom>
          <a:solidFill>
            <a:schemeClr val="bg1"/>
          </a:solidFill>
          <a:ln w="28575">
            <a:noFill/>
          </a:ln>
        </p:spPr>
        <p:txBody>
          <a:bodyPr rtlCol="0" anchor="t">
            <a:spAutoFit/>
          </a:bodyPr>
          <a:lstStyle/>
          <a:p>
            <a:pPr marL="0" marR="0" lvl="0" indent="304800" algn="ctr" defTabSz="914400" rtl="0" eaLnBrk="0" fontAlgn="base" latinLnBrk="0" hangingPunct="0">
              <a:lnSpc>
                <a:spcPts val="1875"/>
              </a:lnSpc>
              <a:spcBef>
                <a:spcPct val="0"/>
              </a:spcBef>
              <a:spcAft>
                <a:spcPct val="0"/>
              </a:spcAft>
              <a:buClrTx/>
              <a:buSzTx/>
              <a:buFont typeface="Arial" panose="020B0604020202020204" pitchFamily="34" charset="0"/>
              <a:buNone/>
              <a:tabLst/>
              <a:defRPr/>
            </a:pPr>
            <a:endPar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74309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84</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SoC_Lite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rotWithShape="1">
          <a:blip r:embed="rId2"/>
          <a:srcRect r="14629"/>
          <a:stretch/>
        </p:blipFill>
        <p:spPr>
          <a:xfrm>
            <a:off x="719572" y="1022808"/>
            <a:ext cx="7704856" cy="5214504"/>
          </a:xfrm>
          <a:prstGeom prst="rect">
            <a:avLst/>
          </a:prstGeom>
        </p:spPr>
      </p:pic>
      <p:sp>
        <p:nvSpPr>
          <p:cNvPr id="3" name="矩形 2"/>
          <p:cNvSpPr/>
          <p:nvPr/>
        </p:nvSpPr>
        <p:spPr>
          <a:xfrm>
            <a:off x="3419872" y="3068960"/>
            <a:ext cx="2304256" cy="1080120"/>
          </a:xfrm>
          <a:prstGeom prst="rect">
            <a:avLst/>
          </a:prstGeom>
          <a:solidFill>
            <a:schemeClr val="bg1"/>
          </a:solidFill>
          <a:ln w="28575">
            <a:noFill/>
          </a:ln>
        </p:spPr>
        <p:txBody>
          <a:bodyPr rtlCol="0" anchor="t">
            <a:spAutoFit/>
          </a:bodyPr>
          <a:lstStyle/>
          <a:p>
            <a:pPr marL="0" marR="0" lvl="0" indent="304800" algn="ctr" defTabSz="914400" rtl="0" eaLnBrk="0" fontAlgn="base" latinLnBrk="0" hangingPunct="0">
              <a:lnSpc>
                <a:spcPts val="1875"/>
              </a:lnSpc>
              <a:spcBef>
                <a:spcPct val="0"/>
              </a:spcBef>
              <a:spcAft>
                <a:spcPct val="0"/>
              </a:spcAft>
              <a:buClrTx/>
              <a:buSzTx/>
              <a:buFont typeface="Arial" panose="020B0604020202020204" pitchFamily="34" charset="0"/>
              <a:buNone/>
              <a:tabLst/>
              <a:defRPr/>
            </a:pPr>
            <a:endPar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46573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85</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SoC_Lite</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rotWithShape="1">
          <a:blip r:embed="rId2"/>
          <a:srcRect r="14629"/>
          <a:stretch/>
        </p:blipFill>
        <p:spPr>
          <a:xfrm>
            <a:off x="719572" y="1022808"/>
            <a:ext cx="7704856" cy="5214504"/>
          </a:xfrm>
          <a:prstGeom prst="rect">
            <a:avLst/>
          </a:prstGeom>
        </p:spPr>
      </p:pic>
    </p:spTree>
    <p:extLst>
      <p:ext uri="{BB962C8B-B14F-4D97-AF65-F5344CB8AC3E}">
        <p14:creationId xmlns:p14="http://schemas.microsoft.com/office/powerpoint/2010/main" val="3217699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86</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SoC_Lite</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关注</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CPU</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6142856" y="1412776"/>
            <a:ext cx="158417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类</a:t>
            </a:r>
            <a:r>
              <a:rPr kumimoji="0" lang="en-US" altLang="zh-CN"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SRAM</a:t>
            </a:r>
            <a:r>
              <a:rPr kumimoji="0" lang="zh-CN" altLang="en-US"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接口</a:t>
            </a:r>
          </a:p>
        </p:txBody>
      </p:sp>
      <p:cxnSp>
        <p:nvCxnSpPr>
          <p:cNvPr id="9" name="直接箭头连接符 8"/>
          <p:cNvCxnSpPr/>
          <p:nvPr/>
        </p:nvCxnSpPr>
        <p:spPr>
          <a:xfrm flipH="1">
            <a:off x="3131840" y="1628800"/>
            <a:ext cx="3024336" cy="3693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860032" y="1634059"/>
            <a:ext cx="1291766" cy="3640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151798" y="2776932"/>
            <a:ext cx="158417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SRAM</a:t>
            </a:r>
            <a:r>
              <a:rPr kumimoji="0" lang="zh-CN" altLang="en-US"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接口</a:t>
            </a:r>
          </a:p>
        </p:txBody>
      </p:sp>
      <p:cxnSp>
        <p:nvCxnSpPr>
          <p:cNvPr id="18" name="直接箭头连接符 17"/>
          <p:cNvCxnSpPr/>
          <p:nvPr/>
        </p:nvCxnSpPr>
        <p:spPr>
          <a:xfrm flipH="1">
            <a:off x="2123728" y="2992956"/>
            <a:ext cx="4041390" cy="949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5868144" y="2998215"/>
            <a:ext cx="292596" cy="1794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842978" y="2686238"/>
            <a:ext cx="108906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AHB-Lite</a:t>
            </a:r>
            <a:endParaRPr kumimoji="0" lang="zh-CN" altLang="en-US"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23" name="文本框 22"/>
          <p:cNvSpPr txBox="1"/>
          <p:nvPr/>
        </p:nvSpPr>
        <p:spPr>
          <a:xfrm>
            <a:off x="3860118" y="3923764"/>
            <a:ext cx="639874"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rPr>
              <a:t>AXI</a:t>
            </a:r>
            <a:endParaRPr kumimoji="0" lang="zh-CN" altLang="en-US" sz="1800" b="1" i="0" u="none" strike="noStrike" kern="12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mn-cs"/>
            </a:endParaRPr>
          </a:p>
        </p:txBody>
      </p:sp>
      <p:pic>
        <p:nvPicPr>
          <p:cNvPr id="13" name="图片 12"/>
          <p:cNvPicPr>
            <a:picLocks noChangeAspect="1"/>
          </p:cNvPicPr>
          <p:nvPr/>
        </p:nvPicPr>
        <p:blipFill>
          <a:blip r:embed="rId2"/>
          <a:stretch>
            <a:fillRect/>
          </a:stretch>
        </p:blipFill>
        <p:spPr>
          <a:xfrm>
            <a:off x="35496" y="1022808"/>
            <a:ext cx="9025111" cy="5214504"/>
          </a:xfrm>
          <a:prstGeom prst="rect">
            <a:avLst/>
          </a:prstGeom>
        </p:spPr>
      </p:pic>
    </p:spTree>
    <p:extLst>
      <p:ext uri="{BB962C8B-B14F-4D97-AF65-F5344CB8AC3E}">
        <p14:creationId xmlns:p14="http://schemas.microsoft.com/office/powerpoint/2010/main" val="160339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1+#ppt_w/2"/>
                                          </p:val>
                                        </p:tav>
                                        <p:tav tm="100000">
                                          <p:val>
                                            <p:strVal val="#ppt_x"/>
                                          </p:val>
                                        </p:tav>
                                      </p:tavLst>
                                    </p:anim>
                                    <p:anim calcmode="lin" valueType="num">
                                      <p:cBhvr additive="base">
                                        <p:cTn id="22" dur="500" fill="hold"/>
                                        <p:tgtEl>
                                          <p:spTgt spid="17"/>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1+#ppt_w/2"/>
                                          </p:val>
                                        </p:tav>
                                        <p:tav tm="100000">
                                          <p:val>
                                            <p:strVal val="#ppt_x"/>
                                          </p:val>
                                        </p:tav>
                                      </p:tavLst>
                                    </p:anim>
                                    <p:anim calcmode="lin" valueType="num">
                                      <p:cBhvr additive="base">
                                        <p:cTn id="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1+#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1+#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22" grpId="0"/>
      <p:bldP spid="23"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t>page </a:t>
            </a:r>
            <a:fld id="{DEF6ED74-C208-48D5-8DB5-1FD5D1EF4798}" type="slidenum">
              <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87</a:t>
            </a:fld>
            <a:endParaRPr kumimoji="0" lang="en-US" altLang="zh-CN" sz="1000" b="1" i="0" u="none" strike="noStrike" kern="1200" cap="none" spc="0" normalizeH="0" baseline="0" noProof="0" dirty="0">
              <a:ln>
                <a:noFill/>
              </a:ln>
              <a:solidFill>
                <a:prstClr val="black"/>
              </a:solidFill>
              <a:effectLst/>
              <a:uLnTx/>
              <a:uFillTx/>
              <a:latin typeface="Myriad Pro" pitchFamily="34" charset="0"/>
              <a:ea typeface="宋体" panose="02010600030101010101" pitchFamily="2" charset="-122"/>
              <a:cs typeface="+mn-cs"/>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MIPS</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基准指令集</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固定地址映射</a:t>
            </a:r>
          </a:p>
        </p:txBody>
      </p:sp>
      <p:sp>
        <p:nvSpPr>
          <p:cNvPr id="5" name="矩形 4"/>
          <p:cNvSpPr/>
          <p:nvPr/>
        </p:nvSpPr>
        <p:spPr>
          <a:xfrm>
            <a:off x="158115" y="764704"/>
            <a:ext cx="8590280" cy="418191"/>
          </a:xfrm>
          <a:prstGeom prst="rect">
            <a:avLst/>
          </a:prstGeom>
        </p:spPr>
        <p:txBody>
          <a:bodyPr wrap="square">
            <a:spAutoFit/>
          </a:bodyPr>
          <a:lstStyle/>
          <a:p>
            <a:pPr marL="914400" marR="0" lvl="1" indent="-457200" algn="l" defTabSz="-635" rtl="0" eaLnBrk="1" fontAlgn="base" latinLnBrk="0" hangingPunct="1">
              <a:lnSpc>
                <a:spcPct val="150000"/>
              </a:lnSpc>
              <a:spcBef>
                <a:spcPct val="0"/>
              </a:spcBef>
              <a:spcAft>
                <a:spcPct val="0"/>
              </a:spcAft>
              <a:buClr>
                <a:prstClr val="white">
                  <a:lumMod val="50000"/>
                </a:prstClr>
              </a:buClr>
              <a:buSzTx/>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kumimoji="0" lang="en-US" altLang="zh-CN" sz="16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Status.BEV</a:t>
            </a:r>
            <a:r>
              <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的情况下</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6" name="画布 121"/>
          <p:cNvGrpSpPr/>
          <p:nvPr/>
        </p:nvGrpSpPr>
        <p:grpSpPr>
          <a:xfrm>
            <a:off x="3779912" y="1269348"/>
            <a:ext cx="5165090" cy="5097445"/>
            <a:chOff x="0" y="-71420"/>
            <a:chExt cx="5165090" cy="5097445"/>
          </a:xfrm>
        </p:grpSpPr>
        <p:sp>
          <p:nvSpPr>
            <p:cNvPr id="7" name="矩形 6"/>
            <p:cNvSpPr/>
            <p:nvPr/>
          </p:nvSpPr>
          <p:spPr>
            <a:xfrm>
              <a:off x="0" y="0"/>
              <a:ext cx="5165090" cy="5026025"/>
            </a:xfrm>
            <a:prstGeom prst="rect">
              <a:avLst/>
            </a:prstGeom>
            <a:noFill/>
            <a:ln w="9525">
              <a:noFill/>
              <a:miter/>
            </a:ln>
          </p:spPr>
        </p:sp>
        <p:sp>
          <p:nvSpPr>
            <p:cNvPr id="8" name="文本框 5"/>
            <p:cNvSpPr txBox="1"/>
            <p:nvPr/>
          </p:nvSpPr>
          <p:spPr>
            <a:xfrm>
              <a:off x="3786106" y="2613077"/>
              <a:ext cx="1063542" cy="2322535"/>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kuseg</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(2G)</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9" name="文本框 88"/>
            <p:cNvSpPr txBox="1"/>
            <p:nvPr/>
          </p:nvSpPr>
          <p:spPr>
            <a:xfrm>
              <a:off x="1712729" y="298843"/>
              <a:ext cx="1056341" cy="5804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00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kseg3</a:t>
              </a:r>
              <a:endParaRPr kumimoji="0" lang="zh-CN" altLang="en-US" sz="1050" b="1" i="0" u="none" strike="noStrike" kern="1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(512M)</a:t>
              </a:r>
              <a:endParaRPr kumimoji="0" lang="zh-CN" altLang="en-US" sz="1050" b="1" i="0" u="none" strike="noStrike" kern="1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10" name="文本框 5"/>
            <p:cNvSpPr txBox="1"/>
            <p:nvPr/>
          </p:nvSpPr>
          <p:spPr>
            <a:xfrm>
              <a:off x="1712729" y="879327"/>
              <a:ext cx="1055441" cy="5797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kseg2</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(512M)</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1" name="文本框 5"/>
            <p:cNvSpPr txBox="1"/>
            <p:nvPr/>
          </p:nvSpPr>
          <p:spPr>
            <a:xfrm>
              <a:off x="1712629" y="1459110"/>
              <a:ext cx="1055441" cy="5797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kseg1</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(512M)</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2" name="文本框 5"/>
            <p:cNvSpPr txBox="1"/>
            <p:nvPr/>
          </p:nvSpPr>
          <p:spPr>
            <a:xfrm>
              <a:off x="1712529" y="2038894"/>
              <a:ext cx="1054641" cy="5791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kseg0</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(512M)</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13" name="文本框 5"/>
            <p:cNvSpPr txBox="1"/>
            <p:nvPr/>
          </p:nvSpPr>
          <p:spPr>
            <a:xfrm>
              <a:off x="1713929" y="2614477"/>
              <a:ext cx="1054641" cy="2322635"/>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kuseg</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(2G)</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cxnSp>
          <p:nvCxnSpPr>
            <p:cNvPr id="14" name="直接连接符 13"/>
            <p:cNvCxnSpPr/>
            <p:nvPr/>
          </p:nvCxnSpPr>
          <p:spPr>
            <a:xfrm>
              <a:off x="367849" y="876826"/>
              <a:ext cx="1389486" cy="0"/>
            </a:xfrm>
            <a:prstGeom prst="line">
              <a:avLst/>
            </a:prstGeom>
            <a:ln w="9525" cap="flat" cmpd="sng">
              <a:solidFill>
                <a:srgbClr val="000000"/>
              </a:solidFill>
              <a:prstDash val="dash"/>
              <a:headEnd type="none" w="med" len="med"/>
              <a:tailEnd type="none" w="med" len="med"/>
            </a:ln>
          </p:spPr>
        </p:cxnSp>
        <p:cxnSp>
          <p:nvCxnSpPr>
            <p:cNvPr id="15" name="直接连接符 14"/>
            <p:cNvCxnSpPr/>
            <p:nvPr/>
          </p:nvCxnSpPr>
          <p:spPr>
            <a:xfrm>
              <a:off x="371450" y="298843"/>
              <a:ext cx="1388986" cy="0"/>
            </a:xfrm>
            <a:prstGeom prst="line">
              <a:avLst/>
            </a:prstGeom>
            <a:ln w="9525" cap="flat" cmpd="sng">
              <a:solidFill>
                <a:srgbClr val="000000"/>
              </a:solidFill>
              <a:prstDash val="dash"/>
              <a:headEnd type="none" w="med" len="med"/>
              <a:tailEnd type="none" w="med" len="med"/>
            </a:ln>
          </p:spPr>
        </p:cxnSp>
        <p:cxnSp>
          <p:nvCxnSpPr>
            <p:cNvPr id="16" name="直接连接符 15"/>
            <p:cNvCxnSpPr/>
            <p:nvPr/>
          </p:nvCxnSpPr>
          <p:spPr>
            <a:xfrm>
              <a:off x="372150" y="4937112"/>
              <a:ext cx="1388886" cy="0"/>
            </a:xfrm>
            <a:prstGeom prst="line">
              <a:avLst/>
            </a:prstGeom>
            <a:ln w="9525" cap="flat" cmpd="sng">
              <a:solidFill>
                <a:srgbClr val="000000"/>
              </a:solidFill>
              <a:prstDash val="dash"/>
              <a:headEnd type="none" w="med" len="med"/>
              <a:tailEnd type="none" w="med" len="med"/>
            </a:ln>
          </p:spPr>
        </p:cxnSp>
        <p:cxnSp>
          <p:nvCxnSpPr>
            <p:cNvPr id="17" name="直接连接符 16"/>
            <p:cNvCxnSpPr/>
            <p:nvPr/>
          </p:nvCxnSpPr>
          <p:spPr>
            <a:xfrm>
              <a:off x="366549" y="1459110"/>
              <a:ext cx="1388285" cy="0"/>
            </a:xfrm>
            <a:prstGeom prst="line">
              <a:avLst/>
            </a:prstGeom>
            <a:ln w="9525" cap="flat" cmpd="sng">
              <a:solidFill>
                <a:srgbClr val="000000"/>
              </a:solidFill>
              <a:prstDash val="dash"/>
              <a:headEnd type="none" w="med" len="med"/>
              <a:tailEnd type="none" w="med" len="med"/>
            </a:ln>
          </p:spPr>
        </p:cxnSp>
        <p:cxnSp>
          <p:nvCxnSpPr>
            <p:cNvPr id="18" name="直接连接符 17"/>
            <p:cNvCxnSpPr/>
            <p:nvPr/>
          </p:nvCxnSpPr>
          <p:spPr>
            <a:xfrm>
              <a:off x="362648" y="2043695"/>
              <a:ext cx="1388986" cy="0"/>
            </a:xfrm>
            <a:prstGeom prst="line">
              <a:avLst/>
            </a:prstGeom>
            <a:ln w="9525" cap="flat" cmpd="sng">
              <a:solidFill>
                <a:srgbClr val="000000"/>
              </a:solidFill>
              <a:prstDash val="dash"/>
              <a:headEnd type="none" w="med" len="med"/>
              <a:tailEnd type="none" w="med" len="med"/>
            </a:ln>
          </p:spPr>
        </p:cxnSp>
        <p:cxnSp>
          <p:nvCxnSpPr>
            <p:cNvPr id="19" name="直接连接符 18"/>
            <p:cNvCxnSpPr/>
            <p:nvPr/>
          </p:nvCxnSpPr>
          <p:spPr>
            <a:xfrm>
              <a:off x="372150" y="2614477"/>
              <a:ext cx="1388285" cy="0"/>
            </a:xfrm>
            <a:prstGeom prst="line">
              <a:avLst/>
            </a:prstGeom>
            <a:ln w="9525" cap="flat" cmpd="sng">
              <a:solidFill>
                <a:srgbClr val="000000"/>
              </a:solidFill>
              <a:prstDash val="dash"/>
              <a:headEnd type="none" w="med" len="med"/>
              <a:tailEnd type="none" w="med" len="med"/>
            </a:ln>
          </p:spPr>
        </p:cxnSp>
        <p:sp>
          <p:nvSpPr>
            <p:cNvPr id="20" name="文本框 99"/>
            <p:cNvSpPr txBox="1"/>
            <p:nvPr/>
          </p:nvSpPr>
          <p:spPr>
            <a:xfrm>
              <a:off x="266036" y="4651371"/>
              <a:ext cx="1489099" cy="3606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0x0000_0000</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1" name="文本框 22"/>
            <p:cNvSpPr txBox="1"/>
            <p:nvPr/>
          </p:nvSpPr>
          <p:spPr>
            <a:xfrm>
              <a:off x="134618" y="193028"/>
              <a:ext cx="1626217" cy="3606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0xFFFF_FFFF</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2"/>
            <p:cNvSpPr txBox="1"/>
            <p:nvPr/>
          </p:nvSpPr>
          <p:spPr>
            <a:xfrm>
              <a:off x="135218" y="601987"/>
              <a:ext cx="1686625" cy="3594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0xE000_0000</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3" name="文本框 16"/>
            <p:cNvSpPr txBox="1"/>
            <p:nvPr/>
          </p:nvSpPr>
          <p:spPr>
            <a:xfrm>
              <a:off x="134618" y="786813"/>
              <a:ext cx="1687225" cy="3593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0xDFFF</a:t>
              </a:r>
              <a:r>
                <a:rPr kumimoji="0" lang="en-US" sz="105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_</a:t>
              </a: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FFFF</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4" name="文本框 22"/>
            <p:cNvSpPr txBox="1"/>
            <p:nvPr/>
          </p:nvSpPr>
          <p:spPr>
            <a:xfrm>
              <a:off x="135918" y="1176670"/>
              <a:ext cx="1685925" cy="3587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0xC000_0000</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5" name="文本框 22"/>
            <p:cNvSpPr txBox="1"/>
            <p:nvPr/>
          </p:nvSpPr>
          <p:spPr>
            <a:xfrm>
              <a:off x="135218" y="1361396"/>
              <a:ext cx="1686625" cy="3588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0xBFFF_FFFF</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6" name="文本框 22"/>
            <p:cNvSpPr txBox="1"/>
            <p:nvPr/>
          </p:nvSpPr>
          <p:spPr>
            <a:xfrm>
              <a:off x="125717" y="1759554"/>
              <a:ext cx="1696127" cy="3588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0xA000_0000</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7" name="文本框 22"/>
            <p:cNvSpPr txBox="1"/>
            <p:nvPr/>
          </p:nvSpPr>
          <p:spPr>
            <a:xfrm>
              <a:off x="125117" y="1944380"/>
              <a:ext cx="1696727" cy="3587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0x9FFF_FFFF</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8" name="文本框 22"/>
            <p:cNvSpPr txBox="1"/>
            <p:nvPr/>
          </p:nvSpPr>
          <p:spPr>
            <a:xfrm>
              <a:off x="134618" y="2333637"/>
              <a:ext cx="1687225" cy="3587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0x8000</a:t>
              </a:r>
              <a:r>
                <a:rPr kumimoji="0" lang="en-US" sz="105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_</a:t>
              </a:r>
              <a:r>
                <a:rPr kumimoji="0" lang="en-US" sz="1200" b="1" i="0" u="none" strike="noStrike" kern="1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0000</a:t>
              </a:r>
              <a:endParaRPr kumimoji="0" lang="zh-CN" altLang="en-US" sz="12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9" name="文本框 22"/>
            <p:cNvSpPr txBox="1"/>
            <p:nvPr/>
          </p:nvSpPr>
          <p:spPr>
            <a:xfrm>
              <a:off x="134018" y="2518363"/>
              <a:ext cx="1617316" cy="3588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200" b="1" i="0" u="none" strike="noStrike" kern="100" cap="none" spc="0" normalizeH="0" baseline="0" noProof="0">
                  <a:ln>
                    <a:noFill/>
                  </a:ln>
                  <a:solidFill>
                    <a:prstClr val="black"/>
                  </a:solidFill>
                  <a:effectLst/>
                  <a:uLnTx/>
                  <a:uFillTx/>
                  <a:latin typeface="Courier New" panose="02070309020205020404" pitchFamily="49" charset="0"/>
                  <a:ea typeface="宋体" panose="02010600030101010101" pitchFamily="2" charset="-122"/>
                  <a:cs typeface="宋体" panose="02010600030101010101" pitchFamily="2" charset="-122"/>
                </a:rPr>
                <a:t>0x7FFF_FFFF</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0" name="文本框 42"/>
            <p:cNvSpPr txBox="1"/>
            <p:nvPr/>
          </p:nvSpPr>
          <p:spPr>
            <a:xfrm>
              <a:off x="3793807" y="307944"/>
              <a:ext cx="1054141" cy="5797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12827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kseg3</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12827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(512M)</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1" name="文本框 5"/>
            <p:cNvSpPr txBox="1"/>
            <p:nvPr/>
          </p:nvSpPr>
          <p:spPr>
            <a:xfrm>
              <a:off x="3794107" y="888428"/>
              <a:ext cx="1054841" cy="579184"/>
            </a:xfrm>
            <a:prstGeom prst="rect">
              <a:avLst/>
            </a:prstGeom>
            <a:solidFill>
              <a:srgbClr val="FFFFF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kseg2</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(512M)</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2" name="文本框 5"/>
            <p:cNvSpPr txBox="1"/>
            <p:nvPr/>
          </p:nvSpPr>
          <p:spPr>
            <a:xfrm>
              <a:off x="3793807" y="1467912"/>
              <a:ext cx="1054941" cy="1145465"/>
            </a:xfrm>
            <a:prstGeom prst="rect">
              <a:avLst/>
            </a:prstGeom>
            <a:solidFill>
              <a:srgbClr val="BFBFBF"/>
            </a:solidFill>
            <a:ln w="6350" cap="flat" cmpd="sng">
              <a:solidFill>
                <a:srgbClr val="000000"/>
              </a:solidFill>
              <a:prstDash val="solid"/>
              <a:miter/>
              <a:headEnd type="none" w="med" len="med"/>
              <a:tailEnd type="none" w="med" len="med"/>
            </a:ln>
          </p:spPr>
          <p:txBody>
            <a:bodyPr wrap="square" upright="1"/>
            <a:lstStyle/>
            <a:p>
              <a:pPr marL="0" marR="0" lvl="0" indent="0" algn="ctr" defTabSz="914400" rtl="0" eaLnBrk="1" fontAlgn="base" latinLnBrk="0" hangingPunct="1">
                <a:lnSpc>
                  <a:spcPct val="125000"/>
                </a:lnSpc>
                <a:spcBef>
                  <a:spcPts val="240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reserved</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3" name="文本框 5"/>
            <p:cNvSpPr txBox="1"/>
            <p:nvPr/>
          </p:nvSpPr>
          <p:spPr>
            <a:xfrm>
              <a:off x="3820310" y="4372731"/>
              <a:ext cx="998133" cy="562581"/>
            </a:xfrm>
            <a:prstGeom prst="rect">
              <a:avLst/>
            </a:prstGeom>
            <a:solidFill>
              <a:srgbClr val="FFFFFF"/>
            </a:solidFill>
            <a:ln w="0">
              <a:noFill/>
              <a:miter/>
            </a:ln>
          </p:spPr>
          <p:txBody>
            <a:bodyPr wrap="square" upright="1"/>
            <a:lstStyle/>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kseg0/kseg1</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ctr"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en-US" sz="105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(512M)</a:t>
              </a:r>
              <a:endParaRPr kumimoji="0" lang="zh-CN" altLang="en-US" sz="12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cxnSp>
          <p:nvCxnSpPr>
            <p:cNvPr id="34" name="直接箭头连接符 33"/>
            <p:cNvCxnSpPr/>
            <p:nvPr/>
          </p:nvCxnSpPr>
          <p:spPr>
            <a:xfrm>
              <a:off x="2766970" y="876726"/>
              <a:ext cx="1026837" cy="0"/>
            </a:xfrm>
            <a:prstGeom prst="straightConnector1">
              <a:avLst/>
            </a:prstGeom>
            <a:ln w="9525" cap="flat" cmpd="sng">
              <a:solidFill>
                <a:srgbClr val="000000"/>
              </a:solidFill>
              <a:prstDash val="solid"/>
              <a:headEnd type="none" w="med" len="med"/>
              <a:tailEnd type="triangle" w="med" len="med"/>
            </a:ln>
          </p:spPr>
        </p:cxnSp>
        <p:cxnSp>
          <p:nvCxnSpPr>
            <p:cNvPr id="35" name="直接箭头连接符 34"/>
            <p:cNvCxnSpPr/>
            <p:nvPr/>
          </p:nvCxnSpPr>
          <p:spPr>
            <a:xfrm>
              <a:off x="2769070" y="1460011"/>
              <a:ext cx="1026237" cy="0"/>
            </a:xfrm>
            <a:prstGeom prst="straightConnector1">
              <a:avLst/>
            </a:prstGeom>
            <a:ln w="9525" cap="flat" cmpd="sng">
              <a:solidFill>
                <a:srgbClr val="000000"/>
              </a:solidFill>
              <a:prstDash val="solid"/>
              <a:headEnd type="none" w="med" len="med"/>
              <a:tailEnd type="triangle" w="med" len="med"/>
            </a:ln>
          </p:spPr>
        </p:cxnSp>
        <p:cxnSp>
          <p:nvCxnSpPr>
            <p:cNvPr id="36" name="直接箭头连接符 35"/>
            <p:cNvCxnSpPr/>
            <p:nvPr/>
          </p:nvCxnSpPr>
          <p:spPr>
            <a:xfrm>
              <a:off x="2766770" y="2043495"/>
              <a:ext cx="1018636" cy="2898018"/>
            </a:xfrm>
            <a:prstGeom prst="straightConnector1">
              <a:avLst/>
            </a:prstGeom>
            <a:ln w="9525" cap="flat" cmpd="sng">
              <a:solidFill>
                <a:srgbClr val="000000"/>
              </a:solidFill>
              <a:prstDash val="solid"/>
              <a:headEnd type="none" w="med" len="med"/>
              <a:tailEnd type="triangle" w="med" len="med"/>
            </a:ln>
          </p:spPr>
        </p:cxnSp>
        <p:cxnSp>
          <p:nvCxnSpPr>
            <p:cNvPr id="37" name="直接箭头连接符 36"/>
            <p:cNvCxnSpPr/>
            <p:nvPr/>
          </p:nvCxnSpPr>
          <p:spPr>
            <a:xfrm>
              <a:off x="2768870" y="2614177"/>
              <a:ext cx="1016236" cy="2322335"/>
            </a:xfrm>
            <a:prstGeom prst="straightConnector1">
              <a:avLst/>
            </a:prstGeom>
            <a:ln w="9525" cap="flat" cmpd="sng">
              <a:solidFill>
                <a:srgbClr val="000000"/>
              </a:solidFill>
              <a:prstDash val="solid"/>
              <a:headEnd type="none" w="med" len="med"/>
              <a:tailEnd type="triangle" w="med" len="med"/>
            </a:ln>
          </p:spPr>
        </p:cxnSp>
        <p:sp>
          <p:nvSpPr>
            <p:cNvPr id="38" name="文本框 22"/>
            <p:cNvSpPr txBox="1"/>
            <p:nvPr/>
          </p:nvSpPr>
          <p:spPr>
            <a:xfrm>
              <a:off x="1656184" y="-71420"/>
              <a:ext cx="1182458" cy="3594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虚拟地址</a:t>
              </a:r>
              <a:endParaRPr kumimoji="0" lang="zh-CN" altLang="en-US" sz="1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39" name="文本框 22"/>
            <p:cNvSpPr txBox="1"/>
            <p:nvPr/>
          </p:nvSpPr>
          <p:spPr>
            <a:xfrm>
              <a:off x="3744416" y="-59308"/>
              <a:ext cx="1181858" cy="358852"/>
            </a:xfrm>
            <a:prstGeom prst="rect">
              <a:avLst/>
            </a:prstGeom>
            <a:noFill/>
            <a:ln w="6350">
              <a:noFill/>
              <a:miter/>
            </a:ln>
          </p:spPr>
          <p:txBody>
            <a:bodyPr wrap="square" upright="1"/>
            <a:lstStyle/>
            <a:p>
              <a:pPr marL="0" marR="0" lvl="0" indent="128270" algn="just" defTabSz="914400" rtl="0" eaLnBrk="1" fontAlgn="base" latinLnBrk="0" hangingPunct="1">
                <a:lnSpc>
                  <a:spcPct val="125000"/>
                </a:lnSpc>
                <a:spcBef>
                  <a:spcPct val="0"/>
                </a:spcBef>
                <a:spcAft>
                  <a:spcPts val="0"/>
                </a:spcAft>
                <a:buClrTx/>
                <a:buSzTx/>
                <a:buFont typeface="Arial" panose="020B0604020202020204" pitchFamily="34" charset="0"/>
                <a:buNone/>
                <a:tabLst/>
                <a:defRPr/>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宋体" panose="02010600030101010101" pitchFamily="2" charset="-122"/>
                </a:rPr>
                <a:t>物理地址</a:t>
              </a:r>
              <a:endParaRPr kumimoji="0" lang="zh-CN" altLang="en-US" sz="1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cxnSp>
          <p:nvCxnSpPr>
            <p:cNvPr id="40" name="直接连接符 39"/>
            <p:cNvCxnSpPr/>
            <p:nvPr/>
          </p:nvCxnSpPr>
          <p:spPr>
            <a:xfrm>
              <a:off x="3784306" y="4363929"/>
              <a:ext cx="1064542" cy="0"/>
            </a:xfrm>
            <a:prstGeom prst="line">
              <a:avLst/>
            </a:prstGeom>
            <a:ln w="9525" cap="flat" cmpd="sng">
              <a:solidFill>
                <a:srgbClr val="000000"/>
              </a:solidFill>
              <a:prstDash val="dash"/>
              <a:headEnd type="none" w="med" len="med"/>
              <a:tailEnd type="none" w="med" len="med"/>
            </a:ln>
          </p:spPr>
        </p:cxnSp>
        <p:cxnSp>
          <p:nvCxnSpPr>
            <p:cNvPr id="41" name="直接箭头连接符 40"/>
            <p:cNvCxnSpPr/>
            <p:nvPr/>
          </p:nvCxnSpPr>
          <p:spPr>
            <a:xfrm>
              <a:off x="2758669" y="4936512"/>
              <a:ext cx="1025637" cy="0"/>
            </a:xfrm>
            <a:prstGeom prst="straightConnector1">
              <a:avLst/>
            </a:prstGeom>
            <a:ln w="9525" cap="flat" cmpd="sng">
              <a:solidFill>
                <a:srgbClr val="000000"/>
              </a:solidFill>
              <a:prstDash val="solid"/>
              <a:headEnd type="none" w="med" len="med"/>
              <a:tailEnd type="triangle" w="med" len="med"/>
            </a:ln>
          </p:spPr>
        </p:cxnSp>
      </p:grpSp>
      <p:sp>
        <p:nvSpPr>
          <p:cNvPr id="2" name="左大括号 1"/>
          <p:cNvSpPr/>
          <p:nvPr/>
        </p:nvSpPr>
        <p:spPr>
          <a:xfrm>
            <a:off x="3742808" y="1670745"/>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左大括号 42"/>
          <p:cNvSpPr/>
          <p:nvPr/>
        </p:nvSpPr>
        <p:spPr>
          <a:xfrm>
            <a:off x="3742808" y="2267614"/>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左大括号 43"/>
          <p:cNvSpPr/>
          <p:nvPr/>
        </p:nvSpPr>
        <p:spPr>
          <a:xfrm>
            <a:off x="3742808" y="2864483"/>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左大括号 44"/>
          <p:cNvSpPr/>
          <p:nvPr/>
        </p:nvSpPr>
        <p:spPr>
          <a:xfrm>
            <a:off x="3742808" y="3421900"/>
            <a:ext cx="154832" cy="4847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左大括号 45"/>
          <p:cNvSpPr/>
          <p:nvPr/>
        </p:nvSpPr>
        <p:spPr>
          <a:xfrm>
            <a:off x="3712851" y="4001426"/>
            <a:ext cx="166175" cy="223588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文本框 39"/>
          <p:cNvSpPr txBox="1"/>
          <p:nvPr/>
        </p:nvSpPr>
        <p:spPr>
          <a:xfrm>
            <a:off x="2267744" y="1755453"/>
            <a:ext cx="1512168" cy="276517"/>
          </a:xfrm>
          <a:prstGeom prst="rect">
            <a:avLst/>
          </a:prstGeom>
          <a:noFill/>
          <a:ln>
            <a:solidFill>
              <a:schemeClr val="bg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由</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Config.K23</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决定</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8" name="文本框 39"/>
          <p:cNvSpPr txBox="1"/>
          <p:nvPr/>
        </p:nvSpPr>
        <p:spPr>
          <a:xfrm>
            <a:off x="2267744" y="2340344"/>
            <a:ext cx="1512168" cy="277943"/>
          </a:xfrm>
          <a:prstGeom prst="rect">
            <a:avLst/>
          </a:prstGeom>
          <a:noFill/>
          <a:ln>
            <a:solidFill>
              <a:schemeClr val="bg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由</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Config.K23</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决定</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文本框 39"/>
          <p:cNvSpPr txBox="1"/>
          <p:nvPr/>
        </p:nvSpPr>
        <p:spPr>
          <a:xfrm>
            <a:off x="2267744" y="4990913"/>
            <a:ext cx="1512964" cy="276999"/>
          </a:xfrm>
          <a:prstGeom prst="rect">
            <a:avLst/>
          </a:prstGeom>
          <a:no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由</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Config.K23</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决定</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0" name="文本框 39"/>
          <p:cNvSpPr txBox="1"/>
          <p:nvPr/>
        </p:nvSpPr>
        <p:spPr>
          <a:xfrm>
            <a:off x="2110023" y="1321023"/>
            <a:ext cx="1733890" cy="307777"/>
          </a:xfrm>
          <a:prstGeom prst="rect">
            <a:avLst/>
          </a:prstGeom>
          <a:noFill/>
          <a:ln>
            <a:solidFill>
              <a:schemeClr val="bg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存储访问类型</a:t>
            </a:r>
            <a:endParaRPr kumimoji="0" lang="en-US" altLang="zh-CN" sz="1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1" name="文本框 39"/>
          <p:cNvSpPr txBox="1"/>
          <p:nvPr/>
        </p:nvSpPr>
        <p:spPr>
          <a:xfrm>
            <a:off x="2267744" y="3505400"/>
            <a:ext cx="1512964" cy="276999"/>
          </a:xfrm>
          <a:prstGeom prst="rect">
            <a:avLst/>
          </a:prstGeom>
          <a:noFill/>
          <a:ln>
            <a:solidFill>
              <a:schemeClr val="bg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由</a:t>
            </a:r>
            <a:r>
              <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Config.K0</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决定</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2" name="文本框 39"/>
          <p:cNvSpPr txBox="1"/>
          <p:nvPr/>
        </p:nvSpPr>
        <p:spPr>
          <a:xfrm>
            <a:off x="2270325" y="2959011"/>
            <a:ext cx="1573587" cy="276999"/>
          </a:xfrm>
          <a:prstGeom prst="rect">
            <a:avLst/>
          </a:prstGeom>
          <a:noFill/>
          <a:ln>
            <a:solidFill>
              <a:schemeClr val="bg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恒为</a:t>
            </a:r>
            <a:r>
              <a:rPr kumimoji="0" lang="en-US" altLang="zh-CN" sz="12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uncached</a:t>
            </a: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属性</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3" name="文本框 39"/>
          <p:cNvSpPr txBox="1"/>
          <p:nvPr/>
        </p:nvSpPr>
        <p:spPr>
          <a:xfrm>
            <a:off x="323528" y="1321023"/>
            <a:ext cx="1733890" cy="307777"/>
          </a:xfrm>
          <a:prstGeom prst="rect">
            <a:avLst/>
          </a:prstGeom>
          <a:noFill/>
          <a:ln>
            <a:solidFill>
              <a:schemeClr val="bg1"/>
            </a:solidFill>
          </a:ln>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存储访问权限控制</a:t>
            </a:r>
            <a:endParaRPr kumimoji="0" lang="en-US" altLang="zh-CN" sz="1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4" name="左大括号 53"/>
          <p:cNvSpPr/>
          <p:nvPr/>
        </p:nvSpPr>
        <p:spPr>
          <a:xfrm>
            <a:off x="1831318" y="1700808"/>
            <a:ext cx="347784" cy="2210414"/>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左大括号 54"/>
          <p:cNvSpPr/>
          <p:nvPr/>
        </p:nvSpPr>
        <p:spPr>
          <a:xfrm>
            <a:off x="1831318" y="3971664"/>
            <a:ext cx="347784" cy="2265647"/>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文本框 39"/>
          <p:cNvSpPr txBox="1"/>
          <p:nvPr/>
        </p:nvSpPr>
        <p:spPr>
          <a:xfrm>
            <a:off x="437671" y="2651360"/>
            <a:ext cx="1512168" cy="276517"/>
          </a:xfrm>
          <a:prstGeom prst="rect">
            <a:avLst/>
          </a:prstGeom>
          <a:no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仅核心模式可访问</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7" name="文本框 39"/>
          <p:cNvSpPr txBox="1"/>
          <p:nvPr/>
        </p:nvSpPr>
        <p:spPr>
          <a:xfrm>
            <a:off x="437671" y="4952683"/>
            <a:ext cx="1512168" cy="276517"/>
          </a:xfrm>
          <a:prstGeom prst="rect">
            <a:avLst/>
          </a:prstGeom>
          <a:no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所有模式皆可访问</a:t>
            </a:r>
            <a:endParaRPr kumimoji="0" lang="en-US" altLang="zh-CN"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333616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地址映射</a:t>
            </a:r>
            <a:endParaRPr lang="en-US" altLang="zh-CN" dirty="0"/>
          </a:p>
          <a:p>
            <a:r>
              <a:rPr lang="en-US" altLang="zh-CN" dirty="0"/>
              <a:t>0x80000000-&gt;0x00000000</a:t>
            </a:r>
          </a:p>
          <a:p>
            <a:r>
              <a:rPr lang="en-US" altLang="zh-CN" dirty="0"/>
              <a:t>0xbfffffff-&gt;0x1fffffff</a:t>
            </a:r>
            <a:endParaRPr lang="zh-CN" altLang="en-US" dirty="0"/>
          </a:p>
        </p:txBody>
      </p:sp>
      <p:pic>
        <p:nvPicPr>
          <p:cNvPr id="4" name="图片 3"/>
          <p:cNvPicPr>
            <a:picLocks noChangeAspect="1"/>
          </p:cNvPicPr>
          <p:nvPr/>
        </p:nvPicPr>
        <p:blipFill>
          <a:blip r:embed="rId2"/>
          <a:stretch>
            <a:fillRect/>
          </a:stretch>
        </p:blipFill>
        <p:spPr>
          <a:xfrm>
            <a:off x="0" y="2581337"/>
            <a:ext cx="9169305" cy="936104"/>
          </a:xfrm>
          <a:prstGeom prst="rect">
            <a:avLst/>
          </a:prstGeom>
        </p:spPr>
      </p:pic>
    </p:spTree>
    <p:extLst>
      <p:ext uri="{BB962C8B-B14F-4D97-AF65-F5344CB8AC3E}">
        <p14:creationId xmlns:p14="http://schemas.microsoft.com/office/powerpoint/2010/main" val="36298874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89</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自定义类</a:t>
            </a:r>
            <a:r>
              <a:rPr lang="en-US" altLang="zh-CN" sz="2000" dirty="0">
                <a:latin typeface="微软雅黑" panose="020B0503020204020204" pitchFamily="34" charset="-122"/>
                <a:ea typeface="微软雅黑" panose="020B0503020204020204" pitchFamily="34" charset="-122"/>
                <a:cs typeface="+mj-cs"/>
              </a:rPr>
              <a:t>SRAM</a:t>
            </a:r>
            <a:r>
              <a:rPr lang="zh-CN" altLang="en-US" sz="2000" dirty="0">
                <a:latin typeface="微软雅黑" panose="020B0503020204020204" pitchFamily="34" charset="-122"/>
                <a:ea typeface="微软雅黑" panose="020B0503020204020204" pitchFamily="34" charset="-122"/>
                <a:cs typeface="+mj-cs"/>
              </a:rPr>
              <a:t>接口</a:t>
            </a:r>
          </a:p>
        </p:txBody>
      </p:sp>
      <p:sp>
        <p:nvSpPr>
          <p:cNvPr id="5" name="矩形 4"/>
          <p:cNvSpPr/>
          <p:nvPr/>
        </p:nvSpPr>
        <p:spPr>
          <a:xfrm>
            <a:off x="215949" y="692696"/>
            <a:ext cx="8590280" cy="6555641"/>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定义缘由</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为搭建一个</a:t>
            </a:r>
            <a:r>
              <a:rPr lang="en-US" altLang="zh-CN" sz="1600" dirty="0" err="1">
                <a:latin typeface="微软雅黑" panose="020B0503020204020204" pitchFamily="34" charset="-122"/>
                <a:ea typeface="微软雅黑" panose="020B0503020204020204" pitchFamily="34" charset="-122"/>
              </a:rPr>
              <a:t>SoC</a:t>
            </a:r>
            <a:r>
              <a:rPr lang="zh-CN" altLang="en-US" sz="1600" dirty="0">
                <a:latin typeface="微软雅黑" panose="020B0503020204020204" pitchFamily="34" charset="-122"/>
                <a:ea typeface="微软雅黑" panose="020B0503020204020204" pitchFamily="34" charset="-122"/>
              </a:rPr>
              <a:t>系统，需要连接多种外设。</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存储墙的问题，也导致</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访存不可能立即得到数据</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需要一个支持访存等待的总线接口</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大赛要求，首选</a:t>
            </a:r>
            <a:r>
              <a:rPr lang="en-US" altLang="zh-CN" sz="1600" dirty="0">
                <a:latin typeface="微软雅黑" panose="020B0503020204020204" pitchFamily="34" charset="-122"/>
                <a:ea typeface="微软雅黑" panose="020B0503020204020204" pitchFamily="34" charset="-122"/>
              </a:rPr>
              <a:t>AHB-Lite</a:t>
            </a:r>
            <a:r>
              <a:rPr lang="zh-CN" altLang="en-US" sz="1600" dirty="0">
                <a:latin typeface="微软雅黑" panose="020B0503020204020204" pitchFamily="34" charset="-122"/>
                <a:ea typeface="微软雅黑" panose="020B0503020204020204" pitchFamily="34" charset="-122"/>
              </a:rPr>
              <a:t>接口，</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为近一步简化访存接口，提出自定义类</a:t>
            </a:r>
            <a:r>
              <a:rPr lang="en-US" altLang="zh-CN" sz="1600" dirty="0">
                <a:latin typeface="微软雅黑" panose="020B0503020204020204" pitchFamily="34" charset="-122"/>
                <a:ea typeface="微软雅黑" panose="020B0503020204020204" pitchFamily="34" charset="-122"/>
              </a:rPr>
              <a:t>SRAM</a:t>
            </a:r>
            <a:r>
              <a:rPr lang="zh-CN" altLang="en-US" sz="1600" dirty="0">
                <a:latin typeface="微软雅黑" panose="020B0503020204020204" pitchFamily="34" charset="-122"/>
                <a:ea typeface="微软雅黑" panose="020B0503020204020204" pitchFamily="34" charset="-122"/>
              </a:rPr>
              <a:t>接口</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融合</a:t>
            </a:r>
            <a:r>
              <a:rPr lang="en-US" altLang="zh-CN" sz="1600" dirty="0">
                <a:latin typeface="微软雅黑" panose="020B0503020204020204" pitchFamily="34" charset="-122"/>
                <a:ea typeface="微软雅黑" panose="020B0503020204020204" pitchFamily="34" charset="-122"/>
              </a:rPr>
              <a:t>AHB-Lite</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SRAM</a:t>
            </a:r>
            <a:r>
              <a:rPr lang="zh-CN" altLang="en-US" sz="1600" dirty="0">
                <a:latin typeface="微软雅黑" panose="020B0503020204020204" pitchFamily="34" charset="-122"/>
                <a:ea typeface="微软雅黑" panose="020B0503020204020204" pitchFamily="34" charset="-122"/>
              </a:rPr>
              <a:t>接口的特性</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提供自定义类</a:t>
            </a:r>
            <a:r>
              <a:rPr lang="en-US" altLang="zh-CN" u="sng" dirty="0">
                <a:latin typeface="微软雅黑" panose="020B0503020204020204" pitchFamily="34" charset="-122"/>
                <a:ea typeface="微软雅黑" panose="020B0503020204020204" pitchFamily="34" charset="-122"/>
              </a:rPr>
              <a:t>SRAM </a:t>
            </a:r>
            <a:r>
              <a:rPr lang="zh-CN" altLang="en-US" u="sng" dirty="0">
                <a:latin typeface="微软雅黑" panose="020B0503020204020204" pitchFamily="34" charset="-122"/>
                <a:ea typeface="微软雅黑" panose="020B0503020204020204" pitchFamily="34" charset="-122"/>
              </a:rPr>
              <a:t>到 </a:t>
            </a:r>
            <a:r>
              <a:rPr lang="en-US" altLang="zh-CN" u="sng" dirty="0">
                <a:latin typeface="微软雅黑" panose="020B0503020204020204" pitchFamily="34" charset="-122"/>
                <a:ea typeface="微软雅黑" panose="020B0503020204020204" pitchFamily="34" charset="-122"/>
              </a:rPr>
              <a:t>AHB-Lite</a:t>
            </a:r>
            <a:r>
              <a:rPr lang="zh-CN" altLang="en-US" u="sng" dirty="0">
                <a:latin typeface="微软雅黑" panose="020B0503020204020204" pitchFamily="34" charset="-122"/>
                <a:ea typeface="微软雅黑" panose="020B0503020204020204" pitchFamily="34" charset="-122"/>
              </a:rPr>
              <a:t>接口的转换桥</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转换桥为 提供的</a:t>
            </a:r>
            <a:r>
              <a:rPr lang="en-US" altLang="zh-CN" sz="1600" dirty="0" err="1">
                <a:latin typeface="微软雅黑" panose="020B0503020204020204" pitchFamily="34" charset="-122"/>
                <a:ea typeface="微软雅黑" panose="020B0503020204020204" pitchFamily="34" charset="-122"/>
              </a:rPr>
              <a:t>SoC_Lite</a:t>
            </a:r>
            <a:r>
              <a:rPr lang="zh-CN" altLang="en-US" sz="1600" dirty="0">
                <a:latin typeface="微软雅黑" panose="020B0503020204020204" pitchFamily="34" charset="-122"/>
                <a:ea typeface="微软雅黑" panose="020B0503020204020204" pitchFamily="34" charset="-122"/>
              </a:rPr>
              <a:t>的 </a:t>
            </a:r>
            <a:r>
              <a:rPr lang="en-US" altLang="zh-CN" sz="1600" dirty="0">
                <a:latin typeface="微软雅黑" panose="020B0503020204020204" pitchFamily="34" charset="-122"/>
                <a:ea typeface="微软雅黑" panose="020B0503020204020204" pitchFamily="34" charset="-122"/>
              </a:rPr>
              <a:t>2x3 </a:t>
            </a:r>
            <a:r>
              <a:rPr lang="zh-CN" altLang="en-US" sz="1600" dirty="0">
                <a:latin typeface="微软雅黑" panose="020B0503020204020204" pitchFamily="34" charset="-122"/>
                <a:ea typeface="微软雅黑" panose="020B0503020204020204" pitchFamily="34" charset="-122"/>
              </a:rPr>
              <a:t>转换接口</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注意：如果不使用我们提供的</a:t>
            </a:r>
            <a:r>
              <a:rPr lang="en-US" altLang="zh-CN" sz="1600" dirty="0" err="1">
                <a:latin typeface="微软雅黑" panose="020B0503020204020204" pitchFamily="34" charset="-122"/>
                <a:ea typeface="微软雅黑" panose="020B0503020204020204" pitchFamily="34" charset="-122"/>
              </a:rPr>
              <a:t>SoC_Lite</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直接搭建</a:t>
            </a:r>
            <a:r>
              <a:rPr lang="en-US" altLang="zh-CN" sz="1600" dirty="0">
                <a:latin typeface="微软雅黑" panose="020B0503020204020204" pitchFamily="34" charset="-122"/>
                <a:ea typeface="微软雅黑" panose="020B0503020204020204" pitchFamily="34" charset="-122"/>
              </a:rPr>
              <a:t>AHB-Lite</a:t>
            </a:r>
            <a:r>
              <a:rPr lang="zh-CN" altLang="en-US" sz="1600" dirty="0">
                <a:latin typeface="微软雅黑" panose="020B0503020204020204" pitchFamily="34" charset="-122"/>
                <a:ea typeface="微软雅黑" panose="020B0503020204020204" pitchFamily="34" charset="-122"/>
              </a:rPr>
              <a:t>接口，</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          或搭建自己定义的总线协议，并连接各外设</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则不需要关注 此处 自定义类</a:t>
            </a:r>
            <a:r>
              <a:rPr lang="en-US" altLang="zh-CN" sz="1600" dirty="0">
                <a:latin typeface="微软雅黑" panose="020B0503020204020204" pitchFamily="34" charset="-122"/>
                <a:ea typeface="微软雅黑" panose="020B0503020204020204" pitchFamily="34" charset="-122"/>
              </a:rPr>
              <a:t>SRAM</a:t>
            </a:r>
            <a:r>
              <a:rPr lang="zh-CN" altLang="en-US" sz="1600" dirty="0">
                <a:latin typeface="微软雅黑" panose="020B0503020204020204" pitchFamily="34" charset="-122"/>
                <a:ea typeface="微软雅黑" panose="020B0503020204020204" pitchFamily="34" charset="-122"/>
              </a:rPr>
              <a:t>接口</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  </a:t>
            </a: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endParaRPr lang="en-US" altLang="zh-CN" u="sng" dirty="0">
              <a:latin typeface="微软雅黑" panose="020B0503020204020204" pitchFamily="34" charset="-122"/>
              <a:ea typeface="微软雅黑" panose="020B0503020204020204" pitchFamily="34" charset="-122"/>
            </a:endParaRPr>
          </a:p>
          <a:p>
            <a:pPr lvl="1"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endParaRPr lang="en-US" altLang="zh-CN" u="sng"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454779" y="4564026"/>
            <a:ext cx="2689221" cy="1553771"/>
          </a:xfrm>
          <a:prstGeom prst="rect">
            <a:avLst/>
          </a:prstGeom>
        </p:spPr>
      </p:pic>
    </p:spTree>
    <p:extLst>
      <p:ext uri="{BB962C8B-B14F-4D97-AF65-F5344CB8AC3E}">
        <p14:creationId xmlns:p14="http://schemas.microsoft.com/office/powerpoint/2010/main" val="199340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9</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en-US" altLang="zh-CN" sz="2000" dirty="0">
                <a:latin typeface="微软雅黑" panose="020B0503020204020204" pitchFamily="34" charset="-122"/>
                <a:ea typeface="微软雅黑" panose="020B0503020204020204" pitchFamily="34" charset="-122"/>
                <a:cs typeface="+mj-cs"/>
              </a:rPr>
              <a:t>MIPS</a:t>
            </a:r>
            <a:r>
              <a:rPr lang="zh-CN" altLang="en-US" sz="2000" dirty="0">
                <a:latin typeface="微软雅黑" panose="020B0503020204020204" pitchFamily="34" charset="-122"/>
                <a:ea typeface="微软雅黑" panose="020B0503020204020204" pitchFamily="34" charset="-122"/>
                <a:cs typeface="+mj-cs"/>
              </a:rPr>
              <a:t>基准指令集</a:t>
            </a:r>
            <a:r>
              <a:rPr lang="en-US" altLang="zh-CN" sz="2000" dirty="0">
                <a:latin typeface="微软雅黑" panose="020B0503020204020204" pitchFamily="34" charset="-122"/>
                <a:ea typeface="微软雅黑" panose="020B0503020204020204" pitchFamily="34" charset="-122"/>
                <a:cs typeface="+mj-cs"/>
              </a:rPr>
              <a:t>——</a:t>
            </a:r>
            <a:r>
              <a:rPr lang="zh-CN" altLang="en-US" sz="2000" dirty="0">
                <a:latin typeface="微软雅黑" panose="020B0503020204020204" pitchFamily="34" charset="-122"/>
                <a:ea typeface="微软雅黑" panose="020B0503020204020204" pitchFamily="34" charset="-122"/>
                <a:cs typeface="+mj-cs"/>
              </a:rPr>
              <a:t>编程模型</a:t>
            </a:r>
          </a:p>
        </p:txBody>
      </p:sp>
      <p:sp>
        <p:nvSpPr>
          <p:cNvPr id="5" name="矩形 4"/>
          <p:cNvSpPr/>
          <p:nvPr/>
        </p:nvSpPr>
        <p:spPr>
          <a:xfrm>
            <a:off x="-108520" y="1065942"/>
            <a:ext cx="6120680" cy="3877985"/>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寄存器</a:t>
            </a:r>
            <a:endParaRPr lang="en-US" altLang="zh-CN"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个</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位通用寄存器，</a:t>
            </a:r>
            <a:r>
              <a:rPr lang="en-US" altLang="zh-CN" sz="1600" dirty="0">
                <a:latin typeface="微软雅黑" panose="020B0503020204020204" pitchFamily="34" charset="-122"/>
                <a:ea typeface="微软雅黑" panose="020B0503020204020204" pitchFamily="34" charset="-122"/>
              </a:rPr>
              <a:t>r0~r31</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400" dirty="0">
                <a:latin typeface="微软雅黑" panose="020B0503020204020204" pitchFamily="34" charset="-122"/>
                <a:ea typeface="微软雅黑" panose="020B0503020204020204" pitchFamily="34" charset="-122"/>
              </a:rPr>
              <a:t>r0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号通用寄存器，值永远为</a:t>
            </a:r>
            <a:r>
              <a:rPr lang="en-US" altLang="zh-CN" sz="1400" dirty="0">
                <a:latin typeface="微软雅黑" panose="020B0503020204020204" pitchFamily="34" charset="-122"/>
                <a:ea typeface="微软雅黑" panose="020B0503020204020204" pitchFamily="34" charset="-122"/>
              </a:rPr>
              <a:t>0</a:t>
            </a: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400" dirty="0">
                <a:latin typeface="微软雅黑" panose="020B0503020204020204" pitchFamily="34" charset="-122"/>
                <a:ea typeface="微软雅黑" panose="020B0503020204020204" pitchFamily="34" charset="-122"/>
              </a:rPr>
              <a:t>r31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31</a:t>
            </a:r>
            <a:r>
              <a:rPr lang="zh-CN" altLang="en-US" sz="1400" dirty="0">
                <a:latin typeface="微软雅黑" panose="020B0503020204020204" pitchFamily="34" charset="-122"/>
                <a:ea typeface="微软雅黑" panose="020B0503020204020204" pitchFamily="34" charset="-122"/>
              </a:rPr>
              <a:t>号通用寄存器，被</a:t>
            </a:r>
            <a:r>
              <a:rPr lang="en-US" altLang="zh-CN" sz="1400" dirty="0">
                <a:latin typeface="微软雅黑" panose="020B0503020204020204" pitchFamily="34" charset="-122"/>
                <a:ea typeface="微软雅黑" panose="020B0503020204020204" pitchFamily="34" charset="-122"/>
              </a:rPr>
              <a:t>JAL</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BLTZAL</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BGEZAL</a:t>
            </a:r>
            <a:r>
              <a:rPr lang="zh-CN" altLang="en-US" sz="1400" dirty="0">
                <a:latin typeface="微软雅黑" panose="020B0503020204020204" pitchFamily="34" charset="-122"/>
                <a:ea typeface="微软雅黑" panose="020B0503020204020204" pitchFamily="34" charset="-122"/>
              </a:rPr>
              <a:t>指令隐式的用作目标寄存器，存放返回地址</a:t>
            </a:r>
            <a:endParaRPr lang="en-US" altLang="zh-CN" sz="14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位的</a:t>
            </a:r>
            <a:r>
              <a:rPr lang="en-US" altLang="zh-CN" sz="1600" dirty="0">
                <a:latin typeface="微软雅黑" panose="020B0503020204020204" pitchFamily="34" charset="-122"/>
                <a:ea typeface="微软雅黑" panose="020B0503020204020204" pitchFamily="34" charset="-122"/>
              </a:rPr>
              <a:t>HI/LO</a:t>
            </a:r>
            <a:r>
              <a:rPr lang="zh-CN" altLang="en-US" sz="1600" dirty="0">
                <a:latin typeface="微软雅黑" panose="020B0503020204020204" pitchFamily="34" charset="-122"/>
                <a:ea typeface="微软雅黑" panose="020B0503020204020204" pitchFamily="34" charset="-122"/>
              </a:rPr>
              <a:t>寄存器</a:t>
            </a:r>
            <a:endParaRPr lang="en-US" altLang="zh-CN" sz="1600" dirty="0">
              <a:latin typeface="微软雅黑" panose="020B0503020204020204" pitchFamily="34" charset="-122"/>
              <a:ea typeface="微软雅黑" panose="020B0503020204020204" pitchFamily="34" charset="-122"/>
            </a:endParaRP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400" dirty="0">
                <a:latin typeface="微软雅黑" panose="020B0503020204020204" pitchFamily="34" charset="-122"/>
                <a:ea typeface="微软雅黑" panose="020B0503020204020204" pitchFamily="34" charset="-122"/>
              </a:rPr>
              <a:t>HI</a:t>
            </a:r>
            <a:r>
              <a:rPr lang="zh-CN" altLang="en-US" sz="1400" dirty="0">
                <a:latin typeface="微软雅黑" panose="020B0503020204020204" pitchFamily="34" charset="-122"/>
                <a:ea typeface="微软雅黑" panose="020B0503020204020204" pitchFamily="34" charset="-122"/>
              </a:rPr>
              <a:t>寄存器存放乘法指令结果的高半部分或是除法指令结果的余数，</a:t>
            </a:r>
            <a:r>
              <a:rPr lang="en-US" altLang="zh-CN" sz="1400" dirty="0">
                <a:latin typeface="微软雅黑" panose="020B0503020204020204" pitchFamily="34" charset="-122"/>
                <a:ea typeface="微软雅黑" panose="020B0503020204020204" pitchFamily="34" charset="-122"/>
              </a:rPr>
              <a:t>LO</a:t>
            </a:r>
            <a:r>
              <a:rPr lang="zh-CN" altLang="en-US" sz="1400" dirty="0">
                <a:latin typeface="微软雅黑" panose="020B0503020204020204" pitchFamily="34" charset="-122"/>
                <a:ea typeface="微软雅黑" panose="020B0503020204020204" pitchFamily="34" charset="-122"/>
              </a:rPr>
              <a:t>寄存器存放乘法指令结果的低半部分或是除法指令结果的商。</a:t>
            </a:r>
            <a:endParaRPr lang="en-US" altLang="zh-CN" sz="14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程序计数器（</a:t>
            </a:r>
            <a:r>
              <a:rPr lang="en-US" altLang="zh-CN" sz="1600" dirty="0">
                <a:latin typeface="微软雅黑" panose="020B0503020204020204" pitchFamily="34" charset="-122"/>
                <a:ea typeface="微软雅黑" panose="020B0503020204020204" pitchFamily="34" charset="-122"/>
              </a:rPr>
              <a:t>PC</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1828800" lvl="3"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400" dirty="0">
                <a:latin typeface="微软雅黑" panose="020B0503020204020204" pitchFamily="34" charset="-122"/>
                <a:ea typeface="微软雅黑" panose="020B0503020204020204" pitchFamily="34" charset="-122"/>
              </a:rPr>
              <a:t>这个寄存器软件无法直接访问。</a:t>
            </a:r>
            <a:endParaRPr lang="en-US" altLang="zh-CN" sz="1400" dirty="0">
              <a:latin typeface="微软雅黑" panose="020B0503020204020204" pitchFamily="34" charset="-122"/>
              <a:ea typeface="微软雅黑" panose="020B0503020204020204" pitchFamily="34" charset="-122"/>
            </a:endParaRPr>
          </a:p>
        </p:txBody>
      </p:sp>
      <p:sp>
        <p:nvSpPr>
          <p:cNvPr id="7" name="文本框 39"/>
          <p:cNvSpPr txBox="1"/>
          <p:nvPr/>
        </p:nvSpPr>
        <p:spPr>
          <a:xfrm>
            <a:off x="6012160" y="1870960"/>
            <a:ext cx="3131840" cy="307777"/>
          </a:xfrm>
          <a:prstGeom prst="rect">
            <a:avLst/>
          </a:prstGeom>
          <a:solidFill>
            <a:srgbClr val="0070C0"/>
          </a:solidFill>
          <a:ln>
            <a:solidFill>
              <a:schemeClr val="bg1"/>
            </a:solidFill>
          </a:ln>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操作数是</a:t>
            </a:r>
            <a:r>
              <a:rPr lang="en-US" sz="1400" dirty="0">
                <a:solidFill>
                  <a:schemeClr val="bg1"/>
                </a:solidFill>
                <a:latin typeface="微软雅黑" panose="020B0503020204020204" pitchFamily="34" charset="-122"/>
                <a:ea typeface="微软雅黑" panose="020B0503020204020204" pitchFamily="34" charset="-122"/>
              </a:rPr>
              <a:t>0</a:t>
            </a:r>
            <a:r>
              <a:rPr lang="zh-CN" altLang="en-US" sz="1400" dirty="0">
                <a:solidFill>
                  <a:schemeClr val="bg1"/>
                </a:solidFill>
                <a:latin typeface="微软雅黑" panose="020B0503020204020204" pitchFamily="34" charset="-122"/>
                <a:ea typeface="微软雅黑" panose="020B0503020204020204" pitchFamily="34" charset="-122"/>
              </a:rPr>
              <a:t>号寄存器需要考虑相关吗？</a:t>
            </a:r>
            <a:endParaRPr lang="x-none" sz="1400" dirty="0">
              <a:solidFill>
                <a:schemeClr val="bg1"/>
              </a:solidFill>
              <a:latin typeface="微软雅黑" panose="020B0503020204020204" pitchFamily="34" charset="-122"/>
              <a:ea typeface="微软雅黑" panose="020B0503020204020204" pitchFamily="34" charset="-122"/>
            </a:endParaRPr>
          </a:p>
        </p:txBody>
      </p:sp>
      <p:sp>
        <p:nvSpPr>
          <p:cNvPr id="10" name="文本框 39"/>
          <p:cNvSpPr txBox="1"/>
          <p:nvPr/>
        </p:nvSpPr>
        <p:spPr>
          <a:xfrm>
            <a:off x="6012160" y="4509120"/>
            <a:ext cx="3131840" cy="307777"/>
          </a:xfrm>
          <a:prstGeom prst="rect">
            <a:avLst/>
          </a:prstGeom>
          <a:solidFill>
            <a:srgbClr val="0070C0"/>
          </a:solidFill>
          <a:ln>
            <a:solidFill>
              <a:schemeClr val="bg1"/>
            </a:solidFill>
          </a:ln>
        </p:spPr>
        <p:txBody>
          <a:bodyPr wrap="square" rtlCol="0">
            <a:spAutoFit/>
          </a:bodyPr>
          <a:lstStyle/>
          <a:p>
            <a:pPr algn="l"/>
            <a:r>
              <a:rPr lang="zh-CN" altLang="en-US" sz="1400" dirty="0">
                <a:solidFill>
                  <a:schemeClr val="bg1"/>
                </a:solidFill>
                <a:latin typeface="微软雅黑" panose="020B0503020204020204" pitchFamily="34" charset="-122"/>
                <a:ea typeface="微软雅黑" panose="020B0503020204020204" pitchFamily="34" charset="-122"/>
              </a:rPr>
              <a:t>软件如何动态获得自己的</a:t>
            </a:r>
            <a:r>
              <a:rPr lang="en-US" altLang="zh-CN" sz="1400" dirty="0">
                <a:solidFill>
                  <a:schemeClr val="bg1"/>
                </a:solidFill>
                <a:latin typeface="微软雅黑" panose="020B0503020204020204" pitchFamily="34" charset="-122"/>
                <a:ea typeface="微软雅黑" panose="020B0503020204020204" pitchFamily="34" charset="-122"/>
              </a:rPr>
              <a:t>PC</a:t>
            </a:r>
            <a:r>
              <a:rPr lang="zh-CN" altLang="en-US" sz="1400" dirty="0">
                <a:solidFill>
                  <a:schemeClr val="bg1"/>
                </a:solidFill>
                <a:latin typeface="微软雅黑" panose="020B0503020204020204" pitchFamily="34" charset="-122"/>
                <a:ea typeface="微软雅黑" panose="020B0503020204020204" pitchFamily="34" charset="-122"/>
              </a:rPr>
              <a:t>？</a:t>
            </a:r>
            <a:endParaRPr lang="x-none" sz="1400" dirty="0">
              <a:solidFill>
                <a:schemeClr val="bg1"/>
              </a:solidFill>
              <a:latin typeface="微软雅黑" panose="020B0503020204020204" pitchFamily="34" charset="-122"/>
              <a:ea typeface="微软雅黑" panose="020B0503020204020204" pitchFamily="34" charset="-122"/>
            </a:endParaRPr>
          </a:p>
        </p:txBody>
      </p:sp>
      <p:sp>
        <p:nvSpPr>
          <p:cNvPr id="11" name="文本框 39"/>
          <p:cNvSpPr txBox="1"/>
          <p:nvPr/>
        </p:nvSpPr>
        <p:spPr>
          <a:xfrm>
            <a:off x="5987752" y="3190660"/>
            <a:ext cx="3131840" cy="738664"/>
          </a:xfrm>
          <a:prstGeom prst="rect">
            <a:avLst/>
          </a:prstGeom>
          <a:solidFill>
            <a:srgbClr val="0070C0"/>
          </a:solidFill>
          <a:ln>
            <a:solidFill>
              <a:schemeClr val="bg1"/>
            </a:solidFill>
          </a:ln>
        </p:spPr>
        <p:txBody>
          <a:bodyPr wrap="square" rtlCol="0">
            <a:spAutoFit/>
          </a:bodyPr>
          <a:lstStyle/>
          <a:p>
            <a:pPr algn="l"/>
            <a:r>
              <a:rPr lang="en-US" sz="1400" dirty="0" err="1">
                <a:solidFill>
                  <a:schemeClr val="bg1"/>
                </a:solidFill>
                <a:latin typeface="微软雅黑" panose="020B0503020204020204" pitchFamily="34" charset="-122"/>
                <a:ea typeface="微软雅黑" panose="020B0503020204020204" pitchFamily="34" charset="-122"/>
              </a:rPr>
              <a:t>int</a:t>
            </a:r>
            <a:r>
              <a:rPr lang="en-US" sz="1400" dirty="0">
                <a:solidFill>
                  <a:schemeClr val="bg1"/>
                </a:solidFill>
                <a:latin typeface="微软雅黑" panose="020B0503020204020204" pitchFamily="34" charset="-122"/>
                <a:ea typeface="微软雅黑" panose="020B0503020204020204" pitchFamily="34" charset="-122"/>
              </a:rPr>
              <a:t>    a, b, c;</a:t>
            </a:r>
          </a:p>
          <a:p>
            <a:pPr algn="l"/>
            <a:r>
              <a:rPr lang="en-US" sz="1400" dirty="0">
                <a:solidFill>
                  <a:schemeClr val="bg1"/>
                </a:solidFill>
                <a:latin typeface="微软雅黑" panose="020B0503020204020204" pitchFamily="34" charset="-122"/>
                <a:ea typeface="微软雅黑" panose="020B0503020204020204" pitchFamily="34" charset="-122"/>
              </a:rPr>
              <a:t>c = a * b;</a:t>
            </a:r>
          </a:p>
          <a:p>
            <a:pPr algn="l"/>
            <a:r>
              <a:rPr lang="zh-CN" altLang="en-US" sz="1400" dirty="0">
                <a:solidFill>
                  <a:schemeClr val="bg1"/>
                </a:solidFill>
                <a:latin typeface="微软雅黑" panose="020B0503020204020204" pitchFamily="34" charset="-122"/>
                <a:ea typeface="微软雅黑" panose="020B0503020204020204" pitchFamily="34" charset="-122"/>
              </a:rPr>
              <a:t>会用到</a:t>
            </a:r>
            <a:r>
              <a:rPr lang="en-US" altLang="zh-CN" sz="1400" dirty="0">
                <a:solidFill>
                  <a:schemeClr val="bg1"/>
                </a:solidFill>
                <a:latin typeface="微软雅黑" panose="020B0503020204020204" pitchFamily="34" charset="-122"/>
                <a:ea typeface="微软雅黑" panose="020B0503020204020204" pitchFamily="34" charset="-122"/>
              </a:rPr>
              <a:t>HI</a:t>
            </a:r>
            <a:r>
              <a:rPr lang="zh-CN" altLang="en-US" sz="1400" dirty="0">
                <a:solidFill>
                  <a:schemeClr val="bg1"/>
                </a:solidFill>
                <a:latin typeface="微软雅黑" panose="020B0503020204020204" pitchFamily="34" charset="-122"/>
                <a:ea typeface="微软雅黑" panose="020B0503020204020204" pitchFamily="34" charset="-122"/>
              </a:rPr>
              <a:t>寄存器吗？</a:t>
            </a:r>
            <a:endParaRPr 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6939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90</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自定义类</a:t>
            </a:r>
            <a:r>
              <a:rPr lang="en-US" altLang="zh-CN" sz="2000" dirty="0">
                <a:latin typeface="微软雅黑" panose="020B0503020204020204" pitchFamily="34" charset="-122"/>
                <a:ea typeface="微软雅黑" panose="020B0503020204020204" pitchFamily="34" charset="-122"/>
                <a:cs typeface="+mj-cs"/>
              </a:rPr>
              <a:t>SRAM</a:t>
            </a:r>
            <a:r>
              <a:rPr lang="zh-CN" altLang="en-US" sz="2000" dirty="0">
                <a:latin typeface="微软雅黑" panose="020B0503020204020204" pitchFamily="34" charset="-122"/>
                <a:ea typeface="微软雅黑" panose="020B0503020204020204" pitchFamily="34" charset="-122"/>
                <a:cs typeface="+mj-cs"/>
              </a:rPr>
              <a:t>接口</a:t>
            </a:r>
          </a:p>
        </p:txBody>
      </p:sp>
      <p:sp>
        <p:nvSpPr>
          <p:cNvPr id="5" name="矩形 4"/>
          <p:cNvSpPr/>
          <p:nvPr/>
        </p:nvSpPr>
        <p:spPr>
          <a:xfrm>
            <a:off x="215949" y="692696"/>
            <a:ext cx="8590280" cy="1661993"/>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u="sng" dirty="0">
                <a:latin typeface="微软雅黑" panose="020B0503020204020204" pitchFamily="34" charset="-122"/>
                <a:ea typeface="微软雅黑" panose="020B0503020204020204" pitchFamily="34" charset="-122"/>
              </a:rPr>
              <a:t>SRAM</a:t>
            </a:r>
            <a:r>
              <a:rPr lang="zh-CN" altLang="en-US" u="sng" dirty="0">
                <a:latin typeface="微软雅黑" panose="020B0503020204020204" pitchFamily="34" charset="-122"/>
                <a:ea typeface="微软雅黑" panose="020B0503020204020204" pitchFamily="34" charset="-122"/>
              </a:rPr>
              <a:t>接口的不足</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无握手信号：如果数据需要多拍才能回来，则无法适用</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读数据无字节使能，一次必须读出整个宽度的数据</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新增握手和读字节使能</a:t>
            </a:r>
            <a:endParaRPr lang="en-US" altLang="zh-CN" u="sng"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259186045"/>
              </p:ext>
            </p:extLst>
          </p:nvPr>
        </p:nvGraphicFramePr>
        <p:xfrm>
          <a:off x="719393" y="2276872"/>
          <a:ext cx="7957063" cy="3332480"/>
        </p:xfrm>
        <a:graphic>
          <a:graphicData uri="http://schemas.openxmlformats.org/drawingml/2006/table">
            <a:tbl>
              <a:tblPr firstRow="1" bandRow="1">
                <a:tableStyleId>{5C22544A-7EE6-4342-B048-85BDC9FD1C3A}</a:tableStyleId>
              </a:tblPr>
              <a:tblGrid>
                <a:gridCol w="972108">
                  <a:extLst>
                    <a:ext uri="{9D8B030D-6E8A-4147-A177-3AD203B41FA5}">
                      <a16:colId xmlns:a16="http://schemas.microsoft.com/office/drawing/2014/main" val="20000"/>
                    </a:ext>
                  </a:extLst>
                </a:gridCol>
                <a:gridCol w="792267">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4392488">
                  <a:extLst>
                    <a:ext uri="{9D8B030D-6E8A-4147-A177-3AD203B41FA5}">
                      <a16:colId xmlns:a16="http://schemas.microsoft.com/office/drawing/2014/main" val="20003"/>
                    </a:ext>
                  </a:extLst>
                </a:gridCol>
              </a:tblGrid>
              <a:tr h="221743">
                <a:tc>
                  <a:txBody>
                    <a:bodyPr/>
                    <a:lstStyle/>
                    <a:p>
                      <a:pPr algn="ctr"/>
                      <a:r>
                        <a:rPr lang="zh-CN" altLang="en-US" dirty="0"/>
                        <a:t>名称</a:t>
                      </a:r>
                    </a:p>
                  </a:txBody>
                  <a:tcPr/>
                </a:tc>
                <a:tc>
                  <a:txBody>
                    <a:bodyPr/>
                    <a:lstStyle/>
                    <a:p>
                      <a:pPr algn="ctr"/>
                      <a:r>
                        <a:rPr lang="zh-CN" altLang="en-US" dirty="0"/>
                        <a:t>宽度</a:t>
                      </a:r>
                    </a:p>
                  </a:txBody>
                  <a:tcPr/>
                </a:tc>
                <a:tc>
                  <a:txBody>
                    <a:bodyPr/>
                    <a:lstStyle/>
                    <a:p>
                      <a:pPr algn="ctr"/>
                      <a:r>
                        <a:rPr lang="zh-CN" altLang="en-US" dirty="0"/>
                        <a:t>方向</a:t>
                      </a:r>
                    </a:p>
                  </a:txBody>
                  <a:tcPr/>
                </a:tc>
                <a:tc>
                  <a:txBody>
                    <a:bodyPr/>
                    <a:lstStyle/>
                    <a:p>
                      <a:pPr algn="ctr"/>
                      <a:r>
                        <a:rPr lang="zh-CN" altLang="en-US" dirty="0"/>
                        <a:t>描述</a:t>
                      </a:r>
                    </a:p>
                  </a:txBody>
                  <a:tcPr/>
                </a:tc>
                <a:extLst>
                  <a:ext uri="{0D108BD9-81ED-4DB2-BD59-A6C34878D82A}">
                    <a16:rowId xmlns:a16="http://schemas.microsoft.com/office/drawing/2014/main" val="10000"/>
                  </a:ext>
                </a:extLst>
              </a:tr>
              <a:tr h="370840">
                <a:tc>
                  <a:txBody>
                    <a:bodyPr/>
                    <a:lstStyle/>
                    <a:p>
                      <a:pPr algn="ctr"/>
                      <a:r>
                        <a:rPr lang="en-US" altLang="zh-CN" dirty="0" err="1"/>
                        <a:t>clk</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—&gt;master/slave</a:t>
                      </a:r>
                      <a:endParaRPr lang="zh-CN" altLang="en-US" dirty="0"/>
                    </a:p>
                  </a:txBody>
                  <a:tcPr/>
                </a:tc>
                <a:tc>
                  <a:txBody>
                    <a:bodyPr/>
                    <a:lstStyle/>
                    <a:p>
                      <a:pPr algn="l"/>
                      <a:r>
                        <a:rPr lang="zh-CN" altLang="en-US" dirty="0"/>
                        <a:t>时钟</a:t>
                      </a:r>
                    </a:p>
                  </a:txBody>
                  <a:tcPr/>
                </a:tc>
                <a:extLst>
                  <a:ext uri="{0D108BD9-81ED-4DB2-BD59-A6C34878D82A}">
                    <a16:rowId xmlns:a16="http://schemas.microsoft.com/office/drawing/2014/main" val="10001"/>
                  </a:ext>
                </a:extLst>
              </a:tr>
              <a:tr h="370840">
                <a:tc>
                  <a:txBody>
                    <a:bodyPr/>
                    <a:lstStyle/>
                    <a:p>
                      <a:pPr algn="ctr"/>
                      <a:r>
                        <a:rPr lang="en-US" altLang="zh-CN" dirty="0" err="1"/>
                        <a:t>addr</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—&gt;slave</a:t>
                      </a:r>
                      <a:endParaRPr lang="zh-CN" altLang="en-US" dirty="0"/>
                    </a:p>
                  </a:txBody>
                  <a:tcPr/>
                </a:tc>
                <a:tc>
                  <a:txBody>
                    <a:bodyPr/>
                    <a:lstStyle/>
                    <a:p>
                      <a:pPr algn="l"/>
                      <a:r>
                        <a:rPr lang="zh-CN" altLang="en-US" dirty="0"/>
                        <a:t>地址，读写均使用同一地址线，</a:t>
                      </a:r>
                      <a:r>
                        <a:rPr lang="zh-CN" altLang="en-US" dirty="0">
                          <a:solidFill>
                            <a:srgbClr val="FF0000"/>
                          </a:solidFill>
                        </a:rPr>
                        <a:t>字节寻址</a:t>
                      </a:r>
                    </a:p>
                  </a:txBody>
                  <a:tcPr/>
                </a:tc>
                <a:extLst>
                  <a:ext uri="{0D108BD9-81ED-4DB2-BD59-A6C34878D82A}">
                    <a16:rowId xmlns:a16="http://schemas.microsoft.com/office/drawing/2014/main" val="10003"/>
                  </a:ext>
                </a:extLst>
              </a:tr>
              <a:tr h="370840">
                <a:tc>
                  <a:txBody>
                    <a:bodyPr/>
                    <a:lstStyle/>
                    <a:p>
                      <a:pPr algn="ctr"/>
                      <a:r>
                        <a:rPr lang="en-US" altLang="zh-CN" dirty="0">
                          <a:solidFill>
                            <a:srgbClr val="FF0000"/>
                          </a:solidFill>
                        </a:rPr>
                        <a:t>ben</a:t>
                      </a:r>
                      <a:endParaRPr lang="zh-CN" altLang="en-US" dirty="0">
                        <a:solidFill>
                          <a:srgbClr val="FF0000"/>
                        </a:solidFill>
                      </a:endParaRPr>
                    </a:p>
                  </a:txBody>
                  <a:tcPr/>
                </a:tc>
                <a:tc>
                  <a:txBody>
                    <a:bodyPr/>
                    <a:lstStyle/>
                    <a:p>
                      <a:pPr algn="ctr"/>
                      <a:r>
                        <a:rPr lang="en-US" altLang="zh-CN" dirty="0">
                          <a:solidFill>
                            <a:srgbClr val="FF0000"/>
                          </a:solidFill>
                        </a:rPr>
                        <a:t>4</a:t>
                      </a:r>
                      <a:endParaRPr lang="zh-CN" altLang="en-US" dirty="0">
                        <a:solidFill>
                          <a:srgbClr val="FF0000"/>
                        </a:solidFill>
                      </a:endParaRPr>
                    </a:p>
                  </a:txBody>
                  <a:tcPr/>
                </a:tc>
                <a:tc>
                  <a:txBody>
                    <a:bodyPr/>
                    <a:lstStyle/>
                    <a:p>
                      <a:pPr algn="ctr"/>
                      <a:r>
                        <a:rPr lang="en-US" altLang="zh-CN">
                          <a:solidFill>
                            <a:srgbClr val="FF0000"/>
                          </a:solidFill>
                        </a:rPr>
                        <a:t>—&gt;slave</a:t>
                      </a:r>
                      <a:endParaRPr lang="zh-CN" altLang="en-US" strike="sngStrike" baseline="0" dirty="0">
                        <a:solidFill>
                          <a:srgbClr val="FF0000"/>
                        </a:solidFill>
                      </a:endParaRPr>
                    </a:p>
                  </a:txBody>
                  <a:tcPr/>
                </a:tc>
                <a:tc>
                  <a:txBody>
                    <a:bodyPr/>
                    <a:lstStyle/>
                    <a:p>
                      <a:pPr algn="l"/>
                      <a:r>
                        <a:rPr lang="zh-CN" altLang="en-US" dirty="0">
                          <a:solidFill>
                            <a:srgbClr val="FF0000"/>
                          </a:solidFill>
                        </a:rPr>
                        <a:t>字节使能信号，指示读写字节的位置</a:t>
                      </a:r>
                    </a:p>
                  </a:txBody>
                  <a:tcPr/>
                </a:tc>
                <a:extLst>
                  <a:ext uri="{0D108BD9-81ED-4DB2-BD59-A6C34878D82A}">
                    <a16:rowId xmlns:a16="http://schemas.microsoft.com/office/drawing/2014/main" val="10005"/>
                  </a:ext>
                </a:extLst>
              </a:tr>
              <a:tr h="370840">
                <a:tc>
                  <a:txBody>
                    <a:bodyPr/>
                    <a:lstStyle/>
                    <a:p>
                      <a:pPr algn="ctr"/>
                      <a:r>
                        <a:rPr lang="en-US" altLang="zh-CN" dirty="0" err="1">
                          <a:solidFill>
                            <a:srgbClr val="FF0000"/>
                          </a:solidFill>
                        </a:rPr>
                        <a:t>wr</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—&gt;slave</a:t>
                      </a:r>
                      <a:endParaRPr lang="zh-CN" altLang="en-US" strike="sngStrike" baseline="0" dirty="0">
                        <a:solidFill>
                          <a:srgbClr val="FF0000"/>
                        </a:solidFill>
                      </a:endParaRPr>
                    </a:p>
                  </a:txBody>
                  <a:tcPr/>
                </a:tc>
                <a:tc>
                  <a:txBody>
                    <a:bodyPr/>
                    <a:lstStyle/>
                    <a:p>
                      <a:pPr algn="l"/>
                      <a:r>
                        <a:rPr lang="zh-CN" altLang="en-US" dirty="0">
                          <a:solidFill>
                            <a:srgbClr val="FF0000"/>
                          </a:solidFill>
                        </a:rPr>
                        <a:t>写使能信号，为</a:t>
                      </a:r>
                      <a:r>
                        <a:rPr lang="en-US" altLang="zh-CN" dirty="0">
                          <a:solidFill>
                            <a:srgbClr val="FF0000"/>
                          </a:solidFill>
                        </a:rPr>
                        <a:t>0</a:t>
                      </a:r>
                      <a:r>
                        <a:rPr lang="zh-CN" altLang="en-US" dirty="0">
                          <a:solidFill>
                            <a:srgbClr val="FF0000"/>
                          </a:solidFill>
                        </a:rPr>
                        <a:t>则表示是读操作</a:t>
                      </a:r>
                    </a:p>
                  </a:txBody>
                  <a:tcPr/>
                </a:tc>
                <a:extLst>
                  <a:ext uri="{0D108BD9-81ED-4DB2-BD59-A6C34878D82A}">
                    <a16:rowId xmlns:a16="http://schemas.microsoft.com/office/drawing/2014/main" val="10006"/>
                  </a:ext>
                </a:extLst>
              </a:tr>
              <a:tr h="370840">
                <a:tc>
                  <a:txBody>
                    <a:bodyPr/>
                    <a:lstStyle/>
                    <a:p>
                      <a:pPr algn="ctr"/>
                      <a:r>
                        <a:rPr lang="en-US" altLang="zh-CN" dirty="0"/>
                        <a:t>din</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—&gt;slave</a:t>
                      </a:r>
                      <a:endParaRPr lang="zh-CN" altLang="en-US" strike="sngStrike" baseline="0" dirty="0">
                        <a:solidFill>
                          <a:srgbClr val="FF0000"/>
                        </a:solidFill>
                      </a:endParaRPr>
                    </a:p>
                  </a:txBody>
                  <a:tcPr/>
                </a:tc>
                <a:tc>
                  <a:txBody>
                    <a:bodyPr/>
                    <a:lstStyle/>
                    <a:p>
                      <a:pPr algn="l"/>
                      <a:r>
                        <a:rPr lang="zh-CN" altLang="en-US" dirty="0"/>
                        <a:t>写数据</a:t>
                      </a:r>
                    </a:p>
                  </a:txBody>
                  <a:tcPr/>
                </a:tc>
                <a:extLst>
                  <a:ext uri="{0D108BD9-81ED-4DB2-BD59-A6C34878D82A}">
                    <a16:rowId xmlns:a16="http://schemas.microsoft.com/office/drawing/2014/main" val="10007"/>
                  </a:ext>
                </a:extLst>
              </a:tr>
              <a:tr h="370840">
                <a:tc>
                  <a:txBody>
                    <a:bodyPr/>
                    <a:lstStyle/>
                    <a:p>
                      <a:pPr algn="ctr"/>
                      <a:r>
                        <a:rPr lang="en-US" altLang="zh-CN" dirty="0" err="1"/>
                        <a:t>dout</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slave—&gt;</a:t>
                      </a:r>
                      <a:endParaRPr lang="zh-CN" altLang="en-US" strike="sngStrike" baseline="0" dirty="0">
                        <a:solidFill>
                          <a:srgbClr val="FF0000"/>
                        </a:solidFill>
                      </a:endParaRPr>
                    </a:p>
                  </a:txBody>
                  <a:tcPr/>
                </a:tc>
                <a:tc>
                  <a:txBody>
                    <a:bodyPr/>
                    <a:lstStyle/>
                    <a:p>
                      <a:pPr algn="l"/>
                      <a:r>
                        <a:rPr lang="zh-CN" altLang="en-US" dirty="0"/>
                        <a:t>读数据</a:t>
                      </a:r>
                    </a:p>
                  </a:txBody>
                  <a:tcPr/>
                </a:tc>
                <a:extLst>
                  <a:ext uri="{0D108BD9-81ED-4DB2-BD59-A6C34878D82A}">
                    <a16:rowId xmlns:a16="http://schemas.microsoft.com/office/drawing/2014/main" val="10008"/>
                  </a:ext>
                </a:extLst>
              </a:tr>
              <a:tr h="370840">
                <a:tc>
                  <a:txBody>
                    <a:bodyPr/>
                    <a:lstStyle/>
                    <a:p>
                      <a:pPr algn="ctr"/>
                      <a:r>
                        <a:rPr lang="en-US" altLang="zh-CN" dirty="0" err="1">
                          <a:solidFill>
                            <a:srgbClr val="FF0000"/>
                          </a:solidFill>
                        </a:rPr>
                        <a:t>addr_ok</a:t>
                      </a:r>
                      <a:endParaRPr lang="zh-CN" altLang="en-US"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slave—&gt;</a:t>
                      </a:r>
                      <a:endParaRPr lang="zh-CN" altLang="en-US" strike="sngStrike" baseline="0" dirty="0">
                        <a:solidFill>
                          <a:srgbClr val="FF0000"/>
                        </a:solidFill>
                      </a:endParaRPr>
                    </a:p>
                  </a:txBody>
                  <a:tcPr/>
                </a:tc>
                <a:tc>
                  <a:txBody>
                    <a:bodyPr/>
                    <a:lstStyle/>
                    <a:p>
                      <a:pPr algn="l"/>
                      <a:r>
                        <a:rPr lang="zh-CN" altLang="en-US" dirty="0">
                          <a:solidFill>
                            <a:srgbClr val="FF0000"/>
                          </a:solidFill>
                        </a:rPr>
                        <a:t>地址、控制信号和写数据已被接收</a:t>
                      </a:r>
                    </a:p>
                  </a:txBody>
                  <a:tcPr/>
                </a:tc>
                <a:extLst>
                  <a:ext uri="{0D108BD9-81ED-4DB2-BD59-A6C34878D82A}">
                    <a16:rowId xmlns:a16="http://schemas.microsoft.com/office/drawing/2014/main" val="10009"/>
                  </a:ext>
                </a:extLst>
              </a:tr>
              <a:tr h="370840">
                <a:tc>
                  <a:txBody>
                    <a:bodyPr/>
                    <a:lstStyle/>
                    <a:p>
                      <a:pPr algn="ctr"/>
                      <a:r>
                        <a:rPr lang="en-US" altLang="zh-CN" dirty="0" err="1">
                          <a:solidFill>
                            <a:srgbClr val="FF0000"/>
                          </a:solidFill>
                        </a:rPr>
                        <a:t>data_ok</a:t>
                      </a:r>
                      <a:endParaRPr lang="en-US" altLang="zh-CN" dirty="0">
                        <a:solidFill>
                          <a:srgbClr val="FF0000"/>
                        </a:solidFill>
                      </a:endParaRPr>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solidFill>
                            <a:srgbClr val="FF0000"/>
                          </a:solidFill>
                        </a:rPr>
                        <a:t>slave—&gt;</a:t>
                      </a:r>
                      <a:endParaRPr lang="zh-CN" altLang="en-US" dirty="0">
                        <a:solidFill>
                          <a:srgbClr val="FF0000"/>
                        </a:solidFill>
                      </a:endParaRPr>
                    </a:p>
                  </a:txBody>
                  <a:tcPr/>
                </a:tc>
                <a:tc>
                  <a:txBody>
                    <a:bodyPr/>
                    <a:lstStyle/>
                    <a:p>
                      <a:pPr algn="l"/>
                      <a:r>
                        <a:rPr lang="zh-CN" altLang="en-US" dirty="0">
                          <a:solidFill>
                            <a:srgbClr val="FF0000"/>
                          </a:solidFill>
                        </a:rPr>
                        <a:t>读数据已经返回或者写数据已经写入</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0423263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91</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cs typeface="+mj-cs"/>
              </a:rPr>
              <a:t>自定义类</a:t>
            </a:r>
            <a:r>
              <a:rPr lang="en-US" altLang="zh-CN" sz="2000" dirty="0">
                <a:latin typeface="微软雅黑" panose="020B0503020204020204" pitchFamily="34" charset="-122"/>
                <a:ea typeface="微软雅黑" panose="020B0503020204020204" pitchFamily="34" charset="-122"/>
                <a:cs typeface="+mj-cs"/>
              </a:rPr>
              <a:t>SRAM</a:t>
            </a:r>
            <a:r>
              <a:rPr lang="zh-CN" altLang="en-US" sz="2000" dirty="0">
                <a:latin typeface="微软雅黑" panose="020B0503020204020204" pitchFamily="34" charset="-122"/>
                <a:ea typeface="微软雅黑" panose="020B0503020204020204" pitchFamily="34" charset="-122"/>
                <a:cs typeface="+mj-cs"/>
              </a:rPr>
              <a:t>接口</a:t>
            </a:r>
          </a:p>
        </p:txBody>
      </p:sp>
      <p:sp>
        <p:nvSpPr>
          <p:cNvPr id="5" name="矩形 4"/>
          <p:cNvSpPr/>
          <p:nvPr/>
        </p:nvSpPr>
        <p:spPr>
          <a:xfrm>
            <a:off x="215949" y="692696"/>
            <a:ext cx="8590280" cy="5816977"/>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新增字节使能信号 </a:t>
            </a:r>
            <a:r>
              <a:rPr lang="en-US" altLang="zh-CN" u="sng" dirty="0">
                <a:latin typeface="微软雅黑" panose="020B0503020204020204" pitchFamily="34" charset="-122"/>
                <a:ea typeface="微软雅黑" panose="020B0503020204020204" pitchFamily="34" charset="-122"/>
              </a:rPr>
              <a:t>ben</a:t>
            </a:r>
            <a:r>
              <a:rPr lang="zh-CN" altLang="en-US" u="sng" dirty="0">
                <a:latin typeface="微软雅黑" panose="020B0503020204020204" pitchFamily="34" charset="-122"/>
                <a:ea typeface="微软雅黑" panose="020B0503020204020204" pitchFamily="34" charset="-122"/>
              </a:rPr>
              <a:t>，</a:t>
            </a:r>
            <a:r>
              <a:rPr lang="en-US" altLang="zh-CN" u="sng" dirty="0">
                <a:latin typeface="微软雅黑" panose="020B0503020204020204" pitchFamily="34" charset="-122"/>
                <a:ea typeface="微软雅黑" panose="020B0503020204020204" pitchFamily="34" charset="-122"/>
              </a:rPr>
              <a:t>4</a:t>
            </a:r>
            <a:r>
              <a:rPr lang="zh-CN" altLang="en-US" u="sng" dirty="0">
                <a:latin typeface="微软雅黑" panose="020B0503020204020204" pitchFamily="34" charset="-122"/>
                <a:ea typeface="微软雅黑" panose="020B0503020204020204" pitchFamily="34" charset="-122"/>
              </a:rPr>
              <a:t>位宽度，只支持以下访问</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读写</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字节：</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4’b0001, 4’b0010, 4’b0100, 4’b1000</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读写</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字节：</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4’b0011, </a:t>
            </a:r>
            <a:r>
              <a:rPr lang="en-US" altLang="zh-CN" sz="16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4’b0101, 4’b1001, 4’b0110, 4’b101</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4’b1100</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读写</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字节：</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4’b0111, </a:t>
            </a:r>
            <a:r>
              <a:rPr lang="en-US" altLang="zh-CN" sz="16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4’b1011, 4’b1101,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4’b1110</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读写</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字节：</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4’b1111</a:t>
            </a: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去掉了 使能信号 </a:t>
            </a:r>
            <a:r>
              <a:rPr lang="en-US" altLang="zh-CN" u="sng" dirty="0">
                <a:latin typeface="微软雅黑" panose="020B0503020204020204" pitchFamily="34" charset="-122"/>
                <a:ea typeface="微软雅黑" panose="020B0503020204020204" pitchFamily="34" charset="-122"/>
              </a:rPr>
              <a:t>en</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可使用（</a:t>
            </a:r>
            <a:r>
              <a:rPr lang="en-US" altLang="zh-CN" sz="1600" dirty="0">
                <a:latin typeface="微软雅黑" panose="020B0503020204020204" pitchFamily="34" charset="-122"/>
                <a:ea typeface="微软雅黑" panose="020B0503020204020204" pitchFamily="34" charset="-122"/>
              </a:rPr>
              <a:t>| ben</a:t>
            </a:r>
            <a:r>
              <a:rPr lang="zh-CN" altLang="en-US" sz="1600" dirty="0">
                <a:latin typeface="微软雅黑" panose="020B0503020204020204" pitchFamily="34" charset="-122"/>
                <a:ea typeface="微软雅黑" panose="020B0503020204020204" pitchFamily="34" charset="-122"/>
              </a:rPr>
              <a:t>）代替</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地址改为字节寻址</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容量计算：</a:t>
            </a:r>
            <a:r>
              <a:rPr lang="en-US" altLang="zh-CN" sz="1600" dirty="0">
                <a:latin typeface="微软雅黑" panose="020B0503020204020204" pitchFamily="34" charset="-122"/>
                <a:ea typeface="微软雅黑" panose="020B0503020204020204" pitchFamily="34" charset="-122"/>
              </a:rPr>
              <a:t>8x 2</a:t>
            </a:r>
            <a:r>
              <a:rPr lang="en-US" altLang="zh-CN" sz="1600" baseline="30000" dirty="0">
                <a:latin typeface="微软雅黑" panose="020B0503020204020204" pitchFamily="34" charset="-122"/>
                <a:ea typeface="微软雅黑" panose="020B0503020204020204" pitchFamily="34" charset="-122"/>
              </a:rPr>
              <a:t>32</a:t>
            </a:r>
            <a:r>
              <a:rPr lang="en-US" altLang="zh-CN" sz="1600" dirty="0">
                <a:latin typeface="微软雅黑" panose="020B0503020204020204" pitchFamily="34" charset="-122"/>
                <a:ea typeface="微软雅黑" panose="020B0503020204020204" pitchFamily="34" charset="-122"/>
              </a:rPr>
              <a:t> bits = 4GB</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需指向读写字节的最低有效字节处，需与</a:t>
            </a:r>
            <a:r>
              <a:rPr lang="en-US" altLang="zh-CN" sz="1600" dirty="0">
                <a:latin typeface="微软雅黑" panose="020B0503020204020204" pitchFamily="34" charset="-122"/>
                <a:ea typeface="微软雅黑" panose="020B0503020204020204" pitchFamily="34" charset="-122"/>
              </a:rPr>
              <a:t>ben</a:t>
            </a:r>
            <a:r>
              <a:rPr lang="zh-CN" altLang="en-US" sz="1600" dirty="0">
                <a:latin typeface="微软雅黑" panose="020B0503020204020204" pitchFamily="34" charset="-122"/>
                <a:ea typeface="微软雅黑" panose="020B0503020204020204" pitchFamily="34" charset="-122"/>
              </a:rPr>
              <a:t>配合</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比如读写</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字节，</a:t>
            </a:r>
            <a:r>
              <a:rPr lang="en-US" altLang="zh-CN" sz="1600" dirty="0">
                <a:latin typeface="微软雅黑" panose="020B0503020204020204" pitchFamily="34" charset="-122"/>
                <a:ea typeface="微软雅黑" panose="020B0503020204020204" pitchFamily="34" charset="-122"/>
              </a:rPr>
              <a:t>ben=</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4’b1110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，则地址低</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位需为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2’b01</a:t>
            </a: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如读写字节使能与地址</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位配合不当，则读写结果未知</a:t>
            </a:r>
            <a:endParaRPr lang="en-US" altLang="zh-CN" sz="1600" dirty="0">
              <a:latin typeface="微软雅黑" panose="020B0503020204020204" pitchFamily="34" charset="-122"/>
              <a:ea typeface="微软雅黑" panose="020B0503020204020204" pitchFamily="34" charset="-122"/>
            </a:endParaRPr>
          </a:p>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u="sng" dirty="0">
                <a:latin typeface="微软雅黑" panose="020B0503020204020204" pitchFamily="34" charset="-122"/>
                <a:ea typeface="微软雅黑" panose="020B0503020204020204" pitchFamily="34" charset="-122"/>
              </a:rPr>
              <a:t>握手机制</a:t>
            </a:r>
            <a:endParaRPr lang="en-US" altLang="zh-CN" u="sng"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addr_ok</a:t>
            </a:r>
            <a:r>
              <a:rPr lang="zh-CN" altLang="en-US" sz="1600" dirty="0">
                <a:latin typeface="微软雅黑" panose="020B0503020204020204" pitchFamily="34" charset="-122"/>
                <a:ea typeface="微软雅黑" panose="020B0503020204020204" pitchFamily="34" charset="-122"/>
              </a:rPr>
              <a:t>，地址、控制信号和</a:t>
            </a:r>
            <a:r>
              <a:rPr lang="zh-CN" altLang="en-US" sz="1600" dirty="0">
                <a:solidFill>
                  <a:srgbClr val="FF0000"/>
                </a:solidFill>
                <a:latin typeface="微软雅黑" panose="020B0503020204020204" pitchFamily="34" charset="-122"/>
                <a:ea typeface="微软雅黑" panose="020B0503020204020204" pitchFamily="34" charset="-122"/>
              </a:rPr>
              <a:t>写数据</a:t>
            </a:r>
            <a:r>
              <a:rPr lang="zh-CN" altLang="en-US" sz="1600" dirty="0">
                <a:latin typeface="微软雅黑" panose="020B0503020204020204" pitchFamily="34" charset="-122"/>
                <a:ea typeface="微软雅黑" panose="020B0503020204020204" pitchFamily="34" charset="-122"/>
              </a:rPr>
              <a:t>在该信号置上后就可以更改了</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data_ok</a:t>
            </a:r>
            <a:r>
              <a:rPr lang="zh-CN" altLang="en-US" sz="1600" dirty="0">
                <a:latin typeface="微软雅黑" panose="020B0503020204020204" pitchFamily="34" charset="-122"/>
                <a:ea typeface="微软雅黑" panose="020B0503020204020204" pitchFamily="34" charset="-122"/>
              </a:rPr>
              <a:t>，指示读数据返回了，或者写数据已经写入存储器中</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61667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92</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rPr>
              <a:t>自定义类</a:t>
            </a:r>
            <a:r>
              <a:rPr lang="en-US" altLang="zh-CN" sz="2000" dirty="0">
                <a:latin typeface="微软雅黑" panose="020B0503020204020204" pitchFamily="34" charset="-122"/>
                <a:ea typeface="微软雅黑" panose="020B0503020204020204" pitchFamily="34" charset="-122"/>
              </a:rPr>
              <a:t>SRAM</a:t>
            </a:r>
            <a:r>
              <a:rPr lang="zh-CN" altLang="en-US" sz="2000" dirty="0">
                <a:latin typeface="微软雅黑" panose="020B0503020204020204" pitchFamily="34" charset="-122"/>
                <a:ea typeface="微软雅黑" panose="020B0503020204020204" pitchFamily="34" charset="-122"/>
              </a:rPr>
              <a:t>接口</a:t>
            </a:r>
          </a:p>
        </p:txBody>
      </p:sp>
      <p:sp>
        <p:nvSpPr>
          <p:cNvPr id="5" name="矩形 4"/>
          <p:cNvSpPr/>
          <p:nvPr/>
        </p:nvSpPr>
        <p:spPr>
          <a:xfrm>
            <a:off x="-252536" y="764704"/>
            <a:ext cx="9289032" cy="1615827"/>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读数据 时序图</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addr_ok</a:t>
            </a:r>
            <a:r>
              <a:rPr lang="zh-CN" altLang="en-US" sz="1600" dirty="0">
                <a:latin typeface="微软雅黑" panose="020B0503020204020204" pitchFamily="34" charset="-122"/>
                <a:ea typeface="微软雅黑" panose="020B0503020204020204" pitchFamily="34" charset="-122"/>
              </a:rPr>
              <a:t>置上，且</a:t>
            </a:r>
            <a:r>
              <a:rPr lang="en-US" altLang="zh-CN" sz="1600" dirty="0">
                <a:latin typeface="微软雅黑" panose="020B0503020204020204" pitchFamily="34" charset="-122"/>
                <a:ea typeface="微软雅黑" panose="020B0503020204020204" pitchFamily="34" charset="-122"/>
              </a:rPr>
              <a:t>ben</a:t>
            </a:r>
            <a:r>
              <a:rPr lang="zh-CN" altLang="en-US" sz="1600" dirty="0">
                <a:latin typeface="微软雅黑" panose="020B0503020204020204" pitchFamily="34" charset="-122"/>
                <a:ea typeface="微软雅黑" panose="020B0503020204020204" pitchFamily="34" charset="-122"/>
              </a:rPr>
              <a:t>非零，完成一次地址握手，此后，</a:t>
            </a:r>
            <a:r>
              <a:rPr lang="en-US" altLang="zh-CN" sz="1600" dirty="0" err="1">
                <a:latin typeface="微软雅黑" panose="020B0503020204020204" pitchFamily="34" charset="-122"/>
                <a:ea typeface="微软雅黑" panose="020B0503020204020204" pitchFamily="34" charset="-122"/>
              </a:rPr>
              <a:t>addr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ben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wr</a:t>
            </a:r>
            <a:r>
              <a:rPr lang="zh-CN" altLang="en-US" sz="1600" dirty="0">
                <a:latin typeface="微软雅黑" panose="020B0503020204020204" pitchFamily="34" charset="-122"/>
                <a:ea typeface="微软雅黑" panose="020B0503020204020204" pitchFamily="34" charset="-122"/>
              </a:rPr>
              <a:t>可以更改了</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data_ok</a:t>
            </a:r>
            <a:r>
              <a:rPr lang="zh-CN" altLang="en-US" sz="1600" dirty="0">
                <a:latin typeface="微软雅黑" panose="020B0503020204020204" pitchFamily="34" charset="-122"/>
                <a:ea typeface="微软雅黑" panose="020B0503020204020204" pitchFamily="34" charset="-122"/>
              </a:rPr>
              <a:t>置上，完成一次数据握手，</a:t>
            </a:r>
            <a:r>
              <a:rPr lang="en-US" altLang="zh-CN" sz="1600" dirty="0" err="1">
                <a:latin typeface="微软雅黑" panose="020B0503020204020204" pitchFamily="34" charset="-122"/>
                <a:ea typeface="微软雅黑" panose="020B0503020204020204" pitchFamily="34" charset="-122"/>
              </a:rPr>
              <a:t>data_ok</a:t>
            </a:r>
            <a:r>
              <a:rPr lang="zh-CN" altLang="en-US" sz="1600" dirty="0">
                <a:latin typeface="微软雅黑" panose="020B0503020204020204" pitchFamily="34" charset="-122"/>
                <a:ea typeface="微软雅黑" panose="020B0503020204020204" pitchFamily="34" charset="-122"/>
              </a:rPr>
              <a:t>当拍为有效读出数据</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读出的数据，只确保 </a:t>
            </a:r>
            <a:r>
              <a:rPr lang="en-US" altLang="zh-CN" sz="1600" dirty="0">
                <a:latin typeface="微软雅黑" panose="020B0503020204020204" pitchFamily="34" charset="-122"/>
                <a:ea typeface="微软雅黑" panose="020B0503020204020204" pitchFamily="34" charset="-122"/>
              </a:rPr>
              <a:t>ben </a:t>
            </a:r>
            <a:r>
              <a:rPr lang="zh-CN" altLang="en-US" sz="1600" dirty="0">
                <a:latin typeface="微软雅黑" panose="020B0503020204020204" pitchFamily="34" charset="-122"/>
                <a:ea typeface="微软雅黑" panose="020B0503020204020204" pitchFamily="34" charset="-122"/>
              </a:rPr>
              <a:t>选中的字节正确，</a:t>
            </a:r>
            <a:endParaRPr lang="en-US" altLang="zh-CN"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49946" y="2276872"/>
            <a:ext cx="8244107" cy="4026891"/>
          </a:xfrm>
          <a:prstGeom prst="rect">
            <a:avLst/>
          </a:prstGeom>
        </p:spPr>
      </p:pic>
    </p:spTree>
    <p:extLst>
      <p:ext uri="{BB962C8B-B14F-4D97-AF65-F5344CB8AC3E}">
        <p14:creationId xmlns:p14="http://schemas.microsoft.com/office/powerpoint/2010/main" val="25801670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xfrm>
            <a:off x="5868144" y="623731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spcBef>
                <a:spcPct val="0"/>
              </a:spcBef>
            </a:pPr>
            <a:r>
              <a:rPr lang="zh-CN" altLang="zh-CN" sz="1000" dirty="0">
                <a:latin typeface="Myriad Pro" pitchFamily="34" charset="0"/>
                <a:ea typeface="宋体" panose="02010600030101010101" pitchFamily="2" charset="-122"/>
              </a:rPr>
              <a:t>page </a:t>
            </a:r>
            <a:fld id="{DEF6ED74-C208-48D5-8DB5-1FD5D1EF4798}" type="slidenum">
              <a:rPr lang="en-US" altLang="zh-CN" sz="1000" dirty="0">
                <a:latin typeface="Myriad Pro" pitchFamily="34" charset="0"/>
                <a:ea typeface="宋体" panose="02010600030101010101" pitchFamily="2" charset="-122"/>
              </a:rPr>
              <a:t>93</a:t>
            </a:fld>
            <a:endParaRPr lang="en-US" altLang="zh-CN" sz="1000" dirty="0">
              <a:latin typeface="Myriad Pro" pitchFamily="34" charset="0"/>
              <a:ea typeface="宋体" panose="02010600030101010101" pitchFamily="2" charset="-122"/>
            </a:endParaRPr>
          </a:p>
        </p:txBody>
      </p:sp>
      <p:sp>
        <p:nvSpPr>
          <p:cNvPr id="24577" name="矩形 1"/>
          <p:cNvSpPr/>
          <p:nvPr/>
        </p:nvSpPr>
        <p:spPr>
          <a:xfrm>
            <a:off x="215949" y="345908"/>
            <a:ext cx="5364163" cy="400110"/>
          </a:xfrm>
          <a:prstGeom prst="rect">
            <a:avLst/>
          </a:prstGeom>
          <a:noFill/>
          <a:ln>
            <a:noFill/>
            <a:miter/>
          </a:ln>
        </p:spPr>
        <p:txBody>
          <a:bodyPr vert="horz" wrap="square" lIns="75195" tIns="39101" rIns="75195" bIns="39101" numCol="1" anchor="b" anchorCtr="0" compatLnSpc="1"/>
          <a:lstStyle/>
          <a:p>
            <a:pPr eaLnBrk="0" hangingPunct="0"/>
            <a:r>
              <a:rPr lang="zh-CN" altLang="en-US" sz="2000" dirty="0">
                <a:latin typeface="微软雅黑" panose="020B0503020204020204" pitchFamily="34" charset="-122"/>
                <a:ea typeface="微软雅黑" panose="020B0503020204020204" pitchFamily="34" charset="-122"/>
              </a:rPr>
              <a:t>自定义类</a:t>
            </a:r>
            <a:r>
              <a:rPr lang="en-US" altLang="zh-CN" sz="2000" dirty="0">
                <a:latin typeface="微软雅黑" panose="020B0503020204020204" pitchFamily="34" charset="-122"/>
                <a:ea typeface="微软雅黑" panose="020B0503020204020204" pitchFamily="34" charset="-122"/>
              </a:rPr>
              <a:t>SRAM</a:t>
            </a:r>
            <a:r>
              <a:rPr lang="zh-CN" altLang="en-US" sz="2000" dirty="0">
                <a:latin typeface="微软雅黑" panose="020B0503020204020204" pitchFamily="34" charset="-122"/>
                <a:ea typeface="微软雅黑" panose="020B0503020204020204" pitchFamily="34" charset="-122"/>
              </a:rPr>
              <a:t>接口</a:t>
            </a:r>
          </a:p>
        </p:txBody>
      </p:sp>
      <p:sp>
        <p:nvSpPr>
          <p:cNvPr id="5" name="矩形 4"/>
          <p:cNvSpPr/>
          <p:nvPr/>
        </p:nvSpPr>
        <p:spPr>
          <a:xfrm>
            <a:off x="-252536" y="764704"/>
            <a:ext cx="9289032" cy="1985159"/>
          </a:xfrm>
          <a:prstGeom prst="rect">
            <a:avLst/>
          </a:prstGeom>
        </p:spPr>
        <p:txBody>
          <a:bodyPr wrap="square">
            <a:spAutoFit/>
          </a:bodyPr>
          <a:lstStyle/>
          <a:p>
            <a:pPr marL="914400" lvl="1"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dirty="0">
                <a:latin typeface="微软雅黑" panose="020B0503020204020204" pitchFamily="34" charset="-122"/>
                <a:ea typeface="微软雅黑" panose="020B0503020204020204" pitchFamily="34" charset="-122"/>
              </a:rPr>
              <a:t>写数据 时序图</a:t>
            </a: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addr_ok</a:t>
            </a:r>
            <a:r>
              <a:rPr lang="zh-CN" altLang="en-US" sz="1600" dirty="0">
                <a:latin typeface="微软雅黑" panose="020B0503020204020204" pitchFamily="34" charset="-122"/>
                <a:ea typeface="微软雅黑" panose="020B0503020204020204" pitchFamily="34" charset="-122"/>
              </a:rPr>
              <a:t>置上，且</a:t>
            </a:r>
            <a:r>
              <a:rPr lang="en-US" altLang="zh-CN" sz="1600" dirty="0">
                <a:latin typeface="微软雅黑" panose="020B0503020204020204" pitchFamily="34" charset="-122"/>
                <a:ea typeface="微软雅黑" panose="020B0503020204020204" pitchFamily="34" charset="-122"/>
              </a:rPr>
              <a:t>ben</a:t>
            </a:r>
            <a:r>
              <a:rPr lang="zh-CN" altLang="en-US" sz="1600" dirty="0">
                <a:latin typeface="微软雅黑" panose="020B0503020204020204" pitchFamily="34" charset="-122"/>
                <a:ea typeface="微软雅黑" panose="020B0503020204020204" pitchFamily="34" charset="-122"/>
              </a:rPr>
              <a:t>非零，完成一次地址握手，</a:t>
            </a:r>
            <a:endParaRPr lang="en-US" altLang="zh-CN" sz="1600" dirty="0">
              <a:latin typeface="微软雅黑" panose="020B0503020204020204" pitchFamily="34" charset="-122"/>
              <a:ea typeface="微软雅黑" panose="020B0503020204020204" pitchFamily="34" charset="-122"/>
            </a:endParaRPr>
          </a:p>
          <a:p>
            <a:pPr lvl="2" defTabSz="-635">
              <a:lnSpc>
                <a:spcPct val="150000"/>
              </a:lnSpc>
              <a:buClr>
                <a:schemeClr val="bg1">
                  <a:lumMod val="50000"/>
                </a:schemeClr>
              </a:buClr>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此后，</a:t>
            </a:r>
            <a:r>
              <a:rPr lang="en-US" altLang="zh-CN" sz="1600" dirty="0" err="1">
                <a:latin typeface="微软雅黑" panose="020B0503020204020204" pitchFamily="34" charset="-122"/>
                <a:ea typeface="微软雅黑" panose="020B0503020204020204" pitchFamily="34" charset="-122"/>
              </a:rPr>
              <a:t>addr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ben</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wr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din</a:t>
            </a:r>
            <a:r>
              <a:rPr lang="zh-CN" altLang="en-US" sz="1600" dirty="0">
                <a:latin typeface="微软雅黑" panose="020B0503020204020204" pitchFamily="34" charset="-122"/>
                <a:ea typeface="微软雅黑" panose="020B0503020204020204" pitchFamily="34" charset="-122"/>
              </a:rPr>
              <a:t>可以更改了</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en-US" altLang="zh-CN" sz="1600" dirty="0" err="1">
                <a:latin typeface="微软雅黑" panose="020B0503020204020204" pitchFamily="34" charset="-122"/>
                <a:ea typeface="微软雅黑" panose="020B0503020204020204" pitchFamily="34" charset="-122"/>
              </a:rPr>
              <a:t>data_ok</a:t>
            </a:r>
            <a:r>
              <a:rPr lang="zh-CN" altLang="en-US" sz="1600" dirty="0">
                <a:latin typeface="微软雅黑" panose="020B0503020204020204" pitchFamily="34" charset="-122"/>
                <a:ea typeface="微软雅黑" panose="020B0503020204020204" pitchFamily="34" charset="-122"/>
              </a:rPr>
              <a:t>置上，完成一次数据握手，表示写入存储器真正完成了</a:t>
            </a:r>
            <a:endParaRPr lang="en-US" altLang="zh-CN" sz="1600" dirty="0">
              <a:latin typeface="微软雅黑" panose="020B0503020204020204" pitchFamily="34" charset="-122"/>
              <a:ea typeface="微软雅黑" panose="020B0503020204020204" pitchFamily="34" charset="-122"/>
            </a:endParaRPr>
          </a:p>
          <a:p>
            <a:pPr marL="1371600" lvl="2" indent="-457200" defTabSz="-635">
              <a:lnSpc>
                <a:spcPct val="150000"/>
              </a:lnSpc>
              <a:buClr>
                <a:schemeClr val="bg1">
                  <a:lumMod val="50000"/>
                </a:schemeClr>
              </a:buClr>
              <a:buFont typeface="Wingdings" panose="05000000000000000000" pitchFamily="2" charset="2"/>
              <a:buChar char="Ø"/>
              <a:tabLst>
                <a:tab pos="588645" algn="l"/>
                <a:tab pos="1503045" algn="l"/>
                <a:tab pos="2417445" algn="l"/>
                <a:tab pos="3331845" algn="l"/>
                <a:tab pos="4246245" algn="l"/>
                <a:tab pos="5160645" algn="l"/>
                <a:tab pos="6075045" algn="l"/>
                <a:tab pos="6989445" algn="l"/>
                <a:tab pos="7903845" algn="l"/>
                <a:tab pos="8818245" algn="l"/>
                <a:tab pos="9732645" algn="l"/>
              </a:tabLst>
              <a:defRPr/>
            </a:pPr>
            <a:r>
              <a:rPr lang="zh-CN" altLang="en-US" sz="1600" dirty="0">
                <a:latin typeface="微软雅黑" panose="020B0503020204020204" pitchFamily="34" charset="-122"/>
                <a:ea typeface="微软雅黑" panose="020B0503020204020204" pitchFamily="34" charset="-122"/>
              </a:rPr>
              <a:t>写入的数据，有效写数据应与 </a:t>
            </a:r>
            <a:r>
              <a:rPr lang="en-US" altLang="zh-CN" sz="1600" dirty="0">
                <a:latin typeface="微软雅黑" panose="020B0503020204020204" pitchFamily="34" charset="-122"/>
                <a:ea typeface="微软雅黑" panose="020B0503020204020204" pitchFamily="34" charset="-122"/>
              </a:rPr>
              <a:t>ben </a:t>
            </a:r>
            <a:r>
              <a:rPr lang="zh-CN" altLang="en-US" sz="1600" dirty="0">
                <a:latin typeface="微软雅黑" panose="020B0503020204020204" pitchFamily="34" charset="-122"/>
                <a:ea typeface="微软雅黑" panose="020B0503020204020204" pitchFamily="34" charset="-122"/>
              </a:rPr>
              <a:t>对应</a:t>
            </a:r>
            <a:endParaRPr lang="en-US" altLang="zh-CN"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7504" y="2354437"/>
            <a:ext cx="8942760" cy="4026891"/>
          </a:xfrm>
          <a:prstGeom prst="rect">
            <a:avLst/>
          </a:prstGeom>
        </p:spPr>
      </p:pic>
    </p:spTree>
    <p:extLst>
      <p:ext uri="{BB962C8B-B14F-4D97-AF65-F5344CB8AC3E}">
        <p14:creationId xmlns:p14="http://schemas.microsoft.com/office/powerpoint/2010/main" val="22944790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接入总线</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0" y="1412776"/>
            <a:ext cx="9283553" cy="4504188"/>
          </a:xfrm>
          <a:prstGeom prst="rect">
            <a:avLst/>
          </a:prstGeom>
        </p:spPr>
      </p:pic>
    </p:spTree>
    <p:extLst>
      <p:ext uri="{BB962C8B-B14F-4D97-AF65-F5344CB8AC3E}">
        <p14:creationId xmlns:p14="http://schemas.microsoft.com/office/powerpoint/2010/main" val="208381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683568" y="1916832"/>
            <a:ext cx="10393952" cy="3096344"/>
          </a:xfrm>
          <a:prstGeom prst="rect">
            <a:avLst/>
          </a:prstGeom>
        </p:spPr>
      </p:pic>
    </p:spTree>
    <p:extLst>
      <p:ext uri="{BB962C8B-B14F-4D97-AF65-F5344CB8AC3E}">
        <p14:creationId xmlns:p14="http://schemas.microsoft.com/office/powerpoint/2010/main" val="21378494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分频</a:t>
            </a:r>
            <a:r>
              <a:rPr lang="en-US" altLang="zh-CN" dirty="0"/>
              <a:t>IP</a:t>
            </a:r>
            <a:r>
              <a:rPr lang="zh-CN" altLang="en-US" dirty="0"/>
              <a:t>，初始频率</a:t>
            </a:r>
            <a:r>
              <a:rPr lang="en-US" altLang="zh-CN" dirty="0"/>
              <a:t>33MHz</a:t>
            </a:r>
          </a:p>
          <a:p>
            <a:r>
              <a:rPr lang="zh-CN" altLang="en-US" dirty="0"/>
              <a:t>取消</a:t>
            </a:r>
            <a:r>
              <a:rPr lang="en-US" altLang="zh-CN" dirty="0" err="1"/>
              <a:t>reset,locked</a:t>
            </a:r>
            <a:r>
              <a:rPr lang="zh-CN" altLang="en-US" dirty="0"/>
              <a:t>选中</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AHB_lite_to_AXI</a:t>
            </a:r>
            <a:r>
              <a:rPr lang="en-US" altLang="zh-CN" dirty="0"/>
              <a:t> </a:t>
            </a:r>
            <a:r>
              <a:rPr lang="zh-CN" altLang="en-US" dirty="0"/>
              <a:t>使用</a:t>
            </a:r>
            <a:r>
              <a:rPr lang="en-US" altLang="zh-CN" dirty="0"/>
              <a:t>IP</a:t>
            </a:r>
            <a:r>
              <a:rPr lang="zh-CN" altLang="en-US" dirty="0"/>
              <a:t>核默认配置</a:t>
            </a:r>
          </a:p>
        </p:txBody>
      </p:sp>
      <p:pic>
        <p:nvPicPr>
          <p:cNvPr id="4" name="图片 3"/>
          <p:cNvPicPr>
            <a:picLocks noChangeAspect="1"/>
          </p:cNvPicPr>
          <p:nvPr/>
        </p:nvPicPr>
        <p:blipFill>
          <a:blip r:embed="rId2"/>
          <a:stretch>
            <a:fillRect/>
          </a:stretch>
        </p:blipFill>
        <p:spPr>
          <a:xfrm>
            <a:off x="1331640" y="2492896"/>
            <a:ext cx="6256562" cy="1432684"/>
          </a:xfrm>
          <a:prstGeom prst="rect">
            <a:avLst/>
          </a:prstGeom>
        </p:spPr>
      </p:pic>
    </p:spTree>
    <p:extLst>
      <p:ext uri="{BB962C8B-B14F-4D97-AF65-F5344CB8AC3E}">
        <p14:creationId xmlns:p14="http://schemas.microsoft.com/office/powerpoint/2010/main" val="3124791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Block mem</a:t>
            </a:r>
          </a:p>
          <a:p>
            <a:endParaRPr lang="zh-CN" altLang="en-US" dirty="0"/>
          </a:p>
        </p:txBody>
      </p:sp>
      <p:pic>
        <p:nvPicPr>
          <p:cNvPr id="4" name="图片 3"/>
          <p:cNvPicPr>
            <a:picLocks noChangeAspect="1"/>
          </p:cNvPicPr>
          <p:nvPr/>
        </p:nvPicPr>
        <p:blipFill>
          <a:blip r:embed="rId2"/>
          <a:stretch>
            <a:fillRect/>
          </a:stretch>
        </p:blipFill>
        <p:spPr>
          <a:xfrm>
            <a:off x="632118" y="220702"/>
            <a:ext cx="7879763" cy="6416596"/>
          </a:xfrm>
          <a:prstGeom prst="rect">
            <a:avLst/>
          </a:prstGeom>
        </p:spPr>
      </p:pic>
    </p:spTree>
    <p:extLst>
      <p:ext uri="{BB962C8B-B14F-4D97-AF65-F5344CB8AC3E}">
        <p14:creationId xmlns:p14="http://schemas.microsoft.com/office/powerpoint/2010/main" val="20644333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368004" y="908050"/>
            <a:ext cx="6407991" cy="5218113"/>
          </a:xfrm>
          <a:prstGeom prst="rect">
            <a:avLst/>
          </a:prstGeom>
        </p:spPr>
      </p:pic>
    </p:spTree>
    <p:extLst>
      <p:ext uri="{BB962C8B-B14F-4D97-AF65-F5344CB8AC3E}">
        <p14:creationId xmlns:p14="http://schemas.microsoft.com/office/powerpoint/2010/main" val="34601572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结构冲突</a:t>
            </a:r>
          </a:p>
        </p:txBody>
      </p:sp>
      <p:sp>
        <p:nvSpPr>
          <p:cNvPr id="3" name="内容占位符 2"/>
          <p:cNvSpPr>
            <a:spLocks noGrp="1"/>
          </p:cNvSpPr>
          <p:nvPr>
            <p:ph idx="1"/>
          </p:nvPr>
        </p:nvSpPr>
        <p:spPr/>
        <p:txBody>
          <a:bodyPr/>
          <a:lstStyle/>
          <a:p>
            <a:r>
              <a:rPr lang="zh-CN" altLang="en-US" dirty="0"/>
              <a:t>注意 此时将产生新的冲突类型</a:t>
            </a:r>
            <a:r>
              <a:rPr lang="en-US" altLang="zh-CN" dirty="0"/>
              <a:t>——</a:t>
            </a:r>
            <a:r>
              <a:rPr lang="zh-CN" altLang="en-US" dirty="0"/>
              <a:t>结构冲突</a:t>
            </a:r>
            <a:endParaRPr lang="en-US" altLang="zh-CN" dirty="0"/>
          </a:p>
          <a:p>
            <a:r>
              <a:rPr lang="zh-CN" altLang="en-US" dirty="0"/>
              <a:t>在龙芯测试程序中，测试异常的指令被存放在</a:t>
            </a:r>
            <a:r>
              <a:rPr lang="en-US" altLang="zh-CN" dirty="0" err="1"/>
              <a:t>data_ram</a:t>
            </a:r>
            <a:r>
              <a:rPr lang="zh-CN" altLang="en-US" dirty="0"/>
              <a:t>中，而单端口</a:t>
            </a:r>
            <a:r>
              <a:rPr lang="en-US" altLang="zh-CN" dirty="0"/>
              <a:t>RAM</a:t>
            </a:r>
            <a:r>
              <a:rPr lang="zh-CN" altLang="en-US" dirty="0"/>
              <a:t>不可同时读写，这意味着，如果</a:t>
            </a:r>
            <a:r>
              <a:rPr lang="en-US" altLang="zh-CN" dirty="0"/>
              <a:t>load</a:t>
            </a:r>
            <a:r>
              <a:rPr lang="zh-CN" altLang="en-US" dirty="0"/>
              <a:t>指令或</a:t>
            </a:r>
            <a:r>
              <a:rPr lang="en-US" altLang="zh-CN" dirty="0"/>
              <a:t>store</a:t>
            </a:r>
            <a:r>
              <a:rPr lang="zh-CN" altLang="en-US" dirty="0"/>
              <a:t>指令在</a:t>
            </a:r>
            <a:r>
              <a:rPr lang="zh-CN" altLang="en-US" b="1" dirty="0">
                <a:latin typeface="黑体" panose="02010609060101010101" pitchFamily="49" charset="-122"/>
                <a:ea typeface="黑体" panose="02010609060101010101" pitchFamily="49" charset="-122"/>
              </a:rPr>
              <a:t>访存阶段</a:t>
            </a:r>
            <a:r>
              <a:rPr lang="zh-CN" altLang="en-US" dirty="0">
                <a:latin typeface="+mn-ea"/>
              </a:rPr>
              <a:t>读写</a:t>
            </a:r>
            <a:r>
              <a:rPr lang="en-US" altLang="zh-CN" dirty="0" err="1"/>
              <a:t>data_ram</a:t>
            </a:r>
            <a:r>
              <a:rPr lang="zh-CN" altLang="en-US" dirty="0"/>
              <a:t>，</a:t>
            </a:r>
            <a:r>
              <a:rPr lang="zh-CN" altLang="en-US" b="1" dirty="0">
                <a:solidFill>
                  <a:srgbClr val="FF0000"/>
                </a:solidFill>
              </a:rPr>
              <a:t>此时无法取指</a:t>
            </a:r>
          </a:p>
        </p:txBody>
      </p:sp>
    </p:spTree>
    <p:extLst>
      <p:ext uri="{BB962C8B-B14F-4D97-AF65-F5344CB8AC3E}">
        <p14:creationId xmlns:p14="http://schemas.microsoft.com/office/powerpoint/2010/main" val="2987445350"/>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noFill/>
        </a:ln>
      </a:spPr>
      <a:bodyPr anchor="t">
        <a:spAutoFit/>
      </a:bodyPr>
      <a:lstStyle>
        <a:defPPr indent="304800" eaLnBrk="0" hangingPunct="0">
          <a:lnSpc>
            <a:spcPts val="1875"/>
          </a:lnSpc>
          <a:defRPr lang="zh-CN" altLang="zh-CN" sz="1200" b="1" dirty="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rgbClr val="FF0000"/>
          </a:solidFill>
        </a:ln>
      </a:spPr>
      <a:bodyPr rtlCol="0" anchor="t">
        <a:spAutoFit/>
      </a:bodyPr>
      <a:lstStyle>
        <a:defPPr indent="304800" eaLnBrk="0" hangingPunct="0">
          <a:lnSpc>
            <a:spcPts val="1875"/>
          </a:lnSpc>
          <a:defRPr sz="1200" b="1" dirty="0" smtClean="0">
            <a:latin typeface="微软雅黑" panose="020B0503020204020204" pitchFamily="34" charset="-122"/>
            <a:ea typeface="微软雅黑" panose="020B0503020204020204" pitchFamily="34" charset="-122"/>
          </a:defRPr>
        </a:defPPr>
      </a:lstStyle>
    </a:spDef>
    <a:lnDef>
      <a:spPr>
        <a:ln w="19050">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4526</TotalTime>
  <Words>6889</Words>
  <Application>Microsoft Macintosh PowerPoint</Application>
  <PresentationFormat>全屏显示(4:3)</PresentationFormat>
  <Paragraphs>1138</Paragraphs>
  <Slides>107</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107</vt:i4>
      </vt:variant>
    </vt:vector>
  </HeadingPairs>
  <TitlesOfParts>
    <vt:vector size="120" baseType="lpstr">
      <vt:lpstr>黑体</vt:lpstr>
      <vt:lpstr>宋体</vt:lpstr>
      <vt:lpstr>Microsoft YaHei</vt:lpstr>
      <vt:lpstr>Microsoft YaHei</vt:lpstr>
      <vt:lpstr>Myriad Pro</vt:lpstr>
      <vt:lpstr>Arial</vt:lpstr>
      <vt:lpstr>Calibri</vt:lpstr>
      <vt:lpstr>Courier New</vt:lpstr>
      <vt:lpstr>Times New Roman</vt:lpstr>
      <vt:lpstr>Wingdings</vt:lpstr>
      <vt:lpstr>自定义设计方案</vt:lpstr>
      <vt:lpstr>1_自定义设计方案</vt:lpstr>
      <vt:lpstr>Visio.Drawing.11</vt:lpstr>
      <vt:lpstr>PowerPoint 演示文稿</vt:lpstr>
      <vt:lpstr>PowerPoint 演示文稿</vt:lpstr>
      <vt:lpstr>PowerPoint 演示文稿</vt:lpstr>
      <vt:lpstr>硬件综合设计任务解析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结构冲突</vt:lpstr>
      <vt:lpstr>PowerPoint 演示文稿</vt:lpstr>
      <vt:lpstr>解决方案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sks</dc:creator>
  <cp:lastModifiedBy>吕 昱峰</cp:lastModifiedBy>
  <cp:revision>1986</cp:revision>
  <dcterms:created xsi:type="dcterms:W3CDTF">2010-12-30T23:24:00Z</dcterms:created>
  <dcterms:modified xsi:type="dcterms:W3CDTF">2019-12-11T10:07:18Z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