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70" r:id="rId3"/>
    <p:sldId id="257" r:id="rId4"/>
    <p:sldId id="258" r:id="rId5"/>
    <p:sldId id="285" r:id="rId6"/>
    <p:sldId id="265" r:id="rId7"/>
    <p:sldId id="264" r:id="rId8"/>
    <p:sldId id="263" r:id="rId9"/>
    <p:sldId id="259" r:id="rId10"/>
    <p:sldId id="260" r:id="rId11"/>
    <p:sldId id="261" r:id="rId12"/>
    <p:sldId id="271" r:id="rId13"/>
    <p:sldId id="272" r:id="rId14"/>
    <p:sldId id="262" r:id="rId15"/>
    <p:sldId id="267" r:id="rId16"/>
    <p:sldId id="268" r:id="rId17"/>
    <p:sldId id="269" r:id="rId18"/>
    <p:sldId id="273" r:id="rId19"/>
    <p:sldId id="274" r:id="rId20"/>
    <p:sldId id="284" r:id="rId21"/>
    <p:sldId id="275" r:id="rId22"/>
    <p:sldId id="283" r:id="rId23"/>
    <p:sldId id="276" r:id="rId24"/>
    <p:sldId id="286" r:id="rId25"/>
    <p:sldId id="277" r:id="rId26"/>
    <p:sldId id="287" r:id="rId27"/>
    <p:sldId id="288" r:id="rId28"/>
    <p:sldId id="278" r:id="rId29"/>
    <p:sldId id="279" r:id="rId30"/>
    <p:sldId id="289" r:id="rId31"/>
    <p:sldId id="293" r:id="rId32"/>
    <p:sldId id="280" r:id="rId33"/>
    <p:sldId id="291" r:id="rId34"/>
    <p:sldId id="292" r:id="rId35"/>
    <p:sldId id="290" r:id="rId36"/>
    <p:sldId id="281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FDA06-AE9E-412D-B72B-D84CA51CE52C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B810F-81EF-4B09-9E18-1747A1736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76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FB810F-81EF-4B09-9E18-1747A1736CF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45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前面都是比较通用的页表、</a:t>
            </a:r>
            <a:r>
              <a:rPr lang="en-US" altLang="zh-CN" dirty="0"/>
              <a:t>TLB</a:t>
            </a:r>
            <a:r>
              <a:rPr lang="zh-CN" altLang="en-US" dirty="0"/>
              <a:t>知识。接下来会介绍</a:t>
            </a:r>
            <a:r>
              <a:rPr lang="en-US" altLang="zh-CN" dirty="0"/>
              <a:t>MIPS</a:t>
            </a:r>
            <a:r>
              <a:rPr lang="zh-CN" altLang="en-US" dirty="0"/>
              <a:t>里的情况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FB810F-81EF-4B09-9E18-1747A1736CF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552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除了</a:t>
            </a:r>
            <a:r>
              <a:rPr lang="en-US" altLang="zh-CN" dirty="0"/>
              <a:t>CP0</a:t>
            </a:r>
            <a:r>
              <a:rPr lang="zh-CN" altLang="en-US" dirty="0"/>
              <a:t>、</a:t>
            </a:r>
            <a:r>
              <a:rPr lang="en-US" altLang="zh-CN" dirty="0"/>
              <a:t>TLB</a:t>
            </a:r>
            <a:r>
              <a:rPr lang="zh-CN" altLang="en-US" dirty="0"/>
              <a:t>指令，还需要处理</a:t>
            </a:r>
            <a:r>
              <a:rPr lang="en-US" altLang="zh-CN" dirty="0"/>
              <a:t>TLB</a:t>
            </a:r>
            <a:r>
              <a:rPr lang="zh-CN" altLang="en-US" dirty="0"/>
              <a:t>异常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FB810F-81EF-4B09-9E18-1747A1736CF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822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C7436-7F08-4DBC-B50F-4D88F8E6C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C6AA74-503D-4C68-8BC6-7330E6159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DA2FA6-8751-4257-93B9-9694C8C0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6E2A-3875-43BF-BF51-BD65EC7422B0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C5FFE0-C894-4977-A289-86A2F0F3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9AE33A-7EEA-4914-9781-60084A34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4E8A-DED9-4F17-9C03-C0C0FB2AA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82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D022A-18AA-4B1C-B141-353F0E48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B20E50-4CBB-451A-AB41-FB371B332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8781B4-7A26-45D4-8C76-DFAD8A55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6E2A-3875-43BF-BF51-BD65EC7422B0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C45D26-8435-477B-AC98-1FA119DA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10C973-1D17-45F2-8C39-D56EAB8C8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4E8A-DED9-4F17-9C03-C0C0FB2AA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85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C18292-A5BC-4B09-94DE-27890CE82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6EEA12-03B9-40B2-BF40-7D412CC68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54183C-FC08-4811-96DE-42975CE9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6E2A-3875-43BF-BF51-BD65EC7422B0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362077-CAE4-456E-B2B9-9033ACC1F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D6669B-CF8F-4436-9697-3DAF975C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4E8A-DED9-4F17-9C03-C0C0FB2AA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03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31470-3F0B-4BA8-B52C-34EB4ACB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61284-0651-46F5-AA9E-1E491546E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C3CC49-3EEE-4A20-A0E9-A1734214A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6E2A-3875-43BF-BF51-BD65EC7422B0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0543D-3DD6-4D6A-B555-6BE41CF9F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EAFD62-4739-4437-A47B-9842BBD3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4E8A-DED9-4F17-9C03-C0C0FB2AA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45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2AFB3-EDE3-4D1C-8E0B-36116B477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372E64-43E4-4BF3-8258-1B878EEBF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22B1D-F636-41BB-922B-3781F943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6E2A-3875-43BF-BF51-BD65EC7422B0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48ABA-9F8D-41E3-BC28-826C77F6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31A993-6EAF-4A06-BCDA-89650E09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4E8A-DED9-4F17-9C03-C0C0FB2AA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25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F971A-57F8-4778-AE72-56D0CA49B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712087-47B6-4D67-A5DC-613A70E36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6C44A9-3C2E-4BAA-A487-C58ABBD12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310DDE-D694-4776-A870-EBBF305A8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6E2A-3875-43BF-BF51-BD65EC7422B0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A30852-E058-4CFE-B929-3B5B374E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FFAA45-242D-4494-9974-1366A0F3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4E8A-DED9-4F17-9C03-C0C0FB2AA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14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34480-EB7A-457B-A309-4A0AA87F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8B5C4B-6852-4F4E-9E08-FAC224AFE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63725F-33C1-40EF-91DF-4B2B1AB41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EBBD08-D183-4915-8DDF-3CB8A27C5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20B591-EF2D-4F59-A811-8B2908AD5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06A30A-6C83-440D-86BA-A76BC7DD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6E2A-3875-43BF-BF51-BD65EC7422B0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D4816F-9D3F-468C-93F0-FA06C65F7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C9682C-F29A-41FE-8E43-0B123D7A8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4E8A-DED9-4F17-9C03-C0C0FB2AA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67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CBF0B-42D2-4322-86EB-200CBE7D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8CAE21-1C3A-43DB-9ABF-EB139684E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6E2A-3875-43BF-BF51-BD65EC7422B0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EB76DD-3B99-4F0E-854A-54D553D5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97DD01-1CD8-47A3-82AC-366872F3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4E8A-DED9-4F17-9C03-C0C0FB2AA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18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AE4CEB-8AC9-4A1E-91EE-309E3B5BF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6E2A-3875-43BF-BF51-BD65EC7422B0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46A2CC-6C36-49AE-80A7-2910A42C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24CCE4-C199-46BD-AB75-8B691A24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4E8A-DED9-4F17-9C03-C0C0FB2AA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65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E1C05-D8CB-4C24-94ED-2D11C5C90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2728EA-E4DB-4C0A-8E84-2D25D52D1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1B75C0-ECA7-4692-806A-727139F50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673CCE-3D3E-47D0-952D-E007910D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6E2A-3875-43BF-BF51-BD65EC7422B0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EE6ADA-64E7-4F6A-9DFA-A924F8A8A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9DACD2-1A63-4461-9600-CCC93A14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4E8A-DED9-4F17-9C03-C0C0FB2AA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31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51589-7181-46A9-84BA-05B055633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62077A-F284-472A-82BA-BCEB04F51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D8EB0F-0463-467B-A01D-0ABEFD78E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63DC15-EED2-4E30-B00B-7B58A527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6E2A-3875-43BF-BF51-BD65EC7422B0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AF702A-AD2F-44DD-B049-4F5EFF49E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77DEC3-D0BE-4EA0-967D-A11E83EE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4E8A-DED9-4F17-9C03-C0C0FB2AA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60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60137E-BA49-47C8-947A-94AB6496C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E278F6-019E-4353-89A4-81BEC63CA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954C62-4353-4476-A0F9-4EB33D014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36E2A-3875-43BF-BF51-BD65EC7422B0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CFE7CE-70ED-4D30-93C0-FD9E65EB1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A232A7-C814-4066-B257-BCF3BFEBA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D4E8A-DED9-4F17-9C03-C0C0FB2AA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59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F54BE2E-8F84-457E-9215-6261C4A2ACF3}"/>
              </a:ext>
            </a:extLst>
          </p:cNvPr>
          <p:cNvSpPr txBox="1"/>
          <p:nvPr/>
        </p:nvSpPr>
        <p:spPr>
          <a:xfrm>
            <a:off x="1289885" y="1710484"/>
            <a:ext cx="539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硬件综合设计讲解（</a:t>
            </a:r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2DE98D-A824-4C6D-A2B2-4E5A598CA0C1}"/>
              </a:ext>
            </a:extLst>
          </p:cNvPr>
          <p:cNvSpPr txBox="1"/>
          <p:nvPr/>
        </p:nvSpPr>
        <p:spPr>
          <a:xfrm>
            <a:off x="1289885" y="2892019"/>
            <a:ext cx="173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计科袁福焱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3798E2-83E5-4AA1-99B0-E3854DA472FE}"/>
              </a:ext>
            </a:extLst>
          </p:cNvPr>
          <p:cNvSpPr txBox="1"/>
          <p:nvPr/>
        </p:nvSpPr>
        <p:spPr>
          <a:xfrm>
            <a:off x="1289885" y="4105219"/>
            <a:ext cx="152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2021/1/4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1A9B94-7248-4702-8992-A052A8891465}"/>
              </a:ext>
            </a:extLst>
          </p:cNvPr>
          <p:cNvSpPr txBox="1"/>
          <p:nvPr/>
        </p:nvSpPr>
        <p:spPr>
          <a:xfrm>
            <a:off x="1289885" y="3498619"/>
            <a:ext cx="235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yuanfuya@qq.com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7361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2F76F9-05F2-4180-AC13-E474684EF67E}"/>
              </a:ext>
            </a:extLst>
          </p:cNvPr>
          <p:cNvSpPr txBox="1"/>
          <p:nvPr/>
        </p:nvSpPr>
        <p:spPr>
          <a:xfrm>
            <a:off x="736846" y="870012"/>
            <a:ext cx="181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的结构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C6B246-E810-417A-A837-F6B1556FB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335" y="2906981"/>
            <a:ext cx="3635055" cy="160033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6C1288C-DB90-49A1-9FF2-27A73D5CD275}"/>
              </a:ext>
            </a:extLst>
          </p:cNvPr>
          <p:cNvSpPr txBox="1"/>
          <p:nvPr/>
        </p:nvSpPr>
        <p:spPr>
          <a:xfrm>
            <a:off x="994298" y="1911253"/>
            <a:ext cx="5175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类似于</a:t>
            </a:r>
            <a:r>
              <a:rPr lang="en-US" altLang="zh-CN" b="1" dirty="0"/>
              <a:t>cache</a:t>
            </a:r>
            <a:r>
              <a:rPr lang="zh-CN" altLang="en-US" dirty="0"/>
              <a:t>有三种结构可选</a:t>
            </a:r>
            <a:r>
              <a:rPr lang="en-US" altLang="zh-CN" dirty="0"/>
              <a:t>——</a:t>
            </a:r>
            <a:r>
              <a:rPr lang="zh-CN" altLang="en-US" dirty="0"/>
              <a:t>直接映射、组相联、全相联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A55F96-C712-477E-8BDF-661A8103827E}"/>
              </a:ext>
            </a:extLst>
          </p:cNvPr>
          <p:cNvSpPr txBox="1"/>
          <p:nvPr/>
        </p:nvSpPr>
        <p:spPr>
          <a:xfrm>
            <a:off x="994298" y="3244334"/>
            <a:ext cx="261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TLB</a:t>
            </a:r>
            <a:r>
              <a:rPr lang="zh-CN" altLang="en-US" dirty="0"/>
              <a:t>一般使用全相联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294E5D-605F-4971-AE63-BC822E48802F}"/>
              </a:ext>
            </a:extLst>
          </p:cNvPr>
          <p:cNvSpPr txBox="1"/>
          <p:nvPr/>
        </p:nvSpPr>
        <p:spPr>
          <a:xfrm>
            <a:off x="7805867" y="4980373"/>
            <a:ext cx="3790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注：这里是一般意义上的</a:t>
            </a:r>
            <a:r>
              <a:rPr lang="en-US" altLang="zh-CN" sz="1400" dirty="0"/>
              <a:t>TLB</a:t>
            </a:r>
            <a:r>
              <a:rPr lang="zh-CN" altLang="en-US" sz="1400" dirty="0"/>
              <a:t>的内容，</a:t>
            </a:r>
            <a:r>
              <a:rPr lang="zh-CN" altLang="en-US" sz="1400" dirty="0">
                <a:solidFill>
                  <a:srgbClr val="FF0000"/>
                </a:solidFill>
              </a:rPr>
              <a:t>在</a:t>
            </a:r>
            <a:r>
              <a:rPr lang="en-US" altLang="zh-CN" sz="1400" dirty="0">
                <a:solidFill>
                  <a:srgbClr val="FF0000"/>
                </a:solidFill>
              </a:rPr>
              <a:t>MIPS</a:t>
            </a:r>
            <a:r>
              <a:rPr lang="zh-CN" altLang="en-US" sz="1400" dirty="0">
                <a:solidFill>
                  <a:srgbClr val="FF0000"/>
                </a:solidFill>
              </a:rPr>
              <a:t>里会增减一些内容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C52667-6616-4DAE-A635-3A136F82DD8C}"/>
              </a:ext>
            </a:extLst>
          </p:cNvPr>
          <p:cNvSpPr txBox="1"/>
          <p:nvPr/>
        </p:nvSpPr>
        <p:spPr>
          <a:xfrm>
            <a:off x="994298" y="4279037"/>
            <a:ext cx="529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TLB</a:t>
            </a:r>
            <a:r>
              <a:rPr lang="zh-CN" altLang="en-US" dirty="0"/>
              <a:t>内容主要包含</a:t>
            </a:r>
            <a:r>
              <a:rPr lang="en-US" altLang="zh-CN" dirty="0"/>
              <a:t>VPN</a:t>
            </a:r>
            <a:r>
              <a:rPr lang="zh-CN" altLang="en-US" dirty="0"/>
              <a:t>、</a:t>
            </a:r>
            <a:r>
              <a:rPr lang="en-US" altLang="zh-CN" dirty="0"/>
              <a:t>PFN</a:t>
            </a:r>
            <a:r>
              <a:rPr lang="zh-CN" altLang="en-US" dirty="0"/>
              <a:t>。还包含</a:t>
            </a:r>
            <a:r>
              <a:rPr lang="en-US" altLang="zh-CN" dirty="0"/>
              <a:t>Valid</a:t>
            </a:r>
            <a:r>
              <a:rPr lang="zh-CN" altLang="en-US" dirty="0"/>
              <a:t>位标识该</a:t>
            </a:r>
            <a:r>
              <a:rPr lang="en-US" altLang="zh-CN" dirty="0"/>
              <a:t>TLB</a:t>
            </a:r>
            <a:r>
              <a:rPr lang="zh-CN" altLang="en-US" dirty="0"/>
              <a:t>项是否有效。至于</a:t>
            </a:r>
            <a:r>
              <a:rPr lang="en-US" altLang="zh-CN" dirty="0"/>
              <a:t>dirty</a:t>
            </a:r>
            <a:r>
              <a:rPr lang="zh-CN" altLang="en-US" dirty="0"/>
              <a:t>、</a:t>
            </a:r>
            <a:r>
              <a:rPr lang="en-US" altLang="zh-CN" dirty="0"/>
              <a:t>use</a:t>
            </a:r>
            <a:r>
              <a:rPr lang="zh-CN" altLang="en-US" dirty="0"/>
              <a:t>位，可以暂时不用了解。</a:t>
            </a:r>
          </a:p>
        </p:txBody>
      </p:sp>
    </p:spTree>
    <p:extLst>
      <p:ext uri="{BB962C8B-B14F-4D97-AF65-F5344CB8AC3E}">
        <p14:creationId xmlns:p14="http://schemas.microsoft.com/office/powerpoint/2010/main" val="3407645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3EFB74-4822-4011-AE55-8B2D9FB864F0}"/>
              </a:ext>
            </a:extLst>
          </p:cNvPr>
          <p:cNvSpPr txBox="1"/>
          <p:nvPr/>
        </p:nvSpPr>
        <p:spPr>
          <a:xfrm>
            <a:off x="798990" y="798990"/>
            <a:ext cx="174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的缺失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E0B5840-7A2E-406D-B4D7-50D33E940DC3}"/>
              </a:ext>
            </a:extLst>
          </p:cNvPr>
          <p:cNvSpPr/>
          <p:nvPr/>
        </p:nvSpPr>
        <p:spPr>
          <a:xfrm>
            <a:off x="1183690" y="2026756"/>
            <a:ext cx="83331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解决 TLB 缺失的本质就是要从页表中找到对应的映射关系</a:t>
            </a:r>
            <a:r>
              <a:rPr lang="zh-CN" altLang="en-US" dirty="0"/>
              <a:t>，并将其写回到 TLB 内，这个过程称为 Page Table Walk。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可以使用</a:t>
            </a:r>
            <a:r>
              <a:rPr lang="zh-CN" altLang="en-US" b="1" dirty="0">
                <a:solidFill>
                  <a:srgbClr val="FF0000"/>
                </a:solidFill>
              </a:rPr>
              <a:t>硬件</a:t>
            </a:r>
            <a:r>
              <a:rPr lang="zh-CN" altLang="en-US" b="1" dirty="0"/>
              <a:t>的状态机来完成这个事情，也可以使用</a:t>
            </a:r>
            <a:r>
              <a:rPr lang="zh-CN" altLang="en-US" b="1" dirty="0">
                <a:solidFill>
                  <a:srgbClr val="FF0000"/>
                </a:solidFill>
              </a:rPr>
              <a:t>软件</a:t>
            </a:r>
            <a:r>
              <a:rPr lang="zh-CN" altLang="en-US" b="1" dirty="0"/>
              <a:t>来做这个事情。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6ED306-1290-458C-A327-0FD6FB9EDBC3}"/>
              </a:ext>
            </a:extLst>
          </p:cNvPr>
          <p:cNvSpPr txBox="1"/>
          <p:nvPr/>
        </p:nvSpPr>
        <p:spPr>
          <a:xfrm>
            <a:off x="1183690" y="3923929"/>
            <a:ext cx="5894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x86</a:t>
            </a:r>
            <a:r>
              <a:rPr lang="zh-CN" altLang="en-US" dirty="0"/>
              <a:t>、</a:t>
            </a:r>
            <a:r>
              <a:rPr lang="en-US" altLang="zh-CN" dirty="0"/>
              <a:t>ARM</a:t>
            </a:r>
            <a:r>
              <a:rPr lang="zh-CN" altLang="en-US" dirty="0"/>
              <a:t>、</a:t>
            </a:r>
            <a:r>
              <a:rPr lang="en-US" altLang="zh-CN" dirty="0"/>
              <a:t>PowerPC</a:t>
            </a:r>
            <a:r>
              <a:rPr lang="zh-CN" altLang="en-US" dirty="0"/>
              <a:t>使用硬件完成</a:t>
            </a:r>
            <a:endParaRPr lang="en-US" altLang="zh-CN" dirty="0"/>
          </a:p>
          <a:p>
            <a:r>
              <a:rPr lang="en-US" altLang="zh-CN" dirty="0"/>
              <a:t>MIPS</a:t>
            </a:r>
            <a:r>
              <a:rPr lang="zh-CN" altLang="en-US" dirty="0"/>
              <a:t>使用软件完成（</a:t>
            </a:r>
            <a:r>
              <a:rPr lang="en-US" altLang="zh-CN" dirty="0"/>
              <a:t>TLB Refill</a:t>
            </a:r>
            <a:r>
              <a:rPr lang="zh-CN" altLang="en-US" dirty="0"/>
              <a:t>异常）</a:t>
            </a:r>
          </a:p>
        </p:txBody>
      </p:sp>
    </p:spTree>
    <p:extLst>
      <p:ext uri="{BB962C8B-B14F-4D97-AF65-F5344CB8AC3E}">
        <p14:creationId xmlns:p14="http://schemas.microsoft.com/office/powerpoint/2010/main" val="3889941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D1C0E7C-7111-4F41-9605-F43939D35C5C}"/>
              </a:ext>
            </a:extLst>
          </p:cNvPr>
          <p:cNvSpPr/>
          <p:nvPr/>
        </p:nvSpPr>
        <p:spPr>
          <a:xfrm>
            <a:off x="895245" y="1212291"/>
            <a:ext cx="2377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虚拟地址转换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D39543C-4CF9-412A-91DC-86E354B01CCF}"/>
              </a:ext>
            </a:extLst>
          </p:cNvPr>
          <p:cNvSpPr txBox="1"/>
          <p:nvPr/>
        </p:nvSpPr>
        <p:spPr>
          <a:xfrm>
            <a:off x="895246" y="3097965"/>
            <a:ext cx="4597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对虚拟存储器的支持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284BDA1-0639-494B-AECC-86C5E180CAA1}"/>
              </a:ext>
            </a:extLst>
          </p:cNvPr>
          <p:cNvSpPr txBox="1"/>
          <p:nvPr/>
        </p:nvSpPr>
        <p:spPr>
          <a:xfrm>
            <a:off x="895245" y="4983639"/>
            <a:ext cx="163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1C6AB1-EBC7-4C7F-A7B9-2D021AE8D00D}"/>
              </a:ext>
            </a:extLst>
          </p:cNvPr>
          <p:cNvSpPr txBox="1"/>
          <p:nvPr/>
        </p:nvSpPr>
        <p:spPr>
          <a:xfrm>
            <a:off x="895247" y="4040802"/>
            <a:ext cx="3357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0F64D5C-B921-4C18-8C68-6DBFBAC4C46C}"/>
              </a:ext>
            </a:extLst>
          </p:cNvPr>
          <p:cNvSpPr txBox="1"/>
          <p:nvPr/>
        </p:nvSpPr>
        <p:spPr>
          <a:xfrm>
            <a:off x="895249" y="2155129"/>
            <a:ext cx="178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8907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DD22D7C-FAB6-4C3F-A9F8-C47762720B2B}"/>
              </a:ext>
            </a:extLst>
          </p:cNvPr>
          <p:cNvSpPr txBox="1"/>
          <p:nvPr/>
        </p:nvSpPr>
        <p:spPr>
          <a:xfrm>
            <a:off x="798990" y="798990"/>
            <a:ext cx="174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PageMask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4F4B35-EE43-42C9-B57B-41B991E1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274" y="2765431"/>
            <a:ext cx="4907705" cy="179085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43DE66C-1E7F-4E1A-9735-CD73E1B00229}"/>
              </a:ext>
            </a:extLst>
          </p:cNvPr>
          <p:cNvSpPr/>
          <p:nvPr/>
        </p:nvSpPr>
        <p:spPr>
          <a:xfrm>
            <a:off x="874122" y="4101594"/>
            <a:ext cx="54734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为了解决这种矛盾，在现代的处理器中都支持</a:t>
            </a:r>
            <a:r>
              <a:rPr lang="zh-CN" altLang="en-US" dirty="0">
                <a:solidFill>
                  <a:srgbClr val="FF0000"/>
                </a:solidFill>
              </a:rPr>
              <a:t>大小可变的页</a:t>
            </a:r>
            <a:r>
              <a:rPr lang="zh-CN" altLang="en-US" dirty="0"/>
              <a:t>，由操作系统进行管理，根据不同应用的特点选用不同的大小的页，这样可以最大限度地利用 TLB 中有限的空间，同时又不至于在页内产生过多的碎片。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9EBD92-D780-46E8-91C4-514961774FC3}"/>
              </a:ext>
            </a:extLst>
          </p:cNvPr>
          <p:cNvSpPr/>
          <p:nvPr/>
        </p:nvSpPr>
        <p:spPr>
          <a:xfrm>
            <a:off x="874122" y="1673250"/>
            <a:ext cx="5855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对于一个有着 128 个表项 (entry) 的 I-TLB 来说，4KB 大小的页</a:t>
            </a:r>
            <a:r>
              <a:rPr lang="zh-CN" altLang="en-US" dirty="0">
                <a:solidFill>
                  <a:srgbClr val="FF0000"/>
                </a:solidFill>
              </a:rPr>
              <a:t>只能映射到512KB </a:t>
            </a:r>
            <a:r>
              <a:rPr lang="zh-CN" altLang="en-US" dirty="0"/>
              <a:t>大小的程序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E7A501-3D11-4F83-93C2-5444B7954326}"/>
              </a:ext>
            </a:extLst>
          </p:cNvPr>
          <p:cNvSpPr/>
          <p:nvPr/>
        </p:nvSpPr>
        <p:spPr>
          <a:xfrm>
            <a:off x="874122" y="2729773"/>
            <a:ext cx="530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4MB</a:t>
            </a:r>
            <a:r>
              <a:rPr lang="zh-CN" altLang="en-US" dirty="0"/>
              <a:t>等更大的页则会造成一个页内的很多空间被浪费，称为</a:t>
            </a:r>
            <a:r>
              <a:rPr lang="zh-CN" altLang="en-US" dirty="0">
                <a:solidFill>
                  <a:srgbClr val="FF0000"/>
                </a:solidFill>
              </a:rPr>
              <a:t>页内碎片 </a:t>
            </a:r>
            <a:r>
              <a:rPr lang="zh-CN" altLang="en-US" dirty="0"/>
              <a:t>(Page Fragment)</a:t>
            </a:r>
          </a:p>
        </p:txBody>
      </p:sp>
    </p:spTree>
    <p:extLst>
      <p:ext uri="{BB962C8B-B14F-4D97-AF65-F5344CB8AC3E}">
        <p14:creationId xmlns:p14="http://schemas.microsoft.com/office/powerpoint/2010/main" val="631105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A2CB566-90BD-44D3-97AC-9B5A454D442B}"/>
              </a:ext>
            </a:extLst>
          </p:cNvPr>
          <p:cNvSpPr/>
          <p:nvPr/>
        </p:nvSpPr>
        <p:spPr>
          <a:xfrm>
            <a:off x="1112668" y="1685409"/>
            <a:ext cx="44980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TLB 硬件资源是</a:t>
            </a:r>
            <a:r>
              <a:rPr lang="zh-CN" altLang="en-US" dirty="0">
                <a:solidFill>
                  <a:srgbClr val="FF0000"/>
                </a:solidFill>
              </a:rPr>
              <a:t>所有进程共用</a:t>
            </a:r>
            <a:r>
              <a:rPr lang="zh-CN" altLang="en-US" dirty="0"/>
              <a:t>的，因此不同进程间的 TLB 表项就会相互干扰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C8714C-A3E2-400B-96F8-7E162E9E2024}"/>
              </a:ext>
            </a:extLst>
          </p:cNvPr>
          <p:cNvSpPr txBox="1"/>
          <p:nvPr/>
        </p:nvSpPr>
        <p:spPr>
          <a:xfrm>
            <a:off x="798990" y="798990"/>
            <a:ext cx="174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ASID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6DB735-2211-4AD8-A5D4-F2024F65ED20}"/>
              </a:ext>
            </a:extLst>
          </p:cNvPr>
          <p:cNvSpPr/>
          <p:nvPr/>
        </p:nvSpPr>
        <p:spPr>
          <a:xfrm>
            <a:off x="1112666" y="2848827"/>
            <a:ext cx="49833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给每个进程分配一个数，称为地址空间 ID 或 ASID(Address Space Identifiers)。TLB 表项中也存储一个该页对应的 ASID。查找 TLB 时则需要当前进程的 ASID 和 TLB 表项中的 ASID 匹配才算命中。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973EBD-C83C-43C8-9E91-F27D9E602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080" y="1427957"/>
            <a:ext cx="4069433" cy="416088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FD1BDD5-F59D-4155-A3CC-528F7FBC2531}"/>
              </a:ext>
            </a:extLst>
          </p:cNvPr>
          <p:cNvSpPr txBox="1"/>
          <p:nvPr/>
        </p:nvSpPr>
        <p:spPr>
          <a:xfrm>
            <a:off x="7466120" y="5894773"/>
            <a:ext cx="2840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注：图片来自</a:t>
            </a:r>
            <a:r>
              <a:rPr lang="en-US" altLang="zh-CN" sz="1400" dirty="0"/>
              <a:t>《See </a:t>
            </a:r>
            <a:r>
              <a:rPr lang="en-US" altLang="zh-CN" sz="1400" dirty="0" err="1"/>
              <a:t>mip</a:t>
            </a:r>
            <a:r>
              <a:rPr lang="en-US" altLang="zh-CN" sz="1400" dirty="0"/>
              <a:t> run》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4899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E50FF82-5573-4397-ADB7-0972D66CF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609" y="1577960"/>
            <a:ext cx="5418290" cy="227095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F8913DC-69D0-4192-8726-414EAC9EC64F}"/>
              </a:ext>
            </a:extLst>
          </p:cNvPr>
          <p:cNvSpPr txBox="1"/>
          <p:nvPr/>
        </p:nvSpPr>
        <p:spPr>
          <a:xfrm>
            <a:off x="798990" y="798990"/>
            <a:ext cx="174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MIPS TLB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B0AF9B-0B48-4F8E-8183-AEA7E260A480}"/>
              </a:ext>
            </a:extLst>
          </p:cNvPr>
          <p:cNvSpPr/>
          <p:nvPr/>
        </p:nvSpPr>
        <p:spPr>
          <a:xfrm>
            <a:off x="798990" y="1851337"/>
            <a:ext cx="45142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你可能注意到图8.11中，包含两份 PFN。这是因为 MIPS 以及当代大多数架构都会</a:t>
            </a:r>
            <a:r>
              <a:rPr lang="zh-CN" altLang="en-US" b="1" dirty="0"/>
              <a:t>一次映射两个连续的 VPN 到两个相互独立的物理地址</a:t>
            </a:r>
            <a:r>
              <a:rPr lang="zh-CN" altLang="en-US" dirty="0"/>
              <a:t>。这样使得只需要增加少量存储，便可以使得 TLB 可以映射的存储空间加倍。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BD87F3-0D49-4FF0-ADAF-E7840E587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89" y="4130983"/>
            <a:ext cx="6614733" cy="19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17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FC6D389-BDB5-4942-9A8D-1A5DB8B81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07" y="988345"/>
            <a:ext cx="7041490" cy="420660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22D4ABF-61AA-4A1F-9750-5137A34A5E91}"/>
              </a:ext>
            </a:extLst>
          </p:cNvPr>
          <p:cNvSpPr/>
          <p:nvPr/>
        </p:nvSpPr>
        <p:spPr>
          <a:xfrm>
            <a:off x="3071675" y="4421079"/>
            <a:ext cx="3346880" cy="230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668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E01EC2C-D6F9-4A91-9703-CA4191173081}"/>
              </a:ext>
            </a:extLst>
          </p:cNvPr>
          <p:cNvSpPr txBox="1"/>
          <p:nvPr/>
        </p:nvSpPr>
        <p:spPr>
          <a:xfrm>
            <a:off x="798990" y="798990"/>
            <a:ext cx="174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MIPS TLB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0E93939-6205-4612-B5F9-CB8CB3938B50}"/>
              </a:ext>
            </a:extLst>
          </p:cNvPr>
          <p:cNvSpPr/>
          <p:nvPr/>
        </p:nvSpPr>
        <p:spPr>
          <a:xfrm>
            <a:off x="1191917" y="1664109"/>
            <a:ext cx="78277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当一个进程结束时，需要释放内存空间。如果没使用</a:t>
            </a:r>
            <a:r>
              <a:rPr lang="en-US" altLang="zh-CN" dirty="0"/>
              <a:t>ASID</a:t>
            </a:r>
            <a:r>
              <a:rPr lang="zh-CN" altLang="en-US" dirty="0"/>
              <a:t>，需要将 </a:t>
            </a:r>
            <a:r>
              <a:rPr lang="en-US" altLang="zh-CN" dirty="0"/>
              <a:t>I-TLB </a:t>
            </a:r>
            <a:r>
              <a:rPr lang="zh-CN" altLang="en-US" dirty="0"/>
              <a:t>和 </a:t>
            </a:r>
            <a:r>
              <a:rPr lang="en-US" altLang="zh-CN" dirty="0"/>
              <a:t>D-TLB </a:t>
            </a:r>
            <a:r>
              <a:rPr lang="zh-CN" altLang="en-US" dirty="0"/>
              <a:t>中的全部内容都置为无效。如果实现了</a:t>
            </a:r>
            <a:r>
              <a:rPr lang="en-US" altLang="zh-CN" dirty="0"/>
              <a:t>ASID</a:t>
            </a:r>
            <a:r>
              <a:rPr lang="zh-CN" altLang="en-US" dirty="0"/>
              <a:t>，需要将这个进程对应的内容在 </a:t>
            </a:r>
            <a:r>
              <a:rPr lang="en-US" altLang="zh-CN" dirty="0"/>
              <a:t>TLB</a:t>
            </a:r>
            <a:r>
              <a:rPr lang="zh-CN" altLang="en-US" dirty="0"/>
              <a:t>中置为无效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AFC876-9410-40AE-A991-C6DB0B05A3AE}"/>
              </a:ext>
            </a:extLst>
          </p:cNvPr>
          <p:cNvSpPr/>
          <p:nvPr/>
        </p:nvSpPr>
        <p:spPr>
          <a:xfrm>
            <a:off x="1191917" y="2650666"/>
            <a:ext cx="76324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当一个进程占用的物理内存过大时，操作系统可能会将这个进程中一部分不经常使用的页写回到硬盘中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6F9144-B7E7-47BA-AE7E-9B110137A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583" y="3905999"/>
            <a:ext cx="6088908" cy="128789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F369681-6857-4C26-91E7-A9454D06CDC3}"/>
              </a:ext>
            </a:extLst>
          </p:cNvPr>
          <p:cNvSpPr txBox="1"/>
          <p:nvPr/>
        </p:nvSpPr>
        <p:spPr>
          <a:xfrm>
            <a:off x="1402672" y="5655076"/>
            <a:ext cx="298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为访问</a:t>
            </a:r>
            <a:r>
              <a:rPr lang="en-US" altLang="zh-CN" dirty="0">
                <a:solidFill>
                  <a:srgbClr val="FF0000"/>
                </a:solidFill>
              </a:rPr>
              <a:t>TLB</a:t>
            </a:r>
            <a:r>
              <a:rPr lang="zh-CN" altLang="en-US" dirty="0">
                <a:solidFill>
                  <a:srgbClr val="FF0000"/>
                </a:solidFill>
              </a:rPr>
              <a:t>提供软件接口</a:t>
            </a:r>
          </a:p>
        </p:txBody>
      </p:sp>
    </p:spTree>
    <p:extLst>
      <p:ext uri="{BB962C8B-B14F-4D97-AF65-F5344CB8AC3E}">
        <p14:creationId xmlns:p14="http://schemas.microsoft.com/office/powerpoint/2010/main" val="888673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1857886-1D6C-463B-A2F1-49A142DB9A95}"/>
              </a:ext>
            </a:extLst>
          </p:cNvPr>
          <p:cNvSpPr txBox="1"/>
          <p:nvPr/>
        </p:nvSpPr>
        <p:spPr>
          <a:xfrm>
            <a:off x="798988" y="798990"/>
            <a:ext cx="362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有关的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0BABA4-8A7E-4E2D-B87C-D4ABD7131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212" y="1581265"/>
            <a:ext cx="4762913" cy="332260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B17166F-C6E0-4668-8B10-1EC0C515F69B}"/>
              </a:ext>
            </a:extLst>
          </p:cNvPr>
          <p:cNvSpPr/>
          <p:nvPr/>
        </p:nvSpPr>
        <p:spPr>
          <a:xfrm>
            <a:off x="798988" y="2551837"/>
            <a:ext cx="42346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Pagemask、EntryHi、EntryLo 的内容</a:t>
            </a:r>
            <a:r>
              <a:rPr lang="zh-CN" altLang="en-US" b="1" dirty="0"/>
              <a:t>与 TLB 的内容几乎完全一致</a:t>
            </a:r>
            <a:r>
              <a:rPr lang="zh-CN" altLang="en-US" dirty="0"/>
              <a:t>（除了 G 位），主要用于读写 TLB 表项。写 TLB 时把上述寄存器写到TLB 某一表项，读 TLB 时将 TLB 表项读到上述寄存器中。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09E7D5-1F51-4DB0-BD2C-7C9B65E250F9}"/>
              </a:ext>
            </a:extLst>
          </p:cNvPr>
          <p:cNvSpPr txBox="1"/>
          <p:nvPr/>
        </p:nvSpPr>
        <p:spPr>
          <a:xfrm>
            <a:off x="6848362" y="5276735"/>
            <a:ext cx="2704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注：</a:t>
            </a:r>
            <a:r>
              <a:rPr lang="en-US" altLang="zh-CN" sz="1400" dirty="0"/>
              <a:t>Random, Wired</a:t>
            </a:r>
            <a:r>
              <a:rPr lang="zh-CN" altLang="en-US" sz="1400" dirty="0"/>
              <a:t>是可选的</a:t>
            </a:r>
          </a:p>
        </p:txBody>
      </p:sp>
    </p:spTree>
    <p:extLst>
      <p:ext uri="{BB962C8B-B14F-4D97-AF65-F5344CB8AC3E}">
        <p14:creationId xmlns:p14="http://schemas.microsoft.com/office/powerpoint/2010/main" val="3105270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F078D7D-AABB-468E-BE5F-8DB0076CFD4E}"/>
              </a:ext>
            </a:extLst>
          </p:cNvPr>
          <p:cNvSpPr txBox="1"/>
          <p:nvPr/>
        </p:nvSpPr>
        <p:spPr>
          <a:xfrm>
            <a:off x="798988" y="798990"/>
            <a:ext cx="362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653D39-702A-457B-8A74-F74241B7A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8637"/>
            <a:ext cx="5784081" cy="563928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A1B2CEE-7498-4D55-8E97-52F51DF3A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70" y="2057281"/>
            <a:ext cx="5464013" cy="137171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22FBA14-6F18-4ADD-88AE-3DDE88F18196}"/>
              </a:ext>
            </a:extLst>
          </p:cNvPr>
          <p:cNvSpPr txBox="1"/>
          <p:nvPr/>
        </p:nvSpPr>
        <p:spPr>
          <a:xfrm>
            <a:off x="6173583" y="6143349"/>
            <a:ext cx="4385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注：</a:t>
            </a:r>
            <a:r>
              <a:rPr lang="en-US" altLang="zh-CN" sz="1400" dirty="0"/>
              <a:t>TLBWR</a:t>
            </a:r>
            <a:r>
              <a:rPr lang="zh-CN" altLang="en-US" sz="1400" dirty="0"/>
              <a:t>需要实现</a:t>
            </a:r>
            <a:r>
              <a:rPr lang="en-US" altLang="zh-CN" sz="1400" dirty="0"/>
              <a:t>Random</a:t>
            </a:r>
            <a:endParaRPr lang="zh-CN" altLang="en-US" sz="1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E7DAE5E-2A69-486F-91D8-BFEC7F975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38" y="3788733"/>
            <a:ext cx="5707875" cy="15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7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B5A3BA-8CB0-4924-B413-1262761D6452}"/>
              </a:ext>
            </a:extLst>
          </p:cNvPr>
          <p:cNvSpPr txBox="1"/>
          <p:nvPr/>
        </p:nvSpPr>
        <p:spPr>
          <a:xfrm>
            <a:off x="781235" y="772357"/>
            <a:ext cx="211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847E82-E16C-4535-88F9-6ED3E0CFFB21}"/>
              </a:ext>
            </a:extLst>
          </p:cNvPr>
          <p:cNvSpPr txBox="1"/>
          <p:nvPr/>
        </p:nvSpPr>
        <p:spPr>
          <a:xfrm>
            <a:off x="1420428" y="2104008"/>
            <a:ext cx="7741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1. </a:t>
            </a:r>
            <a:r>
              <a:rPr lang="zh-CN" altLang="en-US" dirty="0">
                <a:latin typeface="+mn-ea"/>
              </a:rPr>
              <a:t>超标量处理器设计</a:t>
            </a:r>
            <a:r>
              <a:rPr lang="en-US" altLang="zh-CN" dirty="0">
                <a:latin typeface="+mn-ea"/>
              </a:rPr>
              <a:t>, </a:t>
            </a:r>
            <a:r>
              <a:rPr lang="zh-CN" altLang="en-US" dirty="0">
                <a:latin typeface="+mn-ea"/>
              </a:rPr>
              <a:t>姚永斌</a:t>
            </a:r>
            <a:r>
              <a:rPr lang="en-US" altLang="zh-CN" dirty="0">
                <a:latin typeface="+mn-ea"/>
              </a:rPr>
              <a:t>, </a:t>
            </a:r>
            <a:r>
              <a:rPr lang="zh-CN" altLang="en-US" dirty="0">
                <a:latin typeface="+mn-ea"/>
              </a:rPr>
              <a:t>清华大学出版社</a:t>
            </a:r>
            <a:r>
              <a:rPr lang="en-US" altLang="zh-CN" dirty="0">
                <a:latin typeface="+mn-ea"/>
              </a:rPr>
              <a:t>, 2014</a:t>
            </a:r>
          </a:p>
          <a:p>
            <a:r>
              <a:rPr lang="en-US" altLang="zh-CN" dirty="0">
                <a:latin typeface="+mn-ea"/>
              </a:rPr>
              <a:t>2. See MIPS Run Linux Second Edition, Dominic Sweetman</a:t>
            </a:r>
          </a:p>
          <a:p>
            <a:r>
              <a:rPr lang="en-US" altLang="zh-CN" dirty="0">
                <a:latin typeface="+mn-ea"/>
              </a:rPr>
              <a:t>3. </a:t>
            </a:r>
            <a:r>
              <a:rPr lang="zh-CN" altLang="en-US" dirty="0">
                <a:latin typeface="+mn-ea"/>
              </a:rPr>
              <a:t>计算机体系结构基础第二版</a:t>
            </a:r>
            <a:r>
              <a:rPr lang="en-US" altLang="zh-CN" dirty="0">
                <a:latin typeface="+mn-ea"/>
              </a:rPr>
              <a:t>, </a:t>
            </a:r>
            <a:r>
              <a:rPr lang="zh-CN" altLang="en-US" dirty="0">
                <a:latin typeface="+mn-ea"/>
              </a:rPr>
              <a:t>胡伟武</a:t>
            </a:r>
            <a:r>
              <a:rPr lang="en-US" altLang="zh-CN" dirty="0">
                <a:latin typeface="+mn-ea"/>
              </a:rPr>
              <a:t>, </a:t>
            </a:r>
            <a:r>
              <a:rPr lang="zh-CN" altLang="en-US" dirty="0">
                <a:latin typeface="+mn-ea"/>
              </a:rPr>
              <a:t>机械工业出版社</a:t>
            </a:r>
            <a:r>
              <a:rPr lang="en-US" altLang="zh-CN" dirty="0">
                <a:latin typeface="+mn-ea"/>
              </a:rPr>
              <a:t>, 2018</a:t>
            </a:r>
          </a:p>
          <a:p>
            <a:r>
              <a:rPr lang="en-US" altLang="zh-CN" dirty="0">
                <a:latin typeface="+mn-ea"/>
              </a:rPr>
              <a:t>4. MIPS® Architecture For Programmers Volume I-A, II-A, III</a:t>
            </a:r>
          </a:p>
        </p:txBody>
      </p:sp>
    </p:spTree>
    <p:extLst>
      <p:ext uri="{BB962C8B-B14F-4D97-AF65-F5344CB8AC3E}">
        <p14:creationId xmlns:p14="http://schemas.microsoft.com/office/powerpoint/2010/main" val="793443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70224E-AFE8-4CF2-8542-CBB710F8C699}"/>
              </a:ext>
            </a:extLst>
          </p:cNvPr>
          <p:cNvSpPr txBox="1"/>
          <p:nvPr/>
        </p:nvSpPr>
        <p:spPr>
          <a:xfrm>
            <a:off x="1044607" y="2489525"/>
            <a:ext cx="8640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MTC0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EntryHi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#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EntryHi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中写入需要查找的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MTC0 EntryLo0/1	#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在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EntryLo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中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(0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或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由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的奇偶确定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，将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置为无效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TLBP		#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查找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TLB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表项索引到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TLBWI		#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写入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TLB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TLB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表项置为无效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1695B1-66CF-43AA-AE93-83C4395EC363}"/>
              </a:ext>
            </a:extLst>
          </p:cNvPr>
          <p:cNvSpPr txBox="1"/>
          <p:nvPr/>
        </p:nvSpPr>
        <p:spPr>
          <a:xfrm>
            <a:off x="1044607" y="1380476"/>
            <a:ext cx="437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实现将某</a:t>
            </a:r>
            <a:r>
              <a:rPr lang="en-US" altLang="zh-CN" dirty="0"/>
              <a:t>VPN</a:t>
            </a:r>
            <a:r>
              <a:rPr lang="zh-CN" altLang="en-US" dirty="0"/>
              <a:t>的</a:t>
            </a:r>
            <a:r>
              <a:rPr lang="en-US" altLang="zh-CN" dirty="0"/>
              <a:t>TLB</a:t>
            </a:r>
            <a:r>
              <a:rPr lang="zh-CN" altLang="en-US" dirty="0"/>
              <a:t>表项置为无效</a:t>
            </a:r>
            <a:r>
              <a:rPr lang="en-US" altLang="zh-CN" dirty="0"/>
              <a:t>(</a:t>
            </a:r>
            <a:r>
              <a:rPr lang="zh-CN" altLang="en-US" dirty="0"/>
              <a:t>伪代码</a:t>
            </a:r>
            <a:r>
              <a:rPr lang="en-US" altLang="zh-CN" dirty="0"/>
              <a:t>):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834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0AF7328-68C5-4F87-AD7A-482972096EB8}"/>
              </a:ext>
            </a:extLst>
          </p:cNvPr>
          <p:cNvSpPr txBox="1"/>
          <p:nvPr/>
        </p:nvSpPr>
        <p:spPr>
          <a:xfrm>
            <a:off x="798988" y="798990"/>
            <a:ext cx="362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60C1ED-FBA8-4F51-8ACB-C92B15701115}"/>
              </a:ext>
            </a:extLst>
          </p:cNvPr>
          <p:cNvSpPr/>
          <p:nvPr/>
        </p:nvSpPr>
        <p:spPr>
          <a:xfrm>
            <a:off x="1385178" y="177306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TLB </a:t>
            </a:r>
            <a:r>
              <a:rPr lang="zh-CN" altLang="en-US" dirty="0"/>
              <a:t>异常有三种类型：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TLB </a:t>
            </a:r>
            <a:r>
              <a:rPr lang="zh-CN" altLang="en-US" dirty="0"/>
              <a:t>重填 </a:t>
            </a:r>
            <a:r>
              <a:rPr lang="en-US" altLang="zh-CN" dirty="0"/>
              <a:t>(refill) </a:t>
            </a:r>
            <a:r>
              <a:rPr lang="zh-CN" altLang="en-US" dirty="0"/>
              <a:t>异常指的是 </a:t>
            </a:r>
            <a:r>
              <a:rPr lang="en-US" altLang="zh-CN" dirty="0"/>
              <a:t>TLB </a:t>
            </a:r>
            <a:r>
              <a:rPr lang="zh-CN" altLang="en-US" dirty="0"/>
              <a:t>缺失。</a:t>
            </a:r>
          </a:p>
          <a:p>
            <a:r>
              <a:rPr lang="en-US" altLang="zh-CN" dirty="0"/>
              <a:t>TLB </a:t>
            </a:r>
            <a:r>
              <a:rPr lang="zh-CN" altLang="en-US" dirty="0"/>
              <a:t>无效 </a:t>
            </a:r>
            <a:r>
              <a:rPr lang="en-US" altLang="zh-CN" dirty="0"/>
              <a:t>(invalid) </a:t>
            </a:r>
            <a:r>
              <a:rPr lang="zh-CN" altLang="en-US" dirty="0"/>
              <a:t>异常指的是相应的物理页不在内存中。</a:t>
            </a:r>
          </a:p>
          <a:p>
            <a:r>
              <a:rPr lang="en-US" altLang="zh-CN" dirty="0"/>
              <a:t>TLB </a:t>
            </a:r>
            <a:r>
              <a:rPr lang="zh-CN" altLang="en-US" dirty="0"/>
              <a:t>修改 </a:t>
            </a:r>
            <a:r>
              <a:rPr lang="en-US" altLang="zh-CN" dirty="0"/>
              <a:t>(modified) </a:t>
            </a:r>
            <a:r>
              <a:rPr lang="zh-CN" altLang="en-US" dirty="0"/>
              <a:t>异常指的是试图写只读页。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2E9506-2F8C-4CFC-A8D8-6FA0AB666F38}"/>
              </a:ext>
            </a:extLst>
          </p:cNvPr>
          <p:cNvSpPr/>
          <p:nvPr/>
        </p:nvSpPr>
        <p:spPr>
          <a:xfrm>
            <a:off x="1385178" y="3855128"/>
            <a:ext cx="81050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其中 TLB 重填有</a:t>
            </a:r>
            <a:r>
              <a:rPr lang="zh-CN" altLang="en-US" dirty="0">
                <a:solidFill>
                  <a:srgbClr val="FF0000"/>
                </a:solidFill>
              </a:rPr>
              <a:t>专门的入口地址 (0xbfc00200)</a:t>
            </a:r>
            <a:r>
              <a:rPr lang="zh-CN" altLang="en-US" dirty="0"/>
              <a:t>，而其他两种异常使用通用异常入口地址 (0xbfc00380)。重填异常有专门入口地址的原因是它发生得最为频繁，专门的入口地址可以避免异常类型的判断。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24DEB5-B019-4AE1-9819-C03E0F5C1DEC}"/>
              </a:ext>
            </a:extLst>
          </p:cNvPr>
          <p:cNvSpPr txBox="1"/>
          <p:nvPr/>
        </p:nvSpPr>
        <p:spPr>
          <a:xfrm>
            <a:off x="7241480" y="2618004"/>
            <a:ext cx="200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对应</a:t>
            </a:r>
            <a:r>
              <a:rPr lang="en-US" altLang="zh-CN" dirty="0" err="1">
                <a:solidFill>
                  <a:srgbClr val="FF0000"/>
                </a:solidFill>
              </a:rPr>
              <a:t>pagefault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280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98EA400-D8E6-4A1C-8438-6BDD73605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076" y="624929"/>
            <a:ext cx="6401355" cy="45723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79FDB5E-FDD1-4FBD-B9DA-FB194CCB4D5F}"/>
              </a:ext>
            </a:extLst>
          </p:cNvPr>
          <p:cNvSpPr txBox="1"/>
          <p:nvPr/>
        </p:nvSpPr>
        <p:spPr>
          <a:xfrm>
            <a:off x="1083076" y="5765496"/>
            <a:ext cx="529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注：</a:t>
            </a:r>
            <a:r>
              <a:rPr lang="en-US" altLang="zh-CN" sz="1400" dirty="0"/>
              <a:t> </a:t>
            </a:r>
            <a:r>
              <a:rPr lang="zh-CN" altLang="en-US" sz="1400" dirty="0"/>
              <a:t>截自</a:t>
            </a:r>
            <a:r>
              <a:rPr lang="en-US" altLang="zh-CN" sz="1400" dirty="0"/>
              <a:t>MIPS® Architecture For Programmers Volume III </a:t>
            </a:r>
            <a:endParaRPr lang="zh-CN" altLang="en-US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828367-CA78-4F83-8558-7DED62B6D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738" y="4309352"/>
            <a:ext cx="3741744" cy="1981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F08702-BB2A-44B0-9F14-5E2CDE221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0876" y="3429000"/>
            <a:ext cx="3764606" cy="1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7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3BF8023-8DD1-4EDE-A04F-33488D49C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05" y="1923918"/>
            <a:ext cx="5433531" cy="301016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B80DB44-9A34-448A-8A47-45186A9C7469}"/>
              </a:ext>
            </a:extLst>
          </p:cNvPr>
          <p:cNvSpPr txBox="1"/>
          <p:nvPr/>
        </p:nvSpPr>
        <p:spPr>
          <a:xfrm>
            <a:off x="798988" y="798990"/>
            <a:ext cx="362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异常处理代码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2AE41C-4EB6-4448-A687-4A36BBD31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65" y="2057280"/>
            <a:ext cx="5296359" cy="274343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D77528D-02B5-4A8C-92BE-DEF4BF25B437}"/>
              </a:ext>
            </a:extLst>
          </p:cNvPr>
          <p:cNvSpPr/>
          <p:nvPr/>
        </p:nvSpPr>
        <p:spPr>
          <a:xfrm>
            <a:off x="481505" y="5183210"/>
            <a:ext cx="55159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 注：MIPS R4000 处理器对应的 TLB 重填异常处理程序（一级页表）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085276-4539-4F33-A7BE-8E3ED8402C0F}"/>
              </a:ext>
            </a:extLst>
          </p:cNvPr>
          <p:cNvSpPr/>
          <p:nvPr/>
        </p:nvSpPr>
        <p:spPr>
          <a:xfrm>
            <a:off x="8584708" y="2494625"/>
            <a:ext cx="2396970" cy="230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C503BB-A634-4962-80EE-46FFB2143143}"/>
              </a:ext>
            </a:extLst>
          </p:cNvPr>
          <p:cNvSpPr/>
          <p:nvPr/>
        </p:nvSpPr>
        <p:spPr>
          <a:xfrm>
            <a:off x="8925144" y="2045133"/>
            <a:ext cx="1541629" cy="230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635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D1C0E7C-7111-4F41-9605-F43939D35C5C}"/>
              </a:ext>
            </a:extLst>
          </p:cNvPr>
          <p:cNvSpPr/>
          <p:nvPr/>
        </p:nvSpPr>
        <p:spPr>
          <a:xfrm>
            <a:off x="895245" y="1212291"/>
            <a:ext cx="2377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虚拟地址转换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D39543C-4CF9-412A-91DC-86E354B01CCF}"/>
              </a:ext>
            </a:extLst>
          </p:cNvPr>
          <p:cNvSpPr txBox="1"/>
          <p:nvPr/>
        </p:nvSpPr>
        <p:spPr>
          <a:xfrm>
            <a:off x="895246" y="3097965"/>
            <a:ext cx="4597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对虚拟存储器的支持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284BDA1-0639-494B-AECC-86C5E180CAA1}"/>
              </a:ext>
            </a:extLst>
          </p:cNvPr>
          <p:cNvSpPr txBox="1"/>
          <p:nvPr/>
        </p:nvSpPr>
        <p:spPr>
          <a:xfrm>
            <a:off x="895245" y="4983639"/>
            <a:ext cx="163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1C6AB1-EBC7-4C7F-A7B9-2D021AE8D00D}"/>
              </a:ext>
            </a:extLst>
          </p:cNvPr>
          <p:cNvSpPr txBox="1"/>
          <p:nvPr/>
        </p:nvSpPr>
        <p:spPr>
          <a:xfrm>
            <a:off x="895247" y="4040802"/>
            <a:ext cx="3357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0F64D5C-B921-4C18-8C68-6DBFBAC4C46C}"/>
              </a:ext>
            </a:extLst>
          </p:cNvPr>
          <p:cNvSpPr txBox="1"/>
          <p:nvPr/>
        </p:nvSpPr>
        <p:spPr>
          <a:xfrm>
            <a:off x="895249" y="2155129"/>
            <a:ext cx="178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4804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B6AFE29-EC3F-493E-9469-43D47F1E8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036" y="2003897"/>
            <a:ext cx="5197290" cy="118120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D4BA8A0-3E50-4C08-A440-80CD3B95C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121" y="3898691"/>
            <a:ext cx="4839119" cy="112023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4CF0CF7-AA12-490F-8861-F5E0DF197C66}"/>
              </a:ext>
            </a:extLst>
          </p:cNvPr>
          <p:cNvSpPr txBox="1"/>
          <p:nvPr/>
        </p:nvSpPr>
        <p:spPr>
          <a:xfrm>
            <a:off x="736847" y="710214"/>
            <a:ext cx="205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9AEDB4-AC19-4C7B-8F94-5B3994225A8E}"/>
              </a:ext>
            </a:extLst>
          </p:cNvPr>
          <p:cNvSpPr txBox="1"/>
          <p:nvPr/>
        </p:nvSpPr>
        <p:spPr>
          <a:xfrm>
            <a:off x="753070" y="2325950"/>
            <a:ext cx="2522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关于物理</a:t>
            </a:r>
            <a:r>
              <a:rPr lang="en-US" altLang="zh-CN" dirty="0"/>
              <a:t>cache</a:t>
            </a:r>
            <a:r>
              <a:rPr lang="zh-CN" altLang="en-US" dirty="0"/>
              <a:t>和虚拟</a:t>
            </a:r>
            <a:r>
              <a:rPr lang="en-US" altLang="zh-CN" dirty="0"/>
              <a:t>cache</a:t>
            </a:r>
            <a:r>
              <a:rPr lang="zh-CN" altLang="en-US" dirty="0"/>
              <a:t>的各种优缺点参考</a:t>
            </a:r>
            <a:r>
              <a:rPr lang="en-US" altLang="zh-CN" dirty="0"/>
              <a:t>《</a:t>
            </a:r>
            <a:r>
              <a:rPr lang="zh-CN" altLang="en-US" dirty="0"/>
              <a:t>超标量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271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FBCA375-311F-480B-804D-0C336DD42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34" y="1885816"/>
            <a:ext cx="3955123" cy="308636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880E124-D803-4179-8C07-6110837F380C}"/>
              </a:ext>
            </a:extLst>
          </p:cNvPr>
          <p:cNvSpPr/>
          <p:nvPr/>
        </p:nvSpPr>
        <p:spPr>
          <a:xfrm>
            <a:off x="616182" y="1033794"/>
            <a:ext cx="3791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Physical-indexed, Physical-tagged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5E0DC3-F7FD-47CD-82F0-1334F762B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567" y="1885816"/>
            <a:ext cx="5082980" cy="279678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C61535A-99CC-42C2-9A30-4849781C1FD3}"/>
              </a:ext>
            </a:extLst>
          </p:cNvPr>
          <p:cNvSpPr/>
          <p:nvPr/>
        </p:nvSpPr>
        <p:spPr>
          <a:xfrm>
            <a:off x="6235567" y="1033794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Virtual-indexed, Physical-tagged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7DC884-D55D-454E-9DC4-2169AC31FCB6}"/>
              </a:ext>
            </a:extLst>
          </p:cNvPr>
          <p:cNvSpPr txBox="1"/>
          <p:nvPr/>
        </p:nvSpPr>
        <p:spPr>
          <a:xfrm>
            <a:off x="6235567" y="5165288"/>
            <a:ext cx="517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利用虚拟地址和物理地址</a:t>
            </a:r>
            <a:r>
              <a:rPr lang="en-US" altLang="zh-CN" sz="1400" dirty="0"/>
              <a:t>offset</a:t>
            </a:r>
            <a:r>
              <a:rPr lang="zh-CN" altLang="en-US" sz="1400" dirty="0"/>
              <a:t>相同。可以在访问</a:t>
            </a:r>
            <a:r>
              <a:rPr lang="en-US" altLang="zh-CN" sz="1400" dirty="0"/>
              <a:t>cache line</a:t>
            </a:r>
            <a:r>
              <a:rPr lang="zh-CN" altLang="en-US" sz="1400" dirty="0"/>
              <a:t>的时候，并行地进行</a:t>
            </a:r>
            <a:r>
              <a:rPr lang="en-US" altLang="zh-CN" sz="1400" dirty="0"/>
              <a:t>TLB</a:t>
            </a:r>
            <a:r>
              <a:rPr lang="zh-CN" altLang="en-US" sz="1400" dirty="0"/>
              <a:t>地址转换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D55D75-7B96-4395-8020-538B36473277}"/>
              </a:ext>
            </a:extLst>
          </p:cNvPr>
          <p:cNvSpPr txBox="1"/>
          <p:nvPr/>
        </p:nvSpPr>
        <p:spPr>
          <a:xfrm>
            <a:off x="1033272" y="5268406"/>
            <a:ext cx="3702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先生成物理地址，再根据地址访问</a:t>
            </a:r>
            <a:r>
              <a:rPr lang="en-US" altLang="zh-CN" sz="1400" dirty="0"/>
              <a:t>cache</a:t>
            </a:r>
            <a:r>
              <a:rPr lang="zh-CN" altLang="en-US" sz="1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30477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D1C0E7C-7111-4F41-9605-F43939D35C5C}"/>
              </a:ext>
            </a:extLst>
          </p:cNvPr>
          <p:cNvSpPr/>
          <p:nvPr/>
        </p:nvSpPr>
        <p:spPr>
          <a:xfrm>
            <a:off x="895245" y="1212291"/>
            <a:ext cx="2377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虚拟地址转换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D39543C-4CF9-412A-91DC-86E354B01CCF}"/>
              </a:ext>
            </a:extLst>
          </p:cNvPr>
          <p:cNvSpPr txBox="1"/>
          <p:nvPr/>
        </p:nvSpPr>
        <p:spPr>
          <a:xfrm>
            <a:off x="895246" y="3097965"/>
            <a:ext cx="4597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对虚拟存储器的支持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284BDA1-0639-494B-AECC-86C5E180CAA1}"/>
              </a:ext>
            </a:extLst>
          </p:cNvPr>
          <p:cNvSpPr txBox="1"/>
          <p:nvPr/>
        </p:nvSpPr>
        <p:spPr>
          <a:xfrm>
            <a:off x="895245" y="4983639"/>
            <a:ext cx="163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1C6AB1-EBC7-4C7F-A7B9-2D021AE8D00D}"/>
              </a:ext>
            </a:extLst>
          </p:cNvPr>
          <p:cNvSpPr txBox="1"/>
          <p:nvPr/>
        </p:nvSpPr>
        <p:spPr>
          <a:xfrm>
            <a:off x="895247" y="4040802"/>
            <a:ext cx="3357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0F64D5C-B921-4C18-8C68-6DBFBAC4C46C}"/>
              </a:ext>
            </a:extLst>
          </p:cNvPr>
          <p:cNvSpPr txBox="1"/>
          <p:nvPr/>
        </p:nvSpPr>
        <p:spPr>
          <a:xfrm>
            <a:off x="895249" y="2155129"/>
            <a:ext cx="178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126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AF6DDFA-87C9-4869-915F-962C28832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465" y="1033401"/>
            <a:ext cx="3596952" cy="502201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395D524-1FA0-44CE-941D-D7A76C47CE3F}"/>
              </a:ext>
            </a:extLst>
          </p:cNvPr>
          <p:cNvSpPr txBox="1"/>
          <p:nvPr/>
        </p:nvSpPr>
        <p:spPr>
          <a:xfrm>
            <a:off x="568170" y="655392"/>
            <a:ext cx="132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示例实现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4813C0-8E76-4C9A-AFDB-79A67CBAA622}"/>
              </a:ext>
            </a:extLst>
          </p:cNvPr>
          <p:cNvSpPr txBox="1"/>
          <p:nvPr/>
        </p:nvSpPr>
        <p:spPr>
          <a:xfrm>
            <a:off x="1279864" y="4624053"/>
            <a:ext cx="4953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指令和数据地址翻译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TLB</a:t>
            </a:r>
            <a:r>
              <a:rPr lang="zh-CN" altLang="en-US" dirty="0"/>
              <a:t>指令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产生</a:t>
            </a:r>
            <a:r>
              <a:rPr lang="en-US" altLang="zh-CN" dirty="0"/>
              <a:t>TLB</a:t>
            </a:r>
            <a:r>
              <a:rPr lang="zh-CN" altLang="en-US" dirty="0"/>
              <a:t>异常信号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EB3A0C-81FC-44AB-BC97-6AAC108ED946}"/>
              </a:ext>
            </a:extLst>
          </p:cNvPr>
          <p:cNvSpPr txBox="1"/>
          <p:nvPr/>
        </p:nvSpPr>
        <p:spPr>
          <a:xfrm>
            <a:off x="870011" y="4121109"/>
            <a:ext cx="102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TLB</a:t>
            </a:r>
            <a:r>
              <a:rPr lang="zh-CN" altLang="en-US" b="1" dirty="0"/>
              <a:t>模块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BE69D2-7E00-48E8-97BF-E78A0D464306}"/>
              </a:ext>
            </a:extLst>
          </p:cNvPr>
          <p:cNvSpPr txBox="1"/>
          <p:nvPr/>
        </p:nvSpPr>
        <p:spPr>
          <a:xfrm>
            <a:off x="870011" y="1656872"/>
            <a:ext cx="154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CPU</a:t>
            </a:r>
            <a:r>
              <a:rPr lang="zh-CN" altLang="en-US" b="1" dirty="0"/>
              <a:t>部分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D296AA-024D-4F63-A004-E133AC443C8B}"/>
              </a:ext>
            </a:extLst>
          </p:cNvPr>
          <p:cNvSpPr txBox="1"/>
          <p:nvPr/>
        </p:nvSpPr>
        <p:spPr>
          <a:xfrm>
            <a:off x="1279864" y="2246216"/>
            <a:ext cx="52629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TLB</a:t>
            </a:r>
            <a:r>
              <a:rPr lang="zh-CN" altLang="en-US" dirty="0"/>
              <a:t>指令：</a:t>
            </a:r>
            <a:r>
              <a:rPr lang="en-US" altLang="zh-CN" dirty="0"/>
              <a:t>TLBP, TLBR, TLBWI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TLB</a:t>
            </a:r>
            <a:r>
              <a:rPr lang="zh-CN" altLang="en-US" dirty="0"/>
              <a:t> </a:t>
            </a:r>
            <a:r>
              <a:rPr lang="en-US" altLang="zh-CN" dirty="0"/>
              <a:t>CP0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TLB</a:t>
            </a:r>
            <a:r>
              <a:rPr lang="zh-CN" altLang="en-US" dirty="0"/>
              <a:t>异常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VIPT(virtual-indexed, physical-tagged)</a:t>
            </a:r>
            <a:r>
              <a:rPr lang="zh-CN" altLang="en-US" dirty="0"/>
              <a:t>方案需要改动</a:t>
            </a:r>
            <a:r>
              <a:rPr lang="en-US" altLang="zh-CN" dirty="0"/>
              <a:t>cache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3D846AB-1121-4043-A510-A4DF10F950D9}"/>
              </a:ext>
            </a:extLst>
          </p:cNvPr>
          <p:cNvSpPr txBox="1"/>
          <p:nvPr/>
        </p:nvSpPr>
        <p:spPr>
          <a:xfrm>
            <a:off x="1279864" y="5732250"/>
            <a:ext cx="3298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指令和数据共用</a:t>
            </a:r>
            <a:r>
              <a:rPr lang="en-US" altLang="zh-CN" dirty="0"/>
              <a:t>TLB</a:t>
            </a:r>
            <a:r>
              <a:rPr lang="zh-CN" altLang="en-US" dirty="0"/>
              <a:t>表项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查找是组合逻辑</a:t>
            </a:r>
          </a:p>
        </p:txBody>
      </p:sp>
    </p:spTree>
    <p:extLst>
      <p:ext uri="{BB962C8B-B14F-4D97-AF65-F5344CB8AC3E}">
        <p14:creationId xmlns:p14="http://schemas.microsoft.com/office/powerpoint/2010/main" val="599159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08A3973-1C76-43EA-9E86-948B82CA228A}"/>
              </a:ext>
            </a:extLst>
          </p:cNvPr>
          <p:cNvSpPr txBox="1"/>
          <p:nvPr/>
        </p:nvSpPr>
        <p:spPr>
          <a:xfrm>
            <a:off x="1020932" y="790113"/>
            <a:ext cx="171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输入输出接口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0D2A96-4B3F-4B47-90CE-2E61C6061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32" y="1478111"/>
            <a:ext cx="4297957" cy="12376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395BE3-B8BE-4D09-B03F-60F5FD0B6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932" y="3221064"/>
            <a:ext cx="4272635" cy="28468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FEF70FA-AC99-4D69-B960-A92F8EC41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208" y="1478111"/>
            <a:ext cx="5291860" cy="73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9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D1C0E7C-7111-4F41-9605-F43939D35C5C}"/>
              </a:ext>
            </a:extLst>
          </p:cNvPr>
          <p:cNvSpPr/>
          <p:nvPr/>
        </p:nvSpPr>
        <p:spPr>
          <a:xfrm>
            <a:off x="895245" y="1212291"/>
            <a:ext cx="2377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虚拟地址转换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D39543C-4CF9-412A-91DC-86E354B01CCF}"/>
              </a:ext>
            </a:extLst>
          </p:cNvPr>
          <p:cNvSpPr txBox="1"/>
          <p:nvPr/>
        </p:nvSpPr>
        <p:spPr>
          <a:xfrm>
            <a:off x="895246" y="3097965"/>
            <a:ext cx="4597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对虚拟存储器的支持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284BDA1-0639-494B-AECC-86C5E180CAA1}"/>
              </a:ext>
            </a:extLst>
          </p:cNvPr>
          <p:cNvSpPr txBox="1"/>
          <p:nvPr/>
        </p:nvSpPr>
        <p:spPr>
          <a:xfrm>
            <a:off x="895245" y="4983639"/>
            <a:ext cx="163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1C6AB1-EBC7-4C7F-A7B9-2D021AE8D00D}"/>
              </a:ext>
            </a:extLst>
          </p:cNvPr>
          <p:cNvSpPr txBox="1"/>
          <p:nvPr/>
        </p:nvSpPr>
        <p:spPr>
          <a:xfrm>
            <a:off x="895247" y="4040802"/>
            <a:ext cx="3357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0F64D5C-B921-4C18-8C68-6DBFBAC4C46C}"/>
              </a:ext>
            </a:extLst>
          </p:cNvPr>
          <p:cNvSpPr txBox="1"/>
          <p:nvPr/>
        </p:nvSpPr>
        <p:spPr>
          <a:xfrm>
            <a:off x="895249" y="2155129"/>
            <a:ext cx="178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1545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FF0BB45-A434-4847-9D11-EA8F2B883C16}"/>
              </a:ext>
            </a:extLst>
          </p:cNvPr>
          <p:cNvSpPr txBox="1"/>
          <p:nvPr/>
        </p:nvSpPr>
        <p:spPr>
          <a:xfrm>
            <a:off x="1020932" y="790113"/>
            <a:ext cx="171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查找过程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F185C342-7871-4359-9565-A13073D24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72" y="1635474"/>
            <a:ext cx="8946655" cy="37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82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8467442-3ED4-492C-9BF8-EBD712126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457" y="2807916"/>
            <a:ext cx="6142252" cy="124216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45E6B5A-DD6A-4445-B5E5-97E76145D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635" y="1388505"/>
            <a:ext cx="2751058" cy="485436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A9EA456-4041-452E-B4A1-6BCEBEC196D4}"/>
              </a:ext>
            </a:extLst>
          </p:cNvPr>
          <p:cNvSpPr txBox="1"/>
          <p:nvPr/>
        </p:nvSpPr>
        <p:spPr>
          <a:xfrm>
            <a:off x="887768" y="781236"/>
            <a:ext cx="123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TLB</a:t>
            </a:r>
            <a:r>
              <a:rPr lang="zh-CN" altLang="en-US" dirty="0"/>
              <a:t>宏定义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5961D0-EC13-4878-A32E-CE0F3E401BC9}"/>
              </a:ext>
            </a:extLst>
          </p:cNvPr>
          <p:cNvSpPr txBox="1"/>
          <p:nvPr/>
        </p:nvSpPr>
        <p:spPr>
          <a:xfrm>
            <a:off x="5264456" y="1803647"/>
            <a:ext cx="18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TLB</a:t>
            </a:r>
            <a:r>
              <a:rPr lang="zh-CN" altLang="en-US" dirty="0"/>
              <a:t>表项定义</a:t>
            </a:r>
          </a:p>
        </p:txBody>
      </p:sp>
    </p:spTree>
    <p:extLst>
      <p:ext uri="{BB962C8B-B14F-4D97-AF65-F5344CB8AC3E}">
        <p14:creationId xmlns:p14="http://schemas.microsoft.com/office/powerpoint/2010/main" val="1760035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CD3D590-F15D-4E7F-8891-98452C03B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86" y="1143198"/>
            <a:ext cx="7851336" cy="27523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D7D68C2-7E6C-42DD-9D16-A9455DBEDF18}"/>
              </a:ext>
            </a:extLst>
          </p:cNvPr>
          <p:cNvSpPr txBox="1"/>
          <p:nvPr/>
        </p:nvSpPr>
        <p:spPr>
          <a:xfrm>
            <a:off x="745724" y="610538"/>
            <a:ext cx="140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查找的逻辑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A706C6-7812-4F0F-91BE-115950802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040" y="4194677"/>
            <a:ext cx="3551228" cy="21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18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BA937D9-B3F5-4F54-8B87-D18C6B4C2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669" y="1900861"/>
            <a:ext cx="8626588" cy="332260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463BFCC-9A29-4CC6-8D0F-ADEE6A0A8E4C}"/>
              </a:ext>
            </a:extLst>
          </p:cNvPr>
          <p:cNvSpPr txBox="1"/>
          <p:nvPr/>
        </p:nvSpPr>
        <p:spPr>
          <a:xfrm>
            <a:off x="710214" y="905523"/>
            <a:ext cx="115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写入</a:t>
            </a:r>
            <a:r>
              <a:rPr lang="en-US" altLang="zh-CN" dirty="0"/>
              <a:t>TLB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54430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BDCD0DD-D5E8-4586-8943-754F62ED2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73" y="548650"/>
            <a:ext cx="7727350" cy="70872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44C62E9-AF35-4996-B8C2-8CEECBFCD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873" y="3602625"/>
            <a:ext cx="8458933" cy="290347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B545441-A223-428B-8FF6-99D89FDF8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873" y="1409525"/>
            <a:ext cx="7460627" cy="20194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A73437A-FC41-4860-A394-9114947BCAD2}"/>
              </a:ext>
            </a:extLst>
          </p:cNvPr>
          <p:cNvSpPr txBox="1"/>
          <p:nvPr/>
        </p:nvSpPr>
        <p:spPr>
          <a:xfrm>
            <a:off x="514905" y="548650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2294479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D9C6354-DAA6-4E8B-AD83-CB9E1FB57457}"/>
              </a:ext>
            </a:extLst>
          </p:cNvPr>
          <p:cNvSpPr txBox="1"/>
          <p:nvPr/>
        </p:nvSpPr>
        <p:spPr>
          <a:xfrm>
            <a:off x="1020932" y="790113"/>
            <a:ext cx="171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测试环境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F33964-742C-4FCE-8E85-9DEA90BE2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839" y="1855433"/>
            <a:ext cx="2827265" cy="36884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4AE41C0-A26C-44AD-8360-2D06C242E81E}"/>
              </a:ext>
            </a:extLst>
          </p:cNvPr>
          <p:cNvSpPr txBox="1"/>
          <p:nvPr/>
        </p:nvSpPr>
        <p:spPr>
          <a:xfrm>
            <a:off x="1020932" y="1855433"/>
            <a:ext cx="4301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国科大提供的一个测试环境，有</a:t>
            </a:r>
            <a:r>
              <a:rPr lang="en-US" altLang="zh-CN" dirty="0"/>
              <a:t>10</a:t>
            </a:r>
            <a:r>
              <a:rPr lang="zh-CN" altLang="en-US" dirty="0"/>
              <a:t>个测试点，</a:t>
            </a:r>
            <a:r>
              <a:rPr lang="zh-CN" altLang="en-US" dirty="0">
                <a:latin typeface="+mn-ea"/>
              </a:rPr>
              <a:t>测试</a:t>
            </a:r>
            <a:r>
              <a:rPr lang="en-US" altLang="zh-CN" dirty="0">
                <a:latin typeface="+mn-ea"/>
              </a:rPr>
              <a:t>6</a:t>
            </a:r>
            <a:r>
              <a:rPr lang="zh-CN" altLang="en-US" dirty="0">
                <a:latin typeface="+mn-ea"/>
              </a:rPr>
              <a:t>之后</a:t>
            </a:r>
            <a:r>
              <a:rPr lang="en-US" altLang="zh-CN" dirty="0">
                <a:latin typeface="+mn-ea"/>
              </a:rPr>
              <a:t>readme</a:t>
            </a:r>
            <a:r>
              <a:rPr lang="zh-CN" altLang="en-US" dirty="0">
                <a:latin typeface="+mn-ea"/>
              </a:rPr>
              <a:t>有说明。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993186-5FC7-4FAF-A8EE-DB978F51C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77" y="3197752"/>
            <a:ext cx="4328535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804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E20A56D-BBA9-434A-8C6F-894187C6AC03}"/>
              </a:ext>
            </a:extLst>
          </p:cNvPr>
          <p:cNvSpPr txBox="1"/>
          <p:nvPr/>
        </p:nvSpPr>
        <p:spPr>
          <a:xfrm>
            <a:off x="4962619" y="2844225"/>
            <a:ext cx="1811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02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BB30DBF-C49C-4896-B9D2-218B40E86CF3}"/>
              </a:ext>
            </a:extLst>
          </p:cNvPr>
          <p:cNvSpPr/>
          <p:nvPr/>
        </p:nvSpPr>
        <p:spPr>
          <a:xfrm>
            <a:off x="749559" y="1565716"/>
            <a:ext cx="5553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在进行虚实地址映射时，不同段的虚地址以线性方式固定地映射到一段连续的物理地址上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3A0EA5-7E18-4527-B794-457918944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907" y="1119041"/>
            <a:ext cx="4549534" cy="502963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1BB2924-D72A-4DF7-8CB8-BB0AA93D635B}"/>
              </a:ext>
            </a:extLst>
          </p:cNvPr>
          <p:cNvSpPr/>
          <p:nvPr/>
        </p:nvSpPr>
        <p:spPr>
          <a:xfrm>
            <a:off x="481718" y="749709"/>
            <a:ext cx="22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固定地址映射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(FMT)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11DB5F-57A0-491F-A190-7C0888293164}"/>
              </a:ext>
            </a:extLst>
          </p:cNvPr>
          <p:cNvSpPr txBox="1"/>
          <p:nvPr/>
        </p:nvSpPr>
        <p:spPr>
          <a:xfrm>
            <a:off x="749559" y="2658722"/>
            <a:ext cx="574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MIPS</a:t>
            </a:r>
            <a:r>
              <a:rPr lang="zh-CN" altLang="en-US" dirty="0"/>
              <a:t>规定</a:t>
            </a:r>
            <a:r>
              <a:rPr lang="en-US" altLang="zh-CN" dirty="0">
                <a:solidFill>
                  <a:srgbClr val="FF0000"/>
                </a:solidFill>
              </a:rPr>
              <a:t>kseg1</a:t>
            </a:r>
            <a:r>
              <a:rPr lang="zh-CN" altLang="en-US" dirty="0"/>
              <a:t>段固定是</a:t>
            </a:r>
            <a:r>
              <a:rPr lang="en-US" altLang="zh-CN" dirty="0">
                <a:solidFill>
                  <a:srgbClr val="FF0000"/>
                </a:solidFill>
              </a:rPr>
              <a:t>unmapped</a:t>
            </a:r>
            <a:r>
              <a:rPr lang="en-US" altLang="zh-CN" dirty="0"/>
              <a:t>(</a:t>
            </a:r>
            <a:r>
              <a:rPr lang="zh-CN" altLang="en-US" dirty="0"/>
              <a:t>不经过</a:t>
            </a:r>
            <a:r>
              <a:rPr lang="en-US" altLang="zh-CN" dirty="0"/>
              <a:t>TLB</a:t>
            </a:r>
            <a:r>
              <a:rPr lang="zh-CN" altLang="en-US" dirty="0"/>
              <a:t>页映射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uncached</a:t>
            </a:r>
            <a:r>
              <a:rPr lang="zh-CN" altLang="en-US" dirty="0"/>
              <a:t>。</a:t>
            </a:r>
            <a:r>
              <a:rPr lang="en-US" altLang="zh-CN" dirty="0">
                <a:solidFill>
                  <a:srgbClr val="FF0000"/>
                </a:solidFill>
              </a:rPr>
              <a:t>kseg0</a:t>
            </a:r>
            <a:r>
              <a:rPr lang="zh-CN" altLang="en-US" dirty="0"/>
              <a:t>段是</a:t>
            </a:r>
            <a:r>
              <a:rPr lang="en-US" altLang="zh-CN" dirty="0">
                <a:solidFill>
                  <a:srgbClr val="FF0000"/>
                </a:solidFill>
              </a:rPr>
              <a:t>unmapped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F00CA9-E5A9-4CCB-B6CD-FB1D204DFF84}"/>
              </a:ext>
            </a:extLst>
          </p:cNvPr>
          <p:cNvSpPr txBox="1"/>
          <p:nvPr/>
        </p:nvSpPr>
        <p:spPr>
          <a:xfrm>
            <a:off x="749559" y="4608996"/>
            <a:ext cx="5346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kseg0</a:t>
            </a:r>
            <a:r>
              <a:rPr lang="zh-CN" altLang="en-US" dirty="0"/>
              <a:t>和</a:t>
            </a:r>
            <a:r>
              <a:rPr lang="en-US" altLang="zh-CN" dirty="0"/>
              <a:t>kseg1</a:t>
            </a:r>
            <a:r>
              <a:rPr lang="zh-CN" altLang="en-US" dirty="0"/>
              <a:t>映射的物理地址是相同的，</a:t>
            </a:r>
            <a:r>
              <a:rPr lang="en-US" altLang="zh-CN" dirty="0"/>
              <a:t>CPU</a:t>
            </a:r>
            <a:r>
              <a:rPr lang="zh-CN" altLang="en-US" dirty="0"/>
              <a:t>在进行了初始化后会通过一个长跳转，跳转到</a:t>
            </a:r>
            <a:r>
              <a:rPr lang="en-US" altLang="zh-CN" dirty="0"/>
              <a:t>kseg0</a:t>
            </a:r>
            <a:r>
              <a:rPr lang="zh-CN" altLang="en-US" dirty="0"/>
              <a:t>段，以便使用</a:t>
            </a:r>
            <a:r>
              <a:rPr lang="en-US" altLang="zh-CN" dirty="0"/>
              <a:t>cache</a:t>
            </a:r>
            <a:r>
              <a:rPr lang="zh-CN" altLang="en-US" dirty="0"/>
              <a:t>进行加速。这个在功能测试和性能测试代码里都能看到。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4102E5-1E30-4414-9B58-332CDA81AAD0}"/>
              </a:ext>
            </a:extLst>
          </p:cNvPr>
          <p:cNvSpPr txBox="1"/>
          <p:nvPr/>
        </p:nvSpPr>
        <p:spPr>
          <a:xfrm>
            <a:off x="6953843" y="6258757"/>
            <a:ext cx="5152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注：固定地址映射，同时也显示了</a:t>
            </a:r>
            <a:r>
              <a:rPr lang="en-US" altLang="zh-CN" sz="1400" dirty="0"/>
              <a:t>MIPS</a:t>
            </a:r>
            <a:r>
              <a:rPr lang="zh-CN" altLang="en-US" sz="1400" dirty="0"/>
              <a:t>的虚拟地址空间分配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BF0A7AD-585B-41DE-981F-5DAFBFA7B684}"/>
              </a:ext>
            </a:extLst>
          </p:cNvPr>
          <p:cNvSpPr/>
          <p:nvPr/>
        </p:nvSpPr>
        <p:spPr>
          <a:xfrm>
            <a:off x="749559" y="363385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MIPS CPU</a:t>
            </a:r>
            <a:r>
              <a:rPr lang="zh-CN" altLang="en-US" dirty="0"/>
              <a:t>复位地址</a:t>
            </a:r>
            <a:r>
              <a:rPr lang="en-US" altLang="zh-CN" dirty="0"/>
              <a:t>0xbfc0_0000</a:t>
            </a:r>
            <a:r>
              <a:rPr lang="zh-CN" altLang="en-US" dirty="0"/>
              <a:t>位于</a:t>
            </a:r>
            <a:r>
              <a:rPr lang="en-US" altLang="zh-CN" dirty="0"/>
              <a:t>kseg1</a:t>
            </a:r>
            <a:r>
              <a:rPr lang="zh-CN" altLang="en-US" dirty="0"/>
              <a:t>，在</a:t>
            </a:r>
            <a:r>
              <a:rPr lang="en-US" altLang="zh-CN" dirty="0"/>
              <a:t>TLB</a:t>
            </a:r>
            <a:r>
              <a:rPr lang="zh-CN" altLang="en-US" dirty="0"/>
              <a:t>和</a:t>
            </a:r>
            <a:r>
              <a:rPr lang="en-US" altLang="zh-CN" dirty="0"/>
              <a:t>cache</a:t>
            </a:r>
            <a:r>
              <a:rPr lang="zh-CN" altLang="en-US" dirty="0"/>
              <a:t>未进行初始化前，</a:t>
            </a:r>
            <a:r>
              <a:rPr lang="en-US" altLang="zh-CN" dirty="0"/>
              <a:t>CPU</a:t>
            </a:r>
            <a:r>
              <a:rPr lang="zh-CN" altLang="en-US" dirty="0"/>
              <a:t>从该处取指。</a:t>
            </a:r>
          </a:p>
        </p:txBody>
      </p:sp>
    </p:spTree>
    <p:extLst>
      <p:ext uri="{BB962C8B-B14F-4D97-AF65-F5344CB8AC3E}">
        <p14:creationId xmlns:p14="http://schemas.microsoft.com/office/powerpoint/2010/main" val="1736569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36BF075-6A7F-4EFF-8680-952F03F69EC0}"/>
              </a:ext>
            </a:extLst>
          </p:cNvPr>
          <p:cNvSpPr/>
          <p:nvPr/>
        </p:nvSpPr>
        <p:spPr>
          <a:xfrm>
            <a:off x="481718" y="74970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基于页表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B6E463-F5DB-4F8E-B0B1-BA56F71C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868" y="1911310"/>
            <a:ext cx="5662151" cy="291109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850DEF0-71F7-4651-B6D1-9BFD343FFD7C}"/>
              </a:ext>
            </a:extLst>
          </p:cNvPr>
          <p:cNvSpPr txBox="1"/>
          <p:nvPr/>
        </p:nvSpPr>
        <p:spPr>
          <a:xfrm>
            <a:off x="1231025" y="2053353"/>
            <a:ext cx="2781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VPN</a:t>
            </a:r>
            <a:r>
              <a:rPr lang="zh-CN" altLang="en-US" dirty="0"/>
              <a:t>：虚拟页号</a:t>
            </a:r>
            <a:endParaRPr lang="en-US" altLang="zh-CN" dirty="0"/>
          </a:p>
          <a:p>
            <a:r>
              <a:rPr lang="en-US" altLang="zh-CN" dirty="0"/>
              <a:t>PFN</a:t>
            </a:r>
            <a:r>
              <a:rPr lang="zh-CN" altLang="en-US" dirty="0"/>
              <a:t>：物理帧</a:t>
            </a:r>
            <a:r>
              <a:rPr lang="en-US" altLang="zh-CN" dirty="0"/>
              <a:t>(</a:t>
            </a:r>
            <a:r>
              <a:rPr lang="zh-CN" altLang="en-US" dirty="0"/>
              <a:t>页</a:t>
            </a:r>
            <a:r>
              <a:rPr lang="en-US" altLang="zh-CN" dirty="0"/>
              <a:t>)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44619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ADBA9E2-A15E-4E9C-BECE-54C271632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739" y="2384968"/>
            <a:ext cx="6500423" cy="20880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B7D9478-ADC5-47EF-94E7-CC9C7466D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07" y="2327814"/>
            <a:ext cx="3680779" cy="22023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64B3848-CFD9-4E52-BD3B-DCC092AA2D6C}"/>
              </a:ext>
            </a:extLst>
          </p:cNvPr>
          <p:cNvSpPr txBox="1"/>
          <p:nvPr/>
        </p:nvSpPr>
        <p:spPr>
          <a:xfrm>
            <a:off x="703066" y="1554150"/>
            <a:ext cx="177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No page fault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AEF36F-5D39-495B-B537-BBE2B237DCC4}"/>
              </a:ext>
            </a:extLst>
          </p:cNvPr>
          <p:cNvSpPr/>
          <p:nvPr/>
        </p:nvSpPr>
        <p:spPr>
          <a:xfrm>
            <a:off x="481718" y="749709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Pagefault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7135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E2C1BED-E2BA-4017-BF4F-4CEE035C1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54" y="2194335"/>
            <a:ext cx="4968671" cy="26291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F8630DD-A748-407F-9BED-ECFEFDA2C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462" y="1665602"/>
            <a:ext cx="6607113" cy="41837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43F6668-FB27-460D-8EB2-6D43218CCF59}"/>
              </a:ext>
            </a:extLst>
          </p:cNvPr>
          <p:cNvSpPr txBox="1"/>
          <p:nvPr/>
        </p:nvSpPr>
        <p:spPr>
          <a:xfrm>
            <a:off x="589131" y="855180"/>
            <a:ext cx="177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Page fault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31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5A70A0B-B060-4547-A9E3-012DAC82EE42}"/>
              </a:ext>
            </a:extLst>
          </p:cNvPr>
          <p:cNvSpPr/>
          <p:nvPr/>
        </p:nvSpPr>
        <p:spPr>
          <a:xfrm>
            <a:off x="732097" y="74970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多级页表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753CC9-7BE0-4030-9D83-8B65249C3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16" y="1162482"/>
            <a:ext cx="6668078" cy="494580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438A72A-E66D-4AE5-AF44-8A02CE598088}"/>
              </a:ext>
            </a:extLst>
          </p:cNvPr>
          <p:cNvSpPr txBox="1"/>
          <p:nvPr/>
        </p:nvSpPr>
        <p:spPr>
          <a:xfrm>
            <a:off x="8114188" y="1969427"/>
            <a:ext cx="3195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单级页表每个进程的页表需要占用</a:t>
            </a:r>
            <a:r>
              <a:rPr lang="en-US" altLang="zh-CN" dirty="0"/>
              <a:t>4MB</a:t>
            </a:r>
            <a:r>
              <a:rPr lang="zh-CN" altLang="en-US" dirty="0"/>
              <a:t>存储空间，暂用过多空间。使用多级页表可以解决这个问题。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5EBE09B-752D-42B6-A4BA-571907D439EE}"/>
              </a:ext>
            </a:extLst>
          </p:cNvPr>
          <p:cNvSpPr/>
          <p:nvPr/>
        </p:nvSpPr>
        <p:spPr>
          <a:xfrm>
            <a:off x="8114188" y="4176489"/>
            <a:ext cx="3391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缺点：从虚拟地址到物理地址，需要</a:t>
            </a:r>
            <a:r>
              <a:rPr lang="zh-CN" altLang="en-US" dirty="0">
                <a:solidFill>
                  <a:srgbClr val="FF0000"/>
                </a:solidFill>
              </a:rPr>
              <a:t>两次</a:t>
            </a:r>
            <a:r>
              <a:rPr lang="zh-CN" altLang="en-US" dirty="0"/>
              <a:t>内存访问。（二级页表）</a:t>
            </a:r>
          </a:p>
        </p:txBody>
      </p:sp>
    </p:spTree>
    <p:extLst>
      <p:ext uri="{BB962C8B-B14F-4D97-AF65-F5344CB8AC3E}">
        <p14:creationId xmlns:p14="http://schemas.microsoft.com/office/powerpoint/2010/main" val="1050404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24EC12B-98A1-4BB5-AE2D-1115B767D6E9}"/>
              </a:ext>
            </a:extLst>
          </p:cNvPr>
          <p:cNvSpPr/>
          <p:nvPr/>
        </p:nvSpPr>
        <p:spPr>
          <a:xfrm>
            <a:off x="732097" y="749709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50C5A77-357F-42C4-805B-F5F610B609FD}"/>
              </a:ext>
            </a:extLst>
          </p:cNvPr>
          <p:cNvSpPr/>
          <p:nvPr/>
        </p:nvSpPr>
        <p:spPr>
          <a:xfrm>
            <a:off x="783829" y="2265125"/>
            <a:ext cx="5659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使用二级页表时，为了进行虚拟地址转换需要</a:t>
            </a:r>
            <a:r>
              <a:rPr lang="zh-CN" altLang="en-US" dirty="0">
                <a:solidFill>
                  <a:srgbClr val="FF0000"/>
                </a:solidFill>
              </a:rPr>
              <a:t>额外读取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次</a:t>
            </a:r>
            <a:r>
              <a:rPr lang="zh-CN" altLang="en-US" dirty="0"/>
              <a:t>存储器。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EF034D-2A93-4D51-8266-D0ADBB20E990}"/>
              </a:ext>
            </a:extLst>
          </p:cNvPr>
          <p:cNvSpPr/>
          <p:nvPr/>
        </p:nvSpPr>
        <p:spPr>
          <a:xfrm>
            <a:off x="732097" y="4077043"/>
            <a:ext cx="5659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由于历史的原因，缓存 </a:t>
            </a:r>
            <a:r>
              <a:rPr lang="en-US" altLang="zh-CN" dirty="0"/>
              <a:t>PTE </a:t>
            </a:r>
            <a:r>
              <a:rPr lang="zh-CN" altLang="en-US" dirty="0"/>
              <a:t>的部件一般不称为 </a:t>
            </a:r>
            <a:r>
              <a:rPr lang="en-US" altLang="zh-CN" dirty="0"/>
              <a:t>Cache</a:t>
            </a:r>
            <a:r>
              <a:rPr lang="zh-CN" altLang="en-US" dirty="0"/>
              <a:t>，而是称之为 </a:t>
            </a:r>
            <a:r>
              <a:rPr lang="en-US" altLang="zh-CN" dirty="0"/>
              <a:t>TLB(Translation Lookaside Buffer)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57304A-AE25-4E8D-893E-B8EA961F95C1}"/>
              </a:ext>
            </a:extLst>
          </p:cNvPr>
          <p:cNvSpPr/>
          <p:nvPr/>
        </p:nvSpPr>
        <p:spPr>
          <a:xfrm>
            <a:off x="903732" y="3242092"/>
            <a:ext cx="5270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使用</a:t>
            </a:r>
            <a:r>
              <a:rPr lang="en-US" altLang="zh-CN" b="1" dirty="0"/>
              <a:t>cache</a:t>
            </a:r>
            <a:r>
              <a:rPr lang="zh-CN" altLang="en-US" b="1" dirty="0"/>
              <a:t>的思想，将页表中常用的</a:t>
            </a:r>
            <a:r>
              <a:rPr lang="en-US" altLang="zh-CN" b="1" dirty="0"/>
              <a:t>PTE</a:t>
            </a:r>
            <a:r>
              <a:rPr lang="zh-CN" altLang="en-US" b="1" dirty="0"/>
              <a:t>缓存下来。</a:t>
            </a:r>
            <a:endParaRPr lang="en-US" altLang="zh-CN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D503FAE-1B79-43A8-BAE4-5B45484E2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258" y="1598941"/>
            <a:ext cx="5151566" cy="342929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7F17D8D-BE77-4265-B127-80D3F514072A}"/>
              </a:ext>
            </a:extLst>
          </p:cNvPr>
          <p:cNvSpPr txBox="1"/>
          <p:nvPr/>
        </p:nvSpPr>
        <p:spPr>
          <a:xfrm>
            <a:off x="6930258" y="5259059"/>
            <a:ext cx="48915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说明：如果</a:t>
            </a:r>
            <a:r>
              <a:rPr lang="en-US" altLang="zh-CN" sz="1400" dirty="0"/>
              <a:t>TLB</a:t>
            </a:r>
            <a:r>
              <a:rPr lang="zh-CN" altLang="en-US" sz="1400" dirty="0"/>
              <a:t>命中，则不用访问物理内存即可获得物理地址。否则，产生</a:t>
            </a:r>
            <a:r>
              <a:rPr lang="en-US" altLang="zh-CN" sz="1400" dirty="0"/>
              <a:t>TLB refill</a:t>
            </a:r>
            <a:r>
              <a:rPr lang="zh-CN" altLang="en-US" sz="1400" dirty="0"/>
              <a:t>异常，操作系统异常处理程序控制从内存读取</a:t>
            </a:r>
            <a:r>
              <a:rPr lang="en-US" altLang="zh-CN" sz="1400" dirty="0"/>
              <a:t>PTE</a:t>
            </a:r>
            <a:r>
              <a:rPr lang="zh-CN" altLang="en-US" sz="1400" dirty="0"/>
              <a:t>并写入</a:t>
            </a:r>
            <a:r>
              <a:rPr lang="en-US" altLang="zh-CN" sz="1400" dirty="0"/>
              <a:t>TLB</a:t>
            </a:r>
            <a:r>
              <a:rPr lang="zh-CN" altLang="en-US" sz="1400" dirty="0"/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1527726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3332</TotalTime>
  <Words>1374</Words>
  <Application>Microsoft Office PowerPoint</Application>
  <PresentationFormat>宽屏</PresentationFormat>
  <Paragraphs>128</Paragraphs>
  <Slides>36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Sunshine~ Yuan</dc:creator>
  <cp:lastModifiedBy>Sunshine~ Yuan</cp:lastModifiedBy>
  <cp:revision>529</cp:revision>
  <dcterms:created xsi:type="dcterms:W3CDTF">2020-12-27T07:31:26Z</dcterms:created>
  <dcterms:modified xsi:type="dcterms:W3CDTF">2021-01-04T16:43:53Z</dcterms:modified>
</cp:coreProperties>
</file>