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57" r:id="rId4"/>
    <p:sldId id="261" r:id="rId5"/>
    <p:sldId id="263" r:id="rId6"/>
    <p:sldId id="265" r:id="rId7"/>
    <p:sldId id="315" r:id="rId8"/>
    <p:sldId id="314" r:id="rId9"/>
    <p:sldId id="318" r:id="rId10"/>
    <p:sldId id="266" r:id="rId11"/>
    <p:sldId id="267" r:id="rId12"/>
    <p:sldId id="270" r:id="rId13"/>
    <p:sldId id="272" r:id="rId14"/>
    <p:sldId id="273" r:id="rId15"/>
    <p:sldId id="268" r:id="rId16"/>
    <p:sldId id="269" r:id="rId17"/>
    <p:sldId id="271" r:id="rId18"/>
    <p:sldId id="274" r:id="rId19"/>
    <p:sldId id="313" r:id="rId20"/>
    <p:sldId id="280" r:id="rId21"/>
    <p:sldId id="308" r:id="rId22"/>
    <p:sldId id="290" r:id="rId23"/>
    <p:sldId id="309" r:id="rId24"/>
    <p:sldId id="310" r:id="rId25"/>
    <p:sldId id="317" r:id="rId26"/>
    <p:sldId id="258" r:id="rId27"/>
    <p:sldId id="259" r:id="rId28"/>
    <p:sldId id="26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C9A2C0-6771-4D6E-A95A-BAA1308D7731}">
          <p14:sldIdLst>
            <p14:sldId id="256"/>
            <p14:sldId id="275"/>
          </p14:sldIdLst>
        </p14:section>
        <p14:section name="硬综基础" id="{64C326A5-9E35-4883-8379-496467D417AA}">
          <p14:sldIdLst>
            <p14:sldId id="257"/>
            <p14:sldId id="261"/>
            <p14:sldId id="263"/>
            <p14:sldId id="265"/>
            <p14:sldId id="315"/>
            <p14:sldId id="314"/>
            <p14:sldId id="318"/>
          </p14:sldIdLst>
        </p14:section>
        <p14:section name="52条指令" id="{E2A7DA49-4EAA-4EB6-9AB0-9492CE931D9A}">
          <p14:sldIdLst>
            <p14:sldId id="266"/>
            <p14:sldId id="267"/>
            <p14:sldId id="270"/>
            <p14:sldId id="272"/>
            <p14:sldId id="273"/>
            <p14:sldId id="268"/>
            <p14:sldId id="269"/>
            <p14:sldId id="271"/>
          </p14:sldIdLst>
        </p14:section>
        <p14:section name="57条准备" id="{3BE13BBD-2977-4D79-86D1-85461F636312}">
          <p14:sldIdLst>
            <p14:sldId id="274"/>
          </p14:sldIdLst>
        </p14:section>
        <p14:section name="调试" id="{20393839-476B-4FFF-838F-3FA3794E8AD1}">
          <p14:sldIdLst>
            <p14:sldId id="313"/>
            <p14:sldId id="280"/>
            <p14:sldId id="308"/>
            <p14:sldId id="290"/>
            <p14:sldId id="309"/>
            <p14:sldId id="310"/>
          </p14:sldIdLst>
        </p14:section>
        <p14:section name="最后总结" id="{38421EF8-8D7C-4737-9D6A-29C433DC9D2A}">
          <p14:sldIdLst>
            <p14:sldId id="31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85"/>
  </p:normalViewPr>
  <p:slideViewPr>
    <p:cSldViewPr snapToGrid="0">
      <p:cViewPr varScale="1">
        <p:scale>
          <a:sx n="117" d="100"/>
          <a:sy n="117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C306-9CBE-42B2-B73C-26E23DA44ABD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943E3-5885-4FF0-B8DF-55E3FBD86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思考题可通过</a:t>
            </a:r>
            <a:r>
              <a:rPr lang="en-US" altLang="zh-CN" dirty="0"/>
              <a:t>Cache</a:t>
            </a:r>
            <a:r>
              <a:rPr lang="zh-CN" altLang="en-US" dirty="0"/>
              <a:t>指令实现，我们不做要求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43E3-5885-4FF0-B8DF-55E3FBD86B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9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对于通过</a:t>
            </a:r>
            <a:r>
              <a:rPr lang="en-US" altLang="zh-CN" dirty="0"/>
              <a:t>Cache</a:t>
            </a:r>
            <a:r>
              <a:rPr lang="zh-CN" altLang="en-US" dirty="0"/>
              <a:t>可能导致</a:t>
            </a:r>
            <a:r>
              <a:rPr lang="en-US" altLang="zh-CN" dirty="0"/>
              <a:t>MMIO</a:t>
            </a:r>
            <a:r>
              <a:rPr lang="zh-CN" altLang="en-US" dirty="0"/>
              <a:t>（直接用内存读写指令访问的外设）和</a:t>
            </a:r>
            <a:r>
              <a:rPr lang="en-US" altLang="zh-CN" dirty="0"/>
              <a:t>DMA</a:t>
            </a:r>
            <a:r>
              <a:rPr lang="zh-CN" altLang="en-US" dirty="0"/>
              <a:t>（外设直接把数据写进内存）的数据访问要等待</a:t>
            </a:r>
            <a:r>
              <a:rPr lang="en-US" altLang="zh-CN" dirty="0"/>
              <a:t>Cache</a:t>
            </a:r>
            <a:r>
              <a:rPr lang="zh-CN" altLang="en-US" dirty="0"/>
              <a:t>写回或是被替换后才会发生，出现非预期行为，此外还有一些写入指令后执行的操作可能残留在</a:t>
            </a:r>
            <a:r>
              <a:rPr lang="en-US" altLang="zh-CN" dirty="0"/>
              <a:t>D-Cache</a:t>
            </a:r>
            <a:r>
              <a:rPr lang="zh-CN" altLang="en-US" dirty="0"/>
              <a:t>中，没有刷回内存，导致</a:t>
            </a:r>
            <a:r>
              <a:rPr lang="en-US" altLang="zh-CN" dirty="0"/>
              <a:t>I-Cache</a:t>
            </a:r>
            <a:r>
              <a:rPr lang="zh-CN" altLang="en-US" dirty="0"/>
              <a:t>得不到新数据。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43E3-5885-4FF0-B8DF-55E3FBD86B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2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43E3-5885-4FF0-B8DF-55E3FBD86B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3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627E-C83F-4B2D-ADAC-0771A1B1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D5257-1884-43A8-ACD0-D0E7001CD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592BD-8E31-4FD1-8F76-852EA68B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B4E44-8D92-4C86-9860-BFAA3AF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3401B-ED72-4539-A30D-A1EF4C7A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8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1E23E-3E8B-43A4-A867-D5D992ED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AC012-12D6-49E8-9CF4-F3600165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828B-1EAE-4A12-A2D0-9A1E3AEA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4C14F-9001-47C4-8861-B8D4075D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5D90D-F896-4796-9AED-8956F011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070C97-A0CB-4702-B43C-7734B83C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73A08-96E5-4BA4-8D2D-0249E002E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BCCEA-3112-4965-AE82-D131E417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80C53-4A3A-488D-95A0-51970D3E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E6402-5C24-4515-AF6F-06F7F486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3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8A599-2178-4884-88B1-5E95ED05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E0E1-00DD-485F-BAE5-2A26F42E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578E-277A-44FF-96B9-7BD37FF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82CE3-3740-484D-8F68-62333F11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BFF89-1156-4E9E-97B5-7A4529E1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7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E2387-7EB9-481F-8456-1CD8357E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E21E9-2E6E-42BF-9E3C-EB0C80B6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2186A-C418-4B78-ACCD-E46004EA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11CEE-A3E5-434C-AEAA-6B7EE72A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0758F-D56C-480B-B6D4-C8270FEA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D774A-CFA4-496B-A78F-CB5ED651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14A2E-FBE5-4EE6-8CB1-A5096E729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3E0D5-A5D1-47F8-877E-A4376E1D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95408-4A17-420C-B18A-A259821F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63DE2-DFDE-4962-88E8-CB0FAA36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45DEE-6275-4935-9F45-65B9F178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4E49-3AD3-447B-A188-DBDED692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45F27-A667-4399-B9E0-ED393564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6E10D-D2A7-4679-8DC6-FC09ED526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B61DA-EDE8-4734-8735-580AF2BF7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D5C61-C875-4CEC-8750-424AD8771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D534B8-7FFA-499B-8A68-5C914D73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B17586-90A8-4EE9-83FA-38B32F48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6F6876-F262-4A82-BF1F-46BE0968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0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7928-2EA9-4BE4-834F-1894C9DF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96B333-F526-48AD-A81C-B6E7A3C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411DBA-0A7A-42AD-ADAF-66FF8053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E9E2D-341B-40B2-A007-969BFA34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6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4CB344-234E-463A-8E89-BB0F993B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EB4A25-9BB2-4CE6-A921-FCF98D72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409AE3-4543-48B8-88C0-908B903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FCE66-32B4-47B9-94CC-A42E60D9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86A96-2A17-4FDE-BA5D-08975B5D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4AF78-E537-467A-926A-A5865577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9F442-94E6-4F2F-878A-15572F54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CBEAE-CB0E-41F3-8002-A736EC0C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27859-A7BF-464A-B0E6-36B95611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AF981-F22D-4E8C-8924-72684435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1E5E73-B04D-4E68-9BF8-67D5218E9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F538D-9C52-449D-8B14-7A08BF617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A5FAD-F83D-45CD-A8B9-12F30A09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8F5D5-403F-42D5-B874-606D8CF6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F5C93-0A33-4286-8DBD-16812712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562AF6-FFB5-4DCD-8AA7-3000AAFF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A4DF6-00B0-4BC1-8646-0CCEC5C0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A576C-78BB-431F-B03F-20D80AEB9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15D54-0EB2-4534-A81D-00BE19FC654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C10B3-D6F6-40CE-B9DA-D3BB82E2F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56DA8-B5A7-4E64-A314-1F05F2775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6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docs.cqu.a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0BDD-998E-447C-AE62-F8B0E9E0C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硬件综合设计讲解</a:t>
            </a:r>
            <a:br>
              <a:rPr lang="en-US" altLang="zh-CN" dirty="0"/>
            </a:br>
            <a:r>
              <a:rPr lang="zh-CN" altLang="en-US" dirty="0"/>
              <a:t>第一课 </a:t>
            </a: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CAF5D2-C3A3-4E7F-A00C-78C4B5CF5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计卓 陈泱宇</a:t>
            </a:r>
            <a:endParaRPr lang="en-US" altLang="zh-CN" dirty="0"/>
          </a:p>
          <a:p>
            <a:r>
              <a:rPr lang="en-US" altLang="zh-CN" dirty="0"/>
              <a:t>2021/12/31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3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D1335-E0B1-4033-8206-779FD9B6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52</a:t>
            </a:r>
            <a:r>
              <a:rPr lang="zh-CN" altLang="en-US" dirty="0"/>
              <a:t>条指令需要实现哪些内容？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5A498-3796-4353-A068-61813CF6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FA424BC-8240-4BDA-B63F-E65C18E1B5DE}"/>
              </a:ext>
            </a:extLst>
          </p:cNvPr>
          <p:cNvGrpSpPr/>
          <p:nvPr/>
        </p:nvGrpSpPr>
        <p:grpSpPr>
          <a:xfrm>
            <a:off x="1922261" y="1693970"/>
            <a:ext cx="2193522" cy="3090884"/>
            <a:chOff x="1220238" y="977793"/>
            <a:chExt cx="2193522" cy="309088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7D4A4F-70D1-4942-80B0-B3FB71724359}"/>
                </a:ext>
              </a:extLst>
            </p:cNvPr>
            <p:cNvSpPr/>
            <p:nvPr/>
          </p:nvSpPr>
          <p:spPr>
            <a:xfrm>
              <a:off x="1220238" y="1760353"/>
              <a:ext cx="2193522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8 条逻辑运算指令</a:t>
              </a:r>
              <a:endParaRPr lang="en-US" altLang="zh-CN" dirty="0"/>
            </a:p>
            <a:p>
              <a:r>
                <a:rPr lang="zh-CN" altLang="en-US" dirty="0"/>
                <a:t>6 条移位指令</a:t>
              </a:r>
              <a:endParaRPr lang="en-US" altLang="zh-CN" dirty="0"/>
            </a:p>
            <a:p>
              <a:r>
                <a:rPr lang="zh-CN" altLang="en-US" dirty="0"/>
                <a:t>4 条数据移动指令 </a:t>
              </a:r>
              <a:endParaRPr lang="en-US" altLang="zh-CN" dirty="0"/>
            </a:p>
            <a:p>
              <a:r>
                <a:rPr lang="zh-CN" altLang="en-US" dirty="0"/>
                <a:t>14 条算术运算指令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12</a:t>
              </a:r>
              <a:r>
                <a:rPr lang="zh-CN" altLang="en-US" dirty="0"/>
                <a:t>条分支跳转指令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8 条访存指令</a:t>
              </a:r>
              <a:endParaRPr lang="en-US" altLang="zh-CN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05FAD29-6E2E-4FB5-A245-306E37B253E2}"/>
                </a:ext>
              </a:extLst>
            </p:cNvPr>
            <p:cNvSpPr txBox="1"/>
            <p:nvPr/>
          </p:nvSpPr>
          <p:spPr>
            <a:xfrm>
              <a:off x="1220238" y="977793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按照功能划分</a:t>
              </a:r>
              <a:r>
                <a:rPr lang="en-US" altLang="zh-CN" dirty="0"/>
                <a:t>(52</a:t>
              </a:r>
              <a:r>
                <a:rPr lang="zh-CN" altLang="en-US" dirty="0"/>
                <a:t>条）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AEAC030-A236-4408-9E81-4017BFC3FB36}"/>
              </a:ext>
            </a:extLst>
          </p:cNvPr>
          <p:cNvGrpSpPr/>
          <p:nvPr/>
        </p:nvGrpSpPr>
        <p:grpSpPr>
          <a:xfrm>
            <a:off x="4256057" y="1693970"/>
            <a:ext cx="2004060" cy="3106503"/>
            <a:chOff x="3474720" y="964986"/>
            <a:chExt cx="2004060" cy="310650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CC4A6F-5997-4D3B-A345-2D20672218E8}"/>
                </a:ext>
              </a:extLst>
            </p:cNvPr>
            <p:cNvSpPr txBox="1"/>
            <p:nvPr/>
          </p:nvSpPr>
          <p:spPr>
            <a:xfrm>
              <a:off x="3494532" y="1763165"/>
              <a:ext cx="198424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and, or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add, sub,</a:t>
              </a:r>
              <a:r>
                <a:rPr lang="zh-CN" altLang="en-US" dirty="0"/>
                <a:t> </a:t>
              </a:r>
              <a:r>
                <a:rPr lang="en-US" altLang="zh-CN" dirty="0" err="1"/>
                <a:t>slt</a:t>
              </a:r>
              <a:r>
                <a:rPr lang="en-US" altLang="zh-CN" dirty="0"/>
                <a:t>, </a:t>
              </a:r>
              <a:r>
                <a:rPr lang="en-US" altLang="zh-CN" dirty="0" err="1"/>
                <a:t>addi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 err="1"/>
                <a:t>beq</a:t>
              </a:r>
              <a:r>
                <a:rPr lang="en-US" altLang="zh-CN" dirty="0"/>
                <a:t>, j</a:t>
              </a:r>
            </a:p>
            <a:p>
              <a:endParaRPr lang="en-US" altLang="zh-CN" dirty="0"/>
            </a:p>
            <a:p>
              <a:r>
                <a:rPr lang="zh-CN" altLang="en-US" dirty="0"/>
                <a:t>lw</a:t>
              </a:r>
              <a:r>
                <a:rPr lang="en-US" altLang="zh-CN" dirty="0"/>
                <a:t>, </a:t>
              </a:r>
              <a:r>
                <a:rPr lang="zh-CN" altLang="en-US" dirty="0"/>
                <a:t>sw</a:t>
              </a:r>
              <a:endParaRPr lang="en-US" altLang="zh-CN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E174DE3-5CF3-4FFA-A6A3-9A26B98108D9}"/>
                </a:ext>
              </a:extLst>
            </p:cNvPr>
            <p:cNvSpPr txBox="1"/>
            <p:nvPr/>
          </p:nvSpPr>
          <p:spPr>
            <a:xfrm>
              <a:off x="3474720" y="964986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已经实现</a:t>
              </a:r>
              <a:endParaRPr lang="en-US" altLang="zh-CN" dirty="0"/>
            </a:p>
            <a:p>
              <a:r>
                <a:rPr lang="zh-CN" altLang="en-US" dirty="0"/>
                <a:t>（</a:t>
              </a:r>
              <a:r>
                <a:rPr lang="en-US" altLang="zh-CN" dirty="0"/>
                <a:t>10</a:t>
              </a:r>
              <a:r>
                <a:rPr lang="zh-CN" altLang="en-US" dirty="0"/>
                <a:t>条）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ED1B833-E9E4-4275-9399-144E1575AC0D}"/>
              </a:ext>
            </a:extLst>
          </p:cNvPr>
          <p:cNvGrpSpPr/>
          <p:nvPr/>
        </p:nvGrpSpPr>
        <p:grpSpPr>
          <a:xfrm>
            <a:off x="6899907" y="1693970"/>
            <a:ext cx="4438653" cy="3370381"/>
            <a:chOff x="6095999" y="977793"/>
            <a:chExt cx="4201725" cy="337038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99A1A8D-00CB-4BE0-BD86-2DDDACC7DE44}"/>
                </a:ext>
              </a:extLst>
            </p:cNvPr>
            <p:cNvSpPr txBox="1"/>
            <p:nvPr/>
          </p:nvSpPr>
          <p:spPr>
            <a:xfrm>
              <a:off x="6096000" y="977793"/>
              <a:ext cx="187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注意点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095ECC8-0136-4654-9BDB-54CEEF6C4FC4}"/>
                </a:ext>
              </a:extLst>
            </p:cNvPr>
            <p:cNvSpPr txBox="1"/>
            <p:nvPr/>
          </p:nvSpPr>
          <p:spPr>
            <a:xfrm>
              <a:off x="6095999" y="1762851"/>
              <a:ext cx="420172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可进一步按照指令格式分为</a:t>
              </a:r>
              <a:r>
                <a:rPr lang="en-US" altLang="zh-CN" dirty="0"/>
                <a:t>R-type</a:t>
              </a:r>
              <a:r>
                <a:rPr lang="zh-CN" altLang="en-US" dirty="0"/>
                <a:t>和</a:t>
              </a:r>
              <a:r>
                <a:rPr lang="en-US" altLang="zh-CN" dirty="0"/>
                <a:t>I-type</a:t>
              </a:r>
              <a:r>
                <a:rPr lang="zh-CN" altLang="en-US" dirty="0"/>
                <a:t>。同一格式的指令数据通路基本可以</a:t>
              </a:r>
              <a:r>
                <a:rPr lang="zh-CN" altLang="en-US" dirty="0">
                  <a:solidFill>
                    <a:srgbClr val="FF0000"/>
                  </a:solidFill>
                </a:rPr>
                <a:t>复用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en-US" dirty="0"/>
                <a:t>需要读写</a:t>
              </a:r>
              <a:r>
                <a:rPr lang="en-US" altLang="zh-CN" dirty="0">
                  <a:solidFill>
                    <a:srgbClr val="FF0000"/>
                  </a:solidFill>
                </a:rPr>
                <a:t>HILO</a:t>
              </a:r>
              <a:r>
                <a:rPr lang="en-US" altLang="zh-CN" dirty="0"/>
                <a:t>: div(u), </a:t>
              </a:r>
              <a:r>
                <a:rPr lang="en-US" altLang="zh-CN" dirty="0" err="1"/>
                <a:t>mult</a:t>
              </a:r>
              <a:r>
                <a:rPr lang="en-US" altLang="zh-CN" dirty="0"/>
                <a:t>(u), </a:t>
              </a:r>
              <a:r>
                <a:rPr lang="en-US" altLang="zh-CN" dirty="0" err="1"/>
                <a:t>mfhi</a:t>
              </a:r>
              <a:r>
                <a:rPr lang="en-US" altLang="zh-CN" dirty="0"/>
                <a:t>(lo), </a:t>
              </a:r>
              <a:r>
                <a:rPr lang="en-US" altLang="zh-CN" dirty="0" err="1"/>
                <a:t>mthi</a:t>
              </a:r>
              <a:r>
                <a:rPr lang="en-US" altLang="zh-CN" dirty="0"/>
                <a:t>(lo)</a:t>
              </a:r>
            </a:p>
            <a:p>
              <a:endParaRPr lang="en-US" altLang="zh-CN" dirty="0"/>
            </a:p>
            <a:p>
              <a:r>
                <a:rPr lang="en-US" altLang="zh-CN" dirty="0" err="1"/>
                <a:t>jr</a:t>
              </a:r>
              <a:r>
                <a:rPr lang="zh-CN" altLang="en-US" dirty="0"/>
                <a:t>指令增加新的</a:t>
              </a:r>
              <a:r>
                <a:rPr lang="en-US" altLang="zh-CN" dirty="0"/>
                <a:t>pc</a:t>
              </a:r>
              <a:r>
                <a:rPr lang="zh-CN" altLang="en-US" dirty="0"/>
                <a:t>来源，</a:t>
              </a:r>
              <a:r>
                <a:rPr lang="en-US" altLang="zh-CN" dirty="0"/>
                <a:t>al</a:t>
              </a:r>
              <a:r>
                <a:rPr lang="zh-CN" altLang="en-US" dirty="0"/>
                <a:t>结尾的指令增加写</a:t>
              </a:r>
              <a:r>
                <a:rPr lang="en-US" altLang="zh-CN" dirty="0"/>
                <a:t>rf</a:t>
              </a:r>
              <a:r>
                <a:rPr lang="zh-CN" altLang="en-US" dirty="0"/>
                <a:t>数据来源</a:t>
              </a:r>
              <a:endParaRPr lang="en-US" altLang="zh-CN" dirty="0"/>
            </a:p>
            <a:p>
              <a:r>
                <a:rPr lang="zh-CN" altLang="en-US" dirty="0"/>
                <a:t>需要对读取内存结果进行处理</a:t>
              </a:r>
              <a:endParaRPr lang="en-US" altLang="zh-CN" dirty="0"/>
            </a:p>
            <a:p>
              <a:r>
                <a:rPr lang="zh-CN" altLang="en-US" dirty="0"/>
                <a:t>需生成写内存的字节使能</a:t>
              </a:r>
              <a:r>
                <a:rPr lang="en-US" altLang="zh-CN" dirty="0">
                  <a:solidFill>
                    <a:srgbClr val="FF0000"/>
                  </a:solidFill>
                </a:rPr>
                <a:t>wen</a:t>
              </a:r>
              <a:r>
                <a:rPr lang="en-US" altLang="zh-CN" dirty="0"/>
                <a:t>[3:0]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E068B3E5-E047-49E3-AF9A-0D210F25B4E7}"/>
              </a:ext>
            </a:extLst>
          </p:cNvPr>
          <p:cNvSpPr/>
          <p:nvPr/>
        </p:nvSpPr>
        <p:spPr>
          <a:xfrm>
            <a:off x="1550437" y="2552833"/>
            <a:ext cx="258795" cy="1045212"/>
          </a:xfrm>
          <a:prstGeom prst="leftBrace">
            <a:avLst>
              <a:gd name="adj1" fmla="val 447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02DE08-26B2-459F-A982-FEDCE9D07580}"/>
              </a:ext>
            </a:extLst>
          </p:cNvPr>
          <p:cNvSpPr txBox="1"/>
          <p:nvPr/>
        </p:nvSpPr>
        <p:spPr>
          <a:xfrm>
            <a:off x="487171" y="2890773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运算指令</a:t>
            </a:r>
          </a:p>
        </p:txBody>
      </p:sp>
    </p:spTree>
    <p:extLst>
      <p:ext uri="{BB962C8B-B14F-4D97-AF65-F5344CB8AC3E}">
        <p14:creationId xmlns:p14="http://schemas.microsoft.com/office/powerpoint/2010/main" val="355028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5429C-6A5B-4874-96DE-BA25CC81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52</a:t>
            </a:r>
            <a:r>
              <a:rPr lang="zh-CN" altLang="en-US" dirty="0"/>
              <a:t>条指令中可能出现的冒险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BA63F8-CC1F-4C82-B55C-7B2BF09AE4EA}"/>
              </a:ext>
            </a:extLst>
          </p:cNvPr>
          <p:cNvSpPr txBox="1"/>
          <p:nvPr/>
        </p:nvSpPr>
        <p:spPr>
          <a:xfrm>
            <a:off x="1432560" y="1670363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产生原因：指令间的相关性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257EB7-C133-43A5-B95C-AB7A1BCCCD9E}"/>
              </a:ext>
            </a:extLst>
          </p:cNvPr>
          <p:cNvGrpSpPr/>
          <p:nvPr/>
        </p:nvGrpSpPr>
        <p:grpSpPr>
          <a:xfrm>
            <a:off x="1432560" y="2502194"/>
            <a:ext cx="7081520" cy="1249970"/>
            <a:chOff x="1432560" y="2502194"/>
            <a:chExt cx="7081520" cy="124997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BF393A3-BA32-49F8-880C-808576C6F9CE}"/>
                </a:ext>
              </a:extLst>
            </p:cNvPr>
            <p:cNvSpPr txBox="1"/>
            <p:nvPr/>
          </p:nvSpPr>
          <p:spPr>
            <a:xfrm>
              <a:off x="1432560" y="2502194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数据冒险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7772080-9968-450E-930F-92B729FC5176}"/>
                </a:ext>
              </a:extLst>
            </p:cNvPr>
            <p:cNvSpPr txBox="1"/>
            <p:nvPr/>
          </p:nvSpPr>
          <p:spPr>
            <a:xfrm>
              <a:off x="3434080" y="2502194"/>
              <a:ext cx="353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先写后读</a:t>
              </a:r>
              <a:r>
                <a:rPr lang="en-US" altLang="zh-CN" dirty="0"/>
                <a:t>RAW(read</a:t>
              </a:r>
              <a:r>
                <a:rPr lang="zh-CN" altLang="en-US" dirty="0"/>
                <a:t> </a:t>
              </a:r>
              <a:r>
                <a:rPr lang="en-US" altLang="zh-CN" dirty="0"/>
                <a:t>after</a:t>
              </a:r>
              <a:r>
                <a:rPr lang="zh-CN" altLang="en-US" dirty="0"/>
                <a:t> </a:t>
              </a:r>
              <a:r>
                <a:rPr lang="en-US" altLang="zh-CN" dirty="0"/>
                <a:t>write)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2C7B76C-F5B2-4493-9E6C-C83262C7C5BD}"/>
                </a:ext>
              </a:extLst>
            </p:cNvPr>
            <p:cNvSpPr txBox="1"/>
            <p:nvPr/>
          </p:nvSpPr>
          <p:spPr>
            <a:xfrm>
              <a:off x="3500120" y="3105833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	</a:t>
              </a:r>
              <a:r>
                <a:rPr lang="en-US" altLang="zh-CN" b="1" dirty="0"/>
                <a:t>t0</a:t>
              </a:r>
              <a:r>
                <a:rPr lang="en-US" altLang="zh-CN" dirty="0"/>
                <a:t>, s0, s1</a:t>
              </a:r>
            </a:p>
            <a:p>
              <a:r>
                <a:rPr lang="en-US" altLang="zh-CN" dirty="0"/>
                <a:t>or	t0, </a:t>
              </a:r>
              <a:r>
                <a:rPr lang="en-US" altLang="zh-CN" b="1" dirty="0"/>
                <a:t>t0</a:t>
              </a:r>
              <a:r>
                <a:rPr lang="en-US" altLang="zh-CN" dirty="0"/>
                <a:t>, s1</a:t>
              </a:r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FF0A84B-D753-4DF0-AADE-C4043269919F}"/>
                </a:ext>
              </a:extLst>
            </p:cNvPr>
            <p:cNvSpPr txBox="1"/>
            <p:nvPr/>
          </p:nvSpPr>
          <p:spPr>
            <a:xfrm>
              <a:off x="6144280" y="3105833"/>
              <a:ext cx="236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lw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offset(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add	t1, </a:t>
              </a:r>
              <a:r>
                <a:rPr lang="en-US" altLang="zh-CN" b="1" dirty="0"/>
                <a:t>t0</a:t>
              </a:r>
              <a:r>
                <a:rPr lang="en-US" altLang="zh-CN" dirty="0"/>
                <a:t>, s0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F050E0-9566-4567-88B4-96CAE3C04F82}"/>
              </a:ext>
            </a:extLst>
          </p:cNvPr>
          <p:cNvGrpSpPr/>
          <p:nvPr/>
        </p:nvGrpSpPr>
        <p:grpSpPr>
          <a:xfrm>
            <a:off x="1432560" y="4442937"/>
            <a:ext cx="7421920" cy="1299695"/>
            <a:chOff x="1432560" y="4442937"/>
            <a:chExt cx="7421920" cy="129969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9B347D-5026-45FD-A23D-4A65C08EF5F8}"/>
                </a:ext>
              </a:extLst>
            </p:cNvPr>
            <p:cNvSpPr txBox="1"/>
            <p:nvPr/>
          </p:nvSpPr>
          <p:spPr>
            <a:xfrm>
              <a:off x="1432560" y="4442937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控制冒险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8DDEB8-E7DF-4872-B471-234918BC19B8}"/>
                </a:ext>
              </a:extLst>
            </p:cNvPr>
            <p:cNvSpPr txBox="1"/>
            <p:nvPr/>
          </p:nvSpPr>
          <p:spPr>
            <a:xfrm>
              <a:off x="3434080" y="4528235"/>
              <a:ext cx="2103120" cy="1214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674E7B-40B1-4878-ACF7-987D8782B20A}"/>
                </a:ext>
              </a:extLst>
            </p:cNvPr>
            <p:cNvSpPr txBox="1"/>
            <p:nvPr/>
          </p:nvSpPr>
          <p:spPr>
            <a:xfrm>
              <a:off x="3434080" y="4489103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beq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t1, label</a:t>
              </a:r>
            </a:p>
            <a:p>
              <a:r>
                <a:rPr lang="en-US" altLang="zh-CN" dirty="0" err="1"/>
                <a:t>nop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09AABD8-00CD-426E-BFC8-ADE86CC56666}"/>
                </a:ext>
              </a:extLst>
            </p:cNvPr>
            <p:cNvSpPr txBox="1"/>
            <p:nvPr/>
          </p:nvSpPr>
          <p:spPr>
            <a:xfrm>
              <a:off x="6144280" y="4489103"/>
              <a:ext cx="271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addi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t0, 1</a:t>
              </a:r>
            </a:p>
            <a:p>
              <a:r>
                <a:rPr lang="en-US" altLang="zh-CN" dirty="0" err="1"/>
                <a:t>beq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t1, label</a:t>
              </a:r>
            </a:p>
            <a:p>
              <a:r>
                <a:rPr lang="en-US" altLang="zh-CN" dirty="0" err="1"/>
                <a:t>nop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D676BC-C2D5-433C-B3AF-3E28D3417FD8}"/>
              </a:ext>
            </a:extLst>
          </p:cNvPr>
          <p:cNvGrpSpPr/>
          <p:nvPr/>
        </p:nvGrpSpPr>
        <p:grpSpPr>
          <a:xfrm>
            <a:off x="7972148" y="2295377"/>
            <a:ext cx="2157273" cy="564172"/>
            <a:chOff x="7972148" y="2308194"/>
            <a:chExt cx="2157273" cy="1336326"/>
          </a:xfrm>
        </p:grpSpPr>
        <p:sp>
          <p:nvSpPr>
            <p:cNvPr id="16" name="对话气泡: 矩形 15">
              <a:extLst>
                <a:ext uri="{FF2B5EF4-FFF2-40B4-BE49-F238E27FC236}">
                  <a16:creationId xmlns:a16="http://schemas.microsoft.com/office/drawing/2014/main" id="{35366681-FDA8-4B86-A7B0-DAC442DA9B51}"/>
                </a:ext>
              </a:extLst>
            </p:cNvPr>
            <p:cNvSpPr/>
            <p:nvPr/>
          </p:nvSpPr>
          <p:spPr>
            <a:xfrm>
              <a:off x="7972148" y="2308194"/>
              <a:ext cx="2157273" cy="1334336"/>
            </a:xfrm>
            <a:prstGeom prst="wedgeRect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3ADA53-775E-4CCA-99B9-E53D927AA259}"/>
                </a:ext>
              </a:extLst>
            </p:cNvPr>
            <p:cNvSpPr txBox="1"/>
            <p:nvPr/>
          </p:nvSpPr>
          <p:spPr>
            <a:xfrm>
              <a:off x="7972148" y="2405195"/>
              <a:ext cx="2157273" cy="123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lw</a:t>
              </a:r>
              <a:r>
                <a:rPr lang="zh-CN" altLang="en-US" sz="1400" dirty="0"/>
                <a:t>无法在</a:t>
              </a:r>
              <a:r>
                <a:rPr lang="en-US" altLang="zh-CN" sz="1400" dirty="0"/>
                <a:t>M</a:t>
              </a:r>
              <a:r>
                <a:rPr lang="zh-CN" altLang="en-US" sz="1400" dirty="0"/>
                <a:t>阶段将数据前推给</a:t>
              </a:r>
              <a:r>
                <a:rPr lang="en-US" altLang="zh-CN" sz="1400" dirty="0"/>
                <a:t>E</a:t>
              </a:r>
              <a:r>
                <a:rPr lang="zh-CN" altLang="en-US" sz="1400" dirty="0"/>
                <a:t>阶段，需要暂停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0905AA5-DB63-4DAD-90E9-FB809016A0C0}"/>
              </a:ext>
            </a:extLst>
          </p:cNvPr>
          <p:cNvGrpSpPr/>
          <p:nvPr/>
        </p:nvGrpSpPr>
        <p:grpSpPr>
          <a:xfrm>
            <a:off x="8041132" y="4007722"/>
            <a:ext cx="2157272" cy="646331"/>
            <a:chOff x="7972148" y="2308193"/>
            <a:chExt cx="1402080" cy="1051108"/>
          </a:xfrm>
        </p:grpSpPr>
        <p:sp>
          <p:nvSpPr>
            <p:cNvPr id="19" name="对话气泡: 矩形 18">
              <a:extLst>
                <a:ext uri="{FF2B5EF4-FFF2-40B4-BE49-F238E27FC236}">
                  <a16:creationId xmlns:a16="http://schemas.microsoft.com/office/drawing/2014/main" id="{55D9BE22-275D-4CC3-B02B-C080426A8258}"/>
                </a:ext>
              </a:extLst>
            </p:cNvPr>
            <p:cNvSpPr/>
            <p:nvPr/>
          </p:nvSpPr>
          <p:spPr>
            <a:xfrm>
              <a:off x="7972148" y="2308193"/>
              <a:ext cx="1402080" cy="1051107"/>
            </a:xfrm>
            <a:prstGeom prst="wedgeRect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8B58BC0-7ADF-4718-988E-4C7162F62551}"/>
                </a:ext>
              </a:extLst>
            </p:cNvPr>
            <p:cNvSpPr txBox="1"/>
            <p:nvPr/>
          </p:nvSpPr>
          <p:spPr>
            <a:xfrm>
              <a:off x="7972148" y="2405194"/>
              <a:ext cx="13316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addi</a:t>
              </a:r>
              <a:r>
                <a:rPr lang="zh-CN" altLang="en-US" sz="1400" dirty="0"/>
                <a:t>的值没有从</a:t>
              </a:r>
              <a:r>
                <a:rPr lang="en-US" altLang="zh-CN" sz="1400" dirty="0"/>
                <a:t>E</a:t>
              </a:r>
              <a:r>
                <a:rPr lang="zh-CN" altLang="en-US" sz="1400" dirty="0"/>
                <a:t>阶段前推到</a:t>
              </a:r>
              <a:r>
                <a:rPr lang="en-US" altLang="zh-CN" sz="1400" dirty="0"/>
                <a:t>D</a:t>
              </a:r>
              <a:r>
                <a:rPr lang="zh-CN" altLang="en-US" sz="1400" dirty="0"/>
                <a:t>阶段，需要暂停</a:t>
              </a:r>
            </a:p>
          </p:txBody>
        </p:sp>
      </p:grp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4778470D-95B9-4ED6-949B-226CA2B70388}"/>
              </a:ext>
            </a:extLst>
          </p:cNvPr>
          <p:cNvSpPr/>
          <p:nvPr/>
        </p:nvSpPr>
        <p:spPr>
          <a:xfrm rot="10800000">
            <a:off x="2428356" y="5419622"/>
            <a:ext cx="2411215" cy="768332"/>
          </a:xfrm>
          <a:prstGeom prst="wedgeRectCallout">
            <a:avLst>
              <a:gd name="adj1" fmla="val -18147"/>
              <a:gd name="adj2" fmla="val 740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BC9598-D368-4D0A-B5CB-6CE2418BC032}"/>
              </a:ext>
            </a:extLst>
          </p:cNvPr>
          <p:cNvSpPr txBox="1"/>
          <p:nvPr/>
        </p:nvSpPr>
        <p:spPr>
          <a:xfrm>
            <a:off x="2502772" y="5449290"/>
            <a:ext cx="233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</a:t>
            </a:r>
            <a:r>
              <a:rPr lang="zh-CN" altLang="en-US" sz="1400" dirty="0">
                <a:solidFill>
                  <a:srgbClr val="FF0000"/>
                </a:solidFill>
              </a:rPr>
              <a:t>延迟槽</a:t>
            </a:r>
            <a:r>
              <a:rPr lang="zh-CN" altLang="en-US" sz="1400" dirty="0"/>
              <a:t>，解决了分支跳转指令要在</a:t>
            </a:r>
            <a:r>
              <a:rPr lang="en-US" altLang="zh-CN" sz="1400" dirty="0"/>
              <a:t>D</a:t>
            </a:r>
            <a:r>
              <a:rPr lang="zh-CN" altLang="en-US" sz="1400" dirty="0"/>
              <a:t>阶段才能确定</a:t>
            </a:r>
            <a:r>
              <a:rPr lang="en-US" altLang="zh-CN" sz="1400" dirty="0"/>
              <a:t>pc</a:t>
            </a:r>
            <a:r>
              <a:rPr lang="zh-CN" altLang="en-US" sz="1400" dirty="0"/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8089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2AF6E-3A3F-499D-81CE-E6071FC4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HILO</a:t>
            </a:r>
            <a:r>
              <a:rPr lang="zh-CN" altLang="en-US" dirty="0"/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A1FFC-4B23-49F2-A774-C63522AF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两个</a:t>
            </a:r>
            <a:r>
              <a:rPr lang="en-US" altLang="zh-CN" dirty="0"/>
              <a:t>32</a:t>
            </a:r>
            <a:r>
              <a:rPr lang="zh-CN" altLang="en-US" dirty="0"/>
              <a:t>位数相乘结果为</a:t>
            </a:r>
            <a:r>
              <a:rPr lang="en-US" altLang="zh-CN" dirty="0"/>
              <a:t>64</a:t>
            </a:r>
            <a:r>
              <a:rPr lang="zh-CN" altLang="en-US" dirty="0"/>
              <a:t>位；两个</a:t>
            </a:r>
            <a:r>
              <a:rPr lang="en-US" altLang="zh-CN" dirty="0"/>
              <a:t>32</a:t>
            </a:r>
            <a:r>
              <a:rPr lang="zh-CN" altLang="en-US" dirty="0"/>
              <a:t>位数相除可能有</a:t>
            </a:r>
            <a:r>
              <a:rPr lang="en-US" altLang="zh-CN" dirty="0"/>
              <a:t>32</a:t>
            </a:r>
            <a:r>
              <a:rPr lang="zh-CN" altLang="en-US" dirty="0"/>
              <a:t>位余数；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HI</a:t>
            </a:r>
            <a:r>
              <a:rPr lang="zh-CN" altLang="en-US" dirty="0"/>
              <a:t>寄存器</a:t>
            </a:r>
            <a:endParaRPr lang="en-US" altLang="zh-CN" dirty="0"/>
          </a:p>
          <a:p>
            <a:pPr lvl="1"/>
            <a:r>
              <a:rPr lang="zh-CN" altLang="en-US" dirty="0"/>
              <a:t>保存乘法超过</a:t>
            </a:r>
            <a:r>
              <a:rPr lang="en-US" altLang="zh-CN" dirty="0"/>
              <a:t>32</a:t>
            </a:r>
            <a:r>
              <a:rPr lang="zh-CN" altLang="en-US" dirty="0"/>
              <a:t>位的部分</a:t>
            </a:r>
            <a:endParaRPr lang="en-US" altLang="zh-CN" dirty="0"/>
          </a:p>
          <a:p>
            <a:pPr lvl="1"/>
            <a:r>
              <a:rPr lang="zh-CN" altLang="en-US" dirty="0"/>
              <a:t>保存除法的余数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LO</a:t>
            </a:r>
            <a:r>
              <a:rPr lang="zh-CN" altLang="en-US" dirty="0"/>
              <a:t>寄存器</a:t>
            </a:r>
            <a:endParaRPr lang="en-US" altLang="zh-CN" dirty="0"/>
          </a:p>
          <a:p>
            <a:pPr lvl="1"/>
            <a:r>
              <a:rPr lang="zh-CN" altLang="en-US" dirty="0"/>
              <a:t>保存乘法低</a:t>
            </a:r>
            <a:r>
              <a:rPr lang="en-US" altLang="zh-CN" dirty="0"/>
              <a:t>32</a:t>
            </a:r>
            <a:r>
              <a:rPr lang="zh-CN" altLang="en-US" dirty="0"/>
              <a:t>位和除法整除结果。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不属于</a:t>
            </a:r>
            <a:r>
              <a:rPr lang="en-US" altLang="zh-CN" dirty="0"/>
              <a:t>32</a:t>
            </a:r>
            <a:r>
              <a:rPr lang="zh-CN" altLang="en-US" dirty="0"/>
              <a:t>个通用寄存器，不放入</a:t>
            </a:r>
            <a:r>
              <a:rPr lang="en-US" altLang="zh-CN" dirty="0" err="1"/>
              <a:t>regfile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常常乘除法指令后马上移动到通用寄存器，因此不建议在</a:t>
            </a:r>
            <a:r>
              <a:rPr lang="en-US" altLang="zh-CN" dirty="0"/>
              <a:t>WB</a:t>
            </a:r>
            <a:r>
              <a:rPr lang="zh-CN" altLang="en-US" dirty="0"/>
              <a:t>阶段写。</a:t>
            </a:r>
          </a:p>
        </p:txBody>
      </p:sp>
    </p:spTree>
    <p:extLst>
      <p:ext uri="{BB962C8B-B14F-4D97-AF65-F5344CB8AC3E}">
        <p14:creationId xmlns:p14="http://schemas.microsoft.com/office/powerpoint/2010/main" val="320260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CAF3C-05FA-4DAD-B5D7-137DA4EF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乘除法的实现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A3C8C-1D05-42AC-B418-4A93F2D9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乘法</a:t>
            </a:r>
            <a:endParaRPr lang="en-US" altLang="zh-CN" dirty="0"/>
          </a:p>
          <a:p>
            <a:pPr lvl="1"/>
            <a:r>
              <a:rPr lang="zh-CN" altLang="en-US" dirty="0"/>
              <a:t>不追求特高频建议直接用</a:t>
            </a:r>
            <a:r>
              <a:rPr lang="en-US" altLang="zh-CN" dirty="0"/>
              <a:t>Verilog</a:t>
            </a:r>
            <a:r>
              <a:rPr lang="zh-CN" altLang="en-US" dirty="0"/>
              <a:t>的</a:t>
            </a:r>
            <a:r>
              <a:rPr lang="en-US" altLang="zh-CN" dirty="0"/>
              <a:t>*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除法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核</a:t>
            </a:r>
            <a:endParaRPr lang="en-US" altLang="zh-CN" dirty="0"/>
          </a:p>
          <a:p>
            <a:pPr lvl="1"/>
            <a:r>
              <a:rPr lang="zh-CN" altLang="en-US" dirty="0"/>
              <a:t>试商法</a:t>
            </a:r>
            <a:endParaRPr lang="en-US" altLang="zh-CN" dirty="0"/>
          </a:p>
          <a:p>
            <a:pPr lvl="1"/>
            <a:r>
              <a:rPr lang="zh-CN" altLang="en-US" dirty="0"/>
              <a:t>参考其它优秀设计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需考虑的问题：</a:t>
            </a:r>
            <a:r>
              <a:rPr lang="en-US" altLang="zh-CN" dirty="0"/>
              <a:t>EX</a:t>
            </a:r>
            <a:r>
              <a:rPr lang="zh-CN" altLang="en-US" dirty="0"/>
              <a:t>阶段可能因此</a:t>
            </a:r>
            <a:r>
              <a:rPr lang="en-US" altLang="zh-CN" dirty="0"/>
              <a:t>stall</a:t>
            </a:r>
            <a:r>
              <a:rPr lang="zh-CN" altLang="en-US" dirty="0"/>
              <a:t>，注意</a:t>
            </a:r>
            <a:r>
              <a:rPr lang="en-US" altLang="zh-CN" dirty="0"/>
              <a:t>hazard</a:t>
            </a:r>
            <a:r>
              <a:rPr lang="zh-CN" altLang="en-US" dirty="0"/>
              <a:t>逻辑。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02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6A407-5B6B-43F0-90A7-69106049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乘除法暂停的流水线处理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927DA8-7638-46D5-8344-4A058F51C3B9}"/>
              </a:ext>
            </a:extLst>
          </p:cNvPr>
          <p:cNvSpPr txBox="1"/>
          <p:nvPr/>
        </p:nvSpPr>
        <p:spPr>
          <a:xfrm>
            <a:off x="1215614" y="1957892"/>
            <a:ext cx="180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方式一：</a:t>
            </a:r>
            <a:endParaRPr lang="en-US" altLang="zh-CN" sz="2400" dirty="0"/>
          </a:p>
          <a:p>
            <a:r>
              <a:rPr lang="zh-CN" altLang="en-US" sz="2400" dirty="0"/>
              <a:t>暂停</a:t>
            </a:r>
            <a:r>
              <a:rPr lang="en-US" altLang="zh-CN" sz="2400" dirty="0"/>
              <a:t>F, D, E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EDF8E6-BC6C-4CD9-9DB9-99C72A9223B8}"/>
              </a:ext>
            </a:extLst>
          </p:cNvPr>
          <p:cNvSpPr txBox="1"/>
          <p:nvPr/>
        </p:nvSpPr>
        <p:spPr>
          <a:xfrm>
            <a:off x="1215613" y="3250603"/>
            <a:ext cx="35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方式二：</a:t>
            </a:r>
            <a:endParaRPr lang="en-US" altLang="zh-CN" sz="2400" dirty="0"/>
          </a:p>
          <a:p>
            <a:r>
              <a:rPr lang="zh-CN" altLang="en-US" sz="2400" dirty="0"/>
              <a:t>暂停</a:t>
            </a:r>
            <a:r>
              <a:rPr lang="en-US" altLang="zh-CN" sz="2400" dirty="0"/>
              <a:t>F, D, E, M, W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C1B12D-0935-4462-9C69-1CE74449F720}"/>
              </a:ext>
            </a:extLst>
          </p:cNvPr>
          <p:cNvSpPr txBox="1"/>
          <p:nvPr/>
        </p:nvSpPr>
        <p:spPr>
          <a:xfrm>
            <a:off x="6455508" y="1975014"/>
            <a:ext cx="42277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	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16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	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div	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lang="zh-CN" altLang="en-US" sz="2400" dirty="0"/>
              <a:t>的数据来自第一条</a:t>
            </a:r>
            <a:r>
              <a:rPr lang="en-US" altLang="zh-CN" sz="2400" dirty="0"/>
              <a:t>li</a:t>
            </a:r>
            <a:r>
              <a:rPr lang="zh-CN" altLang="en-US" sz="2400" dirty="0"/>
              <a:t>指令</a:t>
            </a:r>
            <a:r>
              <a:rPr lang="en-US" altLang="zh-CN" sz="2400" dirty="0"/>
              <a:t>W</a:t>
            </a:r>
            <a:r>
              <a:rPr lang="zh-CN" altLang="en-US" sz="2400" dirty="0"/>
              <a:t>阶段的数据前推。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zh-CN" altLang="en-US" sz="2400" dirty="0"/>
              <a:t>的数据来自第二条</a:t>
            </a:r>
            <a:r>
              <a:rPr lang="en-US" altLang="zh-CN" sz="2400" dirty="0"/>
              <a:t>li</a:t>
            </a:r>
            <a:r>
              <a:rPr lang="zh-CN" altLang="en-US" sz="2400" dirty="0"/>
              <a:t>指令</a:t>
            </a:r>
            <a:r>
              <a:rPr lang="en-US" altLang="zh-CN" sz="2400" dirty="0"/>
              <a:t>M</a:t>
            </a:r>
            <a:r>
              <a:rPr lang="zh-CN" altLang="en-US" sz="2400" dirty="0"/>
              <a:t>阶段的前推。</a:t>
            </a:r>
            <a:endParaRPr lang="en-US" altLang="zh-CN" sz="2400" dirty="0"/>
          </a:p>
          <a:p>
            <a:r>
              <a:rPr lang="zh-CN" altLang="en-US" sz="2400" dirty="0"/>
              <a:t>只暂停</a:t>
            </a:r>
            <a:r>
              <a:rPr lang="en-US" altLang="zh-CN" sz="2400" dirty="0"/>
              <a:t>F, D, E</a:t>
            </a:r>
            <a:r>
              <a:rPr lang="zh-CN" altLang="en-US" sz="2400" dirty="0"/>
              <a:t>时，当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W</a:t>
            </a:r>
            <a:r>
              <a:rPr lang="zh-CN" altLang="en-US" sz="2400" dirty="0"/>
              <a:t>的指令流动到下一个阶段时，</a:t>
            </a:r>
            <a:r>
              <a:rPr lang="zh-CN" altLang="en-US" sz="2400" dirty="0">
                <a:solidFill>
                  <a:srgbClr val="FF0000"/>
                </a:solidFill>
              </a:rPr>
              <a:t>前推数据发生改变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63135-8940-4DD6-97F5-B93A325B2F4F}"/>
              </a:ext>
            </a:extLst>
          </p:cNvPr>
          <p:cNvSpPr txBox="1"/>
          <p:nvPr/>
        </p:nvSpPr>
        <p:spPr>
          <a:xfrm>
            <a:off x="1215613" y="4909126"/>
            <a:ext cx="452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二种方式流水线吞吐量基本一致</a:t>
            </a:r>
          </a:p>
        </p:txBody>
      </p:sp>
    </p:spTree>
    <p:extLst>
      <p:ext uri="{BB962C8B-B14F-4D97-AF65-F5344CB8AC3E}">
        <p14:creationId xmlns:p14="http://schemas.microsoft.com/office/powerpoint/2010/main" val="43011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C7126-BC2A-4B9C-BA49-0BCFBAD0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添加指令时可能出现的新冒险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7DB460-1873-488C-AA57-B06863706452}"/>
              </a:ext>
            </a:extLst>
          </p:cNvPr>
          <p:cNvGrpSpPr/>
          <p:nvPr/>
        </p:nvGrpSpPr>
        <p:grpSpPr>
          <a:xfrm>
            <a:off x="822960" y="1716072"/>
            <a:ext cx="5273040" cy="1384885"/>
            <a:chOff x="568960" y="1097280"/>
            <a:chExt cx="5273040" cy="138488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28E56DA-4E72-44DB-B8E3-F8D14926AB81}"/>
                </a:ext>
              </a:extLst>
            </p:cNvPr>
            <p:cNvSpPr txBox="1"/>
            <p:nvPr/>
          </p:nvSpPr>
          <p:spPr>
            <a:xfrm>
              <a:off x="1097280" y="1835834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div	t0, t1</a:t>
              </a:r>
            </a:p>
            <a:p>
              <a:r>
                <a:rPr lang="en-US" altLang="zh-CN" dirty="0" err="1"/>
                <a:t>mf</a:t>
              </a:r>
              <a:r>
                <a:rPr lang="en-US" altLang="zh-CN" b="1" dirty="0" err="1"/>
                <a:t>lo</a:t>
              </a:r>
              <a:r>
                <a:rPr lang="en-US" altLang="zh-CN" dirty="0"/>
                <a:t>	t2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BAF336F-F6B7-491E-993C-E08AB3FD4E31}"/>
                </a:ext>
              </a:extLst>
            </p:cNvPr>
            <p:cNvSpPr txBox="1"/>
            <p:nvPr/>
          </p:nvSpPr>
          <p:spPr>
            <a:xfrm>
              <a:off x="3738880" y="1835833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mt</a:t>
              </a:r>
              <a:r>
                <a:rPr lang="en-US" altLang="zh-CN" b="1" dirty="0" err="1"/>
                <a:t>lo</a:t>
              </a:r>
              <a:r>
                <a:rPr lang="en-US" altLang="zh-CN" dirty="0"/>
                <a:t>	t0</a:t>
              </a:r>
            </a:p>
            <a:p>
              <a:r>
                <a:rPr lang="en-US" altLang="zh-CN" dirty="0" err="1"/>
                <a:t>mf</a:t>
              </a:r>
              <a:r>
                <a:rPr lang="en-US" altLang="zh-CN" b="1" dirty="0" err="1"/>
                <a:t>lo</a:t>
              </a:r>
              <a:r>
                <a:rPr lang="en-US" altLang="zh-CN" dirty="0"/>
                <a:t>	t2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9A0A14-4CCD-42DE-99A2-E1842B3C66E3}"/>
                </a:ext>
              </a:extLst>
            </p:cNvPr>
            <p:cNvSpPr txBox="1"/>
            <p:nvPr/>
          </p:nvSpPr>
          <p:spPr>
            <a:xfrm>
              <a:off x="568960" y="1097280"/>
              <a:ext cx="130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HILO</a:t>
              </a:r>
              <a:r>
                <a:rPr lang="zh-CN" altLang="en-US" dirty="0"/>
                <a:t>相关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C55CA8-DBD7-4113-8F90-97D54D320DA0}"/>
              </a:ext>
            </a:extLst>
          </p:cNvPr>
          <p:cNvGrpSpPr/>
          <p:nvPr/>
        </p:nvGrpSpPr>
        <p:grpSpPr>
          <a:xfrm>
            <a:off x="822960" y="3757044"/>
            <a:ext cx="2631440" cy="1338718"/>
            <a:chOff x="568960" y="3244334"/>
            <a:chExt cx="2631440" cy="133871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B1D6F8D-BFD6-43ED-B9F1-C9CA38AF1CAA}"/>
                </a:ext>
              </a:extLst>
            </p:cNvPr>
            <p:cNvSpPr txBox="1"/>
            <p:nvPr/>
          </p:nvSpPr>
          <p:spPr>
            <a:xfrm>
              <a:off x="568960" y="3244334"/>
              <a:ext cx="1391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CP0</a:t>
              </a:r>
              <a:r>
                <a:rPr lang="zh-CN" altLang="en-US" dirty="0"/>
                <a:t>相关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939CAB-950C-402A-9AE1-706A552E76B4}"/>
                </a:ext>
              </a:extLst>
            </p:cNvPr>
            <p:cNvSpPr txBox="1"/>
            <p:nvPr/>
          </p:nvSpPr>
          <p:spPr>
            <a:xfrm>
              <a:off x="1097280" y="3936721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mtc0	t0, </a:t>
              </a:r>
              <a:r>
                <a:rPr lang="en-US" altLang="zh-CN" b="1" dirty="0"/>
                <a:t>s0</a:t>
              </a:r>
            </a:p>
            <a:p>
              <a:r>
                <a:rPr lang="en-US" altLang="zh-CN" dirty="0"/>
                <a:t>mfc0	t1, </a:t>
              </a:r>
              <a:r>
                <a:rPr lang="en-US" altLang="zh-CN" b="1" dirty="0"/>
                <a:t>s0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80777BE-B63B-4DE9-8B89-8FBD1B0F9244}"/>
              </a:ext>
            </a:extLst>
          </p:cNvPr>
          <p:cNvSpPr txBox="1"/>
          <p:nvPr/>
        </p:nvSpPr>
        <p:spPr>
          <a:xfrm>
            <a:off x="7260053" y="1924135"/>
            <a:ext cx="389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Tips: Hilo</a:t>
            </a:r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阶段上升沿写，在</a:t>
            </a:r>
            <a:r>
              <a:rPr lang="en-US" altLang="zh-CN" dirty="0"/>
              <a:t>E</a:t>
            </a:r>
            <a:r>
              <a:rPr lang="zh-CN" altLang="en-US" dirty="0"/>
              <a:t>阶段读取，可以不用处理冒险。</a:t>
            </a:r>
          </a:p>
        </p:txBody>
      </p:sp>
    </p:spTree>
    <p:extLst>
      <p:ext uri="{BB962C8B-B14F-4D97-AF65-F5344CB8AC3E}">
        <p14:creationId xmlns:p14="http://schemas.microsoft.com/office/powerpoint/2010/main" val="149955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3B7CD-FAE1-4250-BBCE-94C1E693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26F7C-A804-4AF0-B2C1-BE397500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思考：数据前推越多越好吗？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sz="4000" dirty="0"/>
              <a:t>不一定！</a:t>
            </a:r>
            <a:endParaRPr lang="en-US" altLang="zh-CN" sz="4000" dirty="0"/>
          </a:p>
          <a:p>
            <a:pPr lvl="1"/>
            <a:endParaRPr lang="en-US" altLang="zh-CN" sz="4000" dirty="0"/>
          </a:p>
          <a:p>
            <a:pPr lvl="1"/>
            <a:r>
              <a:rPr lang="zh-CN" altLang="en-US" dirty="0"/>
              <a:t>数据前推有助于提高处理器的</a:t>
            </a:r>
            <a:r>
              <a:rPr lang="en-US" altLang="zh-CN" dirty="0"/>
              <a:t>IPC</a:t>
            </a:r>
            <a:r>
              <a:rPr lang="zh-CN" altLang="en-US" dirty="0"/>
              <a:t>（我们熟悉的</a:t>
            </a:r>
            <a:r>
              <a:rPr lang="en-US" altLang="zh-CN" dirty="0"/>
              <a:t>CPI</a:t>
            </a:r>
            <a:r>
              <a:rPr lang="zh-CN" altLang="en-US" dirty="0"/>
              <a:t>的倒数）</a:t>
            </a:r>
            <a:endParaRPr lang="en-US" altLang="zh-CN" dirty="0"/>
          </a:p>
          <a:p>
            <a:pPr lvl="1"/>
            <a:r>
              <a:rPr lang="zh-CN" altLang="en-US" dirty="0"/>
              <a:t>但由于路径过长可能导致成为</a:t>
            </a:r>
            <a:r>
              <a:rPr lang="zh-CN" altLang="en-US" b="1" dirty="0"/>
              <a:t>关键路径</a:t>
            </a:r>
            <a:r>
              <a:rPr lang="zh-CN" altLang="en-US" dirty="0"/>
              <a:t>，在电路实现时</a:t>
            </a:r>
            <a:r>
              <a:rPr lang="zh-CN" altLang="en-US" b="1" dirty="0"/>
              <a:t>制约</a:t>
            </a:r>
            <a:r>
              <a:rPr lang="en-US" altLang="zh-CN" b="1" dirty="0"/>
              <a:t>CPU</a:t>
            </a:r>
            <a:r>
              <a:rPr lang="zh-CN" altLang="en-US" b="1" dirty="0"/>
              <a:t>的频率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跳转指令推荐：放到</a:t>
            </a:r>
            <a:r>
              <a:rPr lang="en-US" altLang="zh-CN" dirty="0"/>
              <a:t>Memory</a:t>
            </a:r>
            <a:r>
              <a:rPr lang="zh-CN" altLang="en-US" dirty="0"/>
              <a:t>阶段，如果不跳再</a:t>
            </a:r>
            <a:r>
              <a:rPr lang="en-US" altLang="zh-CN" dirty="0"/>
              <a:t>Flush</a:t>
            </a:r>
            <a:r>
              <a:rPr lang="zh-CN" altLang="en-US" dirty="0"/>
              <a:t>，或分支预测。</a:t>
            </a:r>
            <a:endParaRPr lang="en-US" altLang="zh-CN" dirty="0"/>
          </a:p>
          <a:p>
            <a:pPr lvl="1"/>
            <a:r>
              <a:rPr lang="zh-CN" altLang="en-US" dirty="0"/>
              <a:t>涉及</a:t>
            </a:r>
            <a:r>
              <a:rPr lang="en-US" altLang="zh-CN" dirty="0"/>
              <a:t>Cache</a:t>
            </a:r>
            <a:r>
              <a:rPr lang="zh-CN" altLang="en-US" dirty="0"/>
              <a:t>的数据前推请务必慎重，往往成为频率的制约。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61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943AB-197F-489D-8915-32D64B0B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</a:t>
            </a:r>
            <a:r>
              <a:rPr lang="en-US" altLang="zh-CN" dirty="0"/>
              <a:t>/</a:t>
            </a:r>
            <a:r>
              <a:rPr lang="zh-CN" altLang="en-US" dirty="0"/>
              <a:t>跳转指令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1EBE6-72B9-4413-A588-734D936A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实验四可直接增加的指令：</a:t>
            </a:r>
            <a:r>
              <a:rPr lang="en-US" altLang="zh-CN" dirty="0"/>
              <a:t>BNE</a:t>
            </a:r>
            <a:r>
              <a:rPr lang="zh-CN" altLang="en-US" dirty="0"/>
              <a:t>、</a:t>
            </a:r>
            <a:r>
              <a:rPr lang="en-US" altLang="zh-CN" dirty="0"/>
              <a:t>BGEZ</a:t>
            </a:r>
            <a:r>
              <a:rPr lang="zh-CN" altLang="en-US" dirty="0"/>
              <a:t>、</a:t>
            </a:r>
            <a:r>
              <a:rPr lang="en-US" altLang="zh-CN" dirty="0"/>
              <a:t>BGTZ</a:t>
            </a:r>
            <a:r>
              <a:rPr lang="zh-CN" altLang="en-US" dirty="0"/>
              <a:t>、</a:t>
            </a:r>
            <a:r>
              <a:rPr lang="en-US" altLang="zh-CN" dirty="0"/>
              <a:t>BLEZ</a:t>
            </a:r>
            <a:r>
              <a:rPr lang="zh-CN" altLang="en-US" dirty="0"/>
              <a:t>、</a:t>
            </a:r>
            <a:r>
              <a:rPr lang="en-US" altLang="zh-CN" dirty="0"/>
              <a:t>BLTZ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RA</a:t>
            </a:r>
            <a:r>
              <a:rPr lang="zh-CN" altLang="en-US" dirty="0"/>
              <a:t>寄存器：</a:t>
            </a:r>
            <a:r>
              <a:rPr lang="en-US" altLang="zh-CN" dirty="0" err="1"/>
              <a:t>RegFile</a:t>
            </a:r>
            <a:r>
              <a:rPr lang="zh-CN" altLang="en-US" dirty="0"/>
              <a:t>中的</a:t>
            </a:r>
            <a:r>
              <a:rPr lang="en-US" altLang="zh-CN" dirty="0"/>
              <a:t>31</a:t>
            </a:r>
            <a:r>
              <a:rPr lang="zh-CN" altLang="en-US" dirty="0"/>
              <a:t>号，用于记录返回地址，方便一条指令完成</a:t>
            </a:r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/>
              <a:t>return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存在跳转时读</a:t>
            </a:r>
            <a:r>
              <a:rPr lang="en-US" altLang="zh-CN" dirty="0"/>
              <a:t>ra</a:t>
            </a:r>
            <a:r>
              <a:rPr lang="zh-CN" altLang="en-US" dirty="0"/>
              <a:t>寄存器的指令：</a:t>
            </a:r>
            <a:endParaRPr lang="en-US" altLang="zh-CN" dirty="0"/>
          </a:p>
          <a:p>
            <a:pPr lvl="1"/>
            <a:r>
              <a:rPr lang="en-US" altLang="zh-CN" dirty="0"/>
              <a:t>JR</a:t>
            </a:r>
          </a:p>
          <a:p>
            <a:r>
              <a:rPr lang="zh-CN" altLang="en-US" dirty="0"/>
              <a:t>存在跳转时（读）写</a:t>
            </a:r>
            <a:r>
              <a:rPr lang="en-US" altLang="zh-CN" dirty="0"/>
              <a:t>ra</a:t>
            </a:r>
            <a:r>
              <a:rPr lang="zh-CN" altLang="en-US" dirty="0"/>
              <a:t>寄存器的指令：</a:t>
            </a:r>
            <a:endParaRPr lang="en-US" altLang="zh-CN" dirty="0"/>
          </a:p>
          <a:p>
            <a:pPr lvl="1"/>
            <a:r>
              <a:rPr lang="en-US" altLang="zh-CN" dirty="0"/>
              <a:t>JAL</a:t>
            </a:r>
            <a:r>
              <a:rPr lang="zh-CN" altLang="en-US" dirty="0"/>
              <a:t>、</a:t>
            </a:r>
            <a:r>
              <a:rPr lang="en-US" altLang="zh-CN" dirty="0"/>
              <a:t>JALR</a:t>
            </a:r>
            <a:r>
              <a:rPr lang="zh-CN" altLang="en-US" dirty="0"/>
              <a:t>、</a:t>
            </a:r>
            <a:r>
              <a:rPr lang="en-US" altLang="zh-CN" dirty="0"/>
              <a:t>BLTZAL</a:t>
            </a:r>
            <a:r>
              <a:rPr lang="zh-CN" altLang="en-US" dirty="0"/>
              <a:t>、</a:t>
            </a:r>
            <a:r>
              <a:rPr lang="en-US" altLang="zh-CN" dirty="0"/>
              <a:t>BGEZAL</a:t>
            </a:r>
          </a:p>
          <a:p>
            <a:pPr lvl="1"/>
            <a:r>
              <a:rPr lang="en-US" altLang="zh-CN" dirty="0"/>
              <a:t>WB</a:t>
            </a:r>
            <a:r>
              <a:rPr lang="zh-CN" altLang="en-US" dirty="0"/>
              <a:t>逻辑如何解决：跳转移到</a:t>
            </a:r>
            <a:r>
              <a:rPr lang="en-US" altLang="zh-CN" dirty="0"/>
              <a:t>Memory</a:t>
            </a:r>
            <a:r>
              <a:rPr lang="zh-CN" altLang="en-US" dirty="0"/>
              <a:t>解君愁。</a:t>
            </a:r>
          </a:p>
        </p:txBody>
      </p:sp>
    </p:spTree>
    <p:extLst>
      <p:ext uri="{BB962C8B-B14F-4D97-AF65-F5344CB8AC3E}">
        <p14:creationId xmlns:p14="http://schemas.microsoft.com/office/powerpoint/2010/main" val="824173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232D-EF05-44D7-ACC4-4C61B850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之后需要做什么？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DDC42-3F00-4653-843C-84C20A62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例外（异常）处理，需实现精确异常。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</a:t>
            </a:r>
            <a:r>
              <a:rPr lang="en-US" altLang="zh-CN" dirty="0"/>
              <a:t>AXI</a:t>
            </a:r>
            <a:r>
              <a:rPr lang="zh-CN" altLang="en-US" dirty="0"/>
              <a:t>需考虑</a:t>
            </a:r>
            <a:r>
              <a:rPr lang="en-US" altLang="zh-CN" dirty="0"/>
              <a:t>IF</a:t>
            </a:r>
            <a:r>
              <a:rPr lang="zh-CN" altLang="en-US" dirty="0"/>
              <a:t>和</a:t>
            </a:r>
            <a:r>
              <a:rPr lang="en-US" altLang="zh-CN" dirty="0"/>
              <a:t>MEM</a:t>
            </a:r>
            <a:r>
              <a:rPr lang="zh-CN" altLang="en-US" dirty="0"/>
              <a:t>访问可能会</a:t>
            </a:r>
            <a:r>
              <a:rPr lang="en-US" altLang="zh-CN" dirty="0"/>
              <a:t>stall</a:t>
            </a:r>
            <a:r>
              <a:rPr lang="zh-CN" altLang="en-US" dirty="0"/>
              <a:t>，确保流水线能应对。</a:t>
            </a:r>
            <a:endParaRPr lang="en-US" altLang="zh-CN" dirty="0"/>
          </a:p>
          <a:p>
            <a:pPr lvl="1"/>
            <a:r>
              <a:rPr lang="zh-CN" altLang="en-US" dirty="0"/>
              <a:t>接</a:t>
            </a:r>
            <a:r>
              <a:rPr lang="en-US" altLang="zh-CN" dirty="0"/>
              <a:t>Cache</a:t>
            </a:r>
            <a:r>
              <a:rPr lang="zh-CN" altLang="en-US" dirty="0"/>
              <a:t>需要</a:t>
            </a:r>
            <a:r>
              <a:rPr lang="en-US" altLang="zh-CN" dirty="0"/>
              <a:t>AXI</a:t>
            </a:r>
          </a:p>
          <a:p>
            <a:pPr lvl="1"/>
            <a:r>
              <a:rPr lang="zh-CN" altLang="en-US" dirty="0"/>
              <a:t>即使用转接桥出来的类</a:t>
            </a:r>
            <a:r>
              <a:rPr lang="en-US" altLang="zh-CN" dirty="0"/>
              <a:t>SRAM</a:t>
            </a:r>
            <a:r>
              <a:rPr lang="zh-CN" altLang="en-US" dirty="0"/>
              <a:t>也和之前</a:t>
            </a:r>
            <a:r>
              <a:rPr lang="en-US" altLang="zh-CN" dirty="0"/>
              <a:t>SRAM</a:t>
            </a:r>
            <a:r>
              <a:rPr lang="zh-CN" altLang="en-US" dirty="0"/>
              <a:t>不同，带数据握手。</a:t>
            </a:r>
            <a:endParaRPr lang="en-US" altLang="zh-CN" dirty="0"/>
          </a:p>
          <a:p>
            <a:pPr lvl="1"/>
            <a:r>
              <a:rPr lang="en-US" altLang="zh-CN" dirty="0"/>
              <a:t>AXI Burst</a:t>
            </a:r>
            <a:r>
              <a:rPr lang="zh-CN" altLang="en-US" dirty="0"/>
              <a:t>可以一下子取多个数据，减少请求延迟，大幅提升</a:t>
            </a:r>
            <a:r>
              <a:rPr lang="en-US" altLang="zh-CN" dirty="0"/>
              <a:t>IPC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跑操作系统需至少实现</a:t>
            </a:r>
            <a:r>
              <a:rPr lang="en-US" altLang="zh-CN" dirty="0"/>
              <a:t>TLB</a:t>
            </a:r>
            <a:r>
              <a:rPr lang="zh-CN" altLang="en-US" dirty="0"/>
              <a:t>来实现虚拟内存管理，并可能需要一些软硬件协同设计。</a:t>
            </a:r>
          </a:p>
        </p:txBody>
      </p:sp>
    </p:spTree>
    <p:extLst>
      <p:ext uri="{BB962C8B-B14F-4D97-AF65-F5344CB8AC3E}">
        <p14:creationId xmlns:p14="http://schemas.microsoft.com/office/powerpoint/2010/main" val="987444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72FD-BEB9-4BCC-AA22-4DA54711C98B}"/>
              </a:ext>
            </a:extLst>
          </p:cNvPr>
          <p:cNvSpPr txBox="1"/>
          <p:nvPr/>
        </p:nvSpPr>
        <p:spPr>
          <a:xfrm>
            <a:off x="796066" y="596981"/>
            <a:ext cx="95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5BE4DB-BC49-4CA8-85C5-B4562CBE8D99}"/>
              </a:ext>
            </a:extLst>
          </p:cNvPr>
          <p:cNvSpPr txBox="1"/>
          <p:nvPr/>
        </p:nvSpPr>
        <p:spPr>
          <a:xfrm>
            <a:off x="1258643" y="1596305"/>
            <a:ext cx="401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熟悉</a:t>
            </a:r>
            <a:r>
              <a:rPr lang="en-US" altLang="zh-CN" dirty="0" err="1"/>
              <a:t>vivado</a:t>
            </a:r>
            <a:r>
              <a:rPr lang="zh-CN" altLang="en-US" dirty="0"/>
              <a:t>的仿真窗口的一些操作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E55ED5-9750-4695-B486-1FE028B31B41}"/>
              </a:ext>
            </a:extLst>
          </p:cNvPr>
          <p:cNvSpPr txBox="1"/>
          <p:nvPr/>
        </p:nvSpPr>
        <p:spPr>
          <a:xfrm>
            <a:off x="5633421" y="1106533"/>
            <a:ext cx="573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</a:t>
            </a:r>
            <a:r>
              <a:rPr lang="en-US" altLang="zh-CN" dirty="0"/>
              <a:t>Scope</a:t>
            </a:r>
            <a:r>
              <a:rPr lang="zh-CN" altLang="en-US" dirty="0"/>
              <a:t>，在</a:t>
            </a:r>
            <a:r>
              <a:rPr lang="en-US" altLang="zh-CN" dirty="0"/>
              <a:t>Objects</a:t>
            </a:r>
            <a:r>
              <a:rPr lang="zh-CN" altLang="en-US" dirty="0"/>
              <a:t>中右键</a:t>
            </a:r>
            <a:r>
              <a:rPr lang="zh-CN" altLang="en-US" dirty="0">
                <a:solidFill>
                  <a:srgbClr val="FF0000"/>
                </a:solidFill>
              </a:rPr>
              <a:t>添加变量</a:t>
            </a:r>
            <a:r>
              <a:rPr lang="zh-CN" altLang="en-US" dirty="0"/>
              <a:t>到波形图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按住</a:t>
            </a:r>
            <a:r>
              <a:rPr lang="en-US" altLang="zh-CN" dirty="0"/>
              <a:t>ctrl+</a:t>
            </a:r>
            <a:r>
              <a:rPr lang="zh-CN" altLang="en-US" dirty="0"/>
              <a:t>鼠标左键，可以依次选择多个变量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鼠标左键</a:t>
            </a:r>
            <a:r>
              <a:rPr lang="en-US" altLang="zh-CN" dirty="0"/>
              <a:t>+</a:t>
            </a:r>
            <a:r>
              <a:rPr lang="zh-CN" altLang="en-US" dirty="0"/>
              <a:t>按住</a:t>
            </a:r>
            <a:r>
              <a:rPr lang="en-US" altLang="zh-CN" dirty="0"/>
              <a:t>shift+</a:t>
            </a:r>
            <a:r>
              <a:rPr lang="zh-CN" altLang="en-US" dirty="0"/>
              <a:t>鼠标左键，一次选择一列变量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跳转到变量的上</a:t>
            </a:r>
            <a:r>
              <a:rPr lang="en-US" altLang="zh-CN" dirty="0"/>
              <a:t>(</a:t>
            </a:r>
            <a:r>
              <a:rPr lang="zh-CN" altLang="en-US" dirty="0"/>
              <a:t>下</a:t>
            </a:r>
            <a:r>
              <a:rPr lang="en-US" altLang="zh-CN" dirty="0"/>
              <a:t>)</a:t>
            </a:r>
            <a:r>
              <a:rPr lang="zh-CN" altLang="en-US" dirty="0"/>
              <a:t>一次变化位置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搜索</a:t>
            </a:r>
            <a:r>
              <a:rPr lang="zh-CN" altLang="en-US" dirty="0"/>
              <a:t>变量值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设置一个</a:t>
            </a:r>
            <a:r>
              <a:rPr lang="en-US" altLang="zh-CN" dirty="0"/>
              <a:t>Marker</a:t>
            </a:r>
            <a:r>
              <a:rPr lang="zh-CN" altLang="en-US" dirty="0"/>
              <a:t>，并在标记间跳转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改变变量的颜色、进制。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C4BA97-0AEC-4BFB-893D-500E69D59576}"/>
              </a:ext>
            </a:extLst>
          </p:cNvPr>
          <p:cNvSpPr txBox="1"/>
          <p:nvPr/>
        </p:nvSpPr>
        <p:spPr>
          <a:xfrm>
            <a:off x="1258643" y="3516464"/>
            <a:ext cx="512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对波形图的变量进行整理，对变量进行分组！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3AEA3A-7EB5-4A51-A347-FC8B34487635}"/>
              </a:ext>
            </a:extLst>
          </p:cNvPr>
          <p:cNvSpPr txBox="1"/>
          <p:nvPr/>
        </p:nvSpPr>
        <p:spPr>
          <a:xfrm>
            <a:off x="1828800" y="3985660"/>
            <a:ext cx="787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要调哪个模块就拉取哪个模块的变量。比如要调寄存器堆，那么就把寄存器堆的时钟、写使能、写数据全部都放在一个分组里。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配置好的仿真文件可以</a:t>
            </a:r>
            <a:r>
              <a:rPr lang="zh-CN" altLang="en-US" dirty="0">
                <a:solidFill>
                  <a:srgbClr val="FF0000"/>
                </a:solidFill>
              </a:rPr>
              <a:t>保存成</a:t>
            </a:r>
            <a:r>
              <a:rPr lang="en-US" altLang="zh-CN" dirty="0" err="1">
                <a:solidFill>
                  <a:srgbClr val="FF0000"/>
                </a:solidFill>
              </a:rPr>
              <a:t>wfcg</a:t>
            </a:r>
            <a:r>
              <a:rPr lang="zh-CN" altLang="en-US" dirty="0"/>
              <a:t>文件，下次再次使用！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00C031-7620-4BE3-88D0-8022F5D07658}"/>
              </a:ext>
            </a:extLst>
          </p:cNvPr>
          <p:cNvSpPr txBox="1"/>
          <p:nvPr/>
        </p:nvSpPr>
        <p:spPr>
          <a:xfrm>
            <a:off x="1258643" y="5211918"/>
            <a:ext cx="401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养成从错误倒推的思维方式。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04E14F-2A29-4EE1-853F-66322D176E91}"/>
              </a:ext>
            </a:extLst>
          </p:cNvPr>
          <p:cNvSpPr txBox="1"/>
          <p:nvPr/>
        </p:nvSpPr>
        <p:spPr>
          <a:xfrm>
            <a:off x="2013472" y="5699512"/>
            <a:ext cx="72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先找直接错误</a:t>
            </a:r>
            <a:r>
              <a:rPr lang="zh-CN" altLang="en-US" dirty="0"/>
              <a:t>，再根据代码找导致这个错误的原因，拉取相关变量。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287051-DF3B-44FD-84B0-8CF77E5E5A42}"/>
              </a:ext>
            </a:extLst>
          </p:cNvPr>
          <p:cNvSpPr txBox="1"/>
          <p:nvPr/>
        </p:nvSpPr>
        <p:spPr>
          <a:xfrm>
            <a:off x="8191052" y="4624610"/>
            <a:ext cx="400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优化调试环境 </a:t>
            </a: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zh-CN" altLang="en-US" b="1" dirty="0">
                <a:solidFill>
                  <a:srgbClr val="FF0000"/>
                </a:solidFill>
              </a:rPr>
              <a:t>提升调试效率！！！</a:t>
            </a:r>
          </a:p>
        </p:txBody>
      </p:sp>
    </p:spTree>
    <p:extLst>
      <p:ext uri="{BB962C8B-B14F-4D97-AF65-F5344CB8AC3E}">
        <p14:creationId xmlns:p14="http://schemas.microsoft.com/office/powerpoint/2010/main" val="28977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B8F13-6C99-4553-84BC-39364844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硬综资料的获取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0D744-620A-44F0-B1AB-51FB9C47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唯一文档网站：</a:t>
            </a:r>
            <a:r>
              <a:rPr lang="en-US" altLang="zh-CN" dirty="0">
                <a:hlinkClick r:id="rId2"/>
              </a:rPr>
              <a:t>https://colabdocs.cqu.ai/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FA7EC9-62D9-40B3-B8F0-3B681742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15" y="2247839"/>
            <a:ext cx="8083570" cy="46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9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30AE0CE-27E2-40B0-A1A4-30B2988B6515}"/>
              </a:ext>
            </a:extLst>
          </p:cNvPr>
          <p:cNvSpPr/>
          <p:nvPr/>
        </p:nvSpPr>
        <p:spPr>
          <a:xfrm>
            <a:off x="665084" y="705529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FD74A8-2517-46E4-94EC-0F4642FF0184}"/>
              </a:ext>
            </a:extLst>
          </p:cNvPr>
          <p:cNvSpPr/>
          <p:nvPr/>
        </p:nvSpPr>
        <p:spPr>
          <a:xfrm>
            <a:off x="1223387" y="2068839"/>
            <a:ext cx="4522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参考</a:t>
            </a:r>
            <a:r>
              <a:rPr lang="zh-CN" altLang="en-US" dirty="0">
                <a:solidFill>
                  <a:srgbClr val="FF0000"/>
                </a:solidFill>
              </a:rPr>
              <a:t>A11_Trace比对机制使用说明_v1.00.pdf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096F1-DEC4-445F-B732-19E172770D3B}"/>
              </a:ext>
            </a:extLst>
          </p:cNvPr>
          <p:cNvSpPr txBox="1"/>
          <p:nvPr/>
        </p:nvSpPr>
        <p:spPr>
          <a:xfrm>
            <a:off x="6510964" y="2022672"/>
            <a:ext cx="382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介绍了</a:t>
            </a:r>
            <a:r>
              <a:rPr lang="en-US" altLang="zh-CN" dirty="0"/>
              <a:t>trace</a:t>
            </a:r>
            <a:r>
              <a:rPr lang="zh-CN" altLang="en-US" dirty="0"/>
              <a:t>比对原理，</a:t>
            </a:r>
            <a:r>
              <a:rPr lang="en-US" altLang="zh-CN" dirty="0"/>
              <a:t>testbench</a:t>
            </a:r>
            <a:r>
              <a:rPr lang="zh-CN" altLang="en-US" dirty="0"/>
              <a:t>代码说明，功能测试</a:t>
            </a:r>
            <a:r>
              <a:rPr lang="en-US" altLang="zh-CN" dirty="0"/>
              <a:t>soft</a:t>
            </a:r>
            <a:r>
              <a:rPr lang="zh-CN" altLang="en-US" dirty="0"/>
              <a:t>运行说明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B943A0-9A41-4DFC-B2F2-55097F9C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47" y="4188997"/>
            <a:ext cx="3599166" cy="13570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B5D709-1EB2-4CB1-A4A5-B0429BC40D85}"/>
              </a:ext>
            </a:extLst>
          </p:cNvPr>
          <p:cNvSpPr txBox="1"/>
          <p:nvPr/>
        </p:nvSpPr>
        <p:spPr>
          <a:xfrm>
            <a:off x="1210039" y="3429000"/>
            <a:ext cx="335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mycpu_top</a:t>
            </a:r>
            <a:r>
              <a:rPr lang="zh-CN" altLang="en-US" dirty="0"/>
              <a:t>需要输出</a:t>
            </a:r>
            <a:r>
              <a:rPr lang="en-US" altLang="zh-CN" dirty="0"/>
              <a:t>debug</a:t>
            </a:r>
            <a:r>
              <a:rPr lang="zh-CN" altLang="en-US" dirty="0"/>
              <a:t>信号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0C4D36-F5A9-4271-9662-6CB02005A937}"/>
              </a:ext>
            </a:extLst>
          </p:cNvPr>
          <p:cNvSpPr/>
          <p:nvPr/>
        </p:nvSpPr>
        <p:spPr>
          <a:xfrm>
            <a:off x="5730238" y="4345731"/>
            <a:ext cx="6644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debug_wb_pc: 		CPU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写回级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(wb)的PC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debug_wb_rf_wen: 	wb级的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写寄存器堆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(rf)使能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debug_wb_rf_wnum: 	wb级写寄存器堆(rf)目的寄存器号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debug_wb_rf_wdata:	wb级的写回的目的操作数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6A8E0-124B-554A-9709-ACA75CA66894}"/>
              </a:ext>
            </a:extLst>
          </p:cNvPr>
          <p:cNvSpPr txBox="1"/>
          <p:nvPr/>
        </p:nvSpPr>
        <p:spPr>
          <a:xfrm>
            <a:off x="1210039" y="5783139"/>
            <a:ext cx="783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打算做多发射的同学需要自己修改trace</a:t>
            </a:r>
            <a:r>
              <a:rPr lang="zh-CN" altLang="en-US" dirty="0"/>
              <a:t>，使得一个周期能够处理多条提交。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97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92965E6-C2A8-431C-BE6E-C5F8F36F283B}"/>
              </a:ext>
            </a:extLst>
          </p:cNvPr>
          <p:cNvSpPr txBox="1"/>
          <p:nvPr/>
        </p:nvSpPr>
        <p:spPr>
          <a:xfrm>
            <a:off x="699247" y="742278"/>
            <a:ext cx="154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6EFAA5-680E-45C7-9D6F-876AA1900D24}"/>
              </a:ext>
            </a:extLst>
          </p:cNvPr>
          <p:cNvSpPr txBox="1"/>
          <p:nvPr/>
        </p:nvSpPr>
        <p:spPr>
          <a:xfrm>
            <a:off x="1229542" y="2386763"/>
            <a:ext cx="231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testbench</a:t>
            </a:r>
            <a:r>
              <a:rPr lang="zh-CN" altLang="en-US" dirty="0"/>
              <a:t>路径问题，改为绝对路径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5470B7-4B2B-484B-96AB-3D9D16A7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489" y="2479870"/>
            <a:ext cx="6995766" cy="2667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F50FD7-A960-4564-838E-D8606D43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745" y="1932330"/>
            <a:ext cx="6370872" cy="3048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F1AC3C-A22B-4A3C-92B8-402E00E29438}"/>
              </a:ext>
            </a:extLst>
          </p:cNvPr>
          <p:cNvSpPr txBox="1"/>
          <p:nvPr/>
        </p:nvSpPr>
        <p:spPr>
          <a:xfrm>
            <a:off x="919924" y="188768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Tcl</a:t>
            </a:r>
            <a:r>
              <a:rPr lang="zh-CN" altLang="en-US" dirty="0"/>
              <a:t>控制台输出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BFAF42-A42D-4530-990E-B3D21382ED2A}"/>
              </a:ext>
            </a:extLst>
          </p:cNvPr>
          <p:cNvSpPr txBox="1"/>
          <p:nvPr/>
        </p:nvSpPr>
        <p:spPr>
          <a:xfrm>
            <a:off x="919924" y="3671622"/>
            <a:ext cx="282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检查下面的表达式是否为真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14546C-DF10-421F-AB70-13EE71177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433" y="3671622"/>
            <a:ext cx="7453006" cy="19813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4DD229-F3C7-45BB-9D0C-AF6391D01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195" y="4511476"/>
            <a:ext cx="1440305" cy="2514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0DFF2FE-CFD4-4952-B582-2F9CC9DA5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195" y="4956481"/>
            <a:ext cx="2019475" cy="2438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C9D8FEF-6858-48EA-8741-AF9A2EAF8C41}"/>
              </a:ext>
            </a:extLst>
          </p:cNvPr>
          <p:cNvSpPr txBox="1"/>
          <p:nvPr/>
        </p:nvSpPr>
        <p:spPr>
          <a:xfrm>
            <a:off x="7723990" y="5784042"/>
            <a:ext cx="446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Testbench</a:t>
            </a:r>
            <a:r>
              <a:rPr lang="zh-CN" altLang="en-US" dirty="0"/>
              <a:t>读取</a:t>
            </a:r>
            <a:r>
              <a:rPr lang="en-US" altLang="zh-CN" dirty="0"/>
              <a:t>trace</a:t>
            </a:r>
            <a:r>
              <a:rPr lang="zh-CN" altLang="en-US" dirty="0"/>
              <a:t>文件到</a:t>
            </a:r>
            <a:r>
              <a:rPr lang="en-US" altLang="zh-CN" dirty="0"/>
              <a:t>ref</a:t>
            </a:r>
            <a:r>
              <a:rPr lang="zh-CN" altLang="en-US" dirty="0"/>
              <a:t>信号中</a:t>
            </a:r>
          </a:p>
        </p:txBody>
      </p:sp>
    </p:spTree>
    <p:extLst>
      <p:ext uri="{BB962C8B-B14F-4D97-AF65-F5344CB8AC3E}">
        <p14:creationId xmlns:p14="http://schemas.microsoft.com/office/powerpoint/2010/main" val="143856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D6422-E125-4765-AC17-F0CD12303B4A}"/>
              </a:ext>
            </a:extLst>
          </p:cNvPr>
          <p:cNvSpPr txBox="1">
            <a:spLocks/>
          </p:cNvSpPr>
          <p:nvPr/>
        </p:nvSpPr>
        <p:spPr>
          <a:xfrm>
            <a:off x="2205318" y="1113496"/>
            <a:ext cx="6583680" cy="32514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trace</a:t>
            </a:r>
            <a:r>
              <a:rPr kumimoji="1" lang="zh-CN" altLang="en-US" sz="1800" dirty="0"/>
              <a:t>共有三处对比：</a:t>
            </a:r>
            <a:r>
              <a:rPr kumimoji="1" lang="en-US" altLang="zh-CN" sz="1800" dirty="0"/>
              <a:t>pc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num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data</a:t>
            </a:r>
          </a:p>
          <a:p>
            <a:r>
              <a:rPr kumimoji="1" lang="en-US" altLang="zh-CN" sz="1800" dirty="0"/>
              <a:t>PC</a:t>
            </a:r>
            <a:r>
              <a:rPr kumimoji="1" lang="zh-CN" altLang="en-US" sz="1800" dirty="0"/>
              <a:t>不对应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在反汇编文件</a:t>
            </a:r>
            <a:r>
              <a:rPr kumimoji="1" lang="en-US" altLang="zh-CN" sz="1800" dirty="0"/>
              <a:t>(</a:t>
            </a:r>
            <a:r>
              <a:rPr kumimoji="1" lang="en-US" altLang="zh-CN" sz="1800" dirty="0" err="1"/>
              <a:t>test.s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中搜索</a:t>
            </a:r>
            <a:r>
              <a:rPr kumimoji="1" lang="en-US" altLang="zh-CN" sz="1800" dirty="0"/>
              <a:t>pc</a:t>
            </a:r>
            <a:r>
              <a:rPr kumimoji="1" lang="zh-CN" altLang="en-US" sz="1800" dirty="0"/>
              <a:t>地址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找到</a:t>
            </a:r>
            <a:r>
              <a:rPr kumimoji="1" lang="zh-CN" altLang="en-US" sz="1800" dirty="0">
                <a:solidFill>
                  <a:srgbClr val="FF0000"/>
                </a:solidFill>
              </a:rPr>
              <a:t>第一条</a:t>
            </a:r>
            <a:r>
              <a:rPr kumimoji="1" lang="zh-CN" altLang="en-US" sz="1800" dirty="0"/>
              <a:t>引起分叉的指令</a:t>
            </a:r>
            <a:endParaRPr kumimoji="1" lang="en-US" altLang="zh-CN" sz="1800" dirty="0"/>
          </a:p>
          <a:p>
            <a:r>
              <a:rPr kumimoji="1" lang="en-US" altLang="zh-CN" sz="1800" dirty="0"/>
              <a:t>num</a:t>
            </a:r>
            <a:r>
              <a:rPr kumimoji="1" lang="zh-CN" altLang="en-US" sz="1800" dirty="0"/>
              <a:t>不对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数据通路不对；后面基本不会遇到这个错误</a:t>
            </a:r>
            <a:endParaRPr kumimoji="1" lang="en-US" altLang="zh-CN" sz="1800" dirty="0"/>
          </a:p>
          <a:p>
            <a:r>
              <a:rPr kumimoji="1" lang="en-US" altLang="zh-CN" sz="1800" dirty="0"/>
              <a:t>data</a:t>
            </a:r>
            <a:r>
              <a:rPr kumimoji="1" lang="zh-CN" altLang="en-US" sz="1800" dirty="0"/>
              <a:t>不对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普通指令，看</a:t>
            </a:r>
            <a:r>
              <a:rPr kumimoji="1" lang="en-US" altLang="zh-CN" sz="1800" dirty="0"/>
              <a:t>ALU</a:t>
            </a:r>
            <a:r>
              <a:rPr kumimoji="1" lang="zh-CN" altLang="en-US" sz="1800" dirty="0"/>
              <a:t>和前推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访存指令，</a:t>
            </a:r>
            <a:r>
              <a:rPr kumimoji="1" lang="en-US" altLang="zh-CN" sz="1800" dirty="0" err="1"/>
              <a:t>lw</a:t>
            </a:r>
            <a:r>
              <a:rPr kumimoji="1" lang="zh-CN" altLang="en-US" sz="1800" dirty="0"/>
              <a:t>不对，找</a:t>
            </a:r>
            <a:r>
              <a:rPr kumimoji="1" lang="zh-CN" altLang="en-US" sz="1800" dirty="0">
                <a:solidFill>
                  <a:srgbClr val="FF0000"/>
                </a:solidFill>
              </a:rPr>
              <a:t>同一个</a:t>
            </a:r>
            <a:r>
              <a:rPr kumimoji="1" lang="en-US" altLang="zh-CN" sz="1800" dirty="0">
                <a:solidFill>
                  <a:srgbClr val="FF0000"/>
                </a:solidFill>
              </a:rPr>
              <a:t>address</a:t>
            </a:r>
            <a:r>
              <a:rPr kumimoji="1" lang="zh-CN" altLang="en-US" sz="1800" dirty="0"/>
              <a:t>的最后一个</a:t>
            </a:r>
            <a:r>
              <a:rPr kumimoji="1" lang="en-US" altLang="zh-CN" sz="1800" dirty="0" err="1">
                <a:solidFill>
                  <a:srgbClr val="FF0000"/>
                </a:solidFill>
              </a:rPr>
              <a:t>sw</a:t>
            </a:r>
            <a:r>
              <a:rPr kumimoji="1" lang="zh-CN" altLang="en-US" sz="1800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A94F1F-67A7-49F4-AD2A-CBBBBB3C5A56}"/>
              </a:ext>
            </a:extLst>
          </p:cNvPr>
          <p:cNvSpPr txBox="1">
            <a:spLocks/>
          </p:cNvSpPr>
          <p:nvPr/>
        </p:nvSpPr>
        <p:spPr>
          <a:xfrm>
            <a:off x="2205318" y="4713736"/>
            <a:ext cx="8101797" cy="1580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>
                <a:solidFill>
                  <a:srgbClr val="FF0000"/>
                </a:solidFill>
              </a:rPr>
              <a:t>看</a:t>
            </a:r>
            <a:r>
              <a:rPr kumimoji="1" lang="en-US" altLang="zh-CN" sz="1800" dirty="0">
                <a:solidFill>
                  <a:srgbClr val="FF0000"/>
                </a:solidFill>
              </a:rPr>
              <a:t>《 A09_CPU</a:t>
            </a:r>
            <a:r>
              <a:rPr kumimoji="1" lang="zh-CN" altLang="en-US" sz="1800" dirty="0">
                <a:solidFill>
                  <a:srgbClr val="FF0000"/>
                </a:solidFill>
              </a:rPr>
              <a:t>仿真调试说明</a:t>
            </a:r>
            <a:r>
              <a:rPr kumimoji="1" lang="en-US" altLang="zh-CN" sz="1800" dirty="0">
                <a:solidFill>
                  <a:srgbClr val="FF0000"/>
                </a:solidFill>
              </a:rPr>
              <a:t>》</a:t>
            </a:r>
          </a:p>
          <a:p>
            <a:r>
              <a:rPr kumimoji="1" lang="zh-CN" altLang="en-US" sz="1800" dirty="0">
                <a:solidFill>
                  <a:srgbClr val="FF0000"/>
                </a:solidFill>
              </a:rPr>
              <a:t>有</a:t>
            </a:r>
            <a:r>
              <a:rPr kumimoji="1" lang="en-US" altLang="zh-CN" sz="1800" dirty="0">
                <a:solidFill>
                  <a:srgbClr val="FF0000"/>
                </a:solidFill>
              </a:rPr>
              <a:t>Z</a:t>
            </a:r>
            <a:r>
              <a:rPr kumimoji="1" lang="zh-CN" altLang="en-US" sz="1800" dirty="0">
                <a:solidFill>
                  <a:srgbClr val="FF0000"/>
                </a:solidFill>
              </a:rPr>
              <a:t>，一定没连线  </a:t>
            </a:r>
            <a:r>
              <a:rPr kumimoji="1" lang="zh-CN" altLang="en-US" sz="1800" dirty="0"/>
              <a:t>（变量未赋值、赋值时信号宽度不一致等等）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r>
              <a:rPr kumimoji="1" lang="zh-CN" altLang="en-US" sz="1800" dirty="0"/>
              <a:t>有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，要么没初始化；要么多驱动</a:t>
            </a:r>
            <a:endParaRPr kumimoji="1" lang="en-US" altLang="zh-CN" sz="1800" dirty="0"/>
          </a:p>
          <a:p>
            <a:r>
              <a:rPr kumimoji="1" lang="zh-CN" altLang="en-US" sz="1800" dirty="0"/>
              <a:t>不管有没有错。</a:t>
            </a:r>
            <a:r>
              <a:rPr kumimoji="1" lang="en-US" altLang="zh-CN" sz="1800" dirty="0"/>
              <a:t>Z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都不该有；如果有错，先看</a:t>
            </a:r>
            <a:r>
              <a:rPr kumimoji="1" lang="en-US" altLang="zh-CN" sz="1800" dirty="0"/>
              <a:t>Z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，大概率是错误原因。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87D26B-16A4-48DE-96E4-0FF10A90BD67}"/>
              </a:ext>
            </a:extLst>
          </p:cNvPr>
          <p:cNvSpPr txBox="1"/>
          <p:nvPr/>
        </p:nvSpPr>
        <p:spPr>
          <a:xfrm>
            <a:off x="634701" y="666974"/>
            <a:ext cx="15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调试技巧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616DF-6979-4506-8628-5504E2603633}"/>
              </a:ext>
            </a:extLst>
          </p:cNvPr>
          <p:cNvSpPr txBox="1"/>
          <p:nvPr/>
        </p:nvSpPr>
        <p:spPr>
          <a:xfrm>
            <a:off x="7822807" y="1497933"/>
            <a:ext cx="411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Tips: 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9fc</a:t>
            </a:r>
            <a:r>
              <a:rPr lang="zh-CN" altLang="en-US" dirty="0">
                <a:solidFill>
                  <a:srgbClr val="FF0000"/>
                </a:solidFill>
              </a:rPr>
              <a:t>搜索不到就搜索</a:t>
            </a:r>
            <a:r>
              <a:rPr lang="en-US" altLang="zh-CN" dirty="0" err="1">
                <a:solidFill>
                  <a:srgbClr val="FF0000"/>
                </a:solidFill>
              </a:rPr>
              <a:t>bfc</a:t>
            </a:r>
            <a:r>
              <a:rPr lang="zh-CN" altLang="en-US" dirty="0">
                <a:solidFill>
                  <a:srgbClr val="FF0000"/>
                </a:solidFill>
              </a:rPr>
              <a:t>，反之亦然</a:t>
            </a:r>
            <a:r>
              <a:rPr lang="zh-CN" altLang="en-US" dirty="0"/>
              <a:t>（原理和</a:t>
            </a:r>
            <a:r>
              <a:rPr lang="en-US" altLang="zh-CN" dirty="0"/>
              <a:t>MIPS</a:t>
            </a:r>
            <a:r>
              <a:rPr lang="zh-CN" altLang="en-US" dirty="0"/>
              <a:t>地址空间映射有关）</a:t>
            </a:r>
          </a:p>
        </p:txBody>
      </p:sp>
    </p:spTree>
    <p:extLst>
      <p:ext uri="{BB962C8B-B14F-4D97-AF65-F5344CB8AC3E}">
        <p14:creationId xmlns:p14="http://schemas.microsoft.com/office/powerpoint/2010/main" val="248768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077548-5894-4255-937A-1F1ABC083CAA}"/>
              </a:ext>
            </a:extLst>
          </p:cNvPr>
          <p:cNvSpPr/>
          <p:nvPr/>
        </p:nvSpPr>
        <p:spPr>
          <a:xfrm>
            <a:off x="665084" y="70552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常见错误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CFB63D-B29F-4CA7-BF81-87299F80A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10"/>
          <a:stretch/>
        </p:blipFill>
        <p:spPr>
          <a:xfrm>
            <a:off x="647503" y="1589643"/>
            <a:ext cx="6207163" cy="1019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872A66-D00C-4572-83B5-DDC709EF1A3D}"/>
              </a:ext>
            </a:extLst>
          </p:cNvPr>
          <p:cNvSpPr txBox="1"/>
          <p:nvPr/>
        </p:nvSpPr>
        <p:spPr>
          <a:xfrm>
            <a:off x="665084" y="2840153"/>
            <a:ext cx="632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这是一条</a:t>
            </a:r>
            <a:r>
              <a:rPr lang="en-US" altLang="zh-CN" dirty="0" err="1"/>
              <a:t>lw</a:t>
            </a:r>
            <a:r>
              <a:rPr lang="zh-CN" altLang="en-US" dirty="0"/>
              <a:t>指令，读取到的数据错误，正确值为</a:t>
            </a:r>
            <a:r>
              <a:rPr lang="en-US" altLang="zh-CN" dirty="0"/>
              <a:t>0x0000_aaaa</a:t>
            </a:r>
            <a:r>
              <a:rPr lang="zh-CN" altLang="en-US" dirty="0"/>
              <a:t>，读取值为</a:t>
            </a:r>
            <a:r>
              <a:rPr lang="en-US" altLang="zh-CN" dirty="0"/>
              <a:t>0x0000_0000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82F2F3-F434-46D7-830F-B2BC5C58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32" y="705529"/>
            <a:ext cx="2237095" cy="19032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2BB3C1-7D52-4ADB-AD35-80855B860CB7}"/>
              </a:ext>
            </a:extLst>
          </p:cNvPr>
          <p:cNvSpPr/>
          <p:nvPr/>
        </p:nvSpPr>
        <p:spPr>
          <a:xfrm>
            <a:off x="760458" y="4006653"/>
            <a:ext cx="5981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错误原因：</a:t>
            </a:r>
            <a:endParaRPr lang="en-US" altLang="zh-CN" dirty="0"/>
          </a:p>
          <a:p>
            <a:r>
              <a:rPr lang="en-US" altLang="zh-CN" dirty="0" err="1"/>
              <a:t>lw</a:t>
            </a:r>
            <a:r>
              <a:rPr lang="zh-CN" altLang="en-US" dirty="0"/>
              <a:t>读取的地址是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0xbfaf_f02c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，该地址对应着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中拨码开关的值。但我们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目前发出的地址是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虚拟地址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1x2bridge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是根据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物理地址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进行路由转发的。因此我们需要实现规定的固定地址映射方案（见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A03_“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系统能力培养大赛”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指令系统规范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_v1.01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4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EA6F36-E345-416B-B729-B1A0B26C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64" y="742717"/>
            <a:ext cx="3886651" cy="53725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758EB2-AA98-4CEC-B62D-72FFCE14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399" y="1275949"/>
            <a:ext cx="3421677" cy="40694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6C76A3-ACA6-48FE-9C59-3CD7541C0FF5}"/>
              </a:ext>
            </a:extLst>
          </p:cNvPr>
          <p:cNvSpPr txBox="1"/>
          <p:nvPr/>
        </p:nvSpPr>
        <p:spPr>
          <a:xfrm>
            <a:off x="533924" y="966952"/>
            <a:ext cx="294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ref_code</a:t>
            </a:r>
            <a:r>
              <a:rPr lang="zh-CN" altLang="en-US" dirty="0"/>
              <a:t>里提供的</a:t>
            </a:r>
            <a:r>
              <a:rPr lang="en-US" altLang="zh-CN" dirty="0" err="1"/>
              <a:t>mmu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412173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A33A9-9A33-4D7B-818B-00928B04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从实验</a:t>
            </a:r>
            <a:r>
              <a:rPr lang="en-US" altLang="zh-CN" dirty="0"/>
              <a:t>4</a:t>
            </a:r>
            <a:r>
              <a:rPr lang="zh-CN" altLang="en-US" dirty="0"/>
              <a:t>修改建议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67D4C-1E96-449F-9C3D-2E28EE1D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不必在模块中区分</a:t>
            </a:r>
            <a:r>
              <a:rPr lang="en-US" altLang="zh-CN" dirty="0" err="1"/>
              <a:t>datapath</a:t>
            </a:r>
            <a:r>
              <a:rPr lang="zh-CN" altLang="en-US" dirty="0"/>
              <a:t>和</a:t>
            </a:r>
            <a:r>
              <a:rPr lang="en-US" altLang="zh-CN" dirty="0"/>
              <a:t>controller</a:t>
            </a:r>
            <a:r>
              <a:rPr lang="zh-CN" altLang="en-US" dirty="0"/>
              <a:t>，这会导致大量不必要的跨模块</a:t>
            </a:r>
            <a:r>
              <a:rPr lang="en-US" altLang="zh-CN" dirty="0"/>
              <a:t>IO</a:t>
            </a:r>
            <a:r>
              <a:rPr lang="zh-CN" altLang="en-US" dirty="0"/>
              <a:t>，加指令时多一个信号要跨越几个模块。建议</a:t>
            </a:r>
            <a:r>
              <a:rPr lang="en-US" altLang="zh-CN" dirty="0"/>
              <a:t>CPU</a:t>
            </a:r>
            <a:r>
              <a:rPr lang="zh-CN" altLang="en-US" dirty="0"/>
              <a:t>只保留一个</a:t>
            </a:r>
            <a:r>
              <a:rPr lang="en-US" altLang="zh-CN" dirty="0" err="1"/>
              <a:t>datapath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可以考虑先实现静态分支预测，然后把分支指令移到</a:t>
            </a:r>
            <a:r>
              <a:rPr lang="en-US" altLang="zh-CN" dirty="0"/>
              <a:t>Mem</a:t>
            </a:r>
            <a:r>
              <a:rPr lang="zh-CN" altLang="en-US" dirty="0"/>
              <a:t>阶段。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9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A33A9-9A33-4D7B-818B-00928B04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组队分工建议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67D4C-1E96-449F-9C3D-2E28EE1D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推荐工具：</a:t>
            </a:r>
            <a:r>
              <a:rPr lang="en-US" altLang="zh-CN" dirty="0"/>
              <a:t>git</a:t>
            </a:r>
            <a:r>
              <a:rPr lang="zh-CN" altLang="en-US" sz="1800" dirty="0"/>
              <a:t>（希望无基础同学不要吝啬花一晚上时间入门，后续协作真的很方便）</a:t>
            </a:r>
            <a:endParaRPr lang="en-US" altLang="zh-CN" dirty="0"/>
          </a:p>
          <a:p>
            <a:r>
              <a:rPr lang="en-US" altLang="zh-CN" dirty="0"/>
              <a:t>52</a:t>
            </a:r>
            <a:r>
              <a:rPr lang="zh-CN" altLang="en-US" dirty="0"/>
              <a:t>条指令期间：</a:t>
            </a:r>
            <a:endParaRPr lang="en-US" altLang="zh-CN" dirty="0"/>
          </a:p>
          <a:p>
            <a:pPr lvl="1"/>
            <a:r>
              <a:rPr lang="zh-CN" altLang="en-US" dirty="0"/>
              <a:t>各自加不同类型的指令：</a:t>
            </a:r>
            <a:endParaRPr lang="en-US" altLang="zh-CN" dirty="0"/>
          </a:p>
          <a:p>
            <a:pPr lvl="2"/>
            <a:r>
              <a:rPr lang="zh-CN" altLang="en-US" dirty="0"/>
              <a:t>一位同学处理</a:t>
            </a:r>
            <a:r>
              <a:rPr lang="en-US" altLang="zh-CN" dirty="0"/>
              <a:t>ALU</a:t>
            </a:r>
            <a:r>
              <a:rPr lang="zh-CN" altLang="en-US" dirty="0"/>
              <a:t>有关指令（尽管指令多，但不难）。</a:t>
            </a:r>
            <a:endParaRPr lang="en-US" altLang="zh-CN" dirty="0"/>
          </a:p>
          <a:p>
            <a:pPr lvl="2"/>
            <a:r>
              <a:rPr lang="zh-CN" altLang="en-US" dirty="0"/>
              <a:t>另一位同学处理分支跳转指令。</a:t>
            </a:r>
            <a:endParaRPr lang="en-US" altLang="zh-CN" dirty="0"/>
          </a:p>
          <a:p>
            <a:r>
              <a:rPr lang="en-US" altLang="zh-CN" dirty="0"/>
              <a:t>57</a:t>
            </a:r>
            <a:r>
              <a:rPr lang="zh-CN" altLang="en-US" dirty="0"/>
              <a:t>条指令期间：</a:t>
            </a:r>
            <a:endParaRPr lang="en-US" altLang="zh-CN" dirty="0"/>
          </a:p>
          <a:p>
            <a:pPr lvl="1"/>
            <a:r>
              <a:rPr lang="zh-CN" altLang="en-US" dirty="0"/>
              <a:t>建议一位同学完成，另一位此时去接</a:t>
            </a:r>
            <a:r>
              <a:rPr lang="en-US" altLang="zh-CN" dirty="0"/>
              <a:t>AXI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注意：异常处理的跳转导致的</a:t>
            </a:r>
            <a:r>
              <a:rPr lang="en-US" altLang="zh-CN" dirty="0"/>
              <a:t>Flush</a:t>
            </a:r>
            <a:r>
              <a:rPr lang="zh-CN" altLang="en-US" dirty="0"/>
              <a:t>可能会导致</a:t>
            </a:r>
            <a:r>
              <a:rPr lang="en-US" altLang="zh-CN" dirty="0"/>
              <a:t>Cache</a:t>
            </a:r>
            <a:r>
              <a:rPr lang="zh-CN" altLang="en-US" dirty="0"/>
              <a:t>状态机出问题。</a:t>
            </a:r>
            <a:endParaRPr lang="en-US" altLang="zh-CN" dirty="0"/>
          </a:p>
          <a:p>
            <a:r>
              <a:rPr lang="en-US" altLang="zh-CN" dirty="0"/>
              <a:t>AXI</a:t>
            </a:r>
            <a:r>
              <a:rPr lang="zh-CN" altLang="en-US" dirty="0"/>
              <a:t>和</a:t>
            </a:r>
            <a:r>
              <a:rPr lang="en-US" altLang="zh-CN" dirty="0"/>
              <a:t>Cache</a:t>
            </a:r>
            <a:r>
              <a:rPr lang="zh-CN" altLang="en-US" dirty="0"/>
              <a:t>期间：</a:t>
            </a:r>
            <a:endParaRPr lang="en-US" altLang="zh-CN" dirty="0"/>
          </a:p>
          <a:p>
            <a:pPr lvl="1"/>
            <a:r>
              <a:rPr lang="zh-CN" altLang="en-US" dirty="0"/>
              <a:t>一起调参，优化性能，寻求频率和</a:t>
            </a:r>
            <a:r>
              <a:rPr lang="en-US" altLang="zh-CN" dirty="0"/>
              <a:t>Cache</a:t>
            </a:r>
            <a:r>
              <a:rPr lang="zh-CN" altLang="en-US" dirty="0"/>
              <a:t>大小的权衡以达到最佳性能。</a:t>
            </a:r>
          </a:p>
        </p:txBody>
      </p:sp>
    </p:spTree>
    <p:extLst>
      <p:ext uri="{BB962C8B-B14F-4D97-AF65-F5344CB8AC3E}">
        <p14:creationId xmlns:p14="http://schemas.microsoft.com/office/powerpoint/2010/main" val="685383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16925-5E76-43E4-8603-9B34C219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仿真能过上不了板的原因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C9DDC-1B83-41AF-B4EC-F99B8245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多数情况下时因为写了不可综合内容，曾经发现过以下几点：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Verilog</a:t>
            </a:r>
            <a:r>
              <a:rPr lang="zh-CN" altLang="en-US" dirty="0"/>
              <a:t>代码里自己造了个</a:t>
            </a:r>
            <a:r>
              <a:rPr lang="en-US" altLang="zh-CN" dirty="0"/>
              <a:t>clock</a:t>
            </a:r>
            <a:r>
              <a:rPr lang="zh-CN" altLang="en-US" dirty="0"/>
              <a:t>发生器，这种写法不可综合。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#</a:t>
            </a:r>
            <a:r>
              <a:rPr lang="zh-CN" altLang="en-US" dirty="0"/>
              <a:t>来延迟仿真的赋值，上板时全部忽略。</a:t>
            </a:r>
            <a:endParaRPr lang="en-US" altLang="zh-CN" dirty="0"/>
          </a:p>
          <a:p>
            <a:pPr lvl="1"/>
            <a:r>
              <a:rPr lang="zh-CN" altLang="en-US" dirty="0"/>
              <a:t>逻辑出现死循环或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（应该能看到</a:t>
            </a:r>
            <a:r>
              <a:rPr lang="en-US" altLang="zh-CN" dirty="0"/>
              <a:t>Critical Warning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关键路径太长，很低的频率也出现了</a:t>
            </a:r>
            <a:r>
              <a:rPr lang="en-US" altLang="zh-CN" dirty="0"/>
              <a:t>Timing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解决办法：</a:t>
            </a:r>
            <a:endParaRPr lang="en-US" altLang="zh-CN" dirty="0"/>
          </a:p>
          <a:p>
            <a:pPr lvl="1"/>
            <a:r>
              <a:rPr lang="zh-CN" altLang="en-US" dirty="0"/>
              <a:t>避免以上情况，看</a:t>
            </a:r>
            <a:r>
              <a:rPr lang="en-US" altLang="zh-CN" dirty="0" err="1"/>
              <a:t>Vivado</a:t>
            </a:r>
            <a:r>
              <a:rPr lang="zh-CN" altLang="en-US" dirty="0"/>
              <a:t>的</a:t>
            </a:r>
            <a:r>
              <a:rPr lang="en-US" altLang="zh-CN" dirty="0"/>
              <a:t>Critical Warning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015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73744-D6E1-433E-91BF-513C3C34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一周时间，做得出来吗？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5B88B-F5C6-4C41-B34C-20DD3765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去年</a:t>
            </a:r>
            <a:r>
              <a:rPr lang="en-US" altLang="zh-CN" dirty="0"/>
              <a:t>18</a:t>
            </a:r>
            <a:r>
              <a:rPr lang="zh-CN" altLang="en-US" dirty="0"/>
              <a:t>级也是这么做的，除了个别同学外基本没问题。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不需要畏难，今年相比去年每个班多了一位</a:t>
            </a:r>
            <a:r>
              <a:rPr lang="en-US" altLang="zh-CN" dirty="0"/>
              <a:t>18</a:t>
            </a:r>
            <a:r>
              <a:rPr lang="zh-CN" altLang="en-US" dirty="0"/>
              <a:t>级同学当助教，同时还完善了性能测试的</a:t>
            </a:r>
            <a:r>
              <a:rPr lang="en-US" altLang="zh-CN" dirty="0"/>
              <a:t>Trace</a:t>
            </a:r>
            <a:r>
              <a:rPr lang="zh-CN" altLang="en-US" dirty="0"/>
              <a:t>调试，希望更多的资源能帮助同学们更快更高效地完成任务。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968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C85F-3AF8-4424-9835-F489C65A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硬综流程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C0999-4395-4E90-AE3A-72DDD10F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扩展</a:t>
            </a:r>
            <a:r>
              <a:rPr lang="en-US" altLang="zh-CN" dirty="0"/>
              <a:t>52</a:t>
            </a:r>
            <a:r>
              <a:rPr lang="zh-CN" altLang="en-US" dirty="0"/>
              <a:t>条指令</a:t>
            </a:r>
            <a:endParaRPr lang="en-US" altLang="zh-CN" dirty="0"/>
          </a:p>
          <a:p>
            <a:pPr lvl="1"/>
            <a:r>
              <a:rPr lang="en-US" altLang="zh-CN" dirty="0"/>
              <a:t>ALU</a:t>
            </a:r>
            <a:r>
              <a:rPr lang="zh-CN" altLang="en-US" dirty="0"/>
              <a:t>指令只需要考虑</a:t>
            </a:r>
            <a:r>
              <a:rPr lang="zh-CN" altLang="en-US" b="1" dirty="0"/>
              <a:t>乘除法多周期暂停</a:t>
            </a:r>
            <a:r>
              <a:rPr lang="zh-CN" altLang="en-US" dirty="0"/>
              <a:t>和</a:t>
            </a:r>
            <a:r>
              <a:rPr lang="en-US" altLang="zh-CN" b="1" dirty="0"/>
              <a:t>HILO</a:t>
            </a:r>
            <a:r>
              <a:rPr lang="zh-CN" altLang="en-US" b="1" dirty="0"/>
              <a:t>寄存器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r>
              <a:rPr lang="zh-CN" altLang="en-US" dirty="0"/>
              <a:t>跳转指令（如</a:t>
            </a:r>
            <a:r>
              <a:rPr lang="en-US" altLang="zh-CN" dirty="0"/>
              <a:t>JAL</a:t>
            </a:r>
            <a:r>
              <a:rPr lang="zh-CN" altLang="en-US" dirty="0"/>
              <a:t>）需要考虑</a:t>
            </a:r>
            <a:r>
              <a:rPr lang="zh-CN" altLang="en-US" b="1" dirty="0"/>
              <a:t>寄存器写入</a:t>
            </a:r>
            <a:r>
              <a:rPr lang="zh-CN" altLang="en-US" dirty="0"/>
              <a:t>的情况和可能存在的</a:t>
            </a:r>
            <a:r>
              <a:rPr lang="zh-CN" altLang="en-US" b="1" dirty="0"/>
              <a:t>冒险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en-US" altLang="zh-CN" dirty="0"/>
              <a:t>57</a:t>
            </a:r>
            <a:r>
              <a:rPr lang="zh-CN" altLang="en-US" dirty="0"/>
              <a:t>条指令</a:t>
            </a:r>
            <a:endParaRPr lang="en-US" altLang="zh-CN" dirty="0"/>
          </a:p>
          <a:p>
            <a:pPr lvl="1"/>
            <a:r>
              <a:rPr lang="zh-CN" altLang="en-US" dirty="0"/>
              <a:t>增加</a:t>
            </a:r>
            <a:r>
              <a:rPr lang="en-US" altLang="zh-CN" dirty="0"/>
              <a:t>CP0</a:t>
            </a:r>
            <a:r>
              <a:rPr lang="zh-CN" altLang="en-US" dirty="0"/>
              <a:t>模块，是一组</a:t>
            </a:r>
            <a:r>
              <a:rPr lang="zh-CN" altLang="en-US" b="1" dirty="0"/>
              <a:t>特权</a:t>
            </a:r>
            <a:r>
              <a:rPr lang="zh-CN" altLang="en-US" dirty="0"/>
              <a:t>寄存器，并提供了异常处理的功能</a:t>
            </a:r>
            <a:endParaRPr lang="en-US" altLang="zh-CN" dirty="0"/>
          </a:p>
          <a:p>
            <a:pPr lvl="1"/>
            <a:r>
              <a:rPr lang="zh-CN" altLang="en-US" dirty="0"/>
              <a:t>增加</a:t>
            </a:r>
            <a:r>
              <a:rPr lang="en-US" altLang="zh-CN" dirty="0"/>
              <a:t>5</a:t>
            </a:r>
            <a:r>
              <a:rPr lang="zh-CN" altLang="en-US" dirty="0"/>
              <a:t>条指令，分别用于读写</a:t>
            </a:r>
            <a:r>
              <a:rPr lang="en-US" altLang="zh-CN" dirty="0"/>
              <a:t>CP0</a:t>
            </a:r>
            <a:r>
              <a:rPr lang="zh-CN" altLang="en-US" dirty="0"/>
              <a:t>、实现断点、系统调用、例外返回。</a:t>
            </a:r>
            <a:endParaRPr lang="en-US" altLang="zh-CN" dirty="0"/>
          </a:p>
          <a:p>
            <a:pPr lvl="1"/>
            <a:r>
              <a:rPr lang="zh-CN" altLang="en-US" dirty="0"/>
              <a:t>增加需要的异常处理逻辑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/>
              <a:t>AXI</a:t>
            </a:r>
            <a:r>
              <a:rPr lang="zh-CN" altLang="en-US" dirty="0"/>
              <a:t>接口和</a:t>
            </a:r>
            <a:r>
              <a:rPr lang="en-US" altLang="zh-CN" dirty="0"/>
              <a:t>Cache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AXI</a:t>
            </a:r>
            <a:r>
              <a:rPr lang="zh-CN" altLang="en-US" dirty="0"/>
              <a:t>接口上，指令和数据</a:t>
            </a:r>
            <a:r>
              <a:rPr lang="zh-CN" altLang="en-US" b="1" dirty="0"/>
              <a:t>不再单周期</a:t>
            </a:r>
            <a:r>
              <a:rPr lang="zh-CN" altLang="en-US" dirty="0"/>
              <a:t>返回，</a:t>
            </a:r>
            <a:r>
              <a:rPr lang="zh-CN" altLang="en-US" b="1" dirty="0"/>
              <a:t>不</a:t>
            </a:r>
            <a:r>
              <a:rPr lang="zh-CN" altLang="en-US" dirty="0"/>
              <a:t>再需要对存储器</a:t>
            </a:r>
            <a:r>
              <a:rPr lang="zh-CN" altLang="en-US" b="1" dirty="0"/>
              <a:t>时钟取反</a:t>
            </a:r>
            <a:endParaRPr lang="en-US" altLang="zh-CN" b="1" dirty="0"/>
          </a:p>
          <a:p>
            <a:pPr lvl="1"/>
            <a:r>
              <a:rPr lang="zh-CN" altLang="en-US" dirty="0"/>
              <a:t>简单做法：</a:t>
            </a:r>
            <a:r>
              <a:rPr lang="zh-CN" altLang="en-US" b="1" dirty="0"/>
              <a:t>转接桥（需握手）</a:t>
            </a:r>
            <a:r>
              <a:rPr lang="en-US" altLang="zh-CN" dirty="0"/>
              <a:t>+</a:t>
            </a:r>
            <a:r>
              <a:rPr lang="zh-CN" altLang="en-US" dirty="0"/>
              <a:t>大家系统结构课做的</a:t>
            </a:r>
            <a:r>
              <a:rPr lang="en-US" altLang="zh-CN" dirty="0"/>
              <a:t>Cache</a:t>
            </a:r>
          </a:p>
          <a:p>
            <a:r>
              <a:rPr lang="zh-CN" altLang="en-US" dirty="0"/>
              <a:t>进阶：优化性能、做</a:t>
            </a:r>
            <a:r>
              <a:rPr lang="en-US" altLang="zh-CN" dirty="0"/>
              <a:t>MMU</a:t>
            </a:r>
            <a:r>
              <a:rPr lang="zh-CN" altLang="en-US" dirty="0"/>
              <a:t>扩展指令跑</a:t>
            </a:r>
            <a:r>
              <a:rPr lang="en-US" altLang="zh-CN" dirty="0"/>
              <a:t>OS</a:t>
            </a:r>
            <a:r>
              <a:rPr lang="zh-CN" altLang="en-US" dirty="0"/>
              <a:t>、推翻五级流水。</a:t>
            </a:r>
          </a:p>
        </p:txBody>
      </p:sp>
    </p:spTree>
    <p:extLst>
      <p:ext uri="{BB962C8B-B14F-4D97-AF65-F5344CB8AC3E}">
        <p14:creationId xmlns:p14="http://schemas.microsoft.com/office/powerpoint/2010/main" val="41752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B9671-422A-4C9B-A3DB-8BD26999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哈弗架构 </a:t>
            </a:r>
            <a:r>
              <a:rPr lang="en-US" altLang="zh-CN" dirty="0"/>
              <a:t>or </a:t>
            </a:r>
            <a:r>
              <a:rPr lang="zh-CN" altLang="en-US" dirty="0"/>
              <a:t>冯诺依曼架构？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5D69B-CB0D-4ACD-B988-8E65FBB5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哈弗架构：指令存储器和数据存储器</a:t>
            </a:r>
            <a:r>
              <a:rPr lang="zh-CN" altLang="en-US" b="1" dirty="0"/>
              <a:t>地址空间分离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冯诺依曼架构：指令存储器和数据存储器</a:t>
            </a:r>
            <a:r>
              <a:rPr lang="zh-CN" altLang="en-US" b="1" dirty="0"/>
              <a:t>一体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LAB4</a:t>
            </a:r>
            <a:r>
              <a:rPr lang="zh-CN" altLang="en-US" dirty="0"/>
              <a:t>以及</a:t>
            </a:r>
            <a:r>
              <a:rPr lang="en-US" altLang="zh-CN" dirty="0"/>
              <a:t>SRAM</a:t>
            </a:r>
            <a:r>
              <a:rPr lang="zh-CN" altLang="en-US" dirty="0"/>
              <a:t>接口：哈弗架构</a:t>
            </a:r>
            <a:endParaRPr lang="en-US" altLang="zh-CN" dirty="0"/>
          </a:p>
          <a:p>
            <a:r>
              <a:rPr lang="en-US" altLang="zh-CN" dirty="0"/>
              <a:t>AXI</a:t>
            </a:r>
            <a:r>
              <a:rPr lang="zh-CN" altLang="en-US" dirty="0"/>
              <a:t>接口：冯诺伊曼架构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思考：存储器统一了，但如果存在</a:t>
            </a:r>
            <a:r>
              <a:rPr lang="en-US" altLang="zh-CN" dirty="0"/>
              <a:t>Writeback Cache</a:t>
            </a:r>
            <a:r>
              <a:rPr lang="zh-CN" altLang="en-US" dirty="0"/>
              <a:t>，应用写入指令后在</a:t>
            </a:r>
            <a:r>
              <a:rPr lang="en-US" altLang="zh-CN" dirty="0"/>
              <a:t>D-Cache</a:t>
            </a:r>
            <a:r>
              <a:rPr lang="zh-CN" altLang="en-US" dirty="0"/>
              <a:t>中，没有进入</a:t>
            </a:r>
            <a:r>
              <a:rPr lang="en-US" altLang="zh-CN" dirty="0"/>
              <a:t>Memory</a:t>
            </a:r>
            <a:r>
              <a:rPr lang="zh-CN" altLang="en-US" dirty="0"/>
              <a:t>也没有进入</a:t>
            </a:r>
            <a:r>
              <a:rPr lang="en-US" altLang="zh-CN" dirty="0"/>
              <a:t>I-Cache</a:t>
            </a:r>
            <a:r>
              <a:rPr lang="zh-CN" altLang="en-US" dirty="0"/>
              <a:t>怎么办？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99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ABFB3-3D14-4376-AE23-1DF439A6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</a:t>
            </a:r>
            <a:r>
              <a:rPr lang="en-US" altLang="zh-CN" dirty="0"/>
              <a:t>CPU</a:t>
            </a:r>
            <a:r>
              <a:rPr lang="zh-CN" altLang="en-US" dirty="0"/>
              <a:t>从哪开始运行？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78278-2F41-4401-B1D1-7F62F4589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我们已经放置</a:t>
            </a:r>
            <a:r>
              <a:rPr lang="en-US" altLang="zh-CN" dirty="0"/>
              <a:t>Block Memory</a:t>
            </a:r>
            <a:r>
              <a:rPr lang="zh-CN" altLang="en-US" dirty="0"/>
              <a:t>来存储要指令的程序。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复位</a:t>
            </a:r>
            <a:r>
              <a:rPr lang="en-US" altLang="zh-CN" dirty="0"/>
              <a:t>PC</a:t>
            </a:r>
            <a:r>
              <a:rPr lang="zh-CN" altLang="en-US" dirty="0"/>
              <a:t>：</a:t>
            </a:r>
            <a:r>
              <a:rPr lang="en-US" altLang="zh-CN" dirty="0"/>
              <a:t>0xbfc00000 </a:t>
            </a:r>
            <a:r>
              <a:rPr lang="zh-CN" altLang="en-US" dirty="0"/>
              <a:t>（注：</a:t>
            </a:r>
            <a:r>
              <a:rPr lang="en-US" altLang="zh-CN" dirty="0"/>
              <a:t>Block Memory</a:t>
            </a:r>
            <a:r>
              <a:rPr lang="zh-CN" altLang="en-US" dirty="0"/>
              <a:t>中超过长度的部分高位会抹除）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96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82939-8A00-43D5-B79F-D8493087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DB577-3D74-487B-AB07-EB0A1D0B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</a:t>
            </a:r>
            <a:r>
              <a:rPr lang="zh-CN" altLang="en-US" dirty="0"/>
              <a:t>：</a:t>
            </a:r>
            <a:r>
              <a:rPr lang="en-US" altLang="zh-CN" dirty="0"/>
              <a:t>System on Chip</a:t>
            </a:r>
            <a:r>
              <a:rPr lang="zh-CN" altLang="en-US" dirty="0"/>
              <a:t>，在一个芯片上集成了完整计算机系统，包含</a:t>
            </a:r>
            <a:r>
              <a:rPr lang="en-US" altLang="zh-CN" dirty="0"/>
              <a:t>CPU</a:t>
            </a:r>
            <a:r>
              <a:rPr lang="zh-CN" altLang="en-US" dirty="0"/>
              <a:t>运行所需要的外部各种</a:t>
            </a:r>
            <a:r>
              <a:rPr lang="en-US" altLang="zh-CN" dirty="0"/>
              <a:t>IO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Confreg</a:t>
            </a:r>
            <a:r>
              <a:rPr lang="zh-CN" altLang="en-US" dirty="0"/>
              <a:t>：功能测试和性能测试中</a:t>
            </a:r>
            <a:r>
              <a:rPr lang="en-US" altLang="zh-CN" dirty="0"/>
              <a:t>led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的控制器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212D1F-ACE8-44ED-83E3-69B987BD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210328" cy="3266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1A964D-5FB9-4570-9467-54670262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488" y="3226175"/>
            <a:ext cx="2972856" cy="3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6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6BF14-297D-4623-9D9C-922B2A6A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MMIO</a:t>
            </a:r>
            <a:r>
              <a:rPr lang="zh-CN" altLang="en-US" dirty="0"/>
              <a:t>和</a:t>
            </a:r>
            <a:r>
              <a:rPr lang="en-US" altLang="zh-CN" dirty="0"/>
              <a:t>DMA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3554A-C0E6-4552-B0A7-009C4F5E6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MMIO</a:t>
            </a:r>
            <a:r>
              <a:rPr lang="zh-CN" altLang="en-US" dirty="0"/>
              <a:t>：设备直接挂在（内存）总线上，访问一段内存地址来与设备交互。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DMA</a:t>
            </a:r>
            <a:r>
              <a:rPr lang="zh-CN" altLang="en-US" dirty="0"/>
              <a:t>：外设通过总线直接读写内存，通常通过中断让</a:t>
            </a:r>
            <a:r>
              <a:rPr lang="en-US" altLang="zh-CN" dirty="0"/>
              <a:t>CPU</a:t>
            </a:r>
            <a:r>
              <a:rPr lang="zh-CN" altLang="en-US" dirty="0"/>
              <a:t>接收数据。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</a:t>
            </a:r>
            <a:r>
              <a:rPr lang="en-US" altLang="zh-CN" dirty="0"/>
              <a:t>Cache</a:t>
            </a:r>
            <a:r>
              <a:rPr lang="zh-CN" altLang="en-US" dirty="0"/>
              <a:t>的存在会导致什么问题？如何解决？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405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278CD-8972-491E-A66F-91EC4DEF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5D121-F20A-4C93-9041-FCCE7156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搭建</a:t>
            </a:r>
            <a:r>
              <a:rPr lang="en-US" altLang="zh-CN" dirty="0"/>
              <a:t>SOC</a:t>
            </a:r>
            <a:r>
              <a:rPr lang="zh-CN" altLang="en-US" dirty="0"/>
              <a:t>后需考虑地址空间问题</a:t>
            </a:r>
            <a:endParaRPr lang="en-US" altLang="zh-CN" dirty="0"/>
          </a:p>
          <a:p>
            <a:r>
              <a:rPr lang="zh-CN" altLang="en-US" dirty="0"/>
              <a:t>不做</a:t>
            </a:r>
            <a:r>
              <a:rPr lang="en-US" altLang="zh-CN" dirty="0"/>
              <a:t>TLB</a:t>
            </a:r>
            <a:r>
              <a:rPr lang="zh-CN" altLang="en-US" dirty="0"/>
              <a:t>只涉及到</a:t>
            </a:r>
            <a:r>
              <a:rPr lang="en-US" altLang="zh-CN" dirty="0"/>
              <a:t>MIPS</a:t>
            </a:r>
            <a:r>
              <a:rPr lang="zh-CN" altLang="en-US" dirty="0"/>
              <a:t>的</a:t>
            </a:r>
            <a:r>
              <a:rPr lang="en-US" altLang="zh-CN" dirty="0"/>
              <a:t>kseg0</a:t>
            </a:r>
            <a:r>
              <a:rPr lang="zh-CN" altLang="en-US" dirty="0"/>
              <a:t>和</a:t>
            </a:r>
            <a:r>
              <a:rPr lang="en-US" altLang="zh-CN" dirty="0"/>
              <a:t>kseg1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kseg0:[0x80000000-0x9fffffff] </a:t>
            </a:r>
            <a:r>
              <a:rPr lang="zh-CN" altLang="en-US" dirty="0">
                <a:latin typeface="Consolas" panose="020B0609020204030204" pitchFamily="49" charset="0"/>
              </a:rPr>
              <a:t>抹除高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位，</a:t>
            </a:r>
            <a:r>
              <a:rPr lang="en-US" altLang="zh-CN" dirty="0">
                <a:latin typeface="Consolas" panose="020B0609020204030204" pitchFamily="49" charset="0"/>
              </a:rPr>
              <a:t>Cached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Kseg1:[0xa0000000-0xbfffffff] </a:t>
            </a:r>
            <a:r>
              <a:rPr lang="zh-CN" altLang="en-US" dirty="0">
                <a:latin typeface="Consolas" panose="020B0609020204030204" pitchFamily="49" charset="0"/>
              </a:rPr>
              <a:t>抹除高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位，不通过</a:t>
            </a:r>
            <a:r>
              <a:rPr lang="en-US" altLang="zh-CN" dirty="0">
                <a:latin typeface="Consolas" panose="020B0609020204030204" pitchFamily="49" charset="0"/>
              </a:rPr>
              <a:t>Cache</a:t>
            </a:r>
          </a:p>
          <a:p>
            <a:r>
              <a:rPr lang="zh-CN" altLang="en-US" dirty="0"/>
              <a:t>意味着你看到的</a:t>
            </a:r>
            <a:r>
              <a:rPr lang="en-US" altLang="zh-CN" dirty="0"/>
              <a:t>0x9fc00000</a:t>
            </a:r>
            <a:r>
              <a:rPr lang="zh-CN" altLang="en-US" dirty="0"/>
              <a:t>和</a:t>
            </a:r>
            <a:r>
              <a:rPr lang="en-US" altLang="zh-CN" dirty="0"/>
              <a:t>0xbfc00000</a:t>
            </a:r>
            <a:r>
              <a:rPr lang="zh-CN" altLang="en-US" dirty="0"/>
              <a:t>其实是同一个地址，只不过他们的</a:t>
            </a:r>
            <a:r>
              <a:rPr lang="en-US" altLang="zh-CN" dirty="0"/>
              <a:t>Cache</a:t>
            </a:r>
            <a:r>
              <a:rPr lang="zh-CN" altLang="en-US" dirty="0"/>
              <a:t>属性不同。</a:t>
            </a:r>
            <a:endParaRPr lang="en-US" altLang="zh-CN" dirty="0"/>
          </a:p>
          <a:p>
            <a:r>
              <a:rPr lang="zh-CN" altLang="en-US" dirty="0"/>
              <a:t>物理地址</a:t>
            </a:r>
            <a:r>
              <a:rPr lang="en-US" altLang="zh-CN" dirty="0"/>
              <a:t>-</a:t>
            </a:r>
            <a:r>
              <a:rPr lang="zh-CN" altLang="en-US" dirty="0"/>
              <a:t>虚拟地址转换：直接</a:t>
            </a:r>
            <a:r>
              <a:rPr lang="zh-CN" altLang="en-US" b="1" dirty="0"/>
              <a:t>抹除二进制</a:t>
            </a:r>
            <a:r>
              <a:rPr lang="en-US" altLang="zh-CN" b="1" dirty="0"/>
              <a:t>[31:29]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虚拟地址</a:t>
            </a:r>
            <a:r>
              <a:rPr lang="en-US" altLang="zh-CN" dirty="0"/>
              <a:t>0xbfc00000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b(16)=1011(2)</a:t>
            </a:r>
            <a:r>
              <a:rPr lang="zh-CN" altLang="en-US" dirty="0"/>
              <a:t>，抹除高</a:t>
            </a:r>
            <a:r>
              <a:rPr lang="en-US" altLang="zh-CN" dirty="0"/>
              <a:t>3</a:t>
            </a:r>
            <a:r>
              <a:rPr lang="zh-CN" altLang="en-US" dirty="0"/>
              <a:t>位变为</a:t>
            </a:r>
            <a:r>
              <a:rPr lang="en-US" altLang="zh-CN" dirty="0"/>
              <a:t>1(16)=0001)2)</a:t>
            </a:r>
          </a:p>
          <a:p>
            <a:pPr lvl="1"/>
            <a:r>
              <a:rPr lang="zh-CN" altLang="en-US" dirty="0"/>
              <a:t>物理地址</a:t>
            </a:r>
            <a:r>
              <a:rPr lang="en-US" altLang="zh-CN" dirty="0"/>
              <a:t>0x1fc00000</a:t>
            </a:r>
          </a:p>
          <a:p>
            <a:pPr lvl="1"/>
            <a:r>
              <a:rPr lang="zh-CN" altLang="en-US" dirty="0"/>
              <a:t>进制转换可以善用</a:t>
            </a:r>
            <a:r>
              <a:rPr lang="en-US" altLang="zh-CN" dirty="0"/>
              <a:t>Python</a:t>
            </a:r>
            <a:r>
              <a:rPr lang="zh-CN" altLang="en-US" dirty="0"/>
              <a:t>命令行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CAA867-AEFA-4E06-A925-1BBF795A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29" y="5397761"/>
            <a:ext cx="3887186" cy="12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33D4-E38F-2E46-99DC-23BA48C2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SoC的物理地址空间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21C5-C750-B94A-A5FD-BD961C00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onfreg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[0x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1faf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0000-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1faf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ffff]</a:t>
            </a:r>
          </a:p>
          <a:p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[0x00000000-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取决于你的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设置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注意：高三位若没有抹除，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会自动抹除超出定义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depth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的高位部分，但是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Confreg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会出错。</a:t>
            </a:r>
          </a:p>
        </p:txBody>
      </p:sp>
    </p:spTree>
    <p:extLst>
      <p:ext uri="{BB962C8B-B14F-4D97-AF65-F5344CB8AC3E}">
        <p14:creationId xmlns:p14="http://schemas.microsoft.com/office/powerpoint/2010/main" val="392840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2438</Words>
  <Application>Microsoft Macintosh PowerPoint</Application>
  <PresentationFormat>Widescreen</PresentationFormat>
  <Paragraphs>258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Consolas</vt:lpstr>
      <vt:lpstr>Office 主题​​</vt:lpstr>
      <vt:lpstr>硬件综合设计讲解 第一课 Overview</vt:lpstr>
      <vt:lpstr>硬综资料的获取</vt:lpstr>
      <vt:lpstr>硬综流程</vt:lpstr>
      <vt:lpstr>哈弗架构 or 冯诺依曼架构？</vt:lpstr>
      <vt:lpstr>我们的CPU从哪开始运行？</vt:lpstr>
      <vt:lpstr>SoC是什么？</vt:lpstr>
      <vt:lpstr>MMIO和DMA</vt:lpstr>
      <vt:lpstr>虚拟地址空间</vt:lpstr>
      <vt:lpstr>SoC的物理地址空间</vt:lpstr>
      <vt:lpstr>52条指令需要实现哪些内容？</vt:lpstr>
      <vt:lpstr>52条指令中可能出现的冒险</vt:lpstr>
      <vt:lpstr>HILO寄存器</vt:lpstr>
      <vt:lpstr>乘除法的实现</vt:lpstr>
      <vt:lpstr>乘除法暂停的流水线处理</vt:lpstr>
      <vt:lpstr>添加指令时可能出现的新冒险</vt:lpstr>
      <vt:lpstr>一些建议</vt:lpstr>
      <vt:lpstr>分支/跳转指令</vt:lpstr>
      <vt:lpstr>之后需要做什么？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从实验4修改建议</vt:lpstr>
      <vt:lpstr>组队分工建议</vt:lpstr>
      <vt:lpstr>仿真能过上不了板的原因</vt:lpstr>
      <vt:lpstr>一周时间，做得出来吗？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硬件综合设计讲解 第一课 Overview</dc:title>
  <dc:creator>泱宇 陈</dc:creator>
  <cp:lastModifiedBy>泱宇 陈</cp:lastModifiedBy>
  <cp:revision>16</cp:revision>
  <dcterms:created xsi:type="dcterms:W3CDTF">2021-12-30T18:10:52Z</dcterms:created>
  <dcterms:modified xsi:type="dcterms:W3CDTF">2021-12-31T06:06:22Z</dcterms:modified>
</cp:coreProperties>
</file>