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19" r:id="rId3"/>
    <p:sldId id="324" r:id="rId4"/>
    <p:sldId id="320" r:id="rId5"/>
    <p:sldId id="341" r:id="rId6"/>
    <p:sldId id="321" r:id="rId7"/>
    <p:sldId id="322" r:id="rId8"/>
    <p:sldId id="323" r:id="rId9"/>
    <p:sldId id="325" r:id="rId10"/>
    <p:sldId id="326" r:id="rId11"/>
    <p:sldId id="328" r:id="rId12"/>
    <p:sldId id="331" r:id="rId13"/>
    <p:sldId id="332" r:id="rId14"/>
    <p:sldId id="333" r:id="rId15"/>
    <p:sldId id="334" r:id="rId16"/>
    <p:sldId id="262" r:id="rId17"/>
    <p:sldId id="329" r:id="rId18"/>
    <p:sldId id="336" r:id="rId19"/>
    <p:sldId id="291" r:id="rId20"/>
    <p:sldId id="293" r:id="rId21"/>
    <p:sldId id="292" r:id="rId22"/>
    <p:sldId id="339" r:id="rId23"/>
    <p:sldId id="340" r:id="rId24"/>
    <p:sldId id="294" r:id="rId25"/>
    <p:sldId id="296" r:id="rId26"/>
    <p:sldId id="29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EC9A2C0-6771-4D6E-A95A-BAA1308D7731}">
          <p14:sldIdLst>
            <p14:sldId id="256"/>
            <p14:sldId id="319"/>
            <p14:sldId id="324"/>
            <p14:sldId id="320"/>
            <p14:sldId id="341"/>
            <p14:sldId id="321"/>
            <p14:sldId id="322"/>
            <p14:sldId id="323"/>
            <p14:sldId id="325"/>
            <p14:sldId id="326"/>
            <p14:sldId id="328"/>
            <p14:sldId id="331"/>
            <p14:sldId id="332"/>
            <p14:sldId id="333"/>
            <p14:sldId id="334"/>
            <p14:sldId id="262"/>
            <p14:sldId id="329"/>
            <p14:sldId id="336"/>
            <p14:sldId id="291"/>
            <p14:sldId id="293"/>
            <p14:sldId id="292"/>
            <p14:sldId id="339"/>
            <p14:sldId id="340"/>
            <p14:sldId id="294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3"/>
  </p:normalViewPr>
  <p:slideViewPr>
    <p:cSldViewPr snapToGrid="0">
      <p:cViewPr varScale="1">
        <p:scale>
          <a:sx n="117" d="100"/>
          <a:sy n="117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1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N"/>
        </a:p>
      </c:txPr>
    </c:title>
    <c:autoTitleDeleted val="0"/>
    <c:plotArea>
      <c:layout>
        <c:manualLayout>
          <c:layoutTarget val="inner"/>
          <c:xMode val="edge"/>
          <c:yMode val="edge"/>
          <c:x val="2.6987081692913386E-2"/>
          <c:y val="0.17532522297458028"/>
          <c:w val="0.94801291830708656"/>
          <c:h val="0.7680185920264153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axi</c:v>
                </c:pt>
                <c:pt idx="1">
                  <c:v>指令cache</c:v>
                </c:pt>
                <c:pt idx="2">
                  <c:v>写透d cache</c:v>
                </c:pt>
                <c:pt idx="3">
                  <c:v>写回d cache</c:v>
                </c:pt>
                <c:pt idx="4">
                  <c:v>块8字</c:v>
                </c:pt>
                <c:pt idx="5">
                  <c:v>4路</c:v>
                </c:pt>
                <c:pt idx="6">
                  <c:v>70M</c:v>
                </c:pt>
                <c:pt idx="7">
                  <c:v>100M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21.978000000000002</c:v>
                </c:pt>
                <c:pt idx="4">
                  <c:v>26.268000000000001</c:v>
                </c:pt>
                <c:pt idx="5">
                  <c:v>29.495999999999999</c:v>
                </c:pt>
                <c:pt idx="6">
                  <c:v>40.707000000000001</c:v>
                </c:pt>
                <c:pt idx="7">
                  <c:v>56.036000000000001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46-4AE4-A7B0-FA4557B2CE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4963583"/>
        <c:axId val="1489035487"/>
      </c:lineChart>
      <c:catAx>
        <c:axId val="604963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N"/>
          </a:p>
        </c:txPr>
        <c:crossAx val="1489035487"/>
        <c:crosses val="autoZero"/>
        <c:auto val="1"/>
        <c:lblAlgn val="ctr"/>
        <c:lblOffset val="100"/>
        <c:noMultiLvlLbl val="0"/>
      </c:catAx>
      <c:valAx>
        <c:axId val="1489035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N"/>
          </a:p>
        </c:txPr>
        <c:crossAx val="604963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3C306-9CBE-42B2-B73C-26E23DA44ABD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943E3-5885-4FF0-B8DF-55E3FBD86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447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943E3-5885-4FF0-B8DF-55E3FBD86BE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207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943E3-5885-4FF0-B8DF-55E3FBD86BE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555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943E3-5885-4FF0-B8DF-55E3FBD86BE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36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943E3-5885-4FF0-B8DF-55E3FBD86BE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790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943E3-5885-4FF0-B8DF-55E3FBD86BE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0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943E3-5885-4FF0-B8DF-55E3FBD86BE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97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6627E-C83F-4B2D-ADAC-0771A1B15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4D5257-1884-43A8-ACD0-D0E7001CD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0592BD-8E31-4FD1-8F76-852EA68BF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5D54-0EB2-4534-A81D-00BE19FC6547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9B4E44-8D92-4C86-9860-BFAA3AFB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A3401B-ED72-4539-A30D-A1EF4C7A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F2C-4884-4C1F-B538-7F85D4DB3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58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1E23E-3E8B-43A4-A867-D5D992ED8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CAC012-12D6-49E8-9CF4-F36001654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3828B-1EAE-4A12-A2D0-9A1E3AEA1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5D54-0EB2-4534-A81D-00BE19FC6547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A4C14F-9001-47C4-8861-B8D4075D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5D90D-F896-4796-9AED-8956F011C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F2C-4884-4C1F-B538-7F85D4DB3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070C97-A0CB-4702-B43C-7734B83C1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F73A08-96E5-4BA4-8D2D-0249E002E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BCCEA-3112-4965-AE82-D131E4178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5D54-0EB2-4534-A81D-00BE19FC6547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580C53-4A3A-488D-95A0-51970D3E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AE6402-5C24-4515-AF6F-06F7F486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F2C-4884-4C1F-B538-7F85D4DB3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23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8A599-2178-4884-88B1-5E95ED050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AE0E1-00DD-485F-BAE5-2A26F42ED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7578E-277A-44FF-96B9-7BD37FF3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5D54-0EB2-4534-A81D-00BE19FC6547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E82CE3-3740-484D-8F68-62333F11D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2BFF89-1156-4E9E-97B5-7A4529E1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F2C-4884-4C1F-B538-7F85D4DB3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67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E2387-7EB9-481F-8456-1CD8357ED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AE21E9-2E6E-42BF-9E3C-EB0C80B63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2186A-C418-4B78-ACCD-E46004EA9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5D54-0EB2-4534-A81D-00BE19FC6547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E11CEE-A3E5-434C-AEAA-6B7EE72A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70758F-D56C-480B-B6D4-C8270FEA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F2C-4884-4C1F-B538-7F85D4DB3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01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D774A-CFA4-496B-A78F-CB5ED651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14A2E-FBE5-4EE6-8CB1-A5096E729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93E0D5-A5D1-47F8-877E-A4376E1D5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095408-4A17-420C-B18A-A259821F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5D54-0EB2-4534-A81D-00BE19FC6547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563DE2-DFDE-4962-88E8-CB0FAA366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545DEE-6275-4935-9F45-65B9F178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F2C-4884-4C1F-B538-7F85D4DB3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4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94E49-3AD3-447B-A188-DBDED6924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045F27-A667-4399-B9E0-ED3935644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26E10D-D2A7-4679-8DC6-FC09ED526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8B61DA-EDE8-4734-8735-580AF2BF7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9D5C61-C875-4CEC-8750-424AD8771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D534B8-7FFA-499B-8A68-5C914D736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5D54-0EB2-4534-A81D-00BE19FC6547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B17586-90A8-4EE9-83FA-38B32F48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6F6876-F262-4A82-BF1F-46BE0968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F2C-4884-4C1F-B538-7F85D4DB3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10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E7928-2EA9-4BE4-834F-1894C9DF2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96B333-F526-48AD-A81C-B6E7A3CF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5D54-0EB2-4534-A81D-00BE19FC6547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411DBA-0A7A-42AD-ADAF-66FF8053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7E9E2D-341B-40B2-A007-969BFA34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F2C-4884-4C1F-B538-7F85D4DB3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36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4CB344-234E-463A-8E89-BB0F993B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5D54-0EB2-4534-A81D-00BE19FC6547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EB4A25-9BB2-4CE6-A921-FCF98D72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409AE3-4543-48B8-88C0-908B9037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F2C-4884-4C1F-B538-7F85D4DB3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45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FCE66-32B4-47B9-94CC-A42E60D9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C86A96-2A17-4FDE-BA5D-08975B5D6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94AF78-E537-467A-926A-A5865577A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B9F442-94E6-4F2F-878A-15572F544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5D54-0EB2-4534-A81D-00BE19FC6547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9CBEAE-CB0E-41F3-8002-A736EC0CD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627859-A7BF-464A-B0E6-36B95611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F2C-4884-4C1F-B538-7F85D4DB3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01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AF981-F22D-4E8C-8924-72684435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1E5E73-B04D-4E68-9BF8-67D5218E9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4F538D-9C52-449D-8B14-7A08BF617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BA5FAD-F83D-45CD-A8B9-12F30A09D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5D54-0EB2-4534-A81D-00BE19FC6547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E8F5D5-403F-42D5-B874-606D8CF62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7F5C93-0A33-4286-8DBD-16812712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5F2C-4884-4C1F-B538-7F85D4DB3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69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562AF6-FFB5-4DCD-8AA7-3000AAFF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7A4DF6-00B0-4BC1-8646-0CCEC5C05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5A576C-78BB-431F-B03F-20D80AEB9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15D54-0EB2-4534-A81D-00BE19FC6547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BC10B3-D6F6-40CE-B9DA-D3BB82E2F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556DA8-B5A7-4E64-A314-1F05F2775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A5F2C-4884-4C1F-B538-7F85D4DB3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46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docs.cqu.ai/basic/extend_57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yyself/CO-lab-material-CQU/blob/2021/doc/A03_%E2%80%9C%E7%B3%BB%E7%BB%9F%E8%83%BD%E5%8A%9B%E5%9F%B9%E5%85%BB%E5%A4%A7%E8%B5%9B%E2%80%9DMIPS%E6%8C%87%E4%BB%A4%E7%B3%BB%E7%BB%9F%E8%A7%84%E8%8C%83_v1.01.pdf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30BDD-998E-447C-AE62-F8B0E9E0C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133249"/>
            <a:ext cx="10363200" cy="23876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硬件综合设计讲解</a:t>
            </a:r>
            <a:br>
              <a:rPr lang="en-US" altLang="zh-CN" dirty="0"/>
            </a:br>
            <a:r>
              <a:rPr lang="zh-CN" altLang="en-US" dirty="0"/>
              <a:t>第二课 </a:t>
            </a:r>
            <a:r>
              <a:rPr lang="en-US" altLang="zh-CN" dirty="0"/>
              <a:t>57</a:t>
            </a:r>
            <a:r>
              <a:rPr lang="zh-CN" altLang="en-US" dirty="0"/>
              <a:t>条指令</a:t>
            </a:r>
            <a:r>
              <a:rPr lang="en-US" altLang="zh-CN" dirty="0"/>
              <a:t>-</a:t>
            </a:r>
            <a:r>
              <a:rPr lang="zh-CN" altLang="en-US" dirty="0"/>
              <a:t>异常处理与后续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CAF5D2-C3A3-4E7F-A00C-78C4B5CF5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2018</a:t>
            </a:r>
            <a:r>
              <a:rPr lang="zh-CN" altLang="en-US" dirty="0"/>
              <a:t>计卓 陈泱宇</a:t>
            </a:r>
            <a:endParaRPr lang="en-US" altLang="zh-CN" dirty="0"/>
          </a:p>
          <a:p>
            <a:r>
              <a:rPr lang="en-US" altLang="zh-CN" dirty="0"/>
              <a:t>2021/1/4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236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19B0-B2BC-C74B-AF55-72D771C0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具体做的步骤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32E36-45E3-8341-A58D-E58596307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dirty="0"/>
              <a:t>假设你LAB</a:t>
            </a:r>
            <a:r>
              <a:rPr lang="en-US" altLang="zh-CN" dirty="0"/>
              <a:t>4</a:t>
            </a:r>
            <a:r>
              <a:rPr lang="zh-CN" altLang="en-US" dirty="0"/>
              <a:t>已经测试完加的</a:t>
            </a:r>
            <a:r>
              <a:rPr lang="en-US" altLang="zh-CN" dirty="0"/>
              <a:t>52</a:t>
            </a:r>
            <a:r>
              <a:rPr lang="zh-CN" altLang="en-US" dirty="0"/>
              <a:t>条指令，并上板跑通功能测试通过</a:t>
            </a:r>
            <a:r>
              <a:rPr lang="en-US" altLang="zh-CN" dirty="0"/>
              <a:t>64</a:t>
            </a:r>
            <a:r>
              <a:rPr lang="zh-CN" altLang="en-US" dirty="0"/>
              <a:t>个测试点，接下来你需要：</a:t>
            </a:r>
            <a:endParaRPr lang="en-US" altLang="zh-CN" dirty="0"/>
          </a:p>
          <a:p>
            <a:pPr lvl="1"/>
            <a:r>
              <a:rPr lang="zh-CN" altLang="en-US" dirty="0"/>
              <a:t>添加</a:t>
            </a:r>
            <a:r>
              <a:rPr lang="en-US" altLang="zh-CN" dirty="0"/>
              <a:t>CP0</a:t>
            </a:r>
            <a:r>
              <a:rPr lang="zh-CN" altLang="en-US" dirty="0"/>
              <a:t>、异常处理逻辑、以及这</a:t>
            </a:r>
            <a:r>
              <a:rPr lang="en-US" altLang="zh-CN" dirty="0"/>
              <a:t>5</a:t>
            </a:r>
            <a:r>
              <a:rPr lang="zh-CN" altLang="en-US" dirty="0"/>
              <a:t>条指令。</a:t>
            </a:r>
            <a:endParaRPr lang="en-US" altLang="zh-CN" dirty="0"/>
          </a:p>
          <a:p>
            <a:pPr lvl="1"/>
            <a:r>
              <a:rPr lang="zh-CN" altLang="en-US" dirty="0"/>
              <a:t>继续边调边跑功能测试，直到通过</a:t>
            </a:r>
            <a:r>
              <a:rPr lang="en-US" altLang="zh-CN" dirty="0"/>
              <a:t>89</a:t>
            </a:r>
            <a:r>
              <a:rPr lang="zh-CN" altLang="en-US" dirty="0"/>
              <a:t>个测试点，并上板确认不存在不可综合内容。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具体参考文档网站：</a:t>
            </a:r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https://colabdocs.cqu.ai/basic/extend_57/</a:t>
            </a:r>
            <a:endParaRPr lang="en-US" altLang="zh-CN" dirty="0"/>
          </a:p>
          <a:p>
            <a:r>
              <a:rPr lang="zh-CN" altLang="en-US" dirty="0"/>
              <a:t>以及指令文档，观察每一条指令后的例外：</a:t>
            </a:r>
            <a:r>
              <a:rPr lang="en-US" altLang="zh-CN" u="sng" dirty="0">
                <a:hlinkClick r:id="rId4"/>
              </a:rPr>
              <a:t>CO-lab-material-CQU/doc/A03_“</a:t>
            </a:r>
            <a:r>
              <a:rPr lang="zh-CN" altLang="en-US" u="sng" dirty="0">
                <a:hlinkClick r:id="rId4"/>
              </a:rPr>
              <a:t>系统能力培养大赛”</a:t>
            </a:r>
            <a:r>
              <a:rPr lang="en-US" altLang="zh-CN" u="sng" dirty="0">
                <a:hlinkClick r:id="rId4"/>
              </a:rPr>
              <a:t>MIPS</a:t>
            </a:r>
            <a:r>
              <a:rPr lang="zh-CN" altLang="en-US" u="sng" dirty="0">
                <a:hlinkClick r:id="rId4"/>
              </a:rPr>
              <a:t>指令系统规范</a:t>
            </a:r>
            <a:r>
              <a:rPr lang="en-US" altLang="zh-CN" u="sng" dirty="0">
                <a:hlinkClick r:id="rId4"/>
              </a:rPr>
              <a:t>_v1.01.pdf</a:t>
            </a:r>
            <a:endParaRPr lang="en-US" altLang="zh-CN" u="sng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8210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35546-8BC3-644A-BAF0-03836AC7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接下来需要做的步骤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1E316-E36E-1745-A0CB-1771797D1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连接AXI接口</a:t>
            </a:r>
            <a:r>
              <a:rPr lang="en-US" altLang="zh-CN" dirty="0"/>
              <a:t>+</a:t>
            </a:r>
            <a:r>
              <a:rPr lang="zh-CN" altLang="en-US" dirty="0"/>
              <a:t>实现</a:t>
            </a:r>
            <a:r>
              <a:rPr lang="en-US" altLang="zh-CN" dirty="0"/>
              <a:t>Cache</a:t>
            </a:r>
          </a:p>
          <a:p>
            <a:pPr lvl="1"/>
            <a:r>
              <a:rPr lang="en-US" dirty="0" err="1"/>
              <a:t>连接AXI的方式</a:t>
            </a:r>
            <a:r>
              <a:rPr lang="zh-CN" altLang="en-US" dirty="0"/>
              <a:t>：</a:t>
            </a:r>
            <a:endParaRPr lang="en-CN" dirty="0"/>
          </a:p>
          <a:p>
            <a:pPr lvl="2"/>
            <a:r>
              <a:rPr lang="en-CN" dirty="0"/>
              <a:t>通过AXI转类SRAM转接桥</a:t>
            </a:r>
            <a:r>
              <a:rPr lang="zh-CN" altLang="en-US" dirty="0"/>
              <a:t>（推荐）</a:t>
            </a:r>
            <a:endParaRPr lang="en-CN" dirty="0"/>
          </a:p>
          <a:p>
            <a:pPr lvl="2"/>
            <a:r>
              <a:rPr lang="en-CN" dirty="0"/>
              <a:t>手写AXI接口</a:t>
            </a:r>
            <a:r>
              <a:rPr lang="zh-CN" altLang="en-US" dirty="0"/>
              <a:t>（针对学有余力，需要做块多字</a:t>
            </a:r>
            <a:r>
              <a:rPr lang="en-US" altLang="zh-CN" dirty="0"/>
              <a:t>+AXI</a:t>
            </a:r>
            <a:r>
              <a:rPr lang="zh-CN" altLang="en-US" dirty="0"/>
              <a:t> </a:t>
            </a:r>
            <a:r>
              <a:rPr lang="en-US" altLang="zh-CN" dirty="0"/>
              <a:t>Burst</a:t>
            </a:r>
            <a:r>
              <a:rPr lang="zh-CN" altLang="en-US" dirty="0"/>
              <a:t>的同学）</a:t>
            </a:r>
            <a:endParaRPr lang="en-US" altLang="zh-CN" dirty="0"/>
          </a:p>
          <a:p>
            <a:pPr lvl="1"/>
            <a:r>
              <a:rPr lang="en-US" altLang="zh-CN" dirty="0"/>
              <a:t>Cache</a:t>
            </a:r>
            <a:r>
              <a:rPr lang="zh-CN" altLang="en-US" dirty="0"/>
              <a:t>：参考系统结构课的</a:t>
            </a:r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Lab</a:t>
            </a:r>
          </a:p>
          <a:p>
            <a:pPr lvl="1"/>
            <a:r>
              <a:rPr lang="zh-CN" altLang="en-CN" dirty="0"/>
              <a:t>需要</a:t>
            </a:r>
            <a:r>
              <a:rPr lang="zh-CN" altLang="en-US" dirty="0"/>
              <a:t>注意的问题：</a:t>
            </a:r>
            <a:endParaRPr lang="en-US" altLang="zh-CN" dirty="0"/>
          </a:p>
          <a:p>
            <a:pPr lvl="2"/>
            <a:r>
              <a:rPr lang="zh-CN" altLang="en-CN" dirty="0"/>
              <a:t>需</a:t>
            </a:r>
            <a:r>
              <a:rPr lang="zh-CN" altLang="en-US" dirty="0"/>
              <a:t>注意</a:t>
            </a:r>
            <a:r>
              <a:rPr lang="en-US" altLang="zh-CN" dirty="0"/>
              <a:t>IF</a:t>
            </a:r>
            <a:r>
              <a:rPr lang="zh-CN" altLang="en-US" dirty="0"/>
              <a:t>和</a:t>
            </a:r>
            <a:r>
              <a:rPr lang="en-US" altLang="zh-CN" dirty="0"/>
              <a:t>MEM</a:t>
            </a:r>
            <a:r>
              <a:rPr lang="zh-CN" altLang="en-US" dirty="0"/>
              <a:t>可以</a:t>
            </a:r>
            <a:r>
              <a:rPr lang="en-US" altLang="zh-CN" dirty="0"/>
              <a:t>stall</a:t>
            </a:r>
            <a:r>
              <a:rPr lang="zh-CN" altLang="en-US" dirty="0"/>
              <a:t>，可能对你的流水线产生影响</a:t>
            </a:r>
            <a:endParaRPr lang="en-US" altLang="zh-CN" dirty="0"/>
          </a:p>
          <a:p>
            <a:pPr lvl="2"/>
            <a:r>
              <a:rPr lang="zh-CN" altLang="en-US" dirty="0"/>
              <a:t>需注意</a:t>
            </a:r>
            <a:r>
              <a:rPr lang="en-US" altLang="zh-CN" dirty="0"/>
              <a:t>IF</a:t>
            </a:r>
            <a:r>
              <a:rPr lang="zh-CN" altLang="en-US" dirty="0"/>
              <a:t>和</a:t>
            </a:r>
            <a:r>
              <a:rPr lang="en-US" altLang="zh-CN" dirty="0"/>
              <a:t>MEM</a:t>
            </a:r>
            <a:r>
              <a:rPr lang="zh-CN" altLang="en-US" dirty="0"/>
              <a:t>可以</a:t>
            </a:r>
            <a:r>
              <a:rPr lang="en-US" altLang="zh-CN" dirty="0"/>
              <a:t>flush</a:t>
            </a:r>
            <a:r>
              <a:rPr lang="zh-CN" altLang="en-US" dirty="0"/>
              <a:t>，记得考虑</a:t>
            </a:r>
            <a:r>
              <a:rPr lang="en-US" altLang="zh-CN" dirty="0"/>
              <a:t>Cache</a:t>
            </a:r>
            <a:r>
              <a:rPr lang="zh-CN" altLang="en-US" dirty="0"/>
              <a:t>状态机的影响</a:t>
            </a:r>
            <a:endParaRPr lang="en-US" altLang="zh-CN" dirty="0"/>
          </a:p>
          <a:p>
            <a:pPr lvl="3"/>
            <a:r>
              <a:rPr lang="zh-CN" altLang="en-US" dirty="0"/>
              <a:t>建议</a:t>
            </a:r>
            <a:r>
              <a:rPr lang="en-US" altLang="zh-CN" dirty="0"/>
              <a:t>Cache</a:t>
            </a:r>
            <a:r>
              <a:rPr lang="zh-CN" altLang="en-US" dirty="0"/>
              <a:t>加上</a:t>
            </a:r>
            <a:r>
              <a:rPr lang="en-US" altLang="zh-CN" dirty="0"/>
              <a:t>enable</a:t>
            </a:r>
            <a:r>
              <a:rPr lang="zh-CN" altLang="en-US" dirty="0"/>
              <a:t>信号，防止未确定是否要发时出现问题。</a:t>
            </a:r>
            <a:endParaRPr lang="en-US" altLang="zh-CN" dirty="0"/>
          </a:p>
          <a:p>
            <a:pPr lvl="3"/>
            <a:r>
              <a:rPr lang="zh-CN" altLang="en-US" dirty="0"/>
              <a:t>如果请求已经发出，建议先等待请求回来再恢复</a:t>
            </a:r>
            <a:r>
              <a:rPr lang="en-US" altLang="zh-CN" dirty="0"/>
              <a:t>Cache</a:t>
            </a:r>
            <a:r>
              <a:rPr lang="zh-CN" altLang="en-US" dirty="0"/>
              <a:t>的状态机，不可直接</a:t>
            </a:r>
            <a:r>
              <a:rPr lang="en-US" altLang="zh-CN" dirty="0"/>
              <a:t>reset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对于</a:t>
            </a:r>
            <a:r>
              <a:rPr lang="en-US" altLang="zh-CN" dirty="0" err="1"/>
              <a:t>Uncached</a:t>
            </a:r>
            <a:r>
              <a:rPr lang="zh-CN" altLang="en-US" dirty="0"/>
              <a:t>地址的访问，不能通过</a:t>
            </a:r>
            <a:r>
              <a:rPr lang="en-US" altLang="zh-CN" dirty="0"/>
              <a:t>Cache</a:t>
            </a:r>
            <a:r>
              <a:rPr lang="zh-CN" altLang="en-US" dirty="0"/>
              <a:t>，更不能进行</a:t>
            </a:r>
            <a:r>
              <a:rPr lang="en-US" altLang="zh-CN" dirty="0"/>
              <a:t>burst</a:t>
            </a:r>
            <a:r>
              <a:rPr lang="zh-CN" altLang="en-US" dirty="0"/>
              <a:t>，并严格按照</a:t>
            </a:r>
            <a:r>
              <a:rPr lang="en-US" altLang="zh-CN" dirty="0"/>
              <a:t>8</a:t>
            </a:r>
            <a:r>
              <a:rPr lang="zh-CN" altLang="en-US" dirty="0"/>
              <a:t>位、</a:t>
            </a:r>
            <a:r>
              <a:rPr lang="en-US" altLang="zh-CN" dirty="0"/>
              <a:t>16</a:t>
            </a:r>
            <a:r>
              <a:rPr lang="zh-CN" altLang="en-US" dirty="0"/>
              <a:t>位、</a:t>
            </a:r>
            <a:r>
              <a:rPr lang="en-US" altLang="zh-CN" dirty="0"/>
              <a:t>32</a:t>
            </a:r>
            <a:r>
              <a:rPr lang="zh-CN" altLang="en-US" dirty="0"/>
              <a:t>位发给类</a:t>
            </a:r>
            <a:r>
              <a:rPr lang="en-US" altLang="zh-CN" dirty="0"/>
              <a:t>SRAM</a:t>
            </a:r>
            <a:r>
              <a:rPr lang="zh-CN" altLang="en-US" dirty="0"/>
              <a:t>、</a:t>
            </a:r>
            <a:r>
              <a:rPr lang="en-US" altLang="zh-CN" dirty="0"/>
              <a:t>AXI</a:t>
            </a:r>
            <a:r>
              <a:rPr lang="zh-CN" altLang="en-US" dirty="0"/>
              <a:t>总线，否则</a:t>
            </a:r>
            <a:r>
              <a:rPr lang="en-US" altLang="zh-CN" dirty="0"/>
              <a:t>MMIO</a:t>
            </a:r>
            <a:r>
              <a:rPr lang="zh-CN" altLang="en-US" dirty="0"/>
              <a:t>（例如</a:t>
            </a:r>
            <a:r>
              <a:rPr lang="en-US" altLang="zh-CN" dirty="0" err="1"/>
              <a:t>confreg</a:t>
            </a:r>
            <a:r>
              <a:rPr lang="zh-CN" altLang="en-US" dirty="0"/>
              <a:t>）会出现异常。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603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F7B5AB8-386D-47BA-AE5D-F15B144DA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285032"/>
              </p:ext>
            </p:extLst>
          </p:nvPr>
        </p:nvGraphicFramePr>
        <p:xfrm>
          <a:off x="925744" y="1950720"/>
          <a:ext cx="7272808" cy="39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2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17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宽度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clk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时钟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37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master-&gt;slave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请求信号（读和写）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wr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master-&gt;slave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/>
                        <a:t>该次请求是写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size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[1:0]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master-&gt;slave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/>
                        <a:t>该次请求传输的字节数，</a:t>
                      </a:r>
                      <a:endParaRPr lang="en-US" altLang="zh-CN" b="0" dirty="0"/>
                    </a:p>
                    <a:p>
                      <a:pPr algn="l"/>
                      <a:r>
                        <a:rPr lang="en-US" altLang="zh-CN" b="0" dirty="0"/>
                        <a:t>0: 1B, 1: 2B, 2: 4B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39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[31:0]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master-&gt;slave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/>
                        <a:t>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50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wdata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[31:0]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master-&gt;slave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写数据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addr_ok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slave-&gt;master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该次请求地址传输</a:t>
                      </a:r>
                      <a:r>
                        <a:rPr lang="en-US" altLang="zh-CN" dirty="0"/>
                        <a:t>ok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data_ok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slave-&gt;master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该次请求数据传输</a:t>
                      </a:r>
                      <a:r>
                        <a:rPr lang="en-US" altLang="zh-CN" dirty="0"/>
                        <a:t>ok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15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[31:0]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slave-&gt;master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读数据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A4F4CB46-29BE-4BF0-8668-4FDF3307A521}"/>
              </a:ext>
            </a:extLst>
          </p:cNvPr>
          <p:cNvSpPr txBox="1"/>
          <p:nvPr/>
        </p:nvSpPr>
        <p:spPr>
          <a:xfrm>
            <a:off x="925744" y="934720"/>
            <a:ext cx="2173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EC3556-EC29-4DFD-8E86-F094C0F745C0}"/>
              </a:ext>
            </a:extLst>
          </p:cNvPr>
          <p:cNvSpPr txBox="1"/>
          <p:nvPr/>
        </p:nvSpPr>
        <p:spPr>
          <a:xfrm>
            <a:off x="8458200" y="2296160"/>
            <a:ext cx="351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增加</a:t>
            </a:r>
            <a:r>
              <a:rPr lang="zh-CN" altLang="en-US" dirty="0">
                <a:solidFill>
                  <a:schemeClr val="accent1"/>
                </a:solidFill>
              </a:rPr>
              <a:t>握手</a:t>
            </a:r>
            <a:r>
              <a:rPr lang="zh-CN" altLang="en-US" dirty="0"/>
              <a:t>信号</a:t>
            </a:r>
            <a:r>
              <a:rPr lang="en-US" altLang="zh-CN" dirty="0" err="1"/>
              <a:t>addr_ok</a:t>
            </a:r>
            <a:r>
              <a:rPr lang="en-US" altLang="zh-CN" dirty="0"/>
              <a:t>, </a:t>
            </a:r>
            <a:r>
              <a:rPr lang="en-US" altLang="zh-CN" dirty="0" err="1"/>
              <a:t>data_ok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2D964C-A6F5-4358-8772-59BAF6BF4975}"/>
              </a:ext>
            </a:extLst>
          </p:cNvPr>
          <p:cNvSpPr txBox="1"/>
          <p:nvPr/>
        </p:nvSpPr>
        <p:spPr>
          <a:xfrm>
            <a:off x="8458200" y="3096081"/>
            <a:ext cx="351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新增传输字节数信号</a:t>
            </a:r>
            <a:r>
              <a:rPr lang="en-US" altLang="zh-CN" dirty="0"/>
              <a:t>——size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A15E9F1-91EE-4D58-A96E-76EDDE2EC663}"/>
              </a:ext>
            </a:extLst>
          </p:cNvPr>
          <p:cNvSpPr txBox="1"/>
          <p:nvPr/>
        </p:nvSpPr>
        <p:spPr>
          <a:xfrm>
            <a:off x="8458200" y="3577253"/>
            <a:ext cx="36474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注：原本</a:t>
            </a:r>
            <a:r>
              <a:rPr lang="en-US" altLang="zh-CN" sz="1400" dirty="0" err="1"/>
              <a:t>sram</a:t>
            </a:r>
            <a:r>
              <a:rPr lang="zh-CN" altLang="en-US" sz="1400" dirty="0"/>
              <a:t>信号每次只能读取一个字。</a:t>
            </a:r>
          </a:p>
          <a:p>
            <a:r>
              <a:rPr lang="zh-CN" altLang="en-US" sz="1400" dirty="0"/>
              <a:t>当我们需要读取一个字节时，我们通过一个模块选出需要的字节，而丢弃其它字节。这对于读取内存是没问题的，但当读取</a:t>
            </a:r>
            <a:r>
              <a:rPr lang="zh-CN" altLang="en-US" sz="1400" dirty="0">
                <a:solidFill>
                  <a:schemeClr val="accent1"/>
                </a:solidFill>
              </a:rPr>
              <a:t>串口</a:t>
            </a:r>
            <a:r>
              <a:rPr lang="zh-CN" altLang="en-US" sz="1400" dirty="0"/>
              <a:t>等外设是是错误的。</a:t>
            </a:r>
          </a:p>
        </p:txBody>
      </p:sp>
    </p:spTree>
    <p:extLst>
      <p:ext uri="{BB962C8B-B14F-4D97-AF65-F5344CB8AC3E}">
        <p14:creationId xmlns:p14="http://schemas.microsoft.com/office/powerpoint/2010/main" val="3041125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03420F6-C07A-4E15-8DBD-1E30DC9AD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920" y="1922498"/>
            <a:ext cx="7889875" cy="274884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3C0590F-3F11-4BE0-B94E-EB78A7D9D5D5}"/>
              </a:ext>
            </a:extLst>
          </p:cNvPr>
          <p:cNvSpPr txBox="1"/>
          <p:nvPr/>
        </p:nvSpPr>
        <p:spPr>
          <a:xfrm>
            <a:off x="1137920" y="1076960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信号说明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E65FF19-C78F-4EAD-819F-36289B8417AC}"/>
              </a:ext>
            </a:extLst>
          </p:cNvPr>
          <p:cNvSpPr/>
          <p:nvPr/>
        </p:nvSpPr>
        <p:spPr>
          <a:xfrm>
            <a:off x="1137920" y="5003076"/>
            <a:ext cx="8879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注：类 sram 接口只支持读写 1,2,4 个字节，且要求地址对齐。如读写 2 字节时地址需要两字节对齐，即地址低两位只能为 2’b00 和 2’b10，读写 4 字节时则要求地址字对齐，地址低两位为 2’b00。</a:t>
            </a:r>
          </a:p>
        </p:txBody>
      </p:sp>
    </p:spTree>
    <p:extLst>
      <p:ext uri="{BB962C8B-B14F-4D97-AF65-F5344CB8AC3E}">
        <p14:creationId xmlns:p14="http://schemas.microsoft.com/office/powerpoint/2010/main" val="2595568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1695E46-F939-49D2-9817-ADBFEF856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875" y="751438"/>
            <a:ext cx="6988146" cy="55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1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9AB3B26-3ABF-4425-AC60-ED0AE4D17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242" y="535670"/>
            <a:ext cx="7788315" cy="62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47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4435F96-64E4-4C6B-8AEE-258323A257D8}"/>
              </a:ext>
            </a:extLst>
          </p:cNvPr>
          <p:cNvSpPr txBox="1"/>
          <p:nvPr/>
        </p:nvSpPr>
        <p:spPr>
          <a:xfrm>
            <a:off x="1272750" y="1100831"/>
            <a:ext cx="180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读指令波形图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645FB6-1D0D-40A1-9D99-96225705D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13" y="1860391"/>
            <a:ext cx="9152413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25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90213-B548-9D4D-AAAC-B09B780E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新产生的stall如何处理</a:t>
            </a:r>
            <a:r>
              <a:rPr lang="zh-CN" altLang="en-US" dirty="0"/>
              <a:t>？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5BBF7-A729-3649-A8C8-553990D5F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推荐做法</a:t>
            </a:r>
            <a:r>
              <a:rPr lang="zh-CN" altLang="en-US" dirty="0"/>
              <a:t>：全流水线一起</a:t>
            </a:r>
            <a:r>
              <a:rPr lang="en-US" altLang="zh-CN" dirty="0"/>
              <a:t>stall</a:t>
            </a:r>
            <a:r>
              <a:rPr lang="zh-CN" altLang="en-US" dirty="0"/>
              <a:t>。（注意考虑</a:t>
            </a:r>
            <a:r>
              <a:rPr lang="en-US" altLang="zh-CN" dirty="0"/>
              <a:t>flush</a:t>
            </a:r>
            <a:r>
              <a:rPr lang="zh-CN" altLang="en-US" dirty="0"/>
              <a:t>优先于</a:t>
            </a:r>
            <a:r>
              <a:rPr lang="en-US" altLang="zh-CN" dirty="0"/>
              <a:t>stall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CN" dirty="0"/>
          </a:p>
          <a:p>
            <a:r>
              <a:rPr lang="en-CN" dirty="0"/>
              <a:t>不太推荐的做法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取指：</a:t>
            </a:r>
            <a:r>
              <a:rPr lang="en-US" altLang="zh-CN" dirty="0"/>
              <a:t>stall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ID</a:t>
            </a:r>
          </a:p>
          <a:p>
            <a:pPr lvl="1"/>
            <a:r>
              <a:rPr lang="zh-CN" altLang="en-US" dirty="0"/>
              <a:t>访存：全流水线一起</a:t>
            </a:r>
            <a:r>
              <a:rPr lang="en-US" altLang="zh-CN" dirty="0"/>
              <a:t>stall</a:t>
            </a:r>
          </a:p>
          <a:p>
            <a:pPr lvl="1"/>
            <a:r>
              <a:rPr lang="zh-CN" altLang="en-US" dirty="0"/>
              <a:t>有何问题：跳转需要考虑</a:t>
            </a:r>
            <a:r>
              <a:rPr lang="en-US" altLang="zh-CN" dirty="0"/>
              <a:t>Cache</a:t>
            </a:r>
            <a:r>
              <a:rPr lang="zh-CN" altLang="en-US" dirty="0"/>
              <a:t>状态机已经发出请求的维护，很麻烦。</a:t>
            </a:r>
            <a:endParaRPr lang="en-US" altLang="zh-CN" dirty="0"/>
          </a:p>
          <a:p>
            <a:pPr lvl="1"/>
            <a:r>
              <a:rPr lang="zh-CN" altLang="en-US" dirty="0"/>
              <a:t>优点：没做</a:t>
            </a:r>
            <a:r>
              <a:rPr lang="en-US" altLang="zh-CN" dirty="0"/>
              <a:t>Cache</a:t>
            </a:r>
            <a:r>
              <a:rPr lang="zh-CN" altLang="en-US" dirty="0"/>
              <a:t>的情况下性能略微提高，有</a:t>
            </a:r>
            <a:r>
              <a:rPr lang="en-US" altLang="zh-CN" dirty="0"/>
              <a:t>Cache</a:t>
            </a:r>
            <a:r>
              <a:rPr lang="zh-CN" altLang="en-US" dirty="0"/>
              <a:t>基本没区别。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6752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811F23E-8E0D-431F-9E06-15D31A5D8AE6}"/>
              </a:ext>
            </a:extLst>
          </p:cNvPr>
          <p:cNvSpPr txBox="1"/>
          <p:nvPr/>
        </p:nvSpPr>
        <p:spPr>
          <a:xfrm>
            <a:off x="932147" y="9016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功能测试上板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F61C5B-2071-45ED-97C5-5EBE8720ADFE}"/>
              </a:ext>
            </a:extLst>
          </p:cNvPr>
          <p:cNvSpPr txBox="1"/>
          <p:nvPr/>
        </p:nvSpPr>
        <p:spPr>
          <a:xfrm>
            <a:off x="1284789" y="5546589"/>
            <a:ext cx="4346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具体说明见：</a:t>
            </a:r>
            <a:r>
              <a:rPr lang="en-US" altLang="zh-CN" dirty="0"/>
              <a:t>test/func_test_v0.03/</a:t>
            </a:r>
            <a:r>
              <a:rPr lang="zh-CN" altLang="en-US" dirty="0">
                <a:solidFill>
                  <a:schemeClr val="accent1"/>
                </a:solidFill>
              </a:rPr>
              <a:t>功能测试说明</a:t>
            </a:r>
            <a:r>
              <a:rPr lang="en-US" altLang="zh-CN" dirty="0">
                <a:solidFill>
                  <a:schemeClr val="accent1"/>
                </a:solidFill>
              </a:rPr>
              <a:t>_v0.01.pdf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776E026-B534-4181-91B8-BB6DB986B0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4" t="22441" r="5215" b="3086"/>
          <a:stretch/>
        </p:blipFill>
        <p:spPr>
          <a:xfrm>
            <a:off x="6560276" y="700991"/>
            <a:ext cx="5081979" cy="545601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31FDEE2-6797-42FE-AF42-E20D8710459B}"/>
              </a:ext>
            </a:extLst>
          </p:cNvPr>
          <p:cNvSpPr txBox="1"/>
          <p:nvPr/>
        </p:nvSpPr>
        <p:spPr>
          <a:xfrm>
            <a:off x="1284789" y="1893220"/>
            <a:ext cx="38145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成功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数码管显示两个</a:t>
            </a:r>
            <a:r>
              <a:rPr lang="en-US" altLang="zh-CN" dirty="0"/>
              <a:t>59(0x59=89)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双色</a:t>
            </a:r>
            <a:r>
              <a:rPr lang="en-US" altLang="zh-CN" dirty="0"/>
              <a:t>(3</a:t>
            </a:r>
            <a:r>
              <a:rPr lang="zh-CN" altLang="en-US" dirty="0"/>
              <a:t>色</a:t>
            </a:r>
            <a:r>
              <a:rPr lang="en-US" altLang="zh-CN" dirty="0"/>
              <a:t>)LED</a:t>
            </a:r>
            <a:r>
              <a:rPr lang="zh-CN" altLang="en-US" dirty="0"/>
              <a:t>为绿色</a:t>
            </a:r>
            <a:endParaRPr lang="en-US" altLang="zh-CN" dirty="0"/>
          </a:p>
          <a:p>
            <a:r>
              <a:rPr lang="zh-CN" altLang="en-US" dirty="0"/>
              <a:t>失败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数码管卡在错误的测试点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3A905F-372D-4EF0-B9E2-857B4031A831}"/>
              </a:ext>
            </a:extLst>
          </p:cNvPr>
          <p:cNvSpPr txBox="1"/>
          <p:nvPr/>
        </p:nvSpPr>
        <p:spPr>
          <a:xfrm>
            <a:off x="1284789" y="3942991"/>
            <a:ext cx="4977114" cy="1239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swtich</a:t>
            </a:r>
            <a:r>
              <a:rPr lang="en-US" altLang="zh-CN" dirty="0"/>
              <a:t>[7:0]</a:t>
            </a:r>
            <a:r>
              <a:rPr lang="zh-CN" altLang="en-US" dirty="0"/>
              <a:t>用于调节数码管数目增加快慢。默认全</a:t>
            </a:r>
            <a:r>
              <a:rPr lang="en-US" altLang="zh-CN" dirty="0"/>
              <a:t>0</a:t>
            </a:r>
            <a:r>
              <a:rPr lang="zh-CN" altLang="en-US" dirty="0"/>
              <a:t>，功能测试会立刻运行完。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 err="1"/>
              <a:t>soc_sram</a:t>
            </a:r>
            <a:r>
              <a:rPr lang="zh-CN" altLang="en-US" dirty="0"/>
              <a:t>中会调节两个测试点间</a:t>
            </a:r>
            <a:r>
              <a:rPr lang="en-US" altLang="zh-CN" dirty="0"/>
              <a:t>wait_1s</a:t>
            </a:r>
            <a:r>
              <a:rPr lang="zh-CN" altLang="en-US" dirty="0"/>
              <a:t>的时间，</a:t>
            </a:r>
            <a:r>
              <a:rPr lang="en-US" altLang="zh-CN" dirty="0" err="1"/>
              <a:t>soc_axi</a:t>
            </a:r>
            <a:r>
              <a:rPr lang="zh-CN" altLang="en-US" dirty="0"/>
              <a:t>中还会调节</a:t>
            </a:r>
            <a:r>
              <a:rPr lang="en-US" altLang="zh-CN" dirty="0" err="1"/>
              <a:t>axi_ram</a:t>
            </a:r>
            <a:r>
              <a:rPr lang="zh-CN" altLang="en-US" dirty="0"/>
              <a:t>的随机延迟）</a:t>
            </a:r>
          </a:p>
        </p:txBody>
      </p:sp>
    </p:spTree>
    <p:extLst>
      <p:ext uri="{BB962C8B-B14F-4D97-AF65-F5344CB8AC3E}">
        <p14:creationId xmlns:p14="http://schemas.microsoft.com/office/powerpoint/2010/main" val="45125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88CA5A-47A6-41BA-90C4-01B6C9712970}"/>
              </a:ext>
            </a:extLst>
          </p:cNvPr>
          <p:cNvSpPr txBox="1"/>
          <p:nvPr/>
        </p:nvSpPr>
        <p:spPr>
          <a:xfrm>
            <a:off x="863600" y="82909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性能测试上板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CF73A4-D75C-4286-B41A-F18B0F93E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89" b="-148"/>
          <a:stretch/>
        </p:blipFill>
        <p:spPr>
          <a:xfrm>
            <a:off x="6514039" y="213360"/>
            <a:ext cx="5178641" cy="625856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0F1BC697-5135-4427-8AB2-7C9E18A9CC65}"/>
              </a:ext>
            </a:extLst>
          </p:cNvPr>
          <p:cNvSpPr/>
          <p:nvPr/>
        </p:nvSpPr>
        <p:spPr>
          <a:xfrm>
            <a:off x="9103359" y="5154401"/>
            <a:ext cx="487680" cy="68869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6B2F88B-C29D-41BC-AFEB-C36D81A05A0E}"/>
              </a:ext>
            </a:extLst>
          </p:cNvPr>
          <p:cNvSpPr/>
          <p:nvPr/>
        </p:nvSpPr>
        <p:spPr>
          <a:xfrm>
            <a:off x="10332720" y="5154401"/>
            <a:ext cx="1107440" cy="68869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725BB88-3883-42D4-8A46-7B8058FDF3DA}"/>
              </a:ext>
            </a:extLst>
          </p:cNvPr>
          <p:cNvSpPr txBox="1"/>
          <p:nvPr/>
        </p:nvSpPr>
        <p:spPr>
          <a:xfrm>
            <a:off x="787575" y="1959563"/>
            <a:ext cx="4714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switch[3:0]</a:t>
            </a:r>
            <a:r>
              <a:rPr lang="zh-CN" altLang="en-US" sz="1400" dirty="0"/>
              <a:t>控制运行哪个测试程序（一共</a:t>
            </a:r>
            <a:r>
              <a:rPr lang="en-US" altLang="zh-CN" sz="1400" dirty="0"/>
              <a:t>10</a:t>
            </a:r>
            <a:r>
              <a:rPr lang="zh-CN" altLang="en-US" sz="1400" dirty="0"/>
              <a:t>个）</a:t>
            </a:r>
            <a:endParaRPr lang="en-US" altLang="zh-CN" sz="1400" dirty="0"/>
          </a:p>
          <a:p>
            <a:r>
              <a:rPr lang="en-US" altLang="zh-CN" sz="1400" dirty="0"/>
              <a:t>switch[7]</a:t>
            </a:r>
            <a:r>
              <a:rPr lang="zh-CN" altLang="en-US" sz="1400" dirty="0"/>
              <a:t>控制显示两种时钟计数：</a:t>
            </a:r>
            <a:endParaRPr lang="en-US" altLang="zh-CN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1F3A39-535B-4139-B41A-CECF72AE252B}"/>
              </a:ext>
            </a:extLst>
          </p:cNvPr>
          <p:cNvSpPr txBox="1"/>
          <p:nvPr/>
        </p:nvSpPr>
        <p:spPr>
          <a:xfrm>
            <a:off x="1249407" y="3993330"/>
            <a:ext cx="4824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7</a:t>
            </a:r>
            <a:r>
              <a:rPr lang="zh-CN" altLang="en-US" sz="1400" dirty="0"/>
              <a:t>段数码管显示计数数值，双色</a:t>
            </a:r>
            <a:r>
              <a:rPr lang="en-US" altLang="zh-CN" sz="1400" dirty="0"/>
              <a:t>(3</a:t>
            </a:r>
            <a:r>
              <a:rPr lang="zh-CN" altLang="en-US" sz="1400" dirty="0"/>
              <a:t>色</a:t>
            </a:r>
            <a:r>
              <a:rPr lang="en-US" altLang="zh-CN" sz="1400" dirty="0"/>
              <a:t>)LED</a:t>
            </a:r>
            <a:r>
              <a:rPr lang="zh-CN" altLang="en-US" sz="1400" dirty="0"/>
              <a:t>灯为绿</a:t>
            </a:r>
            <a:endParaRPr lang="en-US" altLang="zh-CN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E569763-1C2A-4F1F-9BC7-45D6DDE2A6F0}"/>
              </a:ext>
            </a:extLst>
          </p:cNvPr>
          <p:cNvSpPr txBox="1"/>
          <p:nvPr/>
        </p:nvSpPr>
        <p:spPr>
          <a:xfrm>
            <a:off x="854586" y="4371194"/>
            <a:ext cx="5659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失败则</a:t>
            </a:r>
            <a:endParaRPr lang="en-US" altLang="zh-CN" sz="1400" dirty="0"/>
          </a:p>
          <a:p>
            <a:r>
              <a:rPr lang="en-US" altLang="zh-CN" sz="1400" dirty="0"/>
              <a:t>        </a:t>
            </a:r>
            <a:r>
              <a:rPr lang="zh-CN" altLang="en-US" sz="1400" dirty="0"/>
              <a:t>数码管显示全</a:t>
            </a:r>
            <a:r>
              <a:rPr lang="en-US" altLang="zh-CN" sz="1400" dirty="0"/>
              <a:t>0</a:t>
            </a:r>
            <a:r>
              <a:rPr lang="zh-CN" altLang="en-US" sz="1400" dirty="0"/>
              <a:t>（有时候是运行时间需要几秒）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70D4D5B-47A5-4D2E-B8C2-ED4B935602F0}"/>
              </a:ext>
            </a:extLst>
          </p:cNvPr>
          <p:cNvSpPr/>
          <p:nvPr/>
        </p:nvSpPr>
        <p:spPr>
          <a:xfrm>
            <a:off x="787575" y="3615466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如果测试点通过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75DFF90-73AA-43A7-8B7C-4D4E8663CFFE}"/>
              </a:ext>
            </a:extLst>
          </p:cNvPr>
          <p:cNvSpPr txBox="1"/>
          <p:nvPr/>
        </p:nvSpPr>
        <p:spPr>
          <a:xfrm>
            <a:off x="1204154" y="2565426"/>
            <a:ext cx="442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拨上：显示</a:t>
            </a:r>
            <a:r>
              <a:rPr lang="en-US" altLang="zh-CN" sz="1400" dirty="0"/>
              <a:t>soc</a:t>
            </a:r>
            <a:r>
              <a:rPr lang="zh-CN" altLang="en-US" sz="1400" dirty="0"/>
              <a:t>中</a:t>
            </a:r>
            <a:r>
              <a:rPr lang="en-US" altLang="zh-CN" sz="1400" dirty="0"/>
              <a:t>100MHz</a:t>
            </a:r>
            <a:r>
              <a:rPr lang="zh-CN" altLang="en-US" sz="1400" dirty="0"/>
              <a:t>的计数器的计数</a:t>
            </a:r>
            <a:endParaRPr lang="en-US" altLang="zh-CN" sz="1400" dirty="0"/>
          </a:p>
          <a:p>
            <a:r>
              <a:rPr lang="zh-CN" altLang="en-US" sz="1400" dirty="0"/>
              <a:t>拨下：显示</a:t>
            </a:r>
            <a:r>
              <a:rPr lang="en-US" altLang="zh-CN" sz="1400" dirty="0"/>
              <a:t>CP0</a:t>
            </a:r>
            <a:r>
              <a:rPr lang="zh-CN" altLang="en-US" sz="1400" dirty="0"/>
              <a:t>中</a:t>
            </a:r>
            <a:r>
              <a:rPr lang="en-US" altLang="zh-CN" sz="1400" dirty="0"/>
              <a:t>cp0_count</a:t>
            </a:r>
            <a:r>
              <a:rPr lang="zh-CN" altLang="en-US" sz="1400" dirty="0"/>
              <a:t>寄存器的计数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E77E2E1-9C48-4CC3-92E0-5C8F18E164D7}"/>
              </a:ext>
            </a:extLst>
          </p:cNvPr>
          <p:cNvSpPr txBox="1"/>
          <p:nvPr/>
        </p:nvSpPr>
        <p:spPr>
          <a:xfrm>
            <a:off x="751840" y="5498501"/>
            <a:ext cx="5322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具体描述见：</a:t>
            </a:r>
            <a:r>
              <a:rPr lang="en-US" altLang="zh-CN" sz="1400" dirty="0"/>
              <a:t>test/perf_test_v0.01/</a:t>
            </a:r>
            <a:r>
              <a:rPr lang="zh-CN" altLang="en-US" sz="1400" dirty="0">
                <a:solidFill>
                  <a:schemeClr val="accent1"/>
                </a:solidFill>
              </a:rPr>
              <a:t>性能测试说明</a:t>
            </a:r>
            <a:r>
              <a:rPr lang="en-US" altLang="zh-CN" sz="1400" dirty="0">
                <a:solidFill>
                  <a:schemeClr val="accent1"/>
                </a:solidFill>
              </a:rPr>
              <a:t>_v0.01.pdf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00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632B2-7C1D-7F48-B3C3-0BB0B37D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这个阶段做什么</a:t>
            </a:r>
            <a:r>
              <a:rPr lang="zh-CN" altLang="en-US" dirty="0"/>
              <a:t>？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935E4-D3E7-6044-B62E-E4EBCC71F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strike="sngStrike" dirty="0"/>
              <a:t>乍一看</a:t>
            </a:r>
            <a:r>
              <a:rPr lang="zh-CN" altLang="en-US" strike="sngStrike" dirty="0"/>
              <a:t>，就是多了</a:t>
            </a:r>
            <a:r>
              <a:rPr lang="en-US" altLang="zh-CN" strike="sngStrike" dirty="0"/>
              <a:t>5</a:t>
            </a:r>
            <a:r>
              <a:rPr lang="zh-CN" altLang="en-US" strike="sngStrike" dirty="0"/>
              <a:t>条指令？</a:t>
            </a:r>
            <a:endParaRPr lang="en-US" altLang="zh-CN" strike="sngStrike" dirty="0"/>
          </a:p>
          <a:p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添加一个</a:t>
            </a:r>
            <a:r>
              <a:rPr lang="en-US" altLang="zh-CN" dirty="0"/>
              <a:t>CP0</a:t>
            </a:r>
            <a:r>
              <a:rPr lang="zh-CN" altLang="en-US" dirty="0"/>
              <a:t>模块，放置各种寄存器，参见文档。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添加</a:t>
            </a:r>
            <a:r>
              <a:rPr lang="en-US" altLang="zh-CN" dirty="0"/>
              <a:t>MTC0</a:t>
            </a:r>
            <a:r>
              <a:rPr lang="zh-CN" altLang="en-US" dirty="0"/>
              <a:t>和</a:t>
            </a:r>
            <a:r>
              <a:rPr lang="en-US" altLang="zh-CN" dirty="0"/>
              <a:t>MTF0</a:t>
            </a:r>
            <a:r>
              <a:rPr lang="zh-CN" altLang="en-US" dirty="0"/>
              <a:t>指令，实现</a:t>
            </a:r>
            <a:r>
              <a:rPr lang="en-US" altLang="zh-CN" dirty="0"/>
              <a:t>CP0</a:t>
            </a:r>
            <a:r>
              <a:rPr lang="zh-CN" altLang="en-US" dirty="0"/>
              <a:t>寄存器的读写（建议放</a:t>
            </a:r>
            <a:r>
              <a:rPr lang="en-US" altLang="zh-CN" dirty="0"/>
              <a:t>Memory</a:t>
            </a:r>
            <a:r>
              <a:rPr lang="zh-CN" altLang="en-US" dirty="0"/>
              <a:t>阶段进行）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实现例外处理逻辑，当例外产生时跳转到例外处理地址，并完成</a:t>
            </a:r>
            <a:r>
              <a:rPr lang="en-US" altLang="zh-CN" dirty="0"/>
              <a:t>CP0</a:t>
            </a:r>
            <a:r>
              <a:rPr lang="zh-CN" altLang="en-US" dirty="0"/>
              <a:t>的修改操作。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添加</a:t>
            </a:r>
            <a:r>
              <a:rPr lang="en-US" altLang="zh-CN" dirty="0"/>
              <a:t>SYSCALL</a:t>
            </a:r>
            <a:r>
              <a:rPr lang="zh-CN" altLang="en-US" dirty="0"/>
              <a:t>、</a:t>
            </a:r>
            <a:r>
              <a:rPr lang="en-US" altLang="zh-CN" dirty="0"/>
              <a:t>BREAK</a:t>
            </a:r>
            <a:r>
              <a:rPr lang="zh-CN" altLang="en-US" dirty="0"/>
              <a:t>、</a:t>
            </a:r>
            <a:r>
              <a:rPr lang="en-US" altLang="zh-CN" dirty="0"/>
              <a:t>ERET</a:t>
            </a:r>
            <a:r>
              <a:rPr lang="zh-CN" altLang="en-US" dirty="0"/>
              <a:t>指令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6237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1068FA9-95C8-488C-9A41-225F9F7EA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390" y="2758342"/>
            <a:ext cx="3223539" cy="225571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111F677-1C8E-4F0B-8A7A-21053F491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385" y="2430654"/>
            <a:ext cx="2903472" cy="291109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14321E5-3DFA-47B8-80C6-D0FFB627722B}"/>
              </a:ext>
            </a:extLst>
          </p:cNvPr>
          <p:cNvSpPr txBox="1"/>
          <p:nvPr/>
        </p:nvSpPr>
        <p:spPr>
          <a:xfrm>
            <a:off x="802641" y="955195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时钟频率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76DCB8-B36F-4D04-87C2-E0A46899C51A}"/>
              </a:ext>
            </a:extLst>
          </p:cNvPr>
          <p:cNvSpPr txBox="1"/>
          <p:nvPr/>
        </p:nvSpPr>
        <p:spPr>
          <a:xfrm>
            <a:off x="1584960" y="1634757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</a:t>
            </a:r>
            <a:r>
              <a:rPr lang="en-US" altLang="zh-CN" dirty="0" err="1"/>
              <a:t>pll</a:t>
            </a:r>
            <a:r>
              <a:rPr lang="zh-CN" altLang="en-US" dirty="0"/>
              <a:t>中</a:t>
            </a:r>
            <a:r>
              <a:rPr lang="en-US" altLang="zh-CN" dirty="0" err="1"/>
              <a:t>cpu_clk</a:t>
            </a:r>
            <a:r>
              <a:rPr lang="zh-CN" altLang="en-US" dirty="0"/>
              <a:t>，默认</a:t>
            </a:r>
            <a:r>
              <a:rPr lang="en-US" altLang="zh-CN" dirty="0"/>
              <a:t>50MHz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653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23ACD4F-D1AC-403B-9A2E-B02E1E09C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976" y="1583372"/>
            <a:ext cx="8288368" cy="43211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E7F1D8F-DAE0-479E-85C8-A96583FAB64E}"/>
              </a:ext>
            </a:extLst>
          </p:cNvPr>
          <p:cNvSpPr txBox="1"/>
          <p:nvPr/>
        </p:nvSpPr>
        <p:spPr>
          <a:xfrm>
            <a:off x="914400" y="953453"/>
            <a:ext cx="993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/>
              <a:t>bit</a:t>
            </a:r>
            <a:r>
              <a:rPr lang="zh-CN" altLang="en-US" dirty="0"/>
              <a:t>流（或者</a:t>
            </a:r>
            <a:r>
              <a:rPr lang="en-US" altLang="zh-CN" dirty="0"/>
              <a:t>run implementation</a:t>
            </a:r>
            <a:r>
              <a:rPr lang="zh-CN" altLang="en-US" dirty="0"/>
              <a:t>），</a:t>
            </a:r>
            <a:r>
              <a:rPr lang="en-US" altLang="zh-CN" dirty="0">
                <a:solidFill>
                  <a:srgbClr val="FF0000"/>
                </a:solidFill>
              </a:rPr>
              <a:t>WNS</a:t>
            </a:r>
            <a:r>
              <a:rPr lang="zh-CN" altLang="en-US" dirty="0">
                <a:solidFill>
                  <a:srgbClr val="FF0000"/>
                </a:solidFill>
              </a:rPr>
              <a:t>为正</a:t>
            </a:r>
            <a:r>
              <a:rPr lang="zh-CN" altLang="en-US" dirty="0"/>
              <a:t>。否则回到上一步降低</a:t>
            </a:r>
            <a:r>
              <a:rPr lang="en-US" altLang="zh-CN" dirty="0"/>
              <a:t>CPU</a:t>
            </a:r>
            <a:r>
              <a:rPr lang="zh-CN" altLang="en-US" dirty="0"/>
              <a:t>频率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EE6587-554B-4F19-B915-4BAAD36CE859}"/>
              </a:ext>
            </a:extLst>
          </p:cNvPr>
          <p:cNvSpPr/>
          <p:nvPr/>
        </p:nvSpPr>
        <p:spPr>
          <a:xfrm>
            <a:off x="6837680" y="3429000"/>
            <a:ext cx="1503679" cy="8189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073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89AE-D6AC-2940-82D9-FBF5E03E9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依然上不了板怎么办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D362B-A2C5-7340-B542-DA69DE684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查C</a:t>
            </a:r>
            <a:r>
              <a:rPr lang="en-US" altLang="zh-CN" dirty="0" err="1"/>
              <a:t>ritical</a:t>
            </a:r>
            <a:r>
              <a:rPr lang="zh-CN" altLang="en-US" dirty="0"/>
              <a:t> </a:t>
            </a:r>
            <a:r>
              <a:rPr lang="en-US" altLang="zh-CN" dirty="0"/>
              <a:t>Warning</a:t>
            </a:r>
            <a:r>
              <a:rPr lang="zh-CN" altLang="en-US" dirty="0"/>
              <a:t>，解决掉除了约束文件外的所有问题。</a:t>
            </a:r>
            <a:endParaRPr lang="en-US" altLang="zh-CN" dirty="0"/>
          </a:p>
          <a:p>
            <a:endParaRPr lang="en-US" dirty="0"/>
          </a:p>
          <a:p>
            <a:r>
              <a:rPr lang="en-CN" dirty="0"/>
              <a:t>检查是否存在不可综合语法</a:t>
            </a:r>
            <a:r>
              <a:rPr lang="zh-CN" altLang="en-US" dirty="0"/>
              <a:t>（看第一次讲课</a:t>
            </a:r>
            <a:r>
              <a:rPr lang="en-US" altLang="zh-CN" dirty="0"/>
              <a:t>PPT</a:t>
            </a:r>
            <a:r>
              <a:rPr lang="zh-CN" altLang="en-US" dirty="0"/>
              <a:t>）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471235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89AE-D6AC-2940-82D9-FBF5E03E9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何时上板</a:t>
            </a:r>
            <a:r>
              <a:rPr lang="zh-CN" altLang="en-US" dirty="0"/>
              <a:t>？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D362B-A2C5-7340-B542-DA69DE684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以下几个时间点推荐上板测试一次</a:t>
            </a:r>
            <a:r>
              <a:rPr lang="zh-CN" altLang="en-US" dirty="0"/>
              <a:t>：</a:t>
            </a:r>
            <a:endParaRPr lang="en-CN" dirty="0"/>
          </a:p>
          <a:p>
            <a:pPr lvl="1"/>
            <a:r>
              <a:rPr lang="en-CN" dirty="0"/>
              <a:t>加完</a:t>
            </a:r>
            <a:r>
              <a:rPr lang="en-US" altLang="zh-CN" dirty="0"/>
              <a:t>52</a:t>
            </a:r>
            <a:r>
              <a:rPr lang="zh-CN" altLang="en-US" dirty="0"/>
              <a:t>条指令，使用功能测试工程仿真能通过</a:t>
            </a:r>
            <a:r>
              <a:rPr lang="en-US" altLang="zh-CN" dirty="0"/>
              <a:t>64</a:t>
            </a:r>
            <a:r>
              <a:rPr lang="zh-CN" altLang="en-US" dirty="0"/>
              <a:t>个测试点</a:t>
            </a:r>
            <a:endParaRPr lang="en-US" altLang="zh-CN" dirty="0"/>
          </a:p>
          <a:p>
            <a:pPr lvl="1"/>
            <a:r>
              <a:rPr lang="en-CN" dirty="0"/>
              <a:t>加完</a:t>
            </a:r>
            <a:r>
              <a:rPr lang="en-US" altLang="zh-CN" dirty="0"/>
              <a:t>57</a:t>
            </a:r>
            <a:r>
              <a:rPr lang="zh-CN" altLang="en-US" dirty="0"/>
              <a:t>条指令，使用功能测试工程仿真能通过</a:t>
            </a:r>
            <a:r>
              <a:rPr lang="en-US" altLang="zh-CN" dirty="0"/>
              <a:t>89</a:t>
            </a:r>
            <a:r>
              <a:rPr lang="zh-CN" altLang="en-US" dirty="0"/>
              <a:t>个测试点</a:t>
            </a:r>
            <a:endParaRPr lang="en-US" altLang="zh-CN" dirty="0"/>
          </a:p>
          <a:p>
            <a:pPr lvl="1"/>
            <a:r>
              <a:rPr lang="en-CN" dirty="0"/>
              <a:t>接完AXI接口</a:t>
            </a:r>
            <a:r>
              <a:rPr lang="zh-CN" altLang="en-US" dirty="0"/>
              <a:t>，跑性能测试（此时仿真很慢，不推荐跑仿真）</a:t>
            </a:r>
            <a:endParaRPr lang="en-US" altLang="zh-CN" dirty="0"/>
          </a:p>
          <a:p>
            <a:pPr lvl="1"/>
            <a:r>
              <a:rPr lang="en-CN" dirty="0"/>
              <a:t>接完Cache</a:t>
            </a:r>
            <a:r>
              <a:rPr lang="zh-CN" altLang="en-US" dirty="0"/>
              <a:t>，跑性能测试</a:t>
            </a:r>
            <a:endParaRPr lang="en-US" altLang="zh-CN" dirty="0"/>
          </a:p>
          <a:p>
            <a:endParaRPr lang="en-US" altLang="zh-CN" dirty="0"/>
          </a:p>
          <a:p>
            <a:r>
              <a:rPr lang="en-CN" altLang="zh-CN" dirty="0"/>
              <a:t>LAB</a:t>
            </a:r>
            <a:r>
              <a:rPr lang="en-US" altLang="zh-CN" dirty="0"/>
              <a:t>4</a:t>
            </a:r>
            <a:r>
              <a:rPr lang="zh-CN" altLang="en-US" dirty="0"/>
              <a:t>工程上板无意义，不需要上板，若非要上可以自己设置</a:t>
            </a:r>
            <a:r>
              <a:rPr lang="en-US" altLang="zh-CN" dirty="0"/>
              <a:t>IO</a:t>
            </a:r>
            <a:r>
              <a:rPr lang="zh-CN" altLang="en-US" dirty="0"/>
              <a:t>（增加</a:t>
            </a:r>
            <a:r>
              <a:rPr lang="en-US" altLang="zh-CN" dirty="0" err="1"/>
              <a:t>clk</a:t>
            </a:r>
            <a:r>
              <a:rPr lang="zh-CN" altLang="en-US" dirty="0"/>
              <a:t>和</a:t>
            </a:r>
            <a:r>
              <a:rPr lang="en-US" altLang="zh-CN" dirty="0"/>
              <a:t>reset</a:t>
            </a:r>
            <a:r>
              <a:rPr lang="zh-CN" altLang="en-US" dirty="0"/>
              <a:t>），然后加</a:t>
            </a:r>
            <a:r>
              <a:rPr lang="en-US" altLang="zh-CN" dirty="0"/>
              <a:t>mark</a:t>
            </a:r>
            <a:r>
              <a:rPr lang="zh-CN" altLang="en-US" dirty="0"/>
              <a:t> </a:t>
            </a:r>
            <a:r>
              <a:rPr lang="en-US" altLang="zh-CN" dirty="0"/>
              <a:t>debug</a:t>
            </a:r>
            <a:r>
              <a:rPr lang="zh-CN" altLang="en-US" dirty="0"/>
              <a:t>然后设置</a:t>
            </a:r>
            <a:r>
              <a:rPr lang="en-US" altLang="zh-CN" dirty="0" err="1"/>
              <a:t>ila</a:t>
            </a:r>
            <a:r>
              <a:rPr lang="zh-CN" altLang="en-US" dirty="0"/>
              <a:t>看波形。具体可参考</a:t>
            </a:r>
            <a:r>
              <a:rPr lang="en-US" altLang="zh-CN" u="sng" dirty="0"/>
              <a:t>doc/</a:t>
            </a:r>
            <a:r>
              <a:rPr lang="zh-CN" altLang="en-US" u="sng" dirty="0"/>
              <a:t>龙芯杯</a:t>
            </a:r>
            <a:r>
              <a:rPr lang="en-US" altLang="zh-CN" u="sng" dirty="0"/>
              <a:t>/A10_FPGA</a:t>
            </a:r>
            <a:r>
              <a:rPr lang="zh-CN" altLang="en-US" u="sng" dirty="0"/>
              <a:t>在线调试说明</a:t>
            </a:r>
            <a:r>
              <a:rPr lang="en-US" altLang="zh-CN" u="sng" dirty="0"/>
              <a:t>_v1.00.pdf</a:t>
            </a:r>
            <a:r>
              <a:rPr lang="zh-CN" altLang="en-US" dirty="0"/>
              <a:t>。</a:t>
            </a:r>
            <a:endParaRPr lang="en-CN" altLang="zh-CN" dirty="0"/>
          </a:p>
        </p:txBody>
      </p:sp>
    </p:spTree>
    <p:extLst>
      <p:ext uri="{BB962C8B-B14F-4D97-AF65-F5344CB8AC3E}">
        <p14:creationId xmlns:p14="http://schemas.microsoft.com/office/powerpoint/2010/main" val="514016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24B6ADC-6330-4BCE-B8E5-12F2EE498050}"/>
              </a:ext>
            </a:extLst>
          </p:cNvPr>
          <p:cNvSpPr txBox="1"/>
          <p:nvPr/>
        </p:nvSpPr>
        <p:spPr>
          <a:xfrm>
            <a:off x="822960" y="741680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性能测试得分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7017F5-BBEF-42D8-9A70-D1920FD4B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315" y="2003891"/>
            <a:ext cx="7026249" cy="388653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8E7AA05-85E7-4CBA-B80E-D199EF9B82C2}"/>
              </a:ext>
            </a:extLst>
          </p:cNvPr>
          <p:cNvSpPr txBox="1"/>
          <p:nvPr/>
        </p:nvSpPr>
        <p:spPr>
          <a:xfrm>
            <a:off x="1016000" y="1412240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填写</a:t>
            </a:r>
            <a:r>
              <a:rPr lang="en-US" altLang="zh-CN" dirty="0"/>
              <a:t>score.xls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5CEC2A-8571-495C-AEC5-FE6F386D326A}"/>
              </a:ext>
            </a:extLst>
          </p:cNvPr>
          <p:cNvSpPr txBox="1"/>
          <p:nvPr/>
        </p:nvSpPr>
        <p:spPr>
          <a:xfrm>
            <a:off x="2766349" y="1411311"/>
            <a:ext cx="8979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switch[7]</a:t>
            </a:r>
            <a:r>
              <a:rPr lang="zh-CN" altLang="en-US" dirty="0">
                <a:solidFill>
                  <a:srgbClr val="FF0000"/>
                </a:solidFill>
              </a:rPr>
              <a:t>拨上采用</a:t>
            </a:r>
            <a:r>
              <a:rPr lang="en-US" altLang="zh-CN" dirty="0">
                <a:solidFill>
                  <a:srgbClr val="FF0000"/>
                </a:solidFill>
              </a:rPr>
              <a:t>SoC</a:t>
            </a:r>
            <a:r>
              <a:rPr lang="zh-CN" altLang="en-US" dirty="0">
                <a:solidFill>
                  <a:srgbClr val="FF0000"/>
                </a:solidFill>
              </a:rPr>
              <a:t>计时，拨下为</a:t>
            </a:r>
            <a:r>
              <a:rPr lang="en-US" altLang="zh-CN" dirty="0">
                <a:solidFill>
                  <a:srgbClr val="FF0000"/>
                </a:solidFill>
              </a:rPr>
              <a:t>CPU</a:t>
            </a:r>
            <a:r>
              <a:rPr lang="zh-CN" altLang="en-US" dirty="0">
                <a:solidFill>
                  <a:srgbClr val="FF0000"/>
                </a:solidFill>
              </a:rPr>
              <a:t>计时，性能分以拨上时的</a:t>
            </a:r>
            <a:r>
              <a:rPr lang="en-US" altLang="zh-CN" dirty="0">
                <a:solidFill>
                  <a:srgbClr val="FF0000"/>
                </a:solidFill>
              </a:rPr>
              <a:t>SoC</a:t>
            </a:r>
            <a:r>
              <a:rPr lang="zh-CN" altLang="en-US" dirty="0">
                <a:solidFill>
                  <a:srgbClr val="FF0000"/>
                </a:solidFill>
              </a:rPr>
              <a:t>计时认定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CPU</a:t>
            </a:r>
            <a:r>
              <a:rPr lang="zh-CN" altLang="en-US" dirty="0">
                <a:solidFill>
                  <a:srgbClr val="FF0000"/>
                </a:solidFill>
              </a:rPr>
              <a:t>频率小于</a:t>
            </a:r>
            <a:r>
              <a:rPr lang="en-US" altLang="zh-CN" dirty="0">
                <a:solidFill>
                  <a:srgbClr val="FF0000"/>
                </a:solidFill>
              </a:rPr>
              <a:t>100MHz</a:t>
            </a:r>
            <a:r>
              <a:rPr lang="zh-CN" altLang="en-US" dirty="0">
                <a:solidFill>
                  <a:srgbClr val="FF0000"/>
                </a:solidFill>
              </a:rPr>
              <a:t>时分数较低的那个）</a:t>
            </a:r>
          </a:p>
        </p:txBody>
      </p:sp>
    </p:spTree>
    <p:extLst>
      <p:ext uri="{BB962C8B-B14F-4D97-AF65-F5344CB8AC3E}">
        <p14:creationId xmlns:p14="http://schemas.microsoft.com/office/powerpoint/2010/main" val="2241585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543A0E5-7D2B-43AB-B84B-20BA94DAE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610" y="2542686"/>
            <a:ext cx="6873836" cy="1470787"/>
          </a:xfrm>
          <a:prstGeom prst="rect">
            <a:avLst/>
          </a:prstGeom>
        </p:spPr>
      </p:pic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B82F6902-FFBF-4A4A-8D3B-BDE9B3791C92}"/>
              </a:ext>
            </a:extLst>
          </p:cNvPr>
          <p:cNvGraphicFramePr/>
          <p:nvPr/>
        </p:nvGraphicFramePr>
        <p:xfrm>
          <a:off x="839808" y="464454"/>
          <a:ext cx="4064000" cy="5396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53436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6244420-85B0-4D9B-8666-F497667A7319}"/>
              </a:ext>
            </a:extLst>
          </p:cNvPr>
          <p:cNvSpPr txBox="1"/>
          <p:nvPr/>
        </p:nvSpPr>
        <p:spPr>
          <a:xfrm>
            <a:off x="5094789" y="2844225"/>
            <a:ext cx="2002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92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58A9-B7B3-F44C-8964-E3A047D7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CP0只是个寄存器</a:t>
            </a:r>
            <a:r>
              <a:rPr lang="zh-CN" altLang="en-US" dirty="0"/>
              <a:t>？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ED33C-36A9-F749-BE4E-8A76F08AD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错误</a:t>
            </a:r>
          </a:p>
          <a:p>
            <a:endParaRPr lang="en-CN" dirty="0"/>
          </a:p>
          <a:p>
            <a:r>
              <a:rPr lang="en-CN" dirty="0"/>
              <a:t>它还要实现各种的异常处理逻辑</a:t>
            </a:r>
            <a:r>
              <a:rPr lang="zh-CN" altLang="en-US" dirty="0"/>
              <a:t>、</a:t>
            </a:r>
            <a:r>
              <a:rPr lang="en-US" altLang="zh-CN" dirty="0"/>
              <a:t>CPU</a:t>
            </a:r>
            <a:r>
              <a:rPr lang="zh-CN" altLang="en-US" dirty="0"/>
              <a:t>的时钟计数等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通常而言，我们把与处理例外相关的信号传入</a:t>
            </a:r>
            <a:r>
              <a:rPr lang="en-US" altLang="zh-CN" dirty="0"/>
              <a:t>CP0</a:t>
            </a:r>
            <a:r>
              <a:rPr lang="zh-CN" altLang="en-US" dirty="0"/>
              <a:t>，通过一个</a:t>
            </a:r>
            <a:r>
              <a:rPr lang="zh-CN" altLang="en-US" b="1" u="sng" dirty="0"/>
              <a:t>组合逻辑</a:t>
            </a:r>
            <a:r>
              <a:rPr lang="zh-CN" altLang="en-US" dirty="0"/>
              <a:t>判断是否产生例外，并完成写寄存器的操作。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4463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54035-3E2A-4A41-8BDD-84A437C7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例外</a:t>
            </a:r>
            <a:r>
              <a:rPr lang="zh-CN" altLang="en-US" dirty="0"/>
              <a:t>（异常）</a:t>
            </a:r>
            <a:r>
              <a:rPr lang="en-CN" dirty="0"/>
              <a:t>是什么</a:t>
            </a:r>
            <a:r>
              <a:rPr lang="zh-CN" altLang="en-US" dirty="0"/>
              <a:t>？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19916-3C4E-D744-BE6E-5784376AF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许多操作系统教材混淆了例外与中断的概念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r>
              <a:rPr lang="en-CN" dirty="0"/>
              <a:t>在MIPS中</a:t>
            </a:r>
            <a:r>
              <a:rPr lang="zh-CN" altLang="en-US" dirty="0"/>
              <a:t>，例外（异常）包括但不限于以下几种情况：</a:t>
            </a:r>
            <a:endParaRPr lang="en-US" altLang="zh-CN" dirty="0"/>
          </a:p>
          <a:p>
            <a:pPr lvl="1"/>
            <a:r>
              <a:rPr lang="en-CN" dirty="0"/>
              <a:t>中断</a:t>
            </a:r>
            <a:r>
              <a:rPr lang="zh-CN" altLang="en-US" dirty="0"/>
              <a:t>（硬件中断</a:t>
            </a:r>
            <a:r>
              <a:rPr lang="en-US" altLang="zh-CN" dirty="0"/>
              <a:t>+</a:t>
            </a:r>
            <a:r>
              <a:rPr lang="zh-CN" altLang="en-US" dirty="0"/>
              <a:t>软件中断，软件中断由软件写特权寄存器产生）</a:t>
            </a:r>
            <a:endParaRPr lang="en-CN" dirty="0"/>
          </a:p>
          <a:p>
            <a:pPr lvl="1"/>
            <a:r>
              <a:rPr lang="en-CN" dirty="0"/>
              <a:t>取指地址错例外</a:t>
            </a:r>
            <a:r>
              <a:rPr lang="zh-CN" altLang="en-US" dirty="0"/>
              <a:t>（</a:t>
            </a:r>
            <a:r>
              <a:rPr lang="en-US" altLang="zh-CN" dirty="0"/>
              <a:t>ADEL</a:t>
            </a:r>
            <a:r>
              <a:rPr lang="zh-CN" altLang="en-US" dirty="0"/>
              <a:t>）</a:t>
            </a:r>
            <a:endParaRPr lang="en-CN" dirty="0"/>
          </a:p>
          <a:p>
            <a:pPr lvl="1"/>
            <a:r>
              <a:rPr lang="en-CN" dirty="0"/>
              <a:t>保留指令</a:t>
            </a:r>
            <a:r>
              <a:rPr lang="zh-CN" altLang="en-US" dirty="0"/>
              <a:t>（</a:t>
            </a:r>
            <a:r>
              <a:rPr lang="en-US" altLang="zh-CN" dirty="0"/>
              <a:t>i.e.</a:t>
            </a:r>
            <a:r>
              <a:rPr lang="zh-CN" altLang="en-US" dirty="0"/>
              <a:t> 指令不存在，没有成功</a:t>
            </a:r>
            <a:r>
              <a:rPr lang="en-US" altLang="zh-CN" dirty="0"/>
              <a:t>decode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CN" dirty="0"/>
              <a:t>整数溢出</a:t>
            </a:r>
          </a:p>
          <a:p>
            <a:pPr lvl="1"/>
            <a:r>
              <a:rPr lang="en-CN" dirty="0"/>
              <a:t>系统调用</a:t>
            </a:r>
            <a:r>
              <a:rPr lang="zh-CN" altLang="en-US" dirty="0"/>
              <a:t>（由</a:t>
            </a:r>
            <a:r>
              <a:rPr lang="en-US" altLang="zh-CN" dirty="0"/>
              <a:t>SYSCALL</a:t>
            </a:r>
            <a:r>
              <a:rPr lang="zh-CN" altLang="en-US" dirty="0"/>
              <a:t>指令触发）</a:t>
            </a:r>
            <a:endParaRPr lang="en-US" altLang="zh-CN" dirty="0"/>
          </a:p>
          <a:p>
            <a:pPr lvl="1"/>
            <a:r>
              <a:rPr lang="zh-CN" altLang="en-US" dirty="0"/>
              <a:t>断点（由</a:t>
            </a:r>
            <a:r>
              <a:rPr lang="en-US" altLang="zh-CN" dirty="0"/>
              <a:t>BREAK</a:t>
            </a:r>
            <a:r>
              <a:rPr lang="zh-CN" altLang="en-US" dirty="0"/>
              <a:t>指令触发）</a:t>
            </a:r>
            <a:endParaRPr lang="en-US" altLang="zh-CN" dirty="0"/>
          </a:p>
          <a:p>
            <a:pPr lvl="1"/>
            <a:r>
              <a:rPr lang="en-CN" dirty="0"/>
              <a:t>访存地址错例外</a:t>
            </a:r>
            <a:r>
              <a:rPr lang="zh-CN" altLang="en-US" dirty="0"/>
              <a:t>（</a:t>
            </a:r>
            <a:r>
              <a:rPr lang="en-US" altLang="zh-CN" dirty="0"/>
              <a:t>ADEL</a:t>
            </a:r>
            <a:r>
              <a:rPr lang="zh-CN" altLang="en-US" dirty="0"/>
              <a:t>、</a:t>
            </a:r>
            <a:r>
              <a:rPr lang="en-US" altLang="zh-CN" dirty="0"/>
              <a:t>ADES</a:t>
            </a:r>
            <a:r>
              <a:rPr lang="zh-CN" altLang="en-US" dirty="0"/>
              <a:t>）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59944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77BA-6FA6-F741-9F95-6EE68D79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五级流水的异常处理放哪里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C4056-C64C-2D42-AAE4-FAB88387A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dirty="0"/>
              <a:t>精确异常</a:t>
            </a:r>
            <a:r>
              <a:rPr lang="zh-CN" altLang="en-US" dirty="0"/>
              <a:t>：将异常绑定到一条指令上。该指令之前的指令都会正常完成，自己以及之后的指令都相当于没有执行。</a:t>
            </a:r>
            <a:endParaRPr lang="en-US" altLang="zh-CN" dirty="0"/>
          </a:p>
          <a:p>
            <a:pPr lvl="1"/>
            <a:r>
              <a:rPr lang="en-CN" dirty="0"/>
              <a:t>做超标量的同学可以考虑顺序提交时再处理</a:t>
            </a:r>
            <a:r>
              <a:rPr lang="zh-CN" altLang="en-US" dirty="0"/>
              <a:t>（</a:t>
            </a:r>
            <a:r>
              <a:rPr lang="zh-CN" altLang="en-US" strike="sngStrike" dirty="0"/>
              <a:t>恭喜在架构侧信道上已达到</a:t>
            </a:r>
            <a:r>
              <a:rPr lang="en-US" altLang="zh-CN" strike="sngStrike" dirty="0"/>
              <a:t>Intel</a:t>
            </a:r>
            <a:r>
              <a:rPr lang="zh-CN" altLang="en-US" strike="sngStrike" dirty="0"/>
              <a:t>同等水平，写出了</a:t>
            </a:r>
            <a:r>
              <a:rPr lang="en-US" altLang="zh-CN" strike="sngStrike" dirty="0"/>
              <a:t>Meltdown</a:t>
            </a:r>
            <a:r>
              <a:rPr lang="zh-CN" altLang="en-US" strike="sngStrike" dirty="0"/>
              <a:t>那样的漏洞</a:t>
            </a:r>
            <a:r>
              <a:rPr lang="zh-CN" altLang="en-US" dirty="0"/>
              <a:t>）</a:t>
            </a:r>
            <a:endParaRPr lang="en-CN" dirty="0"/>
          </a:p>
          <a:p>
            <a:endParaRPr lang="en-CN" dirty="0"/>
          </a:p>
          <a:p>
            <a:r>
              <a:rPr lang="en-CN" dirty="0"/>
              <a:t>异常处理要保证</a:t>
            </a:r>
          </a:p>
          <a:p>
            <a:pPr lvl="1"/>
            <a:r>
              <a:rPr lang="en-CN" dirty="0"/>
              <a:t>出现异常的指令没有执行过的痕迹</a:t>
            </a:r>
            <a:r>
              <a:rPr lang="zh-CN" altLang="en-US" dirty="0"/>
              <a:t>（如写寄存器，写</a:t>
            </a:r>
            <a:r>
              <a:rPr lang="en-US" altLang="zh-CN" dirty="0"/>
              <a:t>HILO</a:t>
            </a:r>
            <a:r>
              <a:rPr lang="zh-CN" altLang="en-US" dirty="0"/>
              <a:t>），在</a:t>
            </a:r>
            <a:r>
              <a:rPr lang="en-US" altLang="zh-CN" dirty="0"/>
              <a:t>WB</a:t>
            </a:r>
            <a:r>
              <a:rPr lang="zh-CN" altLang="en-US" dirty="0"/>
              <a:t>之前</a:t>
            </a:r>
            <a:endParaRPr lang="en-US" dirty="0"/>
          </a:p>
          <a:p>
            <a:pPr lvl="1"/>
            <a:r>
              <a:rPr lang="en-CN" dirty="0"/>
              <a:t>在EX之后才会出现Overflow</a:t>
            </a:r>
          </a:p>
          <a:p>
            <a:r>
              <a:rPr lang="en-US" dirty="0" err="1"/>
              <a:t>所以</a:t>
            </a:r>
            <a:r>
              <a:rPr lang="zh-CN" altLang="en-US" dirty="0"/>
              <a:t>，只能是</a:t>
            </a:r>
            <a:r>
              <a:rPr lang="en-US" altLang="zh-CN" dirty="0"/>
              <a:t>Memory</a:t>
            </a:r>
            <a:r>
              <a:rPr lang="zh-CN" altLang="en-US" dirty="0"/>
              <a:t>。</a:t>
            </a:r>
            <a:endParaRPr lang="en-CN" dirty="0"/>
          </a:p>
          <a:p>
            <a:endParaRPr lang="en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565052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D918-75F3-0C45-B3C0-13AFFD36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MIPS异常处理的进入与返回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3F897-5C57-FC44-9E3D-9F6DFC951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N" dirty="0"/>
              <a:t>当发生前述例外的时候</a:t>
            </a:r>
            <a:r>
              <a:rPr lang="zh-CN" altLang="en-US" dirty="0"/>
              <a:t>，</a:t>
            </a:r>
            <a:r>
              <a:rPr lang="en-US" altLang="zh-CN" dirty="0"/>
              <a:t>CP0</a:t>
            </a:r>
            <a:r>
              <a:rPr lang="zh-CN" altLang="en-US" dirty="0"/>
              <a:t>完成一系列寄存器的更新操作</a:t>
            </a:r>
            <a:endParaRPr lang="en-US" altLang="zh-CN" dirty="0"/>
          </a:p>
          <a:p>
            <a:pPr lvl="1"/>
            <a:r>
              <a:rPr lang="en-US" dirty="0" err="1"/>
              <a:t>更新操作包括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en-US" dirty="0"/>
              <a:t>将发生例外时PC记录到CP</a:t>
            </a:r>
            <a:r>
              <a:rPr lang="en-US" altLang="zh-CN" dirty="0"/>
              <a:t>0</a:t>
            </a:r>
            <a:r>
              <a:rPr lang="zh-CN" altLang="en-US" dirty="0"/>
              <a:t>的</a:t>
            </a:r>
            <a:r>
              <a:rPr lang="en-US" altLang="zh-CN" dirty="0"/>
              <a:t>EPC</a:t>
            </a:r>
            <a:r>
              <a:rPr lang="zh-CN" altLang="en-US" dirty="0"/>
              <a:t>寄存器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跳转到例外入口地址，我们固定为</a:t>
            </a:r>
            <a:r>
              <a:rPr lang="en-US" altLang="zh-CN" dirty="0"/>
              <a:t>0xbfc00380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软件通过读取</a:t>
            </a:r>
            <a:r>
              <a:rPr lang="en-US" altLang="zh-CN" dirty="0"/>
              <a:t>CP0</a:t>
            </a:r>
            <a:r>
              <a:rPr lang="zh-CN" altLang="en-US" dirty="0"/>
              <a:t>寄存器找到例外产生原因，完成响应</a:t>
            </a:r>
            <a:endParaRPr lang="en-US" altLang="zh-CN" dirty="0"/>
          </a:p>
          <a:p>
            <a:pPr lvl="1"/>
            <a:r>
              <a:rPr lang="zh-CN" altLang="en-US" dirty="0"/>
              <a:t>例如真实的操作系统中处理系统调用或者溢出后报段错误退出进程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软件</a:t>
            </a:r>
            <a:r>
              <a:rPr lang="en-CN" dirty="0"/>
              <a:t>例外处理结束后</a:t>
            </a:r>
            <a:r>
              <a:rPr lang="zh-CN" altLang="en-US" dirty="0"/>
              <a:t>，使用</a:t>
            </a:r>
            <a:r>
              <a:rPr lang="en-US" altLang="zh-CN" dirty="0" err="1"/>
              <a:t>eret</a:t>
            </a:r>
            <a:r>
              <a:rPr lang="zh-CN" altLang="en-US" dirty="0"/>
              <a:t>指令返回</a:t>
            </a:r>
            <a:endParaRPr lang="en-US" altLang="zh-CN" dirty="0"/>
          </a:p>
          <a:p>
            <a:pPr lvl="1"/>
            <a:r>
              <a:rPr lang="zh-CN" altLang="en-US" dirty="0"/>
              <a:t>跳转到</a:t>
            </a:r>
            <a:r>
              <a:rPr lang="en-US" altLang="zh-CN" dirty="0"/>
              <a:t>CP0</a:t>
            </a:r>
            <a:r>
              <a:rPr lang="zh-CN" altLang="en-US" dirty="0"/>
              <a:t>的</a:t>
            </a:r>
            <a:r>
              <a:rPr lang="en-US" altLang="zh-CN" dirty="0"/>
              <a:t>EPC</a:t>
            </a:r>
            <a:r>
              <a:rPr lang="zh-CN" altLang="en-US" dirty="0"/>
              <a:t>寄存器的地址</a:t>
            </a:r>
            <a:endParaRPr lang="en-US" altLang="zh-CN" dirty="0"/>
          </a:p>
          <a:p>
            <a:pPr lvl="1"/>
            <a:r>
              <a:rPr lang="en-CN" dirty="0"/>
              <a:t>注</a:t>
            </a:r>
            <a:r>
              <a:rPr lang="zh-CN" altLang="en-US" dirty="0"/>
              <a:t>：软件可能使用</a:t>
            </a:r>
            <a:r>
              <a:rPr lang="en-US" altLang="zh-CN" dirty="0"/>
              <a:t>MTC0</a:t>
            </a:r>
            <a:r>
              <a:rPr lang="zh-CN" altLang="en-US" dirty="0"/>
              <a:t>更改</a:t>
            </a:r>
            <a:r>
              <a:rPr lang="en-US" altLang="zh-CN" dirty="0"/>
              <a:t>EPC</a:t>
            </a:r>
            <a:r>
              <a:rPr lang="zh-CN" altLang="en-US" dirty="0"/>
              <a:t>地址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60132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432A-1253-244D-81A9-890D5269A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硬中断怎么接</a:t>
            </a:r>
            <a:r>
              <a:rPr lang="zh-CN" altLang="en-US" dirty="0"/>
              <a:t>？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04861-4CF2-284A-B907-9F725236C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  <a:p>
            <a:r>
              <a:rPr lang="en-CN" dirty="0"/>
              <a:t>功能测试和性能测试只需要实现软件中断</a:t>
            </a:r>
          </a:p>
          <a:p>
            <a:pPr lvl="1"/>
            <a:r>
              <a:rPr lang="en-CN" dirty="0"/>
              <a:t>通过软件用</a:t>
            </a:r>
            <a:r>
              <a:rPr lang="en-US" altLang="zh-CN" dirty="0"/>
              <a:t>mtc0</a:t>
            </a:r>
            <a:r>
              <a:rPr lang="zh-CN" altLang="en-US" dirty="0"/>
              <a:t>来写</a:t>
            </a:r>
            <a:r>
              <a:rPr lang="en-US" altLang="zh-CN" dirty="0"/>
              <a:t>cause</a:t>
            </a:r>
            <a:r>
              <a:rPr lang="zh-CN" altLang="en-US" dirty="0"/>
              <a:t>寄存器产生</a:t>
            </a:r>
            <a:endParaRPr lang="en-US" altLang="zh-CN" dirty="0"/>
          </a:p>
          <a:p>
            <a:pPr lvl="1"/>
            <a:r>
              <a:rPr lang="en-US" dirty="0" err="1"/>
              <a:t>时钟中断也可不实现</a:t>
            </a:r>
            <a:r>
              <a:rPr lang="zh-CN" altLang="en-US" dirty="0"/>
              <a:t>，不影响测试，尽管参考代码的</a:t>
            </a:r>
            <a:r>
              <a:rPr lang="en-US" altLang="zh-CN" dirty="0"/>
              <a:t>cp0</a:t>
            </a:r>
            <a:r>
              <a:rPr lang="zh-CN" altLang="en-US" dirty="0"/>
              <a:t> </a:t>
            </a:r>
            <a:r>
              <a:rPr lang="en-US" altLang="zh-CN" dirty="0"/>
              <a:t>reg</a:t>
            </a:r>
            <a:r>
              <a:rPr lang="zh-CN" altLang="en-US" dirty="0"/>
              <a:t>有给出。</a:t>
            </a:r>
            <a:endParaRPr lang="en-US" altLang="zh-CN" dirty="0"/>
          </a:p>
          <a:p>
            <a:pPr lvl="2"/>
            <a:r>
              <a:rPr lang="zh-CN" altLang="en-US" dirty="0"/>
              <a:t>但</a:t>
            </a:r>
            <a:r>
              <a:rPr lang="en-US" altLang="zh-CN" dirty="0"/>
              <a:t>count</a:t>
            </a:r>
            <a:r>
              <a:rPr lang="zh-CN" altLang="en-US" dirty="0"/>
              <a:t>寄存器依然需要保持每周期</a:t>
            </a:r>
            <a:r>
              <a:rPr lang="en-US" altLang="zh-CN" dirty="0"/>
              <a:t>+1</a:t>
            </a:r>
            <a:r>
              <a:rPr lang="zh-CN" altLang="en-US" dirty="0"/>
              <a:t>。</a:t>
            </a:r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CP0</a:t>
            </a:r>
            <a:r>
              <a:rPr lang="zh-CN" altLang="en-US" dirty="0"/>
              <a:t>的</a:t>
            </a:r>
            <a:r>
              <a:rPr lang="en-US" altLang="zh-CN" dirty="0"/>
              <a:t>Status</a:t>
            </a:r>
            <a:r>
              <a:rPr lang="zh-CN" altLang="en-US" dirty="0"/>
              <a:t>中硬中断相关的位保持</a:t>
            </a:r>
            <a:r>
              <a:rPr lang="en-US" altLang="zh-CN" dirty="0"/>
              <a:t>0</a:t>
            </a:r>
            <a:r>
              <a:rPr lang="zh-CN" altLang="en-US" dirty="0"/>
              <a:t>即可。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6336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A30F2-6415-CC49-9B1C-AD14FA390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一个很容易犯错的小细节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0825C-22D4-5343-B73D-52DBE0D3F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mtc0</a:t>
            </a:r>
            <a:r>
              <a:rPr lang="zh-CN" altLang="en-US" dirty="0"/>
              <a:t>写</a:t>
            </a:r>
            <a:r>
              <a:rPr lang="en-US" altLang="zh-CN" dirty="0"/>
              <a:t>cause</a:t>
            </a:r>
            <a:r>
              <a:rPr lang="zh-CN" altLang="en-US" dirty="0"/>
              <a:t>寄存器进行软中断，软中断的触发在下一条指令处</a:t>
            </a:r>
            <a:endParaRPr lang="en-US" altLang="zh-CN" dirty="0"/>
          </a:p>
          <a:p>
            <a:pPr lvl="1"/>
            <a:r>
              <a:rPr lang="zh-CN" altLang="en-US" dirty="0"/>
              <a:t>也就是说，</a:t>
            </a:r>
            <a:r>
              <a:rPr lang="en-US" altLang="zh-CN" dirty="0"/>
              <a:t>EPC</a:t>
            </a:r>
            <a:r>
              <a:rPr lang="zh-CN" altLang="en-US" dirty="0"/>
              <a:t>实际上应该为</a:t>
            </a:r>
            <a:r>
              <a:rPr lang="en-US" altLang="zh-CN" dirty="0"/>
              <a:t>mtc0</a:t>
            </a:r>
            <a:r>
              <a:rPr lang="zh-CN" altLang="en-US" dirty="0"/>
              <a:t>后的下一条指令</a:t>
            </a:r>
            <a:endParaRPr lang="en-CN" dirty="0"/>
          </a:p>
          <a:p>
            <a:r>
              <a:rPr lang="en-US" altLang="zh-CN" dirty="0"/>
              <a:t>MIPS</a:t>
            </a:r>
            <a:r>
              <a:rPr lang="zh-CN" altLang="en-US" dirty="0"/>
              <a:t>标准规定了如果在延迟槽内，需要将</a:t>
            </a:r>
            <a:r>
              <a:rPr lang="en-US" altLang="zh-CN" dirty="0"/>
              <a:t>EPC</a:t>
            </a:r>
            <a:r>
              <a:rPr lang="zh-CN" altLang="en-US" dirty="0"/>
              <a:t>设置为延迟槽的前一条指令。</a:t>
            </a:r>
            <a:endParaRPr lang="en-US" altLang="zh-CN" dirty="0"/>
          </a:p>
          <a:p>
            <a:pPr lvl="1"/>
            <a:r>
              <a:rPr lang="zh-CN" altLang="en-US" dirty="0"/>
              <a:t>可以由</a:t>
            </a:r>
            <a:r>
              <a:rPr lang="en-US" altLang="zh-CN" dirty="0"/>
              <a:t>id</a:t>
            </a:r>
            <a:r>
              <a:rPr lang="zh-CN" altLang="en-US" dirty="0"/>
              <a:t>阶段是否为</a:t>
            </a:r>
            <a:r>
              <a:rPr lang="en-US" altLang="zh-CN" dirty="0"/>
              <a:t>branch</a:t>
            </a:r>
            <a:r>
              <a:rPr lang="zh-CN" altLang="en-US" dirty="0"/>
              <a:t>或</a:t>
            </a:r>
            <a:r>
              <a:rPr lang="en-US" altLang="zh-CN" dirty="0"/>
              <a:t>jump</a:t>
            </a:r>
            <a:r>
              <a:rPr lang="zh-CN" altLang="en-US" dirty="0"/>
              <a:t>指令来确定</a:t>
            </a:r>
            <a:r>
              <a:rPr lang="en-US" altLang="zh-CN" dirty="0"/>
              <a:t>if</a:t>
            </a:r>
            <a:r>
              <a:rPr lang="zh-CN" altLang="en-US" dirty="0"/>
              <a:t>阶段是否是延迟槽，然后顺着流水线</a:t>
            </a:r>
            <a:r>
              <a:rPr lang="zh-CN" altLang="en-CN" dirty="0"/>
              <a:t>一级级</a:t>
            </a:r>
            <a:r>
              <a:rPr lang="zh-CN" altLang="en-US" dirty="0"/>
              <a:t>传过去</a:t>
            </a:r>
            <a:endParaRPr lang="en-US" altLang="zh-CN" dirty="0"/>
          </a:p>
          <a:p>
            <a:pPr lvl="1"/>
            <a:r>
              <a:rPr lang="zh-CN" altLang="en-US" dirty="0"/>
              <a:t>还需要在</a:t>
            </a:r>
            <a:r>
              <a:rPr lang="en-US" altLang="zh-CN" dirty="0"/>
              <a:t>CP0.cause</a:t>
            </a:r>
            <a:r>
              <a:rPr lang="zh-CN" altLang="en-US" dirty="0"/>
              <a:t>寄存器的</a:t>
            </a:r>
            <a:r>
              <a:rPr lang="en-US" altLang="zh-CN" dirty="0"/>
              <a:t>BD</a:t>
            </a:r>
            <a:r>
              <a:rPr lang="zh-CN" altLang="en-US" dirty="0"/>
              <a:t>位中记录当前指令是否在延迟槽内</a:t>
            </a:r>
            <a:endParaRPr lang="en-US" altLang="zh-CN" dirty="0"/>
          </a:p>
          <a:p>
            <a:r>
              <a:rPr lang="zh-CN" altLang="en-US" dirty="0"/>
              <a:t>异常的产生到跳转需采用组合逻辑。</a:t>
            </a:r>
            <a:endParaRPr lang="en-US" altLang="zh-CN" dirty="0"/>
          </a:p>
          <a:p>
            <a:r>
              <a:rPr lang="zh-CN" altLang="en-US" dirty="0"/>
              <a:t>出现异常的指令不能产生任何寄存器写入</a:t>
            </a:r>
            <a:r>
              <a:rPr lang="zh-CN" altLang="en-US" b="1" dirty="0"/>
              <a:t>（含</a:t>
            </a:r>
            <a:r>
              <a:rPr lang="en-US" altLang="zh-CN" b="1" dirty="0"/>
              <a:t>HILO</a:t>
            </a:r>
            <a:r>
              <a:rPr lang="zh-CN" altLang="en-US" b="1" dirty="0"/>
              <a:t>）</a:t>
            </a:r>
            <a:r>
              <a:rPr lang="zh-CN" altLang="en-US" dirty="0"/>
              <a:t>和访存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7045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258E-9726-C44A-9409-9538BC9F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新出现的冒险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7BDF-546D-D840-8001-CDF1045B7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如果你已经能处理M</a:t>
            </a:r>
            <a:r>
              <a:rPr lang="en-US" altLang="zh-CN" dirty="0" err="1"/>
              <a:t>emory</a:t>
            </a:r>
            <a:r>
              <a:rPr lang="zh-CN" altLang="en-US" dirty="0"/>
              <a:t>阶段的跳转，需要注意的只有一个，</a:t>
            </a:r>
            <a:r>
              <a:rPr lang="en-US" altLang="zh-CN" dirty="0"/>
              <a:t>mtc0</a:t>
            </a:r>
            <a:r>
              <a:rPr lang="zh-CN" altLang="en-US" dirty="0"/>
              <a:t>和</a:t>
            </a:r>
            <a:r>
              <a:rPr lang="en-US" altLang="zh-CN" dirty="0"/>
              <a:t>mfc0</a:t>
            </a:r>
            <a:r>
              <a:rPr lang="zh-CN" altLang="en-US" dirty="0"/>
              <a:t>的冒险问题。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可以查阅参考代码，读取用组合逻辑，写入用时序逻辑。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9204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1668</Words>
  <Application>Microsoft Macintosh PowerPoint</Application>
  <PresentationFormat>Widescreen</PresentationFormat>
  <Paragraphs>188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等线</vt:lpstr>
      <vt:lpstr>等线 Light</vt:lpstr>
      <vt:lpstr>微软雅黑</vt:lpstr>
      <vt:lpstr>Arial</vt:lpstr>
      <vt:lpstr>Wingdings</vt:lpstr>
      <vt:lpstr>Office 主题​​</vt:lpstr>
      <vt:lpstr>硬件综合设计讲解 第二课 57条指令-异常处理与后续</vt:lpstr>
      <vt:lpstr>这个阶段做什么？</vt:lpstr>
      <vt:lpstr>CP0只是个寄存器？</vt:lpstr>
      <vt:lpstr>例外（异常）是什么？</vt:lpstr>
      <vt:lpstr>五级流水的异常处理放哪里</vt:lpstr>
      <vt:lpstr>MIPS异常处理的进入与返回</vt:lpstr>
      <vt:lpstr>硬中断怎么接？</vt:lpstr>
      <vt:lpstr>一个很容易犯错的小细节</vt:lpstr>
      <vt:lpstr>新出现的冒险</vt:lpstr>
      <vt:lpstr>具体做的步骤</vt:lpstr>
      <vt:lpstr>接下来需要做的步骤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新产生的stall如何处理？</vt:lpstr>
      <vt:lpstr>PowerPoint Presentation</vt:lpstr>
      <vt:lpstr>PowerPoint Presentation</vt:lpstr>
      <vt:lpstr>PowerPoint Presentation</vt:lpstr>
      <vt:lpstr>PowerPoint Presentation</vt:lpstr>
      <vt:lpstr>依然上不了板怎么办</vt:lpstr>
      <vt:lpstr>何时上板？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硬件综合设计讲解 第一课 Overview</dc:title>
  <dc:creator>泱宇 陈</dc:creator>
  <cp:lastModifiedBy>泱宇 陈</cp:lastModifiedBy>
  <cp:revision>27</cp:revision>
  <dcterms:created xsi:type="dcterms:W3CDTF">2021-12-30T18:10:52Z</dcterms:created>
  <dcterms:modified xsi:type="dcterms:W3CDTF">2022-01-03T19:18:22Z</dcterms:modified>
</cp:coreProperties>
</file>