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2" r:id="rId3"/>
    <p:sldId id="268" r:id="rId4"/>
    <p:sldId id="258" r:id="rId5"/>
    <p:sldId id="276" r:id="rId6"/>
    <p:sldId id="259" r:id="rId7"/>
    <p:sldId id="275" r:id="rId8"/>
    <p:sldId id="277" r:id="rId9"/>
    <p:sldId id="260" r:id="rId10"/>
    <p:sldId id="257" r:id="rId11"/>
    <p:sldId id="273" r:id="rId12"/>
    <p:sldId id="269" r:id="rId13"/>
    <p:sldId id="263" r:id="rId14"/>
    <p:sldId id="278" r:id="rId15"/>
    <p:sldId id="279" r:id="rId16"/>
    <p:sldId id="266" r:id="rId17"/>
    <p:sldId id="281" r:id="rId18"/>
    <p:sldId id="282" r:id="rId19"/>
    <p:sldId id="295" r:id="rId20"/>
    <p:sldId id="293" r:id="rId21"/>
    <p:sldId id="294" r:id="rId22"/>
    <p:sldId id="267" r:id="rId23"/>
    <p:sldId id="284" r:id="rId24"/>
    <p:sldId id="283" r:id="rId25"/>
    <p:sldId id="296" r:id="rId26"/>
    <p:sldId id="285" r:id="rId27"/>
    <p:sldId id="286" r:id="rId28"/>
    <p:sldId id="297" r:id="rId29"/>
    <p:sldId id="298" r:id="rId30"/>
    <p:sldId id="299" r:id="rId31"/>
    <p:sldId id="311" r:id="rId32"/>
    <p:sldId id="301" r:id="rId33"/>
    <p:sldId id="261" r:id="rId34"/>
    <p:sldId id="304" r:id="rId35"/>
    <p:sldId id="264" r:id="rId36"/>
    <p:sldId id="305" r:id="rId37"/>
    <p:sldId id="306" r:id="rId38"/>
    <p:sldId id="312" r:id="rId39"/>
    <p:sldId id="313" r:id="rId40"/>
    <p:sldId id="280" r:id="rId41"/>
    <p:sldId id="308" r:id="rId42"/>
    <p:sldId id="290" r:id="rId43"/>
    <p:sldId id="309" r:id="rId44"/>
    <p:sldId id="310" r:id="rId45"/>
    <p:sldId id="291" r:id="rId46"/>
    <p:sldId id="265" r:id="rId47"/>
    <p:sldId id="29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shine~ Yuan" initials="SY" lastIdx="3" clrIdx="0">
    <p:extLst>
      <p:ext uri="{19B8F6BF-5375-455C-9EA6-DF929625EA0E}">
        <p15:presenceInfo xmlns:p15="http://schemas.microsoft.com/office/powerpoint/2012/main" userId="33a7a801d67e2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22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3933D-5B04-408B-9C21-D67393F876F7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C277-92ED-4FA8-A351-FE92FF53E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6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第一步是</a:t>
            </a:r>
            <a:endParaRPr lang="en-US" altLang="zh-CN" dirty="0"/>
          </a:p>
          <a:p>
            <a:r>
              <a:rPr lang="zh-CN" altLang="en-US" dirty="0"/>
              <a:t>首先我们实现的</a:t>
            </a:r>
            <a:r>
              <a:rPr lang="en-US" altLang="zh-CN" dirty="0"/>
              <a:t>CPU</a:t>
            </a:r>
            <a:r>
              <a:rPr lang="zh-CN" altLang="en-US" dirty="0"/>
              <a:t>是以代码的形式存在的，因此是一个软核，可以在不同的</a:t>
            </a:r>
            <a:r>
              <a:rPr lang="en-US" altLang="zh-CN" dirty="0"/>
              <a:t>FPGA</a:t>
            </a:r>
            <a:r>
              <a:rPr lang="zh-CN" altLang="en-US" dirty="0"/>
              <a:t>上移植，经过后端设计后也可以用于流片。而使用代码描述硬件需要使用硬件描述语言</a:t>
            </a:r>
            <a:r>
              <a:rPr lang="en-US" altLang="zh-CN" dirty="0"/>
              <a:t>HDL</a:t>
            </a:r>
            <a:r>
              <a:rPr lang="zh-CN" altLang="en-US" dirty="0"/>
              <a:t>，我们使用的是其中之一的</a:t>
            </a:r>
            <a:r>
              <a:rPr lang="en-US" altLang="zh-CN" dirty="0"/>
              <a:t>Verilog</a:t>
            </a:r>
            <a:r>
              <a:rPr lang="zh-CN" altLang="en-US" dirty="0"/>
              <a:t>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然后，我们实现的是</a:t>
            </a:r>
            <a:r>
              <a:rPr lang="en-US" altLang="zh-CN" dirty="0"/>
              <a:t>MIPS</a:t>
            </a:r>
            <a:r>
              <a:rPr lang="zh-CN" altLang="en-US" dirty="0"/>
              <a:t>体系结构的</a:t>
            </a:r>
            <a:r>
              <a:rPr lang="en-US" altLang="zh-CN" dirty="0"/>
              <a:t>CPU</a:t>
            </a:r>
            <a:r>
              <a:rPr lang="zh-CN" altLang="en-US" dirty="0"/>
              <a:t>。更确切的说是其中的</a:t>
            </a:r>
            <a:r>
              <a:rPr lang="en-US" altLang="zh-CN" dirty="0"/>
              <a:t>MIPS32 Release1</a:t>
            </a:r>
            <a:r>
              <a:rPr lang="zh-CN" altLang="en-US" dirty="0"/>
              <a:t>分支的子集。一个指令集体系结构也就是</a:t>
            </a:r>
            <a:r>
              <a:rPr lang="en-US" altLang="zh-CN" dirty="0"/>
              <a:t>ISA</a:t>
            </a:r>
            <a:r>
              <a:rPr lang="zh-CN" altLang="en-US" dirty="0"/>
              <a:t>，不仅包含指令集，还包含许多其它的规定，如编程模型、异常处理、虚拟存储器、特权级等。当我们实现</a:t>
            </a:r>
            <a:r>
              <a:rPr lang="en-US" altLang="zh-CN" dirty="0"/>
              <a:t>MIPS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时，便是要实现这些规定。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最后，我们可以用多种方式实现同一个体系结构的</a:t>
            </a:r>
            <a:r>
              <a:rPr lang="en-US" altLang="zh-CN" dirty="0"/>
              <a:t>CPU</a:t>
            </a:r>
            <a:r>
              <a:rPr lang="zh-CN" altLang="en-US" dirty="0"/>
              <a:t>。就像</a:t>
            </a:r>
            <a:r>
              <a:rPr lang="en-US" altLang="zh-CN" dirty="0"/>
              <a:t>AMD</a:t>
            </a:r>
            <a:r>
              <a:rPr lang="zh-CN" altLang="en-US" dirty="0"/>
              <a:t>和</a:t>
            </a:r>
            <a:r>
              <a:rPr lang="en-US" altLang="zh-CN" dirty="0"/>
              <a:t>intel</a:t>
            </a:r>
            <a:r>
              <a:rPr lang="zh-CN" altLang="en-US" dirty="0"/>
              <a:t>的处理器都是</a:t>
            </a:r>
            <a:r>
              <a:rPr lang="en-US" altLang="zh-CN" dirty="0"/>
              <a:t>x86</a:t>
            </a:r>
            <a:r>
              <a:rPr lang="zh-CN" altLang="en-US" dirty="0"/>
              <a:t>架构的一样。</a:t>
            </a:r>
            <a:r>
              <a:rPr lang="en-US" altLang="zh-CN" dirty="0"/>
              <a:t>CPU</a:t>
            </a:r>
            <a:r>
              <a:rPr lang="zh-CN" altLang="en-US" dirty="0"/>
              <a:t>的实现被称为微体系结构，比如我们实现的</a:t>
            </a:r>
            <a:r>
              <a:rPr lang="en-US" altLang="zh-CN" dirty="0"/>
              <a:t>5</a:t>
            </a:r>
            <a:r>
              <a:rPr lang="zh-CN" altLang="en-US" dirty="0"/>
              <a:t>级流水线，分支预测、</a:t>
            </a:r>
            <a:r>
              <a:rPr lang="en-US" altLang="zh-CN" dirty="0"/>
              <a:t>Cache</a:t>
            </a:r>
            <a:r>
              <a:rPr lang="zh-CN" altLang="en-US" dirty="0"/>
              <a:t>都属于微体系结构的内容。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光有</a:t>
            </a:r>
            <a:r>
              <a:rPr lang="en-US" altLang="zh-CN" dirty="0"/>
              <a:t>CPU</a:t>
            </a:r>
            <a:r>
              <a:rPr lang="zh-CN" altLang="en-US" dirty="0"/>
              <a:t>，我们还没有办法运行程序。我们需要搭建一个</a:t>
            </a:r>
            <a:r>
              <a:rPr lang="en-US" altLang="zh-CN" dirty="0"/>
              <a:t>SoC</a:t>
            </a:r>
            <a:r>
              <a:rPr lang="zh-CN" altLang="en-US" dirty="0"/>
              <a:t>，</a:t>
            </a:r>
            <a:r>
              <a:rPr lang="en-US" altLang="zh-CN" dirty="0"/>
              <a:t>SoC</a:t>
            </a:r>
            <a:r>
              <a:rPr lang="zh-CN" altLang="en-US" dirty="0"/>
              <a:t>简单来说就是在一个芯片上集成了一个基本完整的计算机系统、包含</a:t>
            </a:r>
            <a:r>
              <a:rPr lang="en-US" altLang="zh-CN" dirty="0"/>
              <a:t>CPU</a:t>
            </a:r>
            <a:r>
              <a:rPr lang="zh-CN" altLang="en-US" dirty="0"/>
              <a:t>，存储器、输入输出等。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搭建好</a:t>
            </a:r>
            <a:r>
              <a:rPr lang="en-US" altLang="zh-CN" dirty="0"/>
              <a:t>SoC</a:t>
            </a:r>
            <a:r>
              <a:rPr lang="zh-CN" altLang="en-US" dirty="0"/>
              <a:t>后，我们已经有了一个完整的硬件系统，可以运行软件了。但此时我们没有操作系统，运行的程序是裸金属程序。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我们可以查看一下功能测试和性能测试的代码。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功能测试全部都是汇编代码，性能测试则实现了一个微小的</a:t>
            </a:r>
            <a:r>
              <a:rPr lang="en-US" altLang="zh-CN" dirty="0"/>
              <a:t>C</a:t>
            </a:r>
            <a:r>
              <a:rPr lang="zh-CN" altLang="en-US" dirty="0"/>
              <a:t>标准库主要包括</a:t>
            </a:r>
            <a:r>
              <a:rPr lang="en-US" altLang="zh-CN" dirty="0" err="1"/>
              <a:t>printf</a:t>
            </a:r>
            <a:r>
              <a:rPr lang="zh-CN" altLang="en-US" dirty="0"/>
              <a:t>函数，字符串函数等。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8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1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如果你不满足直接和硬件打交道的编程方式，就需要移植操作系统了。这里我就不仔细说明了，我目前也在做这方面的工作。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6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48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7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2A378-EFCD-4581-991B-606A8D244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8ADC6-253A-471A-A8CA-56AF59A3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D417A-1083-436A-BB6C-2BD23C1A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1076B-CF93-48BD-B499-D1834EE3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83A0-E928-40C0-A0F0-5F13879B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CCCC-DF8C-448B-B9AA-545E9EEA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627E9-2C3A-4095-8201-24B71F94F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3755-2D1B-41F3-8614-A549F993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A985D-7183-4F83-A25A-9E76782F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2EB5C-879B-49B3-9708-B221E83E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653BBA-A521-422F-B9F2-A35C1F59D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50359E-F4F8-4AE1-8D9A-F45E1F1D1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78838-74FA-4A39-A893-60EBD5D2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60ABC-D5D3-44E5-AE4D-387686B6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2871B-4C87-4A3F-8D14-114C2AC7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CE33-3B8D-447B-BE9E-47183444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EEBD-7E3A-456F-B641-0D3C6843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FADE3-C66C-4461-9BBF-BF437EC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FA9BD-3580-43D2-A4DC-B3CBEB1A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8D066-9AD7-409A-A94F-4B4FD52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5037E-56D5-4981-ADA9-7781C748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A75A-42D3-4B70-846E-A283A48E8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B6451-7F8B-45AC-ABDD-CA80A512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3A602-552F-426A-9F5A-ADF24150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C3DAF-DAF2-462A-9F4B-2F13C4D2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0C785-CBDF-4FC8-9468-CDB8DA6F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621CE-B96A-4493-BCC7-578A79362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565F1-B443-48DE-9A06-63626B26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B4F09-DAF4-4AB0-B8C8-25F87B0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1EE29-A6D4-4F23-9936-704FD6F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2DDC7-AD7C-4AC8-BE83-ECEC3090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E425-BAE4-4F02-8131-E66AD683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AF840-5F87-4360-A442-752CBDAD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AFEBA-BA25-4FDB-8524-48C7039D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71FA8-CF01-4E72-929F-2B2C745D4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03241-66EF-4DF3-A300-2ED3A4BAF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C7D634-465F-4D2F-B294-7B6694D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875C3E-AA3A-4048-9438-0E0615FB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C5647B-F1A6-41A5-B0BD-655947C0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1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09C28-57A2-4B4E-A17B-CD94A481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F239A0-75A1-4EC3-BDB7-F040AE8D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D007B-15CE-4CFB-B215-0EBCD789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96E9B-475A-40CB-B572-C8AA1150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79086-B8EA-48AA-AFE0-18A012CA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A75D34-C772-4212-BE31-74952D8B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4C86C-65CC-47CC-BAB4-F04B4BE4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B8E08-8E57-4078-B03E-71FE273A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B0160-6E63-4608-BDF0-4EE8F0E3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FD436-A871-462F-9D34-B47E18B2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BAF4A-7E9B-4F01-8F0F-12FD3579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8A5E8-71C5-4B09-88C4-BF19C193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99503-A731-4B80-856C-0DFF86A4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CBB9D-381B-4B72-939E-AB1DC6B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E7494-4417-4926-B2C0-5F15150B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D952C-F3C3-44E3-B86B-D33E0C862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93D84-0112-4369-902C-37B32894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45CF7-7436-403D-B6BD-F7E1B0E7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A5D02-36EC-4898-B686-A8B3641F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5A0D8-E3E0-4CAE-947D-45370AC4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8C1C-B6AF-4D7A-980A-F7D0B4B5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D5C5B-465F-478B-968D-B4B6FB014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C7A8-9C5D-421C-B64B-5375EB360820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4FDD7-EEA6-462F-AD4D-06B560FA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0BBE2-BBCC-4FE9-8241-A5380D82F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3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tb.org/~esr/faqs/smart-questions.html#translations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54BE2E-8F84-457E-9215-6261C4A2ACF3}"/>
              </a:ext>
            </a:extLst>
          </p:cNvPr>
          <p:cNvSpPr txBox="1"/>
          <p:nvPr/>
        </p:nvSpPr>
        <p:spPr>
          <a:xfrm>
            <a:off x="1289885" y="1710484"/>
            <a:ext cx="539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硬件综合设计讲解（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E98D-A824-4C6D-A2B2-4E5A598CA0C1}"/>
              </a:ext>
            </a:extLst>
          </p:cNvPr>
          <p:cNvSpPr txBox="1"/>
          <p:nvPr/>
        </p:nvSpPr>
        <p:spPr>
          <a:xfrm>
            <a:off x="1289885" y="2892019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计科袁福焱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798E2-83E5-4AA1-99B0-E3854DA472FE}"/>
              </a:ext>
            </a:extLst>
          </p:cNvPr>
          <p:cNvSpPr txBox="1"/>
          <p:nvPr/>
        </p:nvSpPr>
        <p:spPr>
          <a:xfrm>
            <a:off x="1289885" y="4105219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2020/12/21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1A9B94-7248-4702-8992-A052A8891465}"/>
              </a:ext>
            </a:extLst>
          </p:cNvPr>
          <p:cNvSpPr txBox="1"/>
          <p:nvPr/>
        </p:nvSpPr>
        <p:spPr>
          <a:xfrm>
            <a:off x="1289885" y="3498619"/>
            <a:ext cx="235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yuanfuya@qq.com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36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417114-33AC-4F73-BB7F-B1B649BC36BA}"/>
              </a:ext>
            </a:extLst>
          </p:cNvPr>
          <p:cNvSpPr txBox="1"/>
          <p:nvPr/>
        </p:nvSpPr>
        <p:spPr>
          <a:xfrm>
            <a:off x="682246" y="717505"/>
            <a:ext cx="253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任务书说明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AA6262-E635-40D1-BC16-78642D05E446}"/>
              </a:ext>
            </a:extLst>
          </p:cNvPr>
          <p:cNvSpPr txBox="1"/>
          <p:nvPr/>
        </p:nvSpPr>
        <p:spPr>
          <a:xfrm>
            <a:off x="1599312" y="2355310"/>
            <a:ext cx="4953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条指令（连接数据通路）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级流水线（解决冒险）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扩充指令到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条（扩展数据通路、乘除法）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扩充至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条（添加异常处理、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扩展部分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106B7C74-09D6-4170-BF0C-96A1DFC2EE29}"/>
              </a:ext>
            </a:extLst>
          </p:cNvPr>
          <p:cNvSpPr/>
          <p:nvPr/>
        </p:nvSpPr>
        <p:spPr>
          <a:xfrm>
            <a:off x="1162483" y="17812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硬综大致阶段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75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E0FD8F-BAEA-457B-B0BC-580F465D0E0E}"/>
              </a:ext>
            </a:extLst>
          </p:cNvPr>
          <p:cNvSpPr txBox="1"/>
          <p:nvPr/>
        </p:nvSpPr>
        <p:spPr>
          <a:xfrm>
            <a:off x="823246" y="941866"/>
            <a:ext cx="262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iii </a:t>
            </a:r>
            <a:r>
              <a:rPr lang="zh-CN" altLang="en-US" dirty="0">
                <a:latin typeface="+mn-ea"/>
              </a:rPr>
              <a:t>处理器性能优化说明</a:t>
            </a:r>
            <a:endParaRPr lang="en-US" altLang="zh-CN" dirty="0">
              <a:latin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2AA436B-B964-4B62-970F-1C46E521FF7F}"/>
              </a:ext>
            </a:extLst>
          </p:cNvPr>
          <p:cNvGrpSpPr/>
          <p:nvPr/>
        </p:nvGrpSpPr>
        <p:grpSpPr>
          <a:xfrm>
            <a:off x="1430320" y="2070290"/>
            <a:ext cx="8842569" cy="3972929"/>
            <a:chOff x="1430320" y="2092868"/>
            <a:chExt cx="8842569" cy="397292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FC27CD6-AF22-4032-BD73-498AB084AFC2}"/>
                </a:ext>
              </a:extLst>
            </p:cNvPr>
            <p:cNvGrpSpPr/>
            <p:nvPr/>
          </p:nvGrpSpPr>
          <p:grpSpPr>
            <a:xfrm>
              <a:off x="1430320" y="2092868"/>
              <a:ext cx="6985020" cy="1867088"/>
              <a:chOff x="1430320" y="2092868"/>
              <a:chExt cx="6985020" cy="1867088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1CB1732-8AFE-491B-BC1C-E70485F1B135}"/>
                  </a:ext>
                </a:extLst>
              </p:cNvPr>
              <p:cNvSpPr/>
              <p:nvPr/>
            </p:nvSpPr>
            <p:spPr>
              <a:xfrm>
                <a:off x="1430320" y="2092868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流水线断流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BC9069D-74DE-4EE5-A1DA-2B2274F796CE}"/>
                  </a:ext>
                </a:extLst>
              </p:cNvPr>
              <p:cNvGrpSpPr/>
              <p:nvPr/>
            </p:nvGrpSpPr>
            <p:grpSpPr>
              <a:xfrm>
                <a:off x="2335958" y="2629049"/>
                <a:ext cx="6079382" cy="646331"/>
                <a:chOff x="2335958" y="2629049"/>
                <a:chExt cx="6079382" cy="646331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45488E8-550F-47F9-ACCE-8D0C53643147}"/>
                    </a:ext>
                  </a:extLst>
                </p:cNvPr>
                <p:cNvSpPr/>
                <p:nvPr/>
              </p:nvSpPr>
              <p:spPr>
                <a:xfrm>
                  <a:off x="2335958" y="2629049"/>
                  <a:ext cx="1107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latin typeface="+mn-ea"/>
                    </a:rPr>
                    <a:t>分支指令</a:t>
                  </a:r>
                  <a:endParaRPr lang="en-US" altLang="zh-CN" dirty="0">
                    <a:latin typeface="+mn-ea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980F0D9-4F5B-4D3B-9232-EA93B5ACE3E1}"/>
                    </a:ext>
                  </a:extLst>
                </p:cNvPr>
                <p:cNvSpPr/>
                <p:nvPr/>
              </p:nvSpPr>
              <p:spPr>
                <a:xfrm>
                  <a:off x="4147825" y="2629049"/>
                  <a:ext cx="42675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zh-CN" altLang="en-US" dirty="0">
                      <a:latin typeface="+mn-ea"/>
                    </a:rPr>
                    <a:t>数据前推。将</a:t>
                  </a:r>
                  <a:r>
                    <a:rPr lang="en-US" altLang="zh-CN" dirty="0">
                      <a:latin typeface="+mn-ea"/>
                    </a:rPr>
                    <a:t>E</a:t>
                  </a:r>
                  <a:r>
                    <a:rPr lang="zh-CN" altLang="en-US" dirty="0">
                      <a:latin typeface="+mn-ea"/>
                    </a:rPr>
                    <a:t>阶段结果前推到</a:t>
                  </a:r>
                  <a:r>
                    <a:rPr lang="en-US" altLang="zh-CN" dirty="0">
                      <a:latin typeface="+mn-ea"/>
                    </a:rPr>
                    <a:t>D</a:t>
                  </a:r>
                  <a:r>
                    <a:rPr lang="zh-CN" altLang="en-US" dirty="0">
                      <a:latin typeface="+mn-ea"/>
                    </a:rPr>
                    <a:t>阶段</a:t>
                  </a:r>
                  <a:endParaRPr lang="en-US" altLang="zh-CN" dirty="0">
                    <a:latin typeface="+mn-ea"/>
                  </a:endParaRPr>
                </a:p>
                <a:p>
                  <a:pPr marL="342900" indent="-342900">
                    <a:buAutoNum type="arabicPeriod"/>
                  </a:pPr>
                  <a:r>
                    <a:rPr lang="zh-CN" altLang="en-US" dirty="0">
                      <a:latin typeface="+mn-ea"/>
                    </a:rPr>
                    <a:t>分支预测。</a:t>
                  </a:r>
                  <a:endParaRPr lang="en-US" altLang="zh-CN" dirty="0">
                    <a:latin typeface="+mn-ea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5B451B17-CAA5-4948-9BE7-0D86701A9061}"/>
                  </a:ext>
                </a:extLst>
              </p:cNvPr>
              <p:cNvGrpSpPr/>
              <p:nvPr/>
            </p:nvGrpSpPr>
            <p:grpSpPr>
              <a:xfrm>
                <a:off x="2335958" y="3579967"/>
                <a:ext cx="3263331" cy="379989"/>
                <a:chOff x="2472267" y="3737254"/>
                <a:chExt cx="3263331" cy="379989"/>
              </a:xfrm>
            </p:grpSpPr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5066AAE-E950-42F1-B44F-EBA503D99B9D}"/>
                    </a:ext>
                  </a:extLst>
                </p:cNvPr>
                <p:cNvSpPr txBox="1"/>
                <p:nvPr/>
              </p:nvSpPr>
              <p:spPr>
                <a:xfrm>
                  <a:off x="2472267" y="3747911"/>
                  <a:ext cx="767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+mn-ea"/>
                    </a:rPr>
                    <a:t>访存</a:t>
                  </a: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3D5C902-7151-48BE-9C26-F9D99C08A57F}"/>
                    </a:ext>
                  </a:extLst>
                </p:cNvPr>
                <p:cNvSpPr txBox="1"/>
                <p:nvPr/>
              </p:nvSpPr>
              <p:spPr>
                <a:xfrm>
                  <a:off x="4284134" y="3737254"/>
                  <a:ext cx="1451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+mn-ea"/>
                    </a:rPr>
                    <a:t>优化</a:t>
                  </a:r>
                  <a:r>
                    <a:rPr lang="en-US" altLang="zh-CN" dirty="0">
                      <a:latin typeface="+mn-ea"/>
                    </a:rPr>
                    <a:t>cache</a:t>
                  </a:r>
                  <a:endParaRPr lang="zh-CN" altLang="en-US" dirty="0">
                    <a:latin typeface="+mn-ea"/>
                  </a:endParaRPr>
                </a:p>
              </p:txBody>
            </p:sp>
          </p:grp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BDBC50-BAAD-4B35-BD93-6B2F6C061760}"/>
                </a:ext>
              </a:extLst>
            </p:cNvPr>
            <p:cNvGrpSpPr/>
            <p:nvPr/>
          </p:nvGrpSpPr>
          <p:grpSpPr>
            <a:xfrm>
              <a:off x="1430320" y="4368800"/>
              <a:ext cx="8842569" cy="1696997"/>
              <a:chOff x="1430320" y="4368800"/>
              <a:chExt cx="8842569" cy="1696997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17C1FA-A96E-4FC3-8D30-78209E169690}"/>
                  </a:ext>
                </a:extLst>
              </p:cNvPr>
              <p:cNvSpPr txBox="1"/>
              <p:nvPr/>
            </p:nvSpPr>
            <p:spPr>
              <a:xfrm>
                <a:off x="1430320" y="4368800"/>
                <a:ext cx="1245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时序优化</a:t>
                </a: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537CECF4-0DF0-46A5-BF3F-A267C60B17B4}"/>
                  </a:ext>
                </a:extLst>
              </p:cNvPr>
              <p:cNvGrpSpPr/>
              <p:nvPr/>
            </p:nvGrpSpPr>
            <p:grpSpPr>
              <a:xfrm>
                <a:off x="2335958" y="4992551"/>
                <a:ext cx="7936931" cy="369332"/>
                <a:chOff x="2335958" y="4992551"/>
                <a:chExt cx="7936931" cy="369332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5A3B8E8-8C94-4396-AF04-C2EA8EC8347E}"/>
                    </a:ext>
                  </a:extLst>
                </p:cNvPr>
                <p:cNvSpPr txBox="1"/>
                <p:nvPr/>
              </p:nvSpPr>
              <p:spPr>
                <a:xfrm>
                  <a:off x="2335958" y="4992551"/>
                  <a:ext cx="12451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+mn-ea"/>
                    </a:rPr>
                    <a:t>逻辑延时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24C584F-771F-48F1-BDD2-382B50DCD1B3}"/>
                    </a:ext>
                  </a:extLst>
                </p:cNvPr>
                <p:cNvSpPr txBox="1"/>
                <p:nvPr/>
              </p:nvSpPr>
              <p:spPr>
                <a:xfrm>
                  <a:off x="4170403" y="4992551"/>
                  <a:ext cx="61024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+mn-ea"/>
                    </a:rPr>
                    <a:t>降低逻辑级数。乘法多周期完成、</a:t>
                  </a:r>
                  <a:r>
                    <a:rPr lang="en-US" altLang="zh-CN" dirty="0">
                      <a:latin typeface="+mn-ea"/>
                    </a:rPr>
                    <a:t>Cache</a:t>
                  </a:r>
                  <a:r>
                    <a:rPr lang="zh-CN" altLang="en-US" dirty="0">
                      <a:latin typeface="+mn-ea"/>
                    </a:rPr>
                    <a:t>划分流水线</a:t>
                  </a:r>
                  <a:endParaRPr lang="en-US" altLang="zh-CN" dirty="0">
                    <a:latin typeface="+mn-ea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3C48B32-B67E-411C-A42A-F6261C4ABB69}"/>
                  </a:ext>
                </a:extLst>
              </p:cNvPr>
              <p:cNvGrpSpPr/>
              <p:nvPr/>
            </p:nvGrpSpPr>
            <p:grpSpPr>
              <a:xfrm>
                <a:off x="2335958" y="5696465"/>
                <a:ext cx="6412090" cy="369332"/>
                <a:chOff x="2335958" y="5696465"/>
                <a:chExt cx="6412090" cy="369332"/>
              </a:xfrm>
            </p:grpSpPr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160703E-54C2-491F-A358-792B4C881108}"/>
                    </a:ext>
                  </a:extLst>
                </p:cNvPr>
                <p:cNvSpPr txBox="1"/>
                <p:nvPr/>
              </p:nvSpPr>
              <p:spPr>
                <a:xfrm>
                  <a:off x="2335958" y="569646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+mn-ea"/>
                    </a:rPr>
                    <a:t>布线延时</a:t>
                  </a: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2591E81-39AD-43D2-8384-974C50466F3A}"/>
                    </a:ext>
                  </a:extLst>
                </p:cNvPr>
                <p:cNvSpPr txBox="1"/>
                <p:nvPr/>
              </p:nvSpPr>
              <p:spPr>
                <a:xfrm>
                  <a:off x="4168719" y="5696465"/>
                  <a:ext cx="45793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+mn-ea"/>
                    </a:rPr>
                    <a:t>Cache</a:t>
                  </a:r>
                  <a:r>
                    <a:rPr lang="zh-CN" altLang="en-US" dirty="0">
                      <a:latin typeface="+mn-ea"/>
                    </a:rPr>
                    <a:t>从</a:t>
                  </a:r>
                  <a:r>
                    <a:rPr lang="en-US" altLang="zh-CN" dirty="0">
                      <a:latin typeface="+mn-ea"/>
                    </a:rPr>
                    <a:t>reg</a:t>
                  </a:r>
                  <a:r>
                    <a:rPr lang="zh-CN" altLang="en-US" dirty="0">
                      <a:latin typeface="+mn-ea"/>
                    </a:rPr>
                    <a:t>改为使用</a:t>
                  </a:r>
                  <a:r>
                    <a:rPr lang="en-US" altLang="zh-CN" dirty="0" err="1">
                      <a:latin typeface="+mn-ea"/>
                    </a:rPr>
                    <a:t>bram</a:t>
                  </a:r>
                  <a:endParaRPr lang="zh-CN" altLang="en-US" dirty="0"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9260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CD4FE-ED6E-432E-B485-2225F80FAA4A}"/>
              </a:ext>
            </a:extLst>
          </p:cNvPr>
          <p:cNvSpPr txBox="1"/>
          <p:nvPr/>
        </p:nvSpPr>
        <p:spPr>
          <a:xfrm>
            <a:off x="487171" y="606592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添加指令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881D491-0C4A-47AE-AAFE-B40BF4424221}"/>
              </a:ext>
            </a:extLst>
          </p:cNvPr>
          <p:cNvGrpSpPr/>
          <p:nvPr/>
        </p:nvGrpSpPr>
        <p:grpSpPr>
          <a:xfrm>
            <a:off x="1922261" y="1693970"/>
            <a:ext cx="2193522" cy="3921881"/>
            <a:chOff x="1220238" y="977793"/>
            <a:chExt cx="2193522" cy="392188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C92442-938B-44D2-B791-732E5BC1F5B6}"/>
                </a:ext>
              </a:extLst>
            </p:cNvPr>
            <p:cNvSpPr/>
            <p:nvPr/>
          </p:nvSpPr>
          <p:spPr>
            <a:xfrm>
              <a:off x="1220238" y="1760353"/>
              <a:ext cx="2193522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8 条逻辑运算指令</a:t>
              </a:r>
              <a:endParaRPr lang="en-US" altLang="zh-CN" dirty="0"/>
            </a:p>
            <a:p>
              <a:r>
                <a:rPr lang="zh-CN" altLang="en-US" dirty="0"/>
                <a:t>6 条移位指令</a:t>
              </a:r>
              <a:endParaRPr lang="en-US" altLang="zh-CN" dirty="0"/>
            </a:p>
            <a:p>
              <a:r>
                <a:rPr lang="zh-CN" altLang="en-US" dirty="0"/>
                <a:t>4 条数据移动指令 </a:t>
              </a:r>
              <a:endParaRPr lang="en-US" altLang="zh-CN" dirty="0"/>
            </a:p>
            <a:p>
              <a:r>
                <a:rPr lang="zh-CN" altLang="en-US" dirty="0"/>
                <a:t>14 条算术运算指令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12</a:t>
              </a:r>
              <a:r>
                <a:rPr lang="zh-CN" altLang="en-US" dirty="0"/>
                <a:t>条分支跳转指令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8 条访存指令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2 条内陷指令 </a:t>
              </a:r>
              <a:endParaRPr lang="en-US" altLang="zh-CN" dirty="0"/>
            </a:p>
            <a:p>
              <a:r>
                <a:rPr lang="zh-CN" altLang="en-US" dirty="0"/>
                <a:t>3 条特权指令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2732FFE-CEB1-4623-9BA2-7440EB0D6B83}"/>
                </a:ext>
              </a:extLst>
            </p:cNvPr>
            <p:cNvSpPr txBox="1"/>
            <p:nvPr/>
          </p:nvSpPr>
          <p:spPr>
            <a:xfrm>
              <a:off x="1220238" y="977793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按照功能划分</a:t>
              </a:r>
              <a:r>
                <a:rPr lang="en-US" altLang="zh-CN" dirty="0"/>
                <a:t>(57</a:t>
              </a:r>
              <a:r>
                <a:rPr lang="zh-CN" altLang="en-US" dirty="0"/>
                <a:t>条）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453FCD-761E-4B7D-9076-766F162375EA}"/>
              </a:ext>
            </a:extLst>
          </p:cNvPr>
          <p:cNvGrpSpPr/>
          <p:nvPr/>
        </p:nvGrpSpPr>
        <p:grpSpPr>
          <a:xfrm>
            <a:off x="4256057" y="1693970"/>
            <a:ext cx="2004060" cy="3106503"/>
            <a:chOff x="3474720" y="964986"/>
            <a:chExt cx="2004060" cy="310650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0FA8C4-8E61-44AD-8B99-6200C673A111}"/>
                </a:ext>
              </a:extLst>
            </p:cNvPr>
            <p:cNvSpPr txBox="1"/>
            <p:nvPr/>
          </p:nvSpPr>
          <p:spPr>
            <a:xfrm>
              <a:off x="3494532" y="1763165"/>
              <a:ext cx="19842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and, or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add, sub,</a:t>
              </a:r>
              <a:r>
                <a:rPr lang="zh-CN" altLang="en-US" dirty="0"/>
                <a:t> </a:t>
              </a:r>
              <a:r>
                <a:rPr lang="en-US" altLang="zh-CN" dirty="0" err="1"/>
                <a:t>slt</a:t>
              </a:r>
              <a:r>
                <a:rPr lang="en-US" altLang="zh-CN" dirty="0"/>
                <a:t>, </a:t>
              </a:r>
              <a:r>
                <a:rPr lang="en-US" altLang="zh-CN" dirty="0" err="1"/>
                <a:t>addi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 err="1"/>
                <a:t>beq</a:t>
              </a:r>
              <a:r>
                <a:rPr lang="en-US" altLang="zh-CN" dirty="0"/>
                <a:t>, j</a:t>
              </a:r>
            </a:p>
            <a:p>
              <a:endParaRPr lang="en-US" altLang="zh-CN" dirty="0"/>
            </a:p>
            <a:p>
              <a:r>
                <a:rPr lang="zh-CN" altLang="en-US" dirty="0"/>
                <a:t>lw</a:t>
              </a:r>
              <a:r>
                <a:rPr lang="en-US" altLang="zh-CN" dirty="0"/>
                <a:t>, </a:t>
              </a:r>
              <a:r>
                <a:rPr lang="zh-CN" altLang="en-US" dirty="0"/>
                <a:t>sw</a:t>
              </a:r>
              <a:endParaRPr lang="en-US" altLang="zh-CN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256C372-C6D9-4C16-B699-308CB0425B99}"/>
                </a:ext>
              </a:extLst>
            </p:cNvPr>
            <p:cNvSpPr txBox="1"/>
            <p:nvPr/>
          </p:nvSpPr>
          <p:spPr>
            <a:xfrm>
              <a:off x="3474720" y="964986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已经实现</a:t>
              </a:r>
              <a:endParaRPr lang="en-US" altLang="zh-CN" dirty="0"/>
            </a:p>
            <a:p>
              <a:r>
                <a:rPr lang="zh-CN" altLang="en-US" dirty="0"/>
                <a:t>（</a:t>
              </a:r>
              <a:r>
                <a:rPr lang="en-US" altLang="zh-CN" dirty="0"/>
                <a:t>10</a:t>
              </a:r>
              <a:r>
                <a:rPr lang="zh-CN" altLang="en-US" dirty="0"/>
                <a:t>条）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0936627-20CF-42B8-AB16-8953BDF6878E}"/>
              </a:ext>
            </a:extLst>
          </p:cNvPr>
          <p:cNvGrpSpPr/>
          <p:nvPr/>
        </p:nvGrpSpPr>
        <p:grpSpPr>
          <a:xfrm>
            <a:off x="6899907" y="1693970"/>
            <a:ext cx="4438653" cy="3924379"/>
            <a:chOff x="6095999" y="977793"/>
            <a:chExt cx="4201725" cy="39243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B8CD3C-E036-4079-86C6-A3E764ABD195}"/>
                </a:ext>
              </a:extLst>
            </p:cNvPr>
            <p:cNvSpPr txBox="1"/>
            <p:nvPr/>
          </p:nvSpPr>
          <p:spPr>
            <a:xfrm>
              <a:off x="6096000" y="977793"/>
              <a:ext cx="18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注意点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F776D9C-E0BC-457E-B637-C9480AB4FA61}"/>
                </a:ext>
              </a:extLst>
            </p:cNvPr>
            <p:cNvSpPr txBox="1"/>
            <p:nvPr/>
          </p:nvSpPr>
          <p:spPr>
            <a:xfrm>
              <a:off x="6095999" y="1762851"/>
              <a:ext cx="420172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可进一步按照指令格式分为</a:t>
              </a:r>
              <a:r>
                <a:rPr lang="en-US" altLang="zh-CN" dirty="0"/>
                <a:t>R-type</a:t>
              </a:r>
              <a:r>
                <a:rPr lang="zh-CN" altLang="en-US" dirty="0"/>
                <a:t>和</a:t>
              </a:r>
              <a:r>
                <a:rPr lang="en-US" altLang="zh-CN" dirty="0"/>
                <a:t>I-type</a:t>
              </a:r>
              <a:r>
                <a:rPr lang="zh-CN" altLang="en-US" dirty="0"/>
                <a:t>。同一格式的指令数据通路基本可以</a:t>
              </a:r>
              <a:r>
                <a:rPr lang="zh-CN" altLang="en-US" dirty="0">
                  <a:solidFill>
                    <a:srgbClr val="FF0000"/>
                  </a:solidFill>
                </a:rPr>
                <a:t>复用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/>
                <a:t>需要读写</a:t>
              </a:r>
              <a:r>
                <a:rPr lang="en-US" altLang="zh-CN" dirty="0">
                  <a:solidFill>
                    <a:srgbClr val="FF0000"/>
                  </a:solidFill>
                </a:rPr>
                <a:t>HILO</a:t>
              </a:r>
              <a:r>
                <a:rPr lang="en-US" altLang="zh-CN" dirty="0"/>
                <a:t>: div(u), </a:t>
              </a:r>
              <a:r>
                <a:rPr lang="en-US" altLang="zh-CN" dirty="0" err="1"/>
                <a:t>mult</a:t>
              </a:r>
              <a:r>
                <a:rPr lang="en-US" altLang="zh-CN" dirty="0"/>
                <a:t>(u), </a:t>
              </a:r>
              <a:r>
                <a:rPr lang="en-US" altLang="zh-CN" dirty="0" err="1"/>
                <a:t>mfhi</a:t>
              </a:r>
              <a:r>
                <a:rPr lang="en-US" altLang="zh-CN" dirty="0"/>
                <a:t>(lo), </a:t>
              </a:r>
              <a:r>
                <a:rPr lang="en-US" altLang="zh-CN" dirty="0" err="1"/>
                <a:t>mthi</a:t>
              </a:r>
              <a:r>
                <a:rPr lang="en-US" altLang="zh-CN" dirty="0"/>
                <a:t>(lo)</a:t>
              </a:r>
            </a:p>
            <a:p>
              <a:endParaRPr lang="en-US" altLang="zh-CN" dirty="0"/>
            </a:p>
            <a:p>
              <a:r>
                <a:rPr lang="en-US" altLang="zh-CN" dirty="0" err="1"/>
                <a:t>jr</a:t>
              </a:r>
              <a:r>
                <a:rPr lang="zh-CN" altLang="en-US" dirty="0"/>
                <a:t>指令增加新的</a:t>
              </a:r>
              <a:r>
                <a:rPr lang="en-US" altLang="zh-CN" dirty="0"/>
                <a:t>pc</a:t>
              </a:r>
              <a:r>
                <a:rPr lang="zh-CN" altLang="en-US" dirty="0"/>
                <a:t>来源，</a:t>
              </a:r>
              <a:r>
                <a:rPr lang="en-US" altLang="zh-CN" dirty="0"/>
                <a:t>al</a:t>
              </a:r>
              <a:r>
                <a:rPr lang="zh-CN" altLang="en-US" dirty="0"/>
                <a:t>结尾的指令增加写</a:t>
              </a:r>
              <a:r>
                <a:rPr lang="en-US" altLang="zh-CN" dirty="0"/>
                <a:t>rf</a:t>
              </a:r>
              <a:r>
                <a:rPr lang="zh-CN" altLang="en-US" dirty="0"/>
                <a:t>数据来源</a:t>
              </a:r>
              <a:endParaRPr lang="en-US" altLang="zh-CN" dirty="0"/>
            </a:p>
            <a:p>
              <a:r>
                <a:rPr lang="zh-CN" altLang="en-US" dirty="0"/>
                <a:t>需要对读取内存结果进行处理</a:t>
              </a:r>
              <a:endParaRPr lang="en-US" altLang="zh-CN" dirty="0"/>
            </a:p>
            <a:p>
              <a:r>
                <a:rPr lang="zh-CN" altLang="en-US" dirty="0"/>
                <a:t>需生成写内存的字节使能</a:t>
              </a:r>
              <a:r>
                <a:rPr lang="en-US" altLang="zh-CN" dirty="0">
                  <a:solidFill>
                    <a:srgbClr val="FF0000"/>
                  </a:solidFill>
                </a:rPr>
                <a:t>wen</a:t>
              </a:r>
              <a:r>
                <a:rPr lang="en-US" altLang="zh-CN" dirty="0"/>
                <a:t>[3:0]</a:t>
              </a:r>
            </a:p>
            <a:p>
              <a:endParaRPr lang="en-US" altLang="zh-CN" dirty="0"/>
            </a:p>
            <a:p>
              <a:r>
                <a:rPr lang="zh-CN" altLang="en-US" dirty="0"/>
                <a:t>需要添加异常处理，添加</a:t>
              </a:r>
              <a:r>
                <a:rPr lang="en-US" altLang="zh-CN" dirty="0"/>
                <a:t>CP0</a:t>
              </a:r>
              <a:r>
                <a:rPr lang="zh-CN" altLang="en-US" dirty="0"/>
                <a:t>寄存器</a:t>
              </a:r>
              <a:endParaRPr lang="en-US" altLang="zh-CN" dirty="0"/>
            </a:p>
          </p:txBody>
        </p:sp>
      </p:grp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EF0B3378-2D85-49C3-8F15-9F6F36A2CBD6}"/>
              </a:ext>
            </a:extLst>
          </p:cNvPr>
          <p:cNvSpPr/>
          <p:nvPr/>
        </p:nvSpPr>
        <p:spPr>
          <a:xfrm>
            <a:off x="1550437" y="2552833"/>
            <a:ext cx="258795" cy="1045212"/>
          </a:xfrm>
          <a:prstGeom prst="leftBrace">
            <a:avLst>
              <a:gd name="adj1" fmla="val 447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817FA9-6D2B-4180-A951-C773A3BF924A}"/>
              </a:ext>
            </a:extLst>
          </p:cNvPr>
          <p:cNvSpPr txBox="1"/>
          <p:nvPr/>
        </p:nvSpPr>
        <p:spPr>
          <a:xfrm>
            <a:off x="487171" y="289077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运算指令</a:t>
            </a:r>
          </a:p>
        </p:txBody>
      </p:sp>
    </p:spTree>
    <p:extLst>
      <p:ext uri="{BB962C8B-B14F-4D97-AF65-F5344CB8AC3E}">
        <p14:creationId xmlns:p14="http://schemas.microsoft.com/office/powerpoint/2010/main" val="34864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C7C3E6-54E8-4B62-9A16-ABAC9A3B391F}"/>
              </a:ext>
            </a:extLst>
          </p:cNvPr>
          <p:cNvSpPr/>
          <p:nvPr/>
        </p:nvSpPr>
        <p:spPr>
          <a:xfrm>
            <a:off x="864093" y="18329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MIPS® Architecture For Programmers</a:t>
            </a:r>
          </a:p>
          <a:p>
            <a:r>
              <a:rPr lang="en-US" altLang="zh-CN" dirty="0"/>
              <a:t>Volume I-A: </a:t>
            </a:r>
            <a:r>
              <a:rPr lang="en-US" altLang="zh-CN" b="1" dirty="0"/>
              <a:t>Introduction to the MIPS32® Architecture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FC58D5-38D9-4E4C-8243-E5A581B74E87}"/>
              </a:ext>
            </a:extLst>
          </p:cNvPr>
          <p:cNvSpPr/>
          <p:nvPr/>
        </p:nvSpPr>
        <p:spPr>
          <a:xfrm>
            <a:off x="864093" y="3254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MIPS® Architecture For Programmers</a:t>
            </a:r>
          </a:p>
          <a:p>
            <a:r>
              <a:rPr lang="en-US" altLang="zh-CN" dirty="0"/>
              <a:t>Volume II-A: </a:t>
            </a:r>
            <a:r>
              <a:rPr lang="en-US" altLang="zh-CN" b="1" dirty="0"/>
              <a:t>The MIPS32® Instruction Set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D35DAF-93F8-41E3-BB1B-A2EB65326A5A}"/>
              </a:ext>
            </a:extLst>
          </p:cNvPr>
          <p:cNvSpPr/>
          <p:nvPr/>
        </p:nvSpPr>
        <p:spPr>
          <a:xfrm>
            <a:off x="864093" y="46753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MIPS® Architecture For Programmers</a:t>
            </a:r>
          </a:p>
          <a:p>
            <a:r>
              <a:rPr lang="en-US" altLang="zh-CN" dirty="0"/>
              <a:t>Volume III: </a:t>
            </a:r>
            <a:r>
              <a:rPr lang="en-US" altLang="zh-CN" b="1" dirty="0"/>
              <a:t>The MIPS32® and microMIPS32™ Privileged Resource Architecture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88969F-138D-43B8-A859-D2DF16B07759}"/>
              </a:ext>
            </a:extLst>
          </p:cNvPr>
          <p:cNvSpPr txBox="1"/>
          <p:nvPr/>
        </p:nvSpPr>
        <p:spPr>
          <a:xfrm>
            <a:off x="615519" y="923278"/>
            <a:ext cx="17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5B0F73-79E0-4F3A-A08C-3ED741BABEB2}"/>
              </a:ext>
            </a:extLst>
          </p:cNvPr>
          <p:cNvSpPr txBox="1"/>
          <p:nvPr/>
        </p:nvSpPr>
        <p:spPr>
          <a:xfrm>
            <a:off x="7554896" y="3151573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</a:t>
            </a:r>
            <a:r>
              <a:rPr lang="zh-CN" altLang="en-US" dirty="0">
                <a:solidFill>
                  <a:srgbClr val="FF0000"/>
                </a:solidFill>
              </a:rPr>
              <a:t>详细</a:t>
            </a:r>
            <a:r>
              <a:rPr lang="zh-CN" altLang="en-US" dirty="0"/>
              <a:t>、最</a:t>
            </a:r>
            <a:r>
              <a:rPr lang="zh-CN" altLang="en-US" dirty="0">
                <a:solidFill>
                  <a:srgbClr val="FF0000"/>
                </a:solidFill>
              </a:rPr>
              <a:t>权威</a:t>
            </a:r>
          </a:p>
        </p:txBody>
      </p:sp>
    </p:spTree>
    <p:extLst>
      <p:ext uri="{BB962C8B-B14F-4D97-AF65-F5344CB8AC3E}">
        <p14:creationId xmlns:p14="http://schemas.microsoft.com/office/powerpoint/2010/main" val="336065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7A26F23-41BB-40AB-B72A-5C2E4BFE0296}"/>
              </a:ext>
            </a:extLst>
          </p:cNvPr>
          <p:cNvSpPr/>
          <p:nvPr/>
        </p:nvSpPr>
        <p:spPr>
          <a:xfrm>
            <a:off x="758967" y="7923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379149-226E-4603-9904-9832CE810D7C}"/>
              </a:ext>
            </a:extLst>
          </p:cNvPr>
          <p:cNvSpPr txBox="1"/>
          <p:nvPr/>
        </p:nvSpPr>
        <p:spPr>
          <a:xfrm>
            <a:off x="1432560" y="1670363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产生原因：指令间的相关性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35A6149-6B5E-4FD4-9BA1-D0F4ACF377AD}"/>
              </a:ext>
            </a:extLst>
          </p:cNvPr>
          <p:cNvGrpSpPr/>
          <p:nvPr/>
        </p:nvGrpSpPr>
        <p:grpSpPr>
          <a:xfrm>
            <a:off x="1432560" y="2502194"/>
            <a:ext cx="7081520" cy="1249970"/>
            <a:chOff x="1432560" y="2502194"/>
            <a:chExt cx="7081520" cy="124997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958969-3A1B-4936-AA20-70E02C8C3D42}"/>
                </a:ext>
              </a:extLst>
            </p:cNvPr>
            <p:cNvSpPr txBox="1"/>
            <p:nvPr/>
          </p:nvSpPr>
          <p:spPr>
            <a:xfrm>
              <a:off x="1432560" y="2502194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数据冒险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447B71-CB7A-4243-9AD9-B5FA01994014}"/>
                </a:ext>
              </a:extLst>
            </p:cNvPr>
            <p:cNvSpPr txBox="1"/>
            <p:nvPr/>
          </p:nvSpPr>
          <p:spPr>
            <a:xfrm>
              <a:off x="3434080" y="2502194"/>
              <a:ext cx="353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先写后读</a:t>
              </a:r>
              <a:r>
                <a:rPr lang="en-US" altLang="zh-CN" dirty="0"/>
                <a:t>RAW(read</a:t>
              </a:r>
              <a:r>
                <a:rPr lang="zh-CN" altLang="en-US" dirty="0"/>
                <a:t> </a:t>
              </a:r>
              <a:r>
                <a:rPr lang="en-US" altLang="zh-CN" dirty="0"/>
                <a:t>after</a:t>
              </a:r>
              <a:r>
                <a:rPr lang="zh-CN" altLang="en-US" dirty="0"/>
                <a:t> </a:t>
              </a:r>
              <a:r>
                <a:rPr lang="en-US" altLang="zh-CN" dirty="0"/>
                <a:t>write)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749BB9-28AB-4D3E-AE08-B3F3A24D1F91}"/>
                </a:ext>
              </a:extLst>
            </p:cNvPr>
            <p:cNvSpPr txBox="1"/>
            <p:nvPr/>
          </p:nvSpPr>
          <p:spPr>
            <a:xfrm>
              <a:off x="3500120" y="3105833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	</a:t>
              </a:r>
              <a:r>
                <a:rPr lang="en-US" altLang="zh-CN" b="1" dirty="0"/>
                <a:t>t0</a:t>
              </a:r>
              <a:r>
                <a:rPr lang="en-US" altLang="zh-CN" dirty="0"/>
                <a:t>, s0, s1</a:t>
              </a:r>
            </a:p>
            <a:p>
              <a:r>
                <a:rPr lang="en-US" altLang="zh-CN" dirty="0"/>
                <a:t>or	t0, </a:t>
              </a:r>
              <a:r>
                <a:rPr lang="en-US" altLang="zh-CN" b="1" dirty="0"/>
                <a:t>t0</a:t>
              </a:r>
              <a:r>
                <a:rPr lang="en-US" altLang="zh-CN" dirty="0"/>
                <a:t>, s1</a:t>
              </a:r>
              <a:endParaRPr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A810BE-67CE-4523-9624-71BCF5D9CB4F}"/>
                </a:ext>
              </a:extLst>
            </p:cNvPr>
            <p:cNvSpPr txBox="1"/>
            <p:nvPr/>
          </p:nvSpPr>
          <p:spPr>
            <a:xfrm>
              <a:off x="6144280" y="3105833"/>
              <a:ext cx="236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lw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offset(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add	t1, </a:t>
              </a:r>
              <a:r>
                <a:rPr lang="en-US" altLang="zh-CN" b="1" dirty="0"/>
                <a:t>t0</a:t>
              </a:r>
              <a:r>
                <a:rPr lang="en-US" altLang="zh-CN" dirty="0"/>
                <a:t>, s0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00FF8F8-14EA-4B73-8A85-3FD0AD3BBC87}"/>
              </a:ext>
            </a:extLst>
          </p:cNvPr>
          <p:cNvGrpSpPr/>
          <p:nvPr/>
        </p:nvGrpSpPr>
        <p:grpSpPr>
          <a:xfrm>
            <a:off x="1432560" y="4442937"/>
            <a:ext cx="7421920" cy="1299695"/>
            <a:chOff x="1432560" y="4442937"/>
            <a:chExt cx="7421920" cy="129969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604503-B914-4C1F-9A39-C4420088106A}"/>
                </a:ext>
              </a:extLst>
            </p:cNvPr>
            <p:cNvSpPr txBox="1"/>
            <p:nvPr/>
          </p:nvSpPr>
          <p:spPr>
            <a:xfrm>
              <a:off x="1432560" y="4442937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控制冒险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AE4882-D391-4CED-BE73-0CC07B763D69}"/>
                </a:ext>
              </a:extLst>
            </p:cNvPr>
            <p:cNvSpPr txBox="1"/>
            <p:nvPr/>
          </p:nvSpPr>
          <p:spPr>
            <a:xfrm>
              <a:off x="3434080" y="4528235"/>
              <a:ext cx="2103120" cy="121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F753D70-8AFC-4A94-B4E6-863B8CC614B1}"/>
                </a:ext>
              </a:extLst>
            </p:cNvPr>
            <p:cNvSpPr txBox="1"/>
            <p:nvPr/>
          </p:nvSpPr>
          <p:spPr>
            <a:xfrm>
              <a:off x="3434080" y="4489103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beq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t1, label</a:t>
              </a:r>
            </a:p>
            <a:p>
              <a:r>
                <a:rPr lang="en-US" altLang="zh-CN" dirty="0" err="1"/>
                <a:t>nop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9AF9E09-D552-4D09-BDDE-48A6181B2FAD}"/>
                </a:ext>
              </a:extLst>
            </p:cNvPr>
            <p:cNvSpPr txBox="1"/>
            <p:nvPr/>
          </p:nvSpPr>
          <p:spPr>
            <a:xfrm>
              <a:off x="6144280" y="4489103"/>
              <a:ext cx="271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addi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t0, 1</a:t>
              </a:r>
            </a:p>
            <a:p>
              <a:r>
                <a:rPr lang="en-US" altLang="zh-CN" dirty="0" err="1"/>
                <a:t>beq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t1, label</a:t>
              </a:r>
            </a:p>
            <a:p>
              <a:r>
                <a:rPr lang="en-US" altLang="zh-CN" dirty="0" err="1"/>
                <a:t>nop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2E8B01C-004E-43DD-96DA-5E30DA18839C}"/>
              </a:ext>
            </a:extLst>
          </p:cNvPr>
          <p:cNvGrpSpPr/>
          <p:nvPr/>
        </p:nvGrpSpPr>
        <p:grpSpPr>
          <a:xfrm>
            <a:off x="7972148" y="2295377"/>
            <a:ext cx="2157273" cy="564172"/>
            <a:chOff x="7972148" y="2308194"/>
            <a:chExt cx="2157273" cy="1336326"/>
          </a:xfrm>
        </p:grpSpPr>
        <p:sp>
          <p:nvSpPr>
            <p:cNvPr id="3" name="对话气泡: 矩形 2">
              <a:extLst>
                <a:ext uri="{FF2B5EF4-FFF2-40B4-BE49-F238E27FC236}">
                  <a16:creationId xmlns:a16="http://schemas.microsoft.com/office/drawing/2014/main" id="{BAEF8ED1-8EE8-4C45-A129-1662548999D6}"/>
                </a:ext>
              </a:extLst>
            </p:cNvPr>
            <p:cNvSpPr/>
            <p:nvPr/>
          </p:nvSpPr>
          <p:spPr>
            <a:xfrm>
              <a:off x="7972148" y="2308194"/>
              <a:ext cx="2157273" cy="1334336"/>
            </a:xfrm>
            <a:prstGeom prst="wedgeRect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D9403F1-A789-4D13-8A0E-1ED4A3D1982C}"/>
                </a:ext>
              </a:extLst>
            </p:cNvPr>
            <p:cNvSpPr txBox="1"/>
            <p:nvPr/>
          </p:nvSpPr>
          <p:spPr>
            <a:xfrm>
              <a:off x="7972148" y="2405195"/>
              <a:ext cx="2157273" cy="123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lw</a:t>
              </a:r>
              <a:r>
                <a:rPr lang="zh-CN" altLang="en-US" sz="1400" dirty="0"/>
                <a:t>无法在</a:t>
              </a:r>
              <a:r>
                <a:rPr lang="en-US" altLang="zh-CN" sz="1400" dirty="0"/>
                <a:t>M</a:t>
              </a:r>
              <a:r>
                <a:rPr lang="zh-CN" altLang="en-US" sz="1400" dirty="0"/>
                <a:t>阶段将数据前推给</a:t>
              </a:r>
              <a:r>
                <a:rPr lang="en-US" altLang="zh-CN" sz="1400" dirty="0"/>
                <a:t>E</a:t>
              </a:r>
              <a:r>
                <a:rPr lang="zh-CN" altLang="en-US" sz="1400" dirty="0"/>
                <a:t>阶段，需要暂停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7607FAC-9679-4587-93D9-DC91B993B698}"/>
              </a:ext>
            </a:extLst>
          </p:cNvPr>
          <p:cNvGrpSpPr/>
          <p:nvPr/>
        </p:nvGrpSpPr>
        <p:grpSpPr>
          <a:xfrm>
            <a:off x="8041132" y="4007722"/>
            <a:ext cx="2157272" cy="646331"/>
            <a:chOff x="7972148" y="2308193"/>
            <a:chExt cx="1402080" cy="1051108"/>
          </a:xfrm>
        </p:grpSpPr>
        <p:sp>
          <p:nvSpPr>
            <p:cNvPr id="22" name="对话气泡: 矩形 21">
              <a:extLst>
                <a:ext uri="{FF2B5EF4-FFF2-40B4-BE49-F238E27FC236}">
                  <a16:creationId xmlns:a16="http://schemas.microsoft.com/office/drawing/2014/main" id="{F45E6773-B0DA-457F-9890-37E8670B34BF}"/>
                </a:ext>
              </a:extLst>
            </p:cNvPr>
            <p:cNvSpPr/>
            <p:nvPr/>
          </p:nvSpPr>
          <p:spPr>
            <a:xfrm>
              <a:off x="7972148" y="2308193"/>
              <a:ext cx="1402080" cy="1051107"/>
            </a:xfrm>
            <a:prstGeom prst="wedgeRect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FF651EE-15AD-4BB9-B18F-1EE252DD2302}"/>
                </a:ext>
              </a:extLst>
            </p:cNvPr>
            <p:cNvSpPr txBox="1"/>
            <p:nvPr/>
          </p:nvSpPr>
          <p:spPr>
            <a:xfrm>
              <a:off x="7972148" y="2405194"/>
              <a:ext cx="1331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addi</a:t>
              </a:r>
              <a:r>
                <a:rPr lang="zh-CN" altLang="en-US" sz="1400" dirty="0"/>
                <a:t>的值没有从</a:t>
              </a:r>
              <a:r>
                <a:rPr lang="en-US" altLang="zh-CN" sz="1400" dirty="0"/>
                <a:t>E</a:t>
              </a:r>
              <a:r>
                <a:rPr lang="zh-CN" altLang="en-US" sz="1400" dirty="0"/>
                <a:t>阶段前推到</a:t>
              </a:r>
              <a:r>
                <a:rPr lang="en-US" altLang="zh-CN" sz="1400" dirty="0"/>
                <a:t>D</a:t>
              </a:r>
              <a:r>
                <a:rPr lang="zh-CN" altLang="en-US" sz="1400" dirty="0"/>
                <a:t>阶段，需要暂停</a:t>
              </a:r>
            </a:p>
          </p:txBody>
        </p:sp>
      </p:grpSp>
      <p:sp>
        <p:nvSpPr>
          <p:cNvPr id="25" name="对话气泡: 矩形 24">
            <a:extLst>
              <a:ext uri="{FF2B5EF4-FFF2-40B4-BE49-F238E27FC236}">
                <a16:creationId xmlns:a16="http://schemas.microsoft.com/office/drawing/2014/main" id="{BB4B0535-D9E1-4E8E-A5E6-23422D942789}"/>
              </a:ext>
            </a:extLst>
          </p:cNvPr>
          <p:cNvSpPr/>
          <p:nvPr/>
        </p:nvSpPr>
        <p:spPr>
          <a:xfrm rot="10800000">
            <a:off x="2428356" y="5419622"/>
            <a:ext cx="2411215" cy="768332"/>
          </a:xfrm>
          <a:prstGeom prst="wedgeRectCallout">
            <a:avLst>
              <a:gd name="adj1" fmla="val -18147"/>
              <a:gd name="adj2" fmla="val 740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987683-8F4C-4EAA-8971-1DC730B9C5CD}"/>
              </a:ext>
            </a:extLst>
          </p:cNvPr>
          <p:cNvSpPr txBox="1"/>
          <p:nvPr/>
        </p:nvSpPr>
        <p:spPr>
          <a:xfrm>
            <a:off x="2502772" y="5449290"/>
            <a:ext cx="233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</a:t>
            </a:r>
            <a:r>
              <a:rPr lang="zh-CN" altLang="en-US" sz="1400" dirty="0">
                <a:solidFill>
                  <a:srgbClr val="FF0000"/>
                </a:solidFill>
              </a:rPr>
              <a:t>延迟槽</a:t>
            </a:r>
            <a:r>
              <a:rPr lang="zh-CN" altLang="en-US" sz="1400" dirty="0"/>
              <a:t>，解决了分支跳转指令要在</a:t>
            </a:r>
            <a:r>
              <a:rPr lang="en-US" altLang="zh-CN" sz="1400" dirty="0"/>
              <a:t>D</a:t>
            </a:r>
            <a:r>
              <a:rPr lang="zh-CN" altLang="en-US" sz="1400" dirty="0"/>
              <a:t>阶段才能确定</a:t>
            </a:r>
            <a:r>
              <a:rPr lang="en-US" altLang="zh-CN" sz="1400" dirty="0"/>
              <a:t>pc</a:t>
            </a:r>
            <a:r>
              <a:rPr lang="zh-CN" altLang="en-US" sz="1400" dirty="0"/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262111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B714F10-2035-44BE-9598-26ED2FA71552}"/>
              </a:ext>
            </a:extLst>
          </p:cNvPr>
          <p:cNvGrpSpPr/>
          <p:nvPr/>
        </p:nvGrpSpPr>
        <p:grpSpPr>
          <a:xfrm>
            <a:off x="822960" y="1716072"/>
            <a:ext cx="5273040" cy="1384885"/>
            <a:chOff x="568960" y="1097280"/>
            <a:chExt cx="5273040" cy="138488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41B22D4-B9E8-4F15-8ACA-D42E0B2259F0}"/>
                </a:ext>
              </a:extLst>
            </p:cNvPr>
            <p:cNvSpPr txBox="1"/>
            <p:nvPr/>
          </p:nvSpPr>
          <p:spPr>
            <a:xfrm>
              <a:off x="1097280" y="1835834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div	t0, t1</a:t>
              </a:r>
            </a:p>
            <a:p>
              <a:r>
                <a:rPr lang="en-US" altLang="zh-CN" dirty="0" err="1"/>
                <a:t>mf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t2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0F3EEDC-AC2C-40CD-86F2-BDFC4BE6DCBA}"/>
                </a:ext>
              </a:extLst>
            </p:cNvPr>
            <p:cNvSpPr txBox="1"/>
            <p:nvPr/>
          </p:nvSpPr>
          <p:spPr>
            <a:xfrm>
              <a:off x="3738880" y="1835833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mt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t0</a:t>
              </a:r>
            </a:p>
            <a:p>
              <a:r>
                <a:rPr lang="en-US" altLang="zh-CN" dirty="0" err="1"/>
                <a:t>mf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t2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A6E6688-CFF2-412E-834C-4A9AC329EEA9}"/>
                </a:ext>
              </a:extLst>
            </p:cNvPr>
            <p:cNvSpPr txBox="1"/>
            <p:nvPr/>
          </p:nvSpPr>
          <p:spPr>
            <a:xfrm>
              <a:off x="568960" y="1097280"/>
              <a:ext cx="130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HILO</a:t>
              </a:r>
              <a:r>
                <a:rPr lang="zh-CN" altLang="en-US" dirty="0"/>
                <a:t>相关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AD0893-C23C-444C-98EB-FF33E3FF9637}"/>
              </a:ext>
            </a:extLst>
          </p:cNvPr>
          <p:cNvGrpSpPr/>
          <p:nvPr/>
        </p:nvGrpSpPr>
        <p:grpSpPr>
          <a:xfrm>
            <a:off x="822960" y="3757044"/>
            <a:ext cx="2631440" cy="1338718"/>
            <a:chOff x="568960" y="3244334"/>
            <a:chExt cx="2631440" cy="133871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16E868D-A256-4F2A-A6E3-401EC53B9C18}"/>
                </a:ext>
              </a:extLst>
            </p:cNvPr>
            <p:cNvSpPr txBox="1"/>
            <p:nvPr/>
          </p:nvSpPr>
          <p:spPr>
            <a:xfrm>
              <a:off x="568960" y="3244334"/>
              <a:ext cx="1391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CP0</a:t>
              </a:r>
              <a:r>
                <a:rPr lang="zh-CN" altLang="en-US" dirty="0"/>
                <a:t>相关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7AA972-4708-4005-9527-45DD3C830801}"/>
                </a:ext>
              </a:extLst>
            </p:cNvPr>
            <p:cNvSpPr txBox="1"/>
            <p:nvPr/>
          </p:nvSpPr>
          <p:spPr>
            <a:xfrm>
              <a:off x="1097280" y="3936721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mtc0	t0, </a:t>
              </a:r>
              <a:r>
                <a:rPr lang="en-US" altLang="zh-CN" b="1" dirty="0"/>
                <a:t>s0</a:t>
              </a:r>
            </a:p>
            <a:p>
              <a:r>
                <a:rPr lang="en-US" altLang="zh-CN" dirty="0"/>
                <a:t>mfc0	t1, </a:t>
              </a:r>
              <a:r>
                <a:rPr lang="en-US" altLang="zh-CN" b="1" dirty="0"/>
                <a:t>s0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AC1F4E8-2916-4A4E-8374-0C80598677EF}"/>
              </a:ext>
            </a:extLst>
          </p:cNvPr>
          <p:cNvSpPr txBox="1"/>
          <p:nvPr/>
        </p:nvSpPr>
        <p:spPr>
          <a:xfrm>
            <a:off x="772622" y="797069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添加指令时可能会带来新的冒险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6BADA6-666A-47AA-B795-A82AD7E0B0E8}"/>
              </a:ext>
            </a:extLst>
          </p:cNvPr>
          <p:cNvSpPr txBox="1"/>
          <p:nvPr/>
        </p:nvSpPr>
        <p:spPr>
          <a:xfrm>
            <a:off x="7260053" y="1924135"/>
            <a:ext cx="38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Tips: Hilo</a:t>
            </a: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阶段上升沿写，在</a:t>
            </a:r>
            <a:r>
              <a:rPr lang="en-US" altLang="zh-CN" dirty="0"/>
              <a:t>E</a:t>
            </a:r>
            <a:r>
              <a:rPr lang="zh-CN" altLang="en-US" dirty="0"/>
              <a:t>阶段读取，可以不用处理冒险。</a:t>
            </a:r>
          </a:p>
        </p:txBody>
      </p:sp>
    </p:spTree>
    <p:extLst>
      <p:ext uri="{BB962C8B-B14F-4D97-AF65-F5344CB8AC3E}">
        <p14:creationId xmlns:p14="http://schemas.microsoft.com/office/powerpoint/2010/main" val="6907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C75494B-BB79-4727-B424-C8B93DDEF79C}"/>
              </a:ext>
            </a:extLst>
          </p:cNvPr>
          <p:cNvSpPr/>
          <p:nvPr/>
        </p:nvSpPr>
        <p:spPr>
          <a:xfrm>
            <a:off x="758967" y="7923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D443A-65C0-40B9-8189-3B283452EB27}"/>
              </a:ext>
            </a:extLst>
          </p:cNvPr>
          <p:cNvSpPr txBox="1"/>
          <p:nvPr/>
        </p:nvSpPr>
        <p:spPr>
          <a:xfrm>
            <a:off x="1049020" y="1850275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乘法使用</a:t>
            </a:r>
            <a:r>
              <a:rPr lang="en-US" altLang="zh-CN" dirty="0" err="1"/>
              <a:t>verilog</a:t>
            </a:r>
            <a:r>
              <a:rPr lang="zh-CN" altLang="en-US" dirty="0"/>
              <a:t>乘号（不推荐）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E9F1F8-A8C5-42E0-A500-99A842107FAB}"/>
              </a:ext>
            </a:extLst>
          </p:cNvPr>
          <p:cNvSpPr txBox="1"/>
          <p:nvPr/>
        </p:nvSpPr>
        <p:spPr>
          <a:xfrm>
            <a:off x="1049020" y="2886595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乘法使用</a:t>
            </a:r>
            <a:r>
              <a:rPr lang="en-US" altLang="zh-CN" dirty="0" err="1"/>
              <a:t>xilinx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——multiplier</a:t>
            </a:r>
            <a:r>
              <a:rPr lang="zh-CN" altLang="en-US" dirty="0"/>
              <a:t>（推荐）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流水级数可以配置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时序较好（使用</a:t>
            </a:r>
            <a:r>
              <a:rPr lang="en-US" altLang="zh-CN" dirty="0"/>
              <a:t>FPGA</a:t>
            </a:r>
            <a:r>
              <a:rPr lang="zh-CN" altLang="en-US" dirty="0"/>
              <a:t>专门的资源）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有详细文档（只有</a:t>
            </a:r>
            <a:r>
              <a:rPr lang="en-US" altLang="zh-CN" dirty="0"/>
              <a:t>20</a:t>
            </a:r>
            <a:r>
              <a:rPr lang="zh-CN" altLang="en-US" dirty="0"/>
              <a:t>页）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E14F0C3-000A-4B66-AF94-9C8D1A67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655" y="2034941"/>
            <a:ext cx="4625741" cy="64013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9E06298-61A6-4C36-A663-D00B4C0533C7}"/>
              </a:ext>
            </a:extLst>
          </p:cNvPr>
          <p:cNvSpPr txBox="1"/>
          <p:nvPr/>
        </p:nvSpPr>
        <p:spPr>
          <a:xfrm>
            <a:off x="1049020" y="4569246"/>
            <a:ext cx="41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自己实现（推荐）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乘除法可以统一成一个模块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对接比较简单</a:t>
            </a:r>
          </a:p>
        </p:txBody>
      </p:sp>
    </p:spTree>
    <p:extLst>
      <p:ext uri="{BB962C8B-B14F-4D97-AF65-F5344CB8AC3E}">
        <p14:creationId xmlns:p14="http://schemas.microsoft.com/office/powerpoint/2010/main" val="130244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3DE615-D3AC-4139-BE3C-1247B14F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76" y="81742"/>
            <a:ext cx="7840733" cy="46137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40EB81-D3F2-4350-A69C-A95EC3E4B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82" y="4695536"/>
            <a:ext cx="587552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1BC379-2CAA-4006-845A-8A91D9F606FF}"/>
              </a:ext>
            </a:extLst>
          </p:cNvPr>
          <p:cNvSpPr/>
          <p:nvPr/>
        </p:nvSpPr>
        <p:spPr>
          <a:xfrm>
            <a:off x="758967" y="7923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C225E-4079-49DD-B938-3A16587D743F}"/>
              </a:ext>
            </a:extLst>
          </p:cNvPr>
          <p:cNvSpPr txBox="1"/>
          <p:nvPr/>
        </p:nvSpPr>
        <p:spPr>
          <a:xfrm>
            <a:off x="1299411" y="2140527"/>
            <a:ext cx="589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《</a:t>
            </a:r>
            <a:r>
              <a:rPr lang="zh-CN" altLang="en-US" dirty="0"/>
              <a:t>自己动手写</a:t>
            </a:r>
            <a:r>
              <a:rPr lang="en-US" altLang="zh-CN" dirty="0"/>
              <a:t>CPU》</a:t>
            </a:r>
            <a:r>
              <a:rPr lang="zh-CN" altLang="en-US" dirty="0"/>
              <a:t>中的除法器（雷思磊）（推荐）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需要观察该除法器的输入输出时序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CAE23-D815-40F5-ACF5-6C940F31C079}"/>
              </a:ext>
            </a:extLst>
          </p:cNvPr>
          <p:cNvSpPr txBox="1"/>
          <p:nvPr/>
        </p:nvSpPr>
        <p:spPr>
          <a:xfrm>
            <a:off x="1299411" y="3082604"/>
            <a:ext cx="473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自己实现（推荐）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灵活度最高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对接较容易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3B760-AC7A-4131-A46E-9D3A4BE4F933}"/>
              </a:ext>
            </a:extLst>
          </p:cNvPr>
          <p:cNvSpPr txBox="1"/>
          <p:nvPr/>
        </p:nvSpPr>
        <p:spPr>
          <a:xfrm>
            <a:off x="1299411" y="4282933"/>
            <a:ext cx="43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使用</a:t>
            </a:r>
            <a:r>
              <a:rPr lang="en-US" altLang="zh-CN" dirty="0" err="1"/>
              <a:t>xilinx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——divider generator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文档稍微复杂了一些（</a:t>
            </a:r>
            <a:r>
              <a:rPr lang="en-US" altLang="zh-CN" dirty="0"/>
              <a:t>50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65464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000A4F-3537-48C7-A5DB-B17402B5D216}"/>
              </a:ext>
            </a:extLst>
          </p:cNvPr>
          <p:cNvSpPr txBox="1"/>
          <p:nvPr/>
        </p:nvSpPr>
        <p:spPr>
          <a:xfrm>
            <a:off x="785307" y="740491"/>
            <a:ext cx="18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乘除法暂停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5C42D3-B9D1-472F-A578-E1C475B4C65F}"/>
              </a:ext>
            </a:extLst>
          </p:cNvPr>
          <p:cNvSpPr txBox="1"/>
          <p:nvPr/>
        </p:nvSpPr>
        <p:spPr>
          <a:xfrm>
            <a:off x="1215614" y="1957892"/>
            <a:ext cx="180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方式一：</a:t>
            </a:r>
            <a:endParaRPr lang="en-US" altLang="zh-CN" dirty="0"/>
          </a:p>
          <a:p>
            <a:r>
              <a:rPr lang="zh-CN" altLang="en-US" dirty="0"/>
              <a:t>暂停</a:t>
            </a:r>
            <a:r>
              <a:rPr lang="en-US" altLang="zh-CN" dirty="0"/>
              <a:t>F, D, 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611204-1142-4FE0-99C6-5577AFFFA92B}"/>
              </a:ext>
            </a:extLst>
          </p:cNvPr>
          <p:cNvSpPr txBox="1"/>
          <p:nvPr/>
        </p:nvSpPr>
        <p:spPr>
          <a:xfrm>
            <a:off x="1215613" y="3250603"/>
            <a:ext cx="350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方式二：</a:t>
            </a:r>
            <a:endParaRPr lang="en-US" altLang="zh-CN" dirty="0"/>
          </a:p>
          <a:p>
            <a:r>
              <a:rPr lang="zh-CN" altLang="en-US" dirty="0"/>
              <a:t>暂停</a:t>
            </a:r>
            <a:r>
              <a:rPr lang="en-US" altLang="zh-CN" dirty="0"/>
              <a:t>F, D, E, M, W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CCAE66-CC7B-4693-AB3E-6B24AFAF635A}"/>
              </a:ext>
            </a:extLst>
          </p:cNvPr>
          <p:cNvSpPr txBox="1"/>
          <p:nvPr/>
        </p:nvSpPr>
        <p:spPr>
          <a:xfrm>
            <a:off x="6096000" y="1109823"/>
            <a:ext cx="4227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	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16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	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div	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lang="zh-CN" altLang="en-US" dirty="0"/>
              <a:t>的数据来自第一条</a:t>
            </a:r>
            <a:r>
              <a:rPr lang="en-US" altLang="zh-CN" dirty="0"/>
              <a:t>li</a:t>
            </a:r>
            <a:r>
              <a:rPr lang="zh-CN" altLang="en-US" dirty="0"/>
              <a:t>指令</a:t>
            </a:r>
            <a:r>
              <a:rPr lang="en-US" altLang="zh-CN" dirty="0"/>
              <a:t>W</a:t>
            </a:r>
            <a:r>
              <a:rPr lang="zh-CN" altLang="en-US" dirty="0"/>
              <a:t>阶段的数据前推。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zh-CN" altLang="en-US" dirty="0"/>
              <a:t>的数据来自第二条</a:t>
            </a:r>
            <a:r>
              <a:rPr lang="en-US" altLang="zh-CN" dirty="0"/>
              <a:t>li</a:t>
            </a:r>
            <a:r>
              <a:rPr lang="zh-CN" altLang="en-US" dirty="0"/>
              <a:t>指令</a:t>
            </a:r>
            <a:r>
              <a:rPr lang="en-US" altLang="zh-CN" dirty="0"/>
              <a:t>M</a:t>
            </a:r>
            <a:r>
              <a:rPr lang="zh-CN" altLang="en-US" dirty="0"/>
              <a:t>阶段的前推。</a:t>
            </a:r>
            <a:endParaRPr lang="en-US" altLang="zh-CN" dirty="0"/>
          </a:p>
          <a:p>
            <a:r>
              <a:rPr lang="zh-CN" altLang="en-US" dirty="0"/>
              <a:t>只暂停</a:t>
            </a:r>
            <a:r>
              <a:rPr lang="en-US" altLang="zh-CN" dirty="0"/>
              <a:t>F, D, E</a:t>
            </a:r>
            <a:r>
              <a:rPr lang="zh-CN" altLang="en-US" dirty="0"/>
              <a:t>时，当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的指令流动到下一个阶段时，</a:t>
            </a:r>
            <a:r>
              <a:rPr lang="zh-CN" altLang="en-US" dirty="0">
                <a:solidFill>
                  <a:srgbClr val="FF0000"/>
                </a:solidFill>
              </a:rPr>
              <a:t>前推数据发生改变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47D041-179B-4868-977C-0BADC6C74EDD}"/>
              </a:ext>
            </a:extLst>
          </p:cNvPr>
          <p:cNvSpPr txBox="1"/>
          <p:nvPr/>
        </p:nvSpPr>
        <p:spPr>
          <a:xfrm>
            <a:off x="1269402" y="4745003"/>
            <a:ext cx="35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二种方式流水线吞吐量基本一致</a:t>
            </a:r>
          </a:p>
        </p:txBody>
      </p:sp>
    </p:spTree>
    <p:extLst>
      <p:ext uri="{BB962C8B-B14F-4D97-AF65-F5344CB8AC3E}">
        <p14:creationId xmlns:p14="http://schemas.microsoft.com/office/powerpoint/2010/main" val="283098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9E7F71-0C21-4D48-874F-4AF5E97AE17F}"/>
              </a:ext>
            </a:extLst>
          </p:cNvPr>
          <p:cNvGrpSpPr/>
          <p:nvPr/>
        </p:nvGrpSpPr>
        <p:grpSpPr>
          <a:xfrm>
            <a:off x="895254" y="1110713"/>
            <a:ext cx="2955385" cy="1698421"/>
            <a:chOff x="895254" y="1049905"/>
            <a:chExt cx="3123365" cy="169842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D355245-BE09-4A10-8236-2BC80E020C2B}"/>
                </a:ext>
              </a:extLst>
            </p:cNvPr>
            <p:cNvSpPr txBox="1"/>
            <p:nvPr/>
          </p:nvSpPr>
          <p:spPr>
            <a:xfrm>
              <a:off x="895254" y="1049905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硬综任务说明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44DF3B-2297-499C-9383-83311BBE2C8E}"/>
                </a:ext>
              </a:extLst>
            </p:cNvPr>
            <p:cNvSpPr txBox="1"/>
            <p:nvPr/>
          </p:nvSpPr>
          <p:spPr>
            <a:xfrm>
              <a:off x="1586138" y="1669771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整体介绍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5A57480-CC68-47D5-8D33-E1A6BE6EB346}"/>
                </a:ext>
              </a:extLst>
            </p:cNvPr>
            <p:cNvSpPr txBox="1"/>
            <p:nvPr/>
          </p:nvSpPr>
          <p:spPr>
            <a:xfrm>
              <a:off x="1586138" y="2286661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任务书说明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6ABD914-8271-4452-A613-6E0702E5E9C8}"/>
              </a:ext>
            </a:extLst>
          </p:cNvPr>
          <p:cNvSpPr txBox="1"/>
          <p:nvPr/>
        </p:nvSpPr>
        <p:spPr>
          <a:xfrm>
            <a:off x="6321911" y="1110713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硬综流程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AD257C-9AD0-4AAE-A6D0-BADDB59BEC57}"/>
              </a:ext>
            </a:extLst>
          </p:cNvPr>
          <p:cNvSpPr txBox="1"/>
          <p:nvPr/>
        </p:nvSpPr>
        <p:spPr>
          <a:xfrm>
            <a:off x="7152037" y="2507908"/>
            <a:ext cx="270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FB7324-F6CF-45E4-902F-722424B139B1}"/>
              </a:ext>
            </a:extLst>
          </p:cNvPr>
          <p:cNvSpPr txBox="1"/>
          <p:nvPr/>
        </p:nvSpPr>
        <p:spPr>
          <a:xfrm>
            <a:off x="6321912" y="1950680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0FDD8-B7A7-4879-B9E2-708266F4A518}"/>
              </a:ext>
            </a:extLst>
          </p:cNvPr>
          <p:cNvSpPr txBox="1"/>
          <p:nvPr/>
        </p:nvSpPr>
        <p:spPr>
          <a:xfrm>
            <a:off x="7152037" y="3130932"/>
            <a:ext cx="270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A7FC27-9763-4A63-BC85-FF08134933D7}"/>
              </a:ext>
            </a:extLst>
          </p:cNvPr>
          <p:cNvGrpSpPr/>
          <p:nvPr/>
        </p:nvGrpSpPr>
        <p:grpSpPr>
          <a:xfrm>
            <a:off x="895254" y="3429000"/>
            <a:ext cx="2560595" cy="2236287"/>
            <a:chOff x="895254" y="3259683"/>
            <a:chExt cx="2560595" cy="223628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92BB482-C830-43F7-8334-732AB8636EAF}"/>
                </a:ext>
              </a:extLst>
            </p:cNvPr>
            <p:cNvSpPr txBox="1"/>
            <p:nvPr/>
          </p:nvSpPr>
          <p:spPr>
            <a:xfrm>
              <a:off x="895254" y="3259683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添加指令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B40D29-29B0-480D-A2D5-F68AD5AA8A20}"/>
                </a:ext>
              </a:extLst>
            </p:cNvPr>
            <p:cNvSpPr txBox="1"/>
            <p:nvPr/>
          </p:nvSpPr>
          <p:spPr>
            <a:xfrm>
              <a:off x="1548980" y="3879549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冒险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95CFE5-9A3D-4F78-8B36-B464BEF2B8AB}"/>
                </a:ext>
              </a:extLst>
            </p:cNvPr>
            <p:cNvSpPr txBox="1"/>
            <p:nvPr/>
          </p:nvSpPr>
          <p:spPr>
            <a:xfrm>
              <a:off x="1548980" y="5034305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E46C3F-BCC2-43F5-9903-F5B839ACE401}"/>
                </a:ext>
              </a:extLst>
            </p:cNvPr>
            <p:cNvSpPr txBox="1"/>
            <p:nvPr/>
          </p:nvSpPr>
          <p:spPr>
            <a:xfrm>
              <a:off x="1548980" y="4456927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乘除法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6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62DE3C-2DA9-485E-93E3-8B1FEBE21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69" y="0"/>
            <a:ext cx="753430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9E5B2D-C835-4237-9B0B-554E62E953CC}"/>
              </a:ext>
            </a:extLst>
          </p:cNvPr>
          <p:cNvSpPr txBox="1"/>
          <p:nvPr/>
        </p:nvSpPr>
        <p:spPr>
          <a:xfrm>
            <a:off x="355003" y="774551"/>
            <a:ext cx="211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自己动手写</a:t>
            </a:r>
            <a:r>
              <a:rPr lang="en-US" altLang="zh-CN" dirty="0"/>
              <a:t>CPU》</a:t>
            </a:r>
            <a:r>
              <a:rPr lang="zh-CN" altLang="en-US" dirty="0"/>
              <a:t>除法器示例波形图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CC32A-CB37-4D21-B732-2ABB05EE3361}"/>
              </a:ext>
            </a:extLst>
          </p:cNvPr>
          <p:cNvSpPr txBox="1"/>
          <p:nvPr/>
        </p:nvSpPr>
        <p:spPr>
          <a:xfrm>
            <a:off x="763793" y="1311520"/>
            <a:ext cx="13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（全暂停）</a:t>
            </a:r>
          </a:p>
        </p:txBody>
      </p:sp>
    </p:spTree>
    <p:extLst>
      <p:ext uri="{BB962C8B-B14F-4D97-AF65-F5344CB8AC3E}">
        <p14:creationId xmlns:p14="http://schemas.microsoft.com/office/powerpoint/2010/main" val="2161190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14A69D-7427-4827-97FF-CD981C733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78" y="0"/>
            <a:ext cx="7525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6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3AA0E5-D5B9-41C1-995F-BEB4EC78C51B}"/>
              </a:ext>
            </a:extLst>
          </p:cNvPr>
          <p:cNvSpPr/>
          <p:nvPr/>
        </p:nvSpPr>
        <p:spPr>
          <a:xfrm>
            <a:off x="758967" y="79232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6223401E-4814-45CF-8F38-B8E4096A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7" y="1657619"/>
            <a:ext cx="8389997" cy="41764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1FC5B4-E2F9-4A67-8FEB-EFB475411EB6}"/>
              </a:ext>
            </a:extLst>
          </p:cNvPr>
          <p:cNvSpPr txBox="1"/>
          <p:nvPr/>
        </p:nvSpPr>
        <p:spPr>
          <a:xfrm>
            <a:off x="9574306" y="2567527"/>
            <a:ext cx="2119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直观上，</a:t>
            </a:r>
            <a:r>
              <a:rPr lang="zh-CN" altLang="en-US" dirty="0">
                <a:solidFill>
                  <a:srgbClr val="FF0000"/>
                </a:solidFill>
              </a:rPr>
              <a:t>硬件</a:t>
            </a:r>
            <a:r>
              <a:rPr lang="zh-CN" altLang="en-US" dirty="0"/>
              <a:t>需要实现异常检测、异常跳转、保存返回地址、异常返回的机制</a:t>
            </a:r>
          </a:p>
        </p:txBody>
      </p:sp>
    </p:spTree>
    <p:extLst>
      <p:ext uri="{BB962C8B-B14F-4D97-AF65-F5344CB8AC3E}">
        <p14:creationId xmlns:p14="http://schemas.microsoft.com/office/powerpoint/2010/main" val="227554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447BF3-1696-4866-9498-7325350A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03" y="1577131"/>
            <a:ext cx="8685620" cy="2866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B40B36-2898-46E1-8D9F-6AC6FCAC932F}"/>
              </a:ext>
            </a:extLst>
          </p:cNvPr>
          <p:cNvSpPr txBox="1"/>
          <p:nvPr/>
        </p:nvSpPr>
        <p:spPr>
          <a:xfrm>
            <a:off x="1172583" y="957430"/>
            <a:ext cx="28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硬综需要实现以下</a:t>
            </a:r>
            <a:r>
              <a:rPr lang="en-US" altLang="zh-CN" dirty="0"/>
              <a:t>7</a:t>
            </a:r>
            <a:r>
              <a:rPr lang="zh-CN" altLang="en-US" dirty="0"/>
              <a:t>种异常</a:t>
            </a:r>
          </a:p>
        </p:txBody>
      </p:sp>
    </p:spTree>
    <p:extLst>
      <p:ext uri="{BB962C8B-B14F-4D97-AF65-F5344CB8AC3E}">
        <p14:creationId xmlns:p14="http://schemas.microsoft.com/office/powerpoint/2010/main" val="155405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EB9B6A-2B04-4F56-86C4-F933208CD771}"/>
              </a:ext>
            </a:extLst>
          </p:cNvPr>
          <p:cNvSpPr/>
          <p:nvPr/>
        </p:nvSpPr>
        <p:spPr>
          <a:xfrm>
            <a:off x="830972" y="8127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精确异常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09ED9C-DB87-4E0E-B238-BA11434394E8}"/>
              </a:ext>
            </a:extLst>
          </p:cNvPr>
          <p:cNvGrpSpPr/>
          <p:nvPr/>
        </p:nvGrpSpPr>
        <p:grpSpPr>
          <a:xfrm>
            <a:off x="2664393" y="1807332"/>
            <a:ext cx="6303817" cy="1846660"/>
            <a:chOff x="4284519" y="1043539"/>
            <a:chExt cx="6303817" cy="18466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B9A93B-4FEB-4677-8C46-B5ECAFC45154}"/>
                </a:ext>
              </a:extLst>
            </p:cNvPr>
            <p:cNvSpPr/>
            <p:nvPr/>
          </p:nvSpPr>
          <p:spPr>
            <a:xfrm>
              <a:off x="4284519" y="1043539"/>
              <a:ext cx="6303817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In a precise exception CPU, on any exception we are pointed at one instruction (the exception victim). All instructions preceding the exception victim in execution sequence are complete; but it’s as if the exception victim and any successors were never started.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C7FCFB-ADFF-4D46-B691-92C650F9DD8C}"/>
                </a:ext>
              </a:extLst>
            </p:cNvPr>
            <p:cNvSpPr/>
            <p:nvPr/>
          </p:nvSpPr>
          <p:spPr>
            <a:xfrm>
              <a:off x="7008905" y="2520867"/>
              <a:ext cx="35012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——《see </a:t>
              </a:r>
              <a:r>
                <a:rPr lang="en-US" altLang="zh-CN" dirty="0" err="1"/>
                <a:t>mips</a:t>
              </a:r>
              <a:r>
                <a:rPr lang="en-US" altLang="zh-CN" dirty="0"/>
                <a:t> run </a:t>
              </a:r>
              <a:r>
                <a:rPr lang="en-US" altLang="zh-CN" dirty="0" err="1"/>
                <a:t>linux</a:t>
              </a:r>
              <a:r>
                <a:rPr lang="en-US" altLang="zh-CN" dirty="0"/>
                <a:t>》, p108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F2D1BF6-91FF-41C4-B77B-9B81FD0BA9EC}"/>
              </a:ext>
            </a:extLst>
          </p:cNvPr>
          <p:cNvSpPr txBox="1"/>
          <p:nvPr/>
        </p:nvSpPr>
        <p:spPr>
          <a:xfrm>
            <a:off x="1538858" y="5131320"/>
            <a:ext cx="698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将异常绑定到一条指令上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该指令之前的指令都会正常完成，之后的指令都相当于没有执行。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0EC4D4-6E9A-4B2A-A843-54BAA2BD7893}"/>
              </a:ext>
            </a:extLst>
          </p:cNvPr>
          <p:cNvSpPr/>
          <p:nvPr/>
        </p:nvSpPr>
        <p:spPr>
          <a:xfrm>
            <a:off x="1281943" y="46463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CB81C1-2DD5-4D68-B3C4-D420B0219A6E}"/>
              </a:ext>
            </a:extLst>
          </p:cNvPr>
          <p:cNvGrpSpPr/>
          <p:nvPr/>
        </p:nvGrpSpPr>
        <p:grpSpPr>
          <a:xfrm>
            <a:off x="3141233" y="4565593"/>
            <a:ext cx="4744122" cy="421378"/>
            <a:chOff x="2840019" y="3981598"/>
            <a:chExt cx="4625788" cy="42137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94D6374-EE4D-4CC9-9E18-011E37F03B0F}"/>
                </a:ext>
              </a:extLst>
            </p:cNvPr>
            <p:cNvSpPr txBox="1"/>
            <p:nvPr/>
          </p:nvSpPr>
          <p:spPr>
            <a:xfrm>
              <a:off x="2840019" y="4033644"/>
              <a:ext cx="462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一般是导致异常的指令（外部中断时不是）</a:t>
              </a:r>
            </a:p>
          </p:txBody>
        </p:sp>
        <p:sp>
          <p:nvSpPr>
            <p:cNvPr id="12" name="对话气泡: 矩形 11">
              <a:extLst>
                <a:ext uri="{FF2B5EF4-FFF2-40B4-BE49-F238E27FC236}">
                  <a16:creationId xmlns:a16="http://schemas.microsoft.com/office/drawing/2014/main" id="{344FBB52-4141-4BA4-AD37-80E7143ECED5}"/>
                </a:ext>
              </a:extLst>
            </p:cNvPr>
            <p:cNvSpPr/>
            <p:nvPr/>
          </p:nvSpPr>
          <p:spPr>
            <a:xfrm>
              <a:off x="2840019" y="3981598"/>
              <a:ext cx="4249270" cy="369332"/>
            </a:xfrm>
            <a:prstGeom prst="wedgeRectCallout">
              <a:avLst>
                <a:gd name="adj1" fmla="val -20833"/>
                <a:gd name="adj2" fmla="val 916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11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249EF0-A3A1-4D9D-BF2A-ED623E7C5AB7}"/>
              </a:ext>
            </a:extLst>
          </p:cNvPr>
          <p:cNvSpPr txBox="1"/>
          <p:nvPr/>
        </p:nvSpPr>
        <p:spPr>
          <a:xfrm>
            <a:off x="1063534" y="1665668"/>
            <a:ext cx="59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EPC</a:t>
            </a:r>
            <a:r>
              <a:rPr lang="zh-CN" altLang="en-US" dirty="0"/>
              <a:t>存储异常返回后重新开始执行时的地址。位于延迟槽内的指令，</a:t>
            </a:r>
            <a:r>
              <a:rPr lang="en-US" altLang="zh-CN" dirty="0"/>
              <a:t>EPC</a:t>
            </a:r>
            <a:r>
              <a:rPr lang="zh-CN" altLang="en-US" dirty="0"/>
              <a:t>存储为延迟槽的上一条指令的地址。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785861-7926-43BE-ABF1-F85E0858C31F}"/>
              </a:ext>
            </a:extLst>
          </p:cNvPr>
          <p:cNvSpPr/>
          <p:nvPr/>
        </p:nvSpPr>
        <p:spPr>
          <a:xfrm>
            <a:off x="772778" y="9388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AEED58-CE45-4B7D-A9DA-9E73170D3B26}"/>
              </a:ext>
            </a:extLst>
          </p:cNvPr>
          <p:cNvSpPr/>
          <p:nvPr/>
        </p:nvSpPr>
        <p:spPr>
          <a:xfrm>
            <a:off x="7422776" y="1665667"/>
            <a:ext cx="3332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否则，异常返回时，分支跳转指令没有起到作用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963ED6-E487-42DA-A0FA-8BFDDCECDE18}"/>
              </a:ext>
            </a:extLst>
          </p:cNvPr>
          <p:cNvSpPr/>
          <p:nvPr/>
        </p:nvSpPr>
        <p:spPr>
          <a:xfrm>
            <a:off x="1063534" y="3072530"/>
            <a:ext cx="5122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异常发生时只是做标记，在</a:t>
            </a:r>
            <a:r>
              <a:rPr lang="en-US" altLang="zh-CN" dirty="0"/>
              <a:t>M</a:t>
            </a:r>
            <a:r>
              <a:rPr lang="zh-CN" altLang="en-US" dirty="0"/>
              <a:t>阶段统一处理。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7886C9-19D5-423B-A457-EF6A1877A3F2}"/>
              </a:ext>
            </a:extLst>
          </p:cNvPr>
          <p:cNvSpPr/>
          <p:nvPr/>
        </p:nvSpPr>
        <p:spPr>
          <a:xfrm>
            <a:off x="1063534" y="4388694"/>
            <a:ext cx="5990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异常后面的指令无效，即不能对寄存器、</a:t>
            </a:r>
            <a:r>
              <a:rPr lang="en-US" altLang="zh-CN" dirty="0"/>
              <a:t>HILO</a:t>
            </a:r>
            <a:r>
              <a:rPr lang="zh-CN" altLang="en-US" dirty="0"/>
              <a:t>等</a:t>
            </a:r>
            <a:r>
              <a:rPr lang="en-US" altLang="zh-CN" dirty="0"/>
              <a:t>CPU</a:t>
            </a:r>
            <a:r>
              <a:rPr lang="zh-CN" altLang="en-US" dirty="0"/>
              <a:t>状态造成影响。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D8CE9F-3A47-4528-988E-9DC365987A58}"/>
              </a:ext>
            </a:extLst>
          </p:cNvPr>
          <p:cNvSpPr/>
          <p:nvPr/>
        </p:nvSpPr>
        <p:spPr>
          <a:xfrm>
            <a:off x="7422776" y="3072530"/>
            <a:ext cx="4482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否则如果流水线不同阶段都产生异常，前面阶段的异常会被先处理。而非按照指令顺序。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859982-F15B-4203-9A46-49B10D9D452B}"/>
              </a:ext>
            </a:extLst>
          </p:cNvPr>
          <p:cNvSpPr/>
          <p:nvPr/>
        </p:nvSpPr>
        <p:spPr>
          <a:xfrm>
            <a:off x="7422776" y="4383901"/>
            <a:ext cx="419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清空指令、关闭寄存器写使能。特别的，停止乘除法运算（会修改</a:t>
            </a:r>
            <a:r>
              <a:rPr lang="en-US" altLang="zh-CN" dirty="0" err="1"/>
              <a:t>hilo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447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3EEA911-A2F3-4959-8EFB-3DE958E1B397}"/>
              </a:ext>
            </a:extLst>
          </p:cNvPr>
          <p:cNvGrpSpPr/>
          <p:nvPr/>
        </p:nvGrpSpPr>
        <p:grpSpPr>
          <a:xfrm>
            <a:off x="3559518" y="671929"/>
            <a:ext cx="7999044" cy="5514141"/>
            <a:chOff x="1044695" y="862446"/>
            <a:chExt cx="7999044" cy="551414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2CE5988-E634-41BF-B0C0-17EEE2CC0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695" y="862446"/>
              <a:ext cx="7999044" cy="197427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0CFD5CA-4D15-40BC-9A44-11A602E62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9766" y="3764667"/>
              <a:ext cx="7392041" cy="85351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E35856-8D60-4702-8A8E-DFECD821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5973" y="2836718"/>
              <a:ext cx="7315834" cy="87637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2842D66-D9B7-44AB-BFBB-CCAA1ED2F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7869" y="4618181"/>
              <a:ext cx="7277731" cy="76968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3AD4ACD-7A46-4A7E-86F3-40E90E562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8817" y="5614521"/>
              <a:ext cx="7315834" cy="762066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9233B902-756E-423A-8B58-7EF5FA3AC792}"/>
              </a:ext>
            </a:extLst>
          </p:cNvPr>
          <p:cNvSpPr/>
          <p:nvPr/>
        </p:nvSpPr>
        <p:spPr>
          <a:xfrm>
            <a:off x="414607" y="592282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24EBC8-0B8F-4912-9575-F9DAF0E1252D}"/>
              </a:ext>
            </a:extLst>
          </p:cNvPr>
          <p:cNvSpPr txBox="1"/>
          <p:nvPr/>
        </p:nvSpPr>
        <p:spPr>
          <a:xfrm>
            <a:off x="494852" y="1579418"/>
            <a:ext cx="2420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MIPS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个协处理器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CP0</a:t>
            </a:r>
            <a:r>
              <a:rPr lang="zh-CN" altLang="en-US" dirty="0"/>
              <a:t>包含系统控制寄存器（异常、</a:t>
            </a:r>
            <a:r>
              <a:rPr lang="en-US" altLang="zh-CN" dirty="0"/>
              <a:t>TLB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CP1</a:t>
            </a:r>
            <a:r>
              <a:rPr lang="zh-CN" altLang="en-US" dirty="0"/>
              <a:t>用于浮点数扩展</a:t>
            </a:r>
          </a:p>
        </p:txBody>
      </p:sp>
    </p:spTree>
    <p:extLst>
      <p:ext uri="{BB962C8B-B14F-4D97-AF65-F5344CB8AC3E}">
        <p14:creationId xmlns:p14="http://schemas.microsoft.com/office/powerpoint/2010/main" val="3111657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88D601-142C-4904-9280-D4D46D544755}"/>
              </a:ext>
            </a:extLst>
          </p:cNvPr>
          <p:cNvSpPr/>
          <p:nvPr/>
        </p:nvSpPr>
        <p:spPr>
          <a:xfrm>
            <a:off x="1010169" y="1236092"/>
            <a:ext cx="859028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CP0.Status.EXL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进入特权态且屏蔽所有中断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将例外处理返回后重新开始执行的指令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CP0.EPC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如果发生例外的指令不在分支延迟槽中，则重新开始执行的指令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就等于发生例外的指令的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否则重新开始执行的指令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等于发生例外的指令的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PC-4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（即该延迟槽对应的分支指令的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），且将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CP0.Cause.BD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将例外类型编码写入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CP0.Cause.ExCode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有些异常还需要设置其它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例如，发生地址错例外时，将触发例外的错误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load/store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虚地址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CP0.BadVaddr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处理器跳转至对应的例外入口开始取指。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EBE7152-2ECE-41C1-BC84-FFCF15FE3D82}"/>
              </a:ext>
            </a:extLst>
          </p:cNvPr>
          <p:cNvSpPr/>
          <p:nvPr/>
        </p:nvSpPr>
        <p:spPr>
          <a:xfrm>
            <a:off x="434158" y="480989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处理器硬件响应例外的一般性过程</a:t>
            </a:r>
          </a:p>
        </p:txBody>
      </p:sp>
    </p:spTree>
    <p:extLst>
      <p:ext uri="{BB962C8B-B14F-4D97-AF65-F5344CB8AC3E}">
        <p14:creationId xmlns:p14="http://schemas.microsoft.com/office/powerpoint/2010/main" val="954627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737731-45DD-4542-8D6D-2A42BA6F000F}"/>
              </a:ext>
            </a:extLst>
          </p:cNvPr>
          <p:cNvSpPr txBox="1"/>
          <p:nvPr/>
        </p:nvSpPr>
        <p:spPr>
          <a:xfrm>
            <a:off x="763793" y="1097280"/>
            <a:ext cx="280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算数溢出异常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Ov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B21889-8860-4165-B932-5D48E8BE5871}"/>
              </a:ext>
            </a:extLst>
          </p:cNvPr>
          <p:cNvSpPr txBox="1"/>
          <p:nvPr/>
        </p:nvSpPr>
        <p:spPr>
          <a:xfrm>
            <a:off x="1202374" y="2123754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产生指令：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sub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832298-380E-4998-92C6-008D53FA38A1}"/>
              </a:ext>
            </a:extLst>
          </p:cNvPr>
          <p:cNvSpPr txBox="1"/>
          <p:nvPr/>
        </p:nvSpPr>
        <p:spPr>
          <a:xfrm>
            <a:off x="6228677" y="1552740"/>
            <a:ext cx="527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提示：</a:t>
            </a:r>
            <a:endParaRPr lang="en-US" altLang="zh-CN" dirty="0"/>
          </a:p>
          <a:p>
            <a:r>
              <a:rPr lang="en-US" altLang="zh-CN" dirty="0" err="1"/>
              <a:t>addiu</a:t>
            </a:r>
            <a:r>
              <a:rPr lang="zh-CN" altLang="en-US" dirty="0"/>
              <a:t>和</a:t>
            </a:r>
            <a:r>
              <a:rPr lang="en-US" altLang="zh-CN" dirty="0" err="1"/>
              <a:t>addi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FF0000"/>
                </a:solidFill>
              </a:rPr>
              <a:t>有符号扩展</a:t>
            </a:r>
            <a:r>
              <a:rPr lang="zh-CN" altLang="en-US" dirty="0"/>
              <a:t>，唯一区别在于</a:t>
            </a:r>
            <a:r>
              <a:rPr lang="en-US" altLang="zh-CN" dirty="0" err="1"/>
              <a:t>addiu</a:t>
            </a:r>
            <a:r>
              <a:rPr lang="zh-CN" altLang="en-US" dirty="0"/>
              <a:t>不产生异常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4FC0A5-E9C2-433A-A25D-DFBCC627A0E8}"/>
              </a:ext>
            </a:extLst>
          </p:cNvPr>
          <p:cNvSpPr txBox="1"/>
          <p:nvPr/>
        </p:nvSpPr>
        <p:spPr>
          <a:xfrm>
            <a:off x="1441525" y="4254680"/>
            <a:ext cx="250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</a:t>
            </a:r>
            <a:r>
              <a:rPr lang="en-US" altLang="zh-CN" dirty="0"/>
              <a:t>+</a:t>
            </a:r>
            <a:r>
              <a:rPr lang="zh-CN" altLang="en-US" dirty="0"/>
              <a:t>正</a:t>
            </a:r>
            <a:r>
              <a:rPr lang="en-US" altLang="zh-CN" dirty="0"/>
              <a:t>=</a:t>
            </a:r>
            <a:r>
              <a:rPr lang="zh-CN" altLang="en-US" dirty="0"/>
              <a:t>负、负</a:t>
            </a:r>
            <a:r>
              <a:rPr lang="en-US" altLang="zh-CN" dirty="0"/>
              <a:t>+</a:t>
            </a:r>
            <a:r>
              <a:rPr lang="zh-CN" altLang="en-US" dirty="0"/>
              <a:t>负</a:t>
            </a:r>
            <a:r>
              <a:rPr lang="en-US" altLang="zh-CN" dirty="0"/>
              <a:t>=</a:t>
            </a:r>
            <a:r>
              <a:rPr lang="zh-CN" altLang="en-US" dirty="0"/>
              <a:t>正</a:t>
            </a:r>
            <a:endParaRPr lang="en-US" altLang="zh-CN" dirty="0"/>
          </a:p>
          <a:p>
            <a:r>
              <a:rPr lang="zh-CN" altLang="en-US" dirty="0"/>
              <a:t>正</a:t>
            </a:r>
            <a:r>
              <a:rPr lang="en-US" altLang="zh-CN" dirty="0"/>
              <a:t>-</a:t>
            </a:r>
            <a:r>
              <a:rPr lang="zh-CN" altLang="en-US" dirty="0"/>
              <a:t>负</a:t>
            </a:r>
            <a:r>
              <a:rPr lang="en-US" altLang="zh-CN" dirty="0"/>
              <a:t>=</a:t>
            </a:r>
            <a:r>
              <a:rPr lang="zh-CN" altLang="en-US" dirty="0"/>
              <a:t>负、负</a:t>
            </a:r>
            <a:r>
              <a:rPr lang="en-US" altLang="zh-CN" dirty="0"/>
              <a:t>-</a:t>
            </a:r>
            <a:r>
              <a:rPr lang="zh-CN" altLang="en-US" dirty="0"/>
              <a:t>正</a:t>
            </a:r>
            <a:r>
              <a:rPr lang="en-US" altLang="zh-CN" dirty="0"/>
              <a:t>=</a:t>
            </a:r>
            <a:r>
              <a:rPr lang="zh-CN" altLang="en-US" dirty="0"/>
              <a:t>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5B0A60-DEA2-418B-8EE9-61D9747774D1}"/>
              </a:ext>
            </a:extLst>
          </p:cNvPr>
          <p:cNvSpPr/>
          <p:nvPr/>
        </p:nvSpPr>
        <p:spPr>
          <a:xfrm>
            <a:off x="763793" y="351956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方式一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8E2420-8988-4C32-A30E-445E867F8439}"/>
              </a:ext>
            </a:extLst>
          </p:cNvPr>
          <p:cNvSpPr/>
          <p:nvPr/>
        </p:nvSpPr>
        <p:spPr>
          <a:xfrm>
            <a:off x="5068645" y="351956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方式二</a:t>
            </a:r>
            <a:r>
              <a:rPr lang="en-US" altLang="zh-CN" dirty="0"/>
              <a:t>(trick)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F39987-36A1-48C5-A997-70DA8B325166}"/>
              </a:ext>
            </a:extLst>
          </p:cNvPr>
          <p:cNvSpPr/>
          <p:nvPr/>
        </p:nvSpPr>
        <p:spPr>
          <a:xfrm>
            <a:off x="5651351" y="42546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{carry_bit, result} = {a[31], a} + {b[31], b};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{carry_bit, result} = {a[31], a} - {b[31], b};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overflow = carry_bit ^ result[31]</a:t>
            </a:r>
          </a:p>
        </p:txBody>
      </p:sp>
    </p:spTree>
    <p:extLst>
      <p:ext uri="{BB962C8B-B14F-4D97-AF65-F5344CB8AC3E}">
        <p14:creationId xmlns:p14="http://schemas.microsoft.com/office/powerpoint/2010/main" val="69741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9C0B28-D3C6-4D4F-9147-A8A629B6EF19}"/>
              </a:ext>
            </a:extLst>
          </p:cNvPr>
          <p:cNvSpPr txBox="1"/>
          <p:nvPr/>
        </p:nvSpPr>
        <p:spPr>
          <a:xfrm>
            <a:off x="839096" y="903642"/>
            <a:ext cx="187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11AD28-79CD-4110-9290-FBC83FB2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50" y="1248769"/>
            <a:ext cx="7506350" cy="861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A59CE0-DEF3-48E8-A1BC-165A0095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50" y="2315100"/>
            <a:ext cx="7521592" cy="8077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838A1A-309D-4733-ABEE-3AD49816B3FF}"/>
              </a:ext>
            </a:extLst>
          </p:cNvPr>
          <p:cNvSpPr txBox="1"/>
          <p:nvPr/>
        </p:nvSpPr>
        <p:spPr>
          <a:xfrm>
            <a:off x="925157" y="1679336"/>
            <a:ext cx="288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个硬件中断</a:t>
            </a:r>
            <a:r>
              <a:rPr lang="en-US" altLang="zh-CN" dirty="0"/>
              <a:t>IP7-IP2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个软件中断</a:t>
            </a:r>
            <a:r>
              <a:rPr lang="en-US" altLang="zh-CN" dirty="0"/>
              <a:t>IP1-IP0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F63CBF-77AC-485C-A11B-7A7AE8721CCB}"/>
              </a:ext>
            </a:extLst>
          </p:cNvPr>
          <p:cNvSpPr txBox="1"/>
          <p:nvPr/>
        </p:nvSpPr>
        <p:spPr>
          <a:xfrm>
            <a:off x="925157" y="2730211"/>
            <a:ext cx="243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全局中断使能</a:t>
            </a:r>
            <a:r>
              <a:rPr lang="en-US" altLang="zh-CN" dirty="0"/>
              <a:t>IE</a:t>
            </a:r>
          </a:p>
          <a:p>
            <a:r>
              <a:rPr lang="zh-CN" altLang="en-US" dirty="0"/>
              <a:t>中断屏蔽位</a:t>
            </a:r>
            <a:r>
              <a:rPr lang="en-US" altLang="zh-CN" dirty="0"/>
              <a:t>IM7-IM0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33328D-6444-4012-8A32-A46F71ED367C}"/>
              </a:ext>
            </a:extLst>
          </p:cNvPr>
          <p:cNvSpPr txBox="1"/>
          <p:nvPr/>
        </p:nvSpPr>
        <p:spPr>
          <a:xfrm>
            <a:off x="935915" y="4012603"/>
            <a:ext cx="4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硬件中断来自外部，</a:t>
            </a:r>
            <a:r>
              <a:rPr lang="en-US" altLang="zh-CN" dirty="0" err="1"/>
              <a:t>mycpu_top</a:t>
            </a:r>
            <a:r>
              <a:rPr lang="zh-CN" altLang="en-US" dirty="0"/>
              <a:t>需要增加输入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056423-0D8F-489E-A2FB-024A1565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021" y="3889329"/>
            <a:ext cx="2674852" cy="8458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728D5A-8DE2-4CD3-AEB8-A912AA050657}"/>
              </a:ext>
            </a:extLst>
          </p:cNvPr>
          <p:cNvSpPr txBox="1"/>
          <p:nvPr/>
        </p:nvSpPr>
        <p:spPr>
          <a:xfrm>
            <a:off x="935915" y="5325262"/>
            <a:ext cx="620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status_ie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&amp; |(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status_im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[7:0] &amp;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cause_ip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[7:0])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30C9891-E168-476B-B119-9B9BFF5E0ACB}"/>
              </a:ext>
            </a:extLst>
          </p:cNvPr>
          <p:cNvGrpSpPr/>
          <p:nvPr/>
        </p:nvGrpSpPr>
        <p:grpSpPr>
          <a:xfrm>
            <a:off x="1148006" y="3208124"/>
            <a:ext cx="4998793" cy="1768965"/>
            <a:chOff x="487413" y="3022733"/>
            <a:chExt cx="7705819" cy="179741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03D9A1B-3F22-47DA-A2E3-898A2823E3BF}"/>
                </a:ext>
              </a:extLst>
            </p:cNvPr>
            <p:cNvSpPr txBox="1"/>
            <p:nvPr/>
          </p:nvSpPr>
          <p:spPr>
            <a:xfrm>
              <a:off x="487413" y="3022733"/>
              <a:ext cx="7705819" cy="37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a typeface="微软雅黑" panose="020B0503020204020204" pitchFamily="34" charset="-122"/>
                </a:rPr>
                <a:t>搭建一个完整的计算机系统的步骤：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A508D4D-D436-4D9B-9A7E-DF7BD59511E7}"/>
                </a:ext>
              </a:extLst>
            </p:cNvPr>
            <p:cNvSpPr txBox="1"/>
            <p:nvPr/>
          </p:nvSpPr>
          <p:spPr>
            <a:xfrm>
              <a:off x="1004261" y="3600515"/>
              <a:ext cx="3994952" cy="1219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1. </a:t>
              </a:r>
              <a:r>
                <a:rPr lang="zh-CN" altLang="en-US" dirty="0">
                  <a:ea typeface="微软雅黑" panose="020B0503020204020204" pitchFamily="34" charset="-122"/>
                </a:rPr>
                <a:t>实现一个</a:t>
              </a:r>
              <a:r>
                <a:rPr lang="en-US" altLang="zh-CN" dirty="0">
                  <a:ea typeface="微软雅黑" panose="020B0503020204020204" pitchFamily="34" charset="-122"/>
                </a:rPr>
                <a:t>CPU</a:t>
              </a: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2. </a:t>
              </a:r>
              <a:r>
                <a:rPr lang="zh-CN" altLang="en-US" dirty="0">
                  <a:ea typeface="微软雅黑" panose="020B0503020204020204" pitchFamily="34" charset="-122"/>
                </a:rPr>
                <a:t>搭建一个</a:t>
              </a:r>
              <a:r>
                <a:rPr lang="en-US" altLang="zh-CN" dirty="0">
                  <a:ea typeface="微软雅黑" panose="020B0503020204020204" pitchFamily="34" charset="-122"/>
                </a:rPr>
                <a:t>SoC</a:t>
              </a: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3. </a:t>
              </a:r>
              <a:r>
                <a:rPr lang="zh-CN" altLang="en-US" dirty="0">
                  <a:ea typeface="微软雅黑" panose="020B0503020204020204" pitchFamily="34" charset="-122"/>
                </a:rPr>
                <a:t>运行裸机程序</a:t>
              </a:r>
              <a:endParaRPr lang="en-US" altLang="zh-CN" dirty="0"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4. </a:t>
              </a:r>
              <a:r>
                <a:rPr lang="zh-CN" altLang="en-US" dirty="0">
                  <a:ea typeface="微软雅黑" panose="020B0503020204020204" pitchFamily="34" charset="-122"/>
                </a:rPr>
                <a:t>移植操作系统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1352310-F1E7-4C8B-8807-1B393B36B488}"/>
              </a:ext>
            </a:extLst>
          </p:cNvPr>
          <p:cNvSpPr txBox="1"/>
          <p:nvPr/>
        </p:nvSpPr>
        <p:spPr>
          <a:xfrm>
            <a:off x="766243" y="762660"/>
            <a:ext cx="253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9548B7-E35E-40FA-A5BC-91FEA1AF280E}"/>
              </a:ext>
            </a:extLst>
          </p:cNvPr>
          <p:cNvSpPr txBox="1"/>
          <p:nvPr/>
        </p:nvSpPr>
        <p:spPr>
          <a:xfrm>
            <a:off x="1148006" y="1771124"/>
            <a:ext cx="454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问题：我们实现的</a:t>
            </a:r>
            <a:r>
              <a:rPr lang="en-US" altLang="zh-CN" dirty="0"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ea typeface="微软雅黑" panose="020B0503020204020204" pitchFamily="34" charset="-122"/>
              </a:rPr>
              <a:t>能拿来干什么？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CB21DF-A261-4411-924D-C5391C84D0F8}"/>
              </a:ext>
            </a:extLst>
          </p:cNvPr>
          <p:cNvSpPr txBox="1"/>
          <p:nvPr/>
        </p:nvSpPr>
        <p:spPr>
          <a:xfrm>
            <a:off x="3982683" y="4092605"/>
            <a:ext cx="117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硬综涉及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65788F89-3721-442C-983F-D47A5A6147E8}"/>
              </a:ext>
            </a:extLst>
          </p:cNvPr>
          <p:cNvSpPr/>
          <p:nvPr/>
        </p:nvSpPr>
        <p:spPr>
          <a:xfrm>
            <a:off x="3559969" y="3964804"/>
            <a:ext cx="257429" cy="624935"/>
          </a:xfrm>
          <a:prstGeom prst="rightBrace">
            <a:avLst>
              <a:gd name="adj1" fmla="val 31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94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215CCC-7E41-4215-907E-C4CE79BE7E2F}"/>
              </a:ext>
            </a:extLst>
          </p:cNvPr>
          <p:cNvSpPr txBox="1"/>
          <p:nvPr/>
        </p:nvSpPr>
        <p:spPr>
          <a:xfrm>
            <a:off x="871369" y="806824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eret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50F92C-7F50-4662-AA80-BA6C28030CDE}"/>
              </a:ext>
            </a:extLst>
          </p:cNvPr>
          <p:cNvSpPr txBox="1"/>
          <p:nvPr/>
        </p:nvSpPr>
        <p:spPr>
          <a:xfrm>
            <a:off x="1097280" y="1882588"/>
            <a:ext cx="67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eret</a:t>
            </a:r>
            <a:r>
              <a:rPr lang="zh-CN" altLang="en-US" dirty="0"/>
              <a:t>可以看做是一条分支跳转指令，也可以当作一种异常来处理</a:t>
            </a:r>
          </a:p>
        </p:txBody>
      </p:sp>
    </p:spTree>
    <p:extLst>
      <p:ext uri="{BB962C8B-B14F-4D97-AF65-F5344CB8AC3E}">
        <p14:creationId xmlns:p14="http://schemas.microsoft.com/office/powerpoint/2010/main" val="100346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9E7F71-0C21-4D48-874F-4AF5E97AE17F}"/>
              </a:ext>
            </a:extLst>
          </p:cNvPr>
          <p:cNvGrpSpPr/>
          <p:nvPr/>
        </p:nvGrpSpPr>
        <p:grpSpPr>
          <a:xfrm>
            <a:off x="895254" y="1110713"/>
            <a:ext cx="2955385" cy="1698421"/>
            <a:chOff x="895254" y="1049905"/>
            <a:chExt cx="3123365" cy="169842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D355245-BE09-4A10-8236-2BC80E020C2B}"/>
                </a:ext>
              </a:extLst>
            </p:cNvPr>
            <p:cNvSpPr txBox="1"/>
            <p:nvPr/>
          </p:nvSpPr>
          <p:spPr>
            <a:xfrm>
              <a:off x="895254" y="1049905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硬综任务说明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44DF3B-2297-499C-9383-83311BBE2C8E}"/>
                </a:ext>
              </a:extLst>
            </p:cNvPr>
            <p:cNvSpPr txBox="1"/>
            <p:nvPr/>
          </p:nvSpPr>
          <p:spPr>
            <a:xfrm>
              <a:off x="1586138" y="1669771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整体介绍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5A57480-CC68-47D5-8D33-E1A6BE6EB346}"/>
                </a:ext>
              </a:extLst>
            </p:cNvPr>
            <p:cNvSpPr txBox="1"/>
            <p:nvPr/>
          </p:nvSpPr>
          <p:spPr>
            <a:xfrm>
              <a:off x="1586138" y="2286661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任务书说明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6ABD914-8271-4452-A613-6E0702E5E9C8}"/>
              </a:ext>
            </a:extLst>
          </p:cNvPr>
          <p:cNvSpPr txBox="1"/>
          <p:nvPr/>
        </p:nvSpPr>
        <p:spPr>
          <a:xfrm>
            <a:off x="6321911" y="1110713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硬综流程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AD257C-9AD0-4AAE-A6D0-BADDB59BEC57}"/>
              </a:ext>
            </a:extLst>
          </p:cNvPr>
          <p:cNvSpPr txBox="1"/>
          <p:nvPr/>
        </p:nvSpPr>
        <p:spPr>
          <a:xfrm>
            <a:off x="7152037" y="2507908"/>
            <a:ext cx="270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FB7324-F6CF-45E4-902F-722424B139B1}"/>
              </a:ext>
            </a:extLst>
          </p:cNvPr>
          <p:cNvSpPr txBox="1"/>
          <p:nvPr/>
        </p:nvSpPr>
        <p:spPr>
          <a:xfrm>
            <a:off x="6321912" y="1950680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0FDD8-B7A7-4879-B9E2-708266F4A518}"/>
              </a:ext>
            </a:extLst>
          </p:cNvPr>
          <p:cNvSpPr txBox="1"/>
          <p:nvPr/>
        </p:nvSpPr>
        <p:spPr>
          <a:xfrm>
            <a:off x="7152037" y="3130932"/>
            <a:ext cx="270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A7FC27-9763-4A63-BC85-FF08134933D7}"/>
              </a:ext>
            </a:extLst>
          </p:cNvPr>
          <p:cNvGrpSpPr/>
          <p:nvPr/>
        </p:nvGrpSpPr>
        <p:grpSpPr>
          <a:xfrm>
            <a:off x="895254" y="3429000"/>
            <a:ext cx="2560595" cy="2236287"/>
            <a:chOff x="895254" y="3259683"/>
            <a:chExt cx="2560595" cy="223628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92BB482-C830-43F7-8334-732AB8636EAF}"/>
                </a:ext>
              </a:extLst>
            </p:cNvPr>
            <p:cNvSpPr txBox="1"/>
            <p:nvPr/>
          </p:nvSpPr>
          <p:spPr>
            <a:xfrm>
              <a:off x="895254" y="3259683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添加指令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B40D29-29B0-480D-A2D5-F68AD5AA8A20}"/>
                </a:ext>
              </a:extLst>
            </p:cNvPr>
            <p:cNvSpPr txBox="1"/>
            <p:nvPr/>
          </p:nvSpPr>
          <p:spPr>
            <a:xfrm>
              <a:off x="1548980" y="3879549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冒险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95CFE5-9A3D-4F78-8B36-B464BEF2B8AB}"/>
                </a:ext>
              </a:extLst>
            </p:cNvPr>
            <p:cNvSpPr txBox="1"/>
            <p:nvPr/>
          </p:nvSpPr>
          <p:spPr>
            <a:xfrm>
              <a:off x="1548980" y="5034305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E46C3F-BCC2-43F5-9903-F5B839ACE401}"/>
                </a:ext>
              </a:extLst>
            </p:cNvPr>
            <p:cNvSpPr txBox="1"/>
            <p:nvPr/>
          </p:nvSpPr>
          <p:spPr>
            <a:xfrm>
              <a:off x="1548980" y="4456927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乘除法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43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80D0F4-5518-488E-AC7C-89D7AD8AD7E5}"/>
              </a:ext>
            </a:extLst>
          </p:cNvPr>
          <p:cNvGrpSpPr/>
          <p:nvPr/>
        </p:nvGrpSpPr>
        <p:grpSpPr>
          <a:xfrm>
            <a:off x="1244521" y="1039360"/>
            <a:ext cx="9539849" cy="4779280"/>
            <a:chOff x="1251747" y="543661"/>
            <a:chExt cx="9539849" cy="477928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E7DCCD0-7F73-4B08-92A6-7267A2EEF427}"/>
                </a:ext>
              </a:extLst>
            </p:cNvPr>
            <p:cNvSpPr txBox="1"/>
            <p:nvPr/>
          </p:nvSpPr>
          <p:spPr>
            <a:xfrm>
              <a:off x="1251747" y="1349278"/>
              <a:ext cx="1216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添加指令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F1E864-1E3E-417C-9CA6-F00134174EF8}"/>
                </a:ext>
              </a:extLst>
            </p:cNvPr>
            <p:cNvSpPr txBox="1"/>
            <p:nvPr/>
          </p:nvSpPr>
          <p:spPr>
            <a:xfrm>
              <a:off x="1251747" y="2817336"/>
              <a:ext cx="148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axi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接口支持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F13015-AEA6-41CC-A83B-FC76DD9446CA}"/>
                </a:ext>
              </a:extLst>
            </p:cNvPr>
            <p:cNvSpPr txBox="1"/>
            <p:nvPr/>
          </p:nvSpPr>
          <p:spPr>
            <a:xfrm>
              <a:off x="1251747" y="4325148"/>
              <a:ext cx="1811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添加基本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50762D-42A5-436F-A9DC-4BF7A2E2B9E5}"/>
                </a:ext>
              </a:extLst>
            </p:cNvPr>
            <p:cNvSpPr txBox="1"/>
            <p:nvPr/>
          </p:nvSpPr>
          <p:spPr>
            <a:xfrm>
              <a:off x="3388310" y="543661"/>
              <a:ext cx="7377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52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条）使用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lab4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工程，导入</a:t>
              </a:r>
              <a:r>
                <a:rPr lang="en-US" altLang="zh-CN" sz="1400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funcTest_independent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下的</a:t>
              </a:r>
              <a:r>
                <a:rPr lang="en-US" altLang="zh-CN" sz="14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coe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，独立测试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类指令。（通过观察仿真波形图中寄存器的值是否与汇编代码中注释一致）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BCA1603-64AA-41DC-A8CC-B740CBAB1770}"/>
                </a:ext>
              </a:extLst>
            </p:cNvPr>
            <p:cNvSpPr txBox="1"/>
            <p:nvPr/>
          </p:nvSpPr>
          <p:spPr>
            <a:xfrm>
              <a:off x="3414252" y="1311454"/>
              <a:ext cx="7377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52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条）使用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func_test_v0.03\</a:t>
              </a:r>
              <a:r>
                <a:rPr lang="en-US" altLang="zh-CN" sz="14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soc_sram_func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工程（</a:t>
              </a:r>
              <a:r>
                <a:rPr lang="zh-CN" altLang="en-US" sz="1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</a:t>
              </a:r>
              <a:r>
                <a:rPr lang="en-US" altLang="zh-CN" sz="1400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mycpu_top</a:t>
              </a:r>
              <a:r>
                <a:rPr lang="zh-CN" altLang="en-US" sz="1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封装成</a:t>
              </a:r>
              <a:r>
                <a:rPr lang="en-US" altLang="zh-CN" sz="1400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sram</a:t>
              </a:r>
              <a:r>
                <a:rPr lang="zh-CN" altLang="en-US" sz="1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接口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），通过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64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个测试点。（基于</a:t>
              </a:r>
              <a:r>
                <a:rPr lang="en-US" altLang="zh-CN" sz="1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trace</a:t>
              </a:r>
              <a:r>
                <a:rPr lang="zh-CN" altLang="en-US" sz="1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调试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9D9E367-206A-4243-82A0-BAE347835C67}"/>
                </a:ext>
              </a:extLst>
            </p:cNvPr>
            <p:cNvSpPr txBox="1"/>
            <p:nvPr/>
          </p:nvSpPr>
          <p:spPr>
            <a:xfrm>
              <a:off x="3414252" y="2127886"/>
              <a:ext cx="7377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57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条）添加异常处理、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CP0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、剩余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条指令，功能测试通过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89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个测试点。</a:t>
              </a: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56E2029B-EA48-4998-A5C3-F8D861AA014F}"/>
                </a:ext>
              </a:extLst>
            </p:cNvPr>
            <p:cNvSpPr/>
            <p:nvPr/>
          </p:nvSpPr>
          <p:spPr>
            <a:xfrm>
              <a:off x="3062795" y="739932"/>
              <a:ext cx="275208" cy="1565712"/>
            </a:xfrm>
            <a:prstGeom prst="leftBrace">
              <a:avLst>
                <a:gd name="adj1" fmla="val 11801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42103F-8C71-434B-B48A-DA649BC3850F}"/>
                </a:ext>
              </a:extLst>
            </p:cNvPr>
            <p:cNvSpPr txBox="1"/>
            <p:nvPr/>
          </p:nvSpPr>
          <p:spPr>
            <a:xfrm>
              <a:off x="3559596" y="2703202"/>
              <a:ext cx="6578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</a:t>
              </a:r>
              <a:r>
                <a:rPr lang="en-US" altLang="zh-CN" sz="1400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cpu</a:t>
              </a:r>
              <a:r>
                <a:rPr lang="zh-CN" altLang="en-US" sz="1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封装成</a:t>
              </a:r>
              <a:r>
                <a:rPr lang="en-US" altLang="zh-CN" sz="1400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axi</a:t>
              </a:r>
              <a:r>
                <a:rPr lang="zh-CN" altLang="en-US" sz="1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接口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。使用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func_test_v0.03\</a:t>
              </a:r>
              <a:r>
                <a:rPr lang="en-US" altLang="zh-CN" sz="14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soc_axi_func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，通过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89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个测试点。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使用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perf_test_v0.01\</a:t>
              </a:r>
              <a:r>
                <a:rPr lang="en-US" altLang="zh-CN" sz="14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soc_axi_perf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，通过性能测试。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2B84509-FB9E-48D3-A4F0-03FCAD08C8D0}"/>
                </a:ext>
              </a:extLst>
            </p:cNvPr>
            <p:cNvSpPr txBox="1"/>
            <p:nvPr/>
          </p:nvSpPr>
          <p:spPr>
            <a:xfrm>
              <a:off x="3559597" y="4331205"/>
              <a:ext cx="2601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实现直接映射写直达的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0DCF097-6572-4AEE-8997-97E51D320161}"/>
                </a:ext>
              </a:extLst>
            </p:cNvPr>
            <p:cNvSpPr txBox="1"/>
            <p:nvPr/>
          </p:nvSpPr>
          <p:spPr>
            <a:xfrm>
              <a:off x="3559597" y="4953609"/>
              <a:ext cx="3320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完善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或实现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TLB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6685B61-7479-46AF-8115-B2FFAC756381}"/>
                </a:ext>
              </a:extLst>
            </p:cNvPr>
            <p:cNvSpPr txBox="1"/>
            <p:nvPr/>
          </p:nvSpPr>
          <p:spPr>
            <a:xfrm>
              <a:off x="1251747" y="4953609"/>
              <a:ext cx="185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扩展部分（加分）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30BAA10-E27E-44FE-A327-5EB524026839}"/>
                </a:ext>
              </a:extLst>
            </p:cNvPr>
            <p:cNvSpPr txBox="1"/>
            <p:nvPr/>
          </p:nvSpPr>
          <p:spPr>
            <a:xfrm>
              <a:off x="1251747" y="3571242"/>
              <a:ext cx="1305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上板测试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872069C-05B9-4DA4-810F-087BFC943C06}"/>
                </a:ext>
              </a:extLst>
            </p:cNvPr>
            <p:cNvSpPr txBox="1"/>
            <p:nvPr/>
          </p:nvSpPr>
          <p:spPr>
            <a:xfrm>
              <a:off x="3559596" y="3418378"/>
              <a:ext cx="65787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使用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n4ddr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下的</a:t>
              </a:r>
              <a:r>
                <a:rPr lang="en-US" altLang="zh-CN" sz="14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func_test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sz="14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perf_test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工程，生成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bitstream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，上板观察是否成功。不成功则仍需继续仿真调试。性能测试上板成功则可以计算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CPU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性能得分，性能分和扩展部分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的加分有关。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7E3E715-0D40-4A19-A614-F3C8A10DC8B7}"/>
              </a:ext>
            </a:extLst>
          </p:cNvPr>
          <p:cNvSpPr txBox="1"/>
          <p:nvPr/>
        </p:nvSpPr>
        <p:spPr>
          <a:xfrm>
            <a:off x="6014446" y="6026709"/>
            <a:ext cx="53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上面的每个部分根据</a:t>
            </a:r>
            <a:r>
              <a:rPr lang="zh-CN" altLang="en-US" dirty="0">
                <a:solidFill>
                  <a:srgbClr val="FF0000"/>
                </a:solidFill>
              </a:rPr>
              <a:t>完成程度</a:t>
            </a:r>
            <a:r>
              <a:rPr lang="zh-CN" altLang="en-US" dirty="0"/>
              <a:t>，按照</a:t>
            </a:r>
            <a:r>
              <a:rPr lang="zh-CN" altLang="en-US" dirty="0">
                <a:solidFill>
                  <a:srgbClr val="FF0000"/>
                </a:solidFill>
              </a:rPr>
              <a:t>评分标准</a:t>
            </a:r>
            <a:r>
              <a:rPr lang="zh-CN" altLang="en-US" dirty="0"/>
              <a:t>给分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0B81C3-0B44-48AF-8833-41BD62328FA0}"/>
              </a:ext>
            </a:extLst>
          </p:cNvPr>
          <p:cNvSpPr txBox="1"/>
          <p:nvPr/>
        </p:nvSpPr>
        <p:spPr>
          <a:xfrm>
            <a:off x="427774" y="604393"/>
            <a:ext cx="203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硬综流程</a:t>
            </a:r>
          </a:p>
        </p:txBody>
      </p:sp>
    </p:spTree>
    <p:extLst>
      <p:ext uri="{BB962C8B-B14F-4D97-AF65-F5344CB8AC3E}">
        <p14:creationId xmlns:p14="http://schemas.microsoft.com/office/powerpoint/2010/main" val="337727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98280F-3B22-4495-894B-63EBA05D07ED}"/>
              </a:ext>
            </a:extLst>
          </p:cNvPr>
          <p:cNvSpPr txBox="1"/>
          <p:nvPr/>
        </p:nvSpPr>
        <p:spPr>
          <a:xfrm>
            <a:off x="461639" y="563330"/>
            <a:ext cx="20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流程怎么来的？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619914-5768-4B48-B225-B0CF387314DE}"/>
              </a:ext>
            </a:extLst>
          </p:cNvPr>
          <p:cNvSpPr/>
          <p:nvPr/>
        </p:nvSpPr>
        <p:spPr>
          <a:xfrm>
            <a:off x="704295" y="1809695"/>
            <a:ext cx="269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加了指令如何测试</a:t>
            </a:r>
            <a:r>
              <a:rPr lang="zh-CN" altLang="en-US" dirty="0"/>
              <a:t>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4746DB-56A0-44D9-99F0-5F5A87DD9D22}"/>
              </a:ext>
            </a:extLst>
          </p:cNvPr>
          <p:cNvSpPr/>
          <p:nvPr/>
        </p:nvSpPr>
        <p:spPr>
          <a:xfrm>
            <a:off x="979502" y="2818167"/>
            <a:ext cx="8706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）搭了个简单的环境，编写了简单的</a:t>
            </a:r>
            <a:r>
              <a:rPr lang="en-US" altLang="zh-CN" dirty="0"/>
              <a:t>tb</a:t>
            </a:r>
            <a:r>
              <a:rPr lang="zh-CN" altLang="en-US" dirty="0"/>
              <a:t>，跑简单的代码，人工看波形图。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C8A203-D14C-49A5-AB15-0E0F98161D8F}"/>
              </a:ext>
            </a:extLst>
          </p:cNvPr>
          <p:cNvSpPr/>
          <p:nvPr/>
        </p:nvSpPr>
        <p:spPr>
          <a:xfrm>
            <a:off x="979502" y="3429000"/>
            <a:ext cx="8706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）编写了更充分的测试程序，测试量大，必须使用自动化测试</a:t>
            </a:r>
            <a:r>
              <a:rPr lang="en-US" altLang="zh-CN" dirty="0"/>
              <a:t>——trace</a:t>
            </a:r>
            <a:r>
              <a:rPr lang="zh-CN" altLang="en-US" dirty="0"/>
              <a:t>比对机制。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99D16E-E8D7-497C-8249-CE94539D5445}"/>
              </a:ext>
            </a:extLst>
          </p:cNvPr>
          <p:cNvSpPr/>
          <p:nvPr/>
        </p:nvSpPr>
        <p:spPr>
          <a:xfrm>
            <a:off x="1500326" y="38363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为了上板可以交互，</a:t>
            </a:r>
            <a:r>
              <a:rPr lang="en-US" altLang="zh-CN" dirty="0"/>
              <a:t>soc</a:t>
            </a:r>
            <a:r>
              <a:rPr lang="zh-CN" altLang="en-US" dirty="0"/>
              <a:t>添加了外设。</a:t>
            </a:r>
            <a:endParaRPr lang="en-US" altLang="zh-CN" dirty="0"/>
          </a:p>
          <a:p>
            <a:r>
              <a:rPr lang="en-US" altLang="zh-CN" dirty="0"/>
              <a:t>SoC, testbench, soft</a:t>
            </a:r>
            <a:r>
              <a:rPr lang="zh-CN" altLang="en-US" dirty="0"/>
              <a:t>一起形成了</a:t>
            </a:r>
            <a:r>
              <a:rPr lang="en-US" altLang="zh-CN" dirty="0" err="1"/>
              <a:t>func_test</a:t>
            </a:r>
            <a:r>
              <a:rPr lang="zh-CN" altLang="en-US" dirty="0"/>
              <a:t>环境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028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4AE59F-0544-4118-AFB8-4AD70652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8" y="1322773"/>
            <a:ext cx="3508021" cy="40049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B21A37-E4A5-4718-9430-AAA4C5E8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52" y="955258"/>
            <a:ext cx="3261643" cy="53878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CD5448-DFB8-4699-B587-0B302502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49" y="1322773"/>
            <a:ext cx="4153461" cy="44022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19D09-3CAC-430C-A1C8-7EDCA04EF42D}"/>
              </a:ext>
            </a:extLst>
          </p:cNvPr>
          <p:cNvSpPr txBox="1"/>
          <p:nvPr/>
        </p:nvSpPr>
        <p:spPr>
          <a:xfrm>
            <a:off x="1421905" y="427893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9E529-7B0B-43E4-AE37-DCDE5CAAB8B9}"/>
              </a:ext>
            </a:extLst>
          </p:cNvPr>
          <p:cNvSpPr txBox="1"/>
          <p:nvPr/>
        </p:nvSpPr>
        <p:spPr>
          <a:xfrm>
            <a:off x="5186039" y="427893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C38501-E5C0-497E-91D0-D015F8ACD3A8}"/>
              </a:ext>
            </a:extLst>
          </p:cNvPr>
          <p:cNvSpPr txBox="1"/>
          <p:nvPr/>
        </p:nvSpPr>
        <p:spPr>
          <a:xfrm>
            <a:off x="9182470" y="436770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01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E3756203-62F3-4A78-9FE8-91386B238079}"/>
              </a:ext>
            </a:extLst>
          </p:cNvPr>
          <p:cNvGrpSpPr/>
          <p:nvPr/>
        </p:nvGrpSpPr>
        <p:grpSpPr>
          <a:xfrm>
            <a:off x="3977940" y="1205366"/>
            <a:ext cx="2237096" cy="5112010"/>
            <a:chOff x="4697073" y="1126126"/>
            <a:chExt cx="2237096" cy="5112010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DCF6D64-808C-4B91-B77A-68608A5F4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073" y="3255034"/>
              <a:ext cx="2237096" cy="2983102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2E6CB6D-6F32-490C-BE08-6258DC9C9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9988" y="1679572"/>
              <a:ext cx="1760373" cy="480102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E9DFF00-81BC-4DA3-BA6B-3678D2E38BCC}"/>
                </a:ext>
              </a:extLst>
            </p:cNvPr>
            <p:cNvSpPr txBox="1"/>
            <p:nvPr/>
          </p:nvSpPr>
          <p:spPr>
            <a:xfrm>
              <a:off x="4737827" y="1126126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testbench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647AA87-7E26-4E31-9EB8-5014A54FD3F6}"/>
                </a:ext>
              </a:extLst>
            </p:cNvPr>
            <p:cNvSpPr txBox="1"/>
            <p:nvPr/>
          </p:nvSpPr>
          <p:spPr>
            <a:xfrm>
              <a:off x="4732584" y="2551244"/>
              <a:ext cx="2166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- </a:t>
              </a:r>
              <a:r>
                <a:rPr lang="zh-CN" altLang="en-US" sz="1400" dirty="0"/>
                <a:t>实现了</a:t>
              </a:r>
              <a:r>
                <a:rPr lang="en-US" altLang="zh-CN" sz="1400" dirty="0">
                  <a:solidFill>
                    <a:srgbClr val="FF0000"/>
                  </a:solidFill>
                </a:rPr>
                <a:t>Trace</a:t>
              </a:r>
              <a:r>
                <a:rPr lang="zh-CN" altLang="en-US" sz="1400" dirty="0">
                  <a:solidFill>
                    <a:srgbClr val="FF0000"/>
                  </a:solidFill>
                </a:rPr>
                <a:t>比较</a:t>
              </a:r>
              <a:r>
                <a:rPr lang="zh-CN" altLang="en-US" sz="1400" dirty="0"/>
                <a:t>机制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1AC1C38-D700-4127-B4C0-F681D78D4FC2}"/>
              </a:ext>
            </a:extLst>
          </p:cNvPr>
          <p:cNvGrpSpPr/>
          <p:nvPr/>
        </p:nvGrpSpPr>
        <p:grpSpPr>
          <a:xfrm>
            <a:off x="665572" y="1118586"/>
            <a:ext cx="2499908" cy="5184567"/>
            <a:chOff x="8620261" y="1050001"/>
            <a:chExt cx="2499908" cy="5184567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FF00ED7-6657-4524-9AB2-3ED8099E2CDB}"/>
                </a:ext>
              </a:extLst>
            </p:cNvPr>
            <p:cNvSpPr txBox="1"/>
            <p:nvPr/>
          </p:nvSpPr>
          <p:spPr>
            <a:xfrm>
              <a:off x="8710454" y="1050001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soft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FC9251A7-91D6-49DD-80DA-7BA54B31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41554" y="1665313"/>
              <a:ext cx="2378615" cy="2775007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A9E870B-6751-4DCE-83C5-918E54BF47D5}"/>
                </a:ext>
              </a:extLst>
            </p:cNvPr>
            <p:cNvSpPr txBox="1"/>
            <p:nvPr/>
          </p:nvSpPr>
          <p:spPr>
            <a:xfrm>
              <a:off x="8620261" y="4757240"/>
              <a:ext cx="196701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zh-CN" dirty="0"/>
                <a:t>89</a:t>
              </a:r>
              <a:r>
                <a:rPr lang="zh-CN" altLang="en-US" dirty="0"/>
                <a:t>个测试点</a:t>
              </a:r>
              <a:endParaRPr lang="en-US" altLang="zh-CN" dirty="0"/>
            </a:p>
            <a:p>
              <a:pPr marL="285750" indent="-285750">
                <a:buFontTx/>
                <a:buChar char="-"/>
              </a:pPr>
              <a:r>
                <a:rPr lang="zh-CN" altLang="en-US" dirty="0"/>
                <a:t>指令</a:t>
              </a:r>
              <a:endParaRPr lang="en-US" altLang="zh-CN" dirty="0"/>
            </a:p>
            <a:p>
              <a:pPr marL="285750" indent="-285750">
                <a:buFontTx/>
                <a:buChar char="-"/>
              </a:pPr>
              <a:r>
                <a:rPr lang="zh-CN" altLang="en-US" dirty="0"/>
                <a:t>延迟槽</a:t>
              </a:r>
              <a:endParaRPr lang="en-US" altLang="zh-CN" dirty="0"/>
            </a:p>
            <a:p>
              <a:pPr marL="285750" indent="-285750">
                <a:buFontTx/>
                <a:buChar char="-"/>
              </a:pPr>
              <a:r>
                <a:rPr lang="zh-CN" altLang="en-US" dirty="0"/>
                <a:t>异常</a:t>
              </a:r>
              <a:endParaRPr lang="en-US" altLang="zh-CN" dirty="0"/>
            </a:p>
            <a:p>
              <a:pPr marL="285750" indent="-285750">
                <a:buFontTx/>
                <a:buChar char="-"/>
              </a:pPr>
              <a:r>
                <a:rPr lang="zh-CN" altLang="en-US" dirty="0"/>
                <a:t>延迟槽异常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9F4A0F5-9F43-4892-9D37-32FE3E14F73E}"/>
              </a:ext>
            </a:extLst>
          </p:cNvPr>
          <p:cNvGrpSpPr/>
          <p:nvPr/>
        </p:nvGrpSpPr>
        <p:grpSpPr>
          <a:xfrm>
            <a:off x="6885921" y="1205366"/>
            <a:ext cx="2289901" cy="5353060"/>
            <a:chOff x="809455" y="1126126"/>
            <a:chExt cx="2357988" cy="5353060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CABAF169-B66C-4C84-9E64-D0CFB3D32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414" y="1642973"/>
              <a:ext cx="1760373" cy="1569856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F1EA672-0855-4850-99DC-A5DEE9438B2E}"/>
                </a:ext>
              </a:extLst>
            </p:cNvPr>
            <p:cNvSpPr txBox="1"/>
            <p:nvPr/>
          </p:nvSpPr>
          <p:spPr>
            <a:xfrm>
              <a:off x="809455" y="1126126"/>
              <a:ext cx="135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soc_sram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E476DD2-232F-421C-A2E8-BC98375F2830}"/>
                </a:ext>
              </a:extLst>
            </p:cNvPr>
            <p:cNvSpPr/>
            <p:nvPr/>
          </p:nvSpPr>
          <p:spPr>
            <a:xfrm>
              <a:off x="829230" y="3366764"/>
              <a:ext cx="23036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为了上板能交互，</a:t>
              </a:r>
              <a:r>
                <a:rPr lang="en-US" altLang="zh-CN" sz="1400" dirty="0"/>
                <a:t>soc</a:t>
              </a:r>
              <a:r>
                <a:rPr lang="zh-CN" altLang="en-US" sz="1400" dirty="0"/>
                <a:t>包含外设。</a:t>
              </a: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58310973-2285-484D-9A33-943E397F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3831" y="3871074"/>
              <a:ext cx="2303612" cy="2608112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21D7E32-5049-4801-BA09-D29FD790EAC8}"/>
              </a:ext>
            </a:extLst>
          </p:cNvPr>
          <p:cNvSpPr txBox="1"/>
          <p:nvPr/>
        </p:nvSpPr>
        <p:spPr>
          <a:xfrm>
            <a:off x="4737827" y="322362"/>
            <a:ext cx="19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func_test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CFA0A58-0017-44A2-85BB-73885B6EC530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875836" y="691694"/>
            <a:ext cx="3834096" cy="42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4B049B5-15D0-43D5-B2F6-A5B366195FB8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flipV="1">
            <a:off x="4617937" y="691694"/>
            <a:ext cx="1091995" cy="51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EAF0FF4-FC83-4001-AB20-CB413FE3416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flipH="1" flipV="1">
            <a:off x="5709932" y="691694"/>
            <a:ext cx="4894744" cy="51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046BAA-9DEC-410F-B1F0-07CBC47DABEA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H="1" flipV="1">
            <a:off x="5709932" y="691694"/>
            <a:ext cx="1832968" cy="51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F7FF619-B4A5-49A7-ADE1-53A4C8874DB8}"/>
              </a:ext>
            </a:extLst>
          </p:cNvPr>
          <p:cNvGrpSpPr/>
          <p:nvPr/>
        </p:nvGrpSpPr>
        <p:grpSpPr>
          <a:xfrm>
            <a:off x="9749904" y="1205366"/>
            <a:ext cx="2318573" cy="5478943"/>
            <a:chOff x="9873427" y="1186456"/>
            <a:chExt cx="2318573" cy="547894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3EF33BD-7483-4E84-8B20-5C6D8AF9BCEE}"/>
                </a:ext>
              </a:extLst>
            </p:cNvPr>
            <p:cNvGrpSpPr/>
            <p:nvPr/>
          </p:nvGrpSpPr>
          <p:grpSpPr>
            <a:xfrm>
              <a:off x="9873427" y="1186456"/>
              <a:ext cx="2318572" cy="5478943"/>
              <a:chOff x="9873427" y="1206280"/>
              <a:chExt cx="2318572" cy="5478943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D391AE-35AE-4A2F-BFDB-557B135B4F81}"/>
                  </a:ext>
                </a:extLst>
              </p:cNvPr>
              <p:cNvSpPr txBox="1"/>
              <p:nvPr/>
            </p:nvSpPr>
            <p:spPr>
              <a:xfrm>
                <a:off x="9873428" y="1206280"/>
                <a:ext cx="170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soc_axi_lite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AE5D1603-A6D6-4384-AE1D-B18E465B3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43582" y="1594522"/>
                <a:ext cx="1978261" cy="1554821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D3B83C-9DFD-472A-832A-95045680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73427" y="3863165"/>
                <a:ext cx="2318572" cy="2822058"/>
              </a:xfrm>
              <a:prstGeom prst="rect">
                <a:avLst/>
              </a:prstGeom>
            </p:spPr>
          </p:pic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660FB91-88A8-41BB-9178-02C2671CA1AD}"/>
                </a:ext>
              </a:extLst>
            </p:cNvPr>
            <p:cNvSpPr/>
            <p:nvPr/>
          </p:nvSpPr>
          <p:spPr>
            <a:xfrm>
              <a:off x="9954905" y="3399837"/>
              <a:ext cx="22370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Soc</a:t>
              </a:r>
              <a:r>
                <a:rPr lang="zh-CN" altLang="en-US" sz="1400" dirty="0"/>
                <a:t>采用</a:t>
              </a:r>
              <a:r>
                <a:rPr lang="en-US" altLang="zh-CN" sz="1400" dirty="0" err="1"/>
                <a:t>axi</a:t>
              </a:r>
              <a:r>
                <a:rPr lang="zh-CN" altLang="en-US" sz="1400" dirty="0"/>
                <a:t>接口互联</a:t>
              </a:r>
              <a:endParaRPr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545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34846A-59CC-48FA-91A2-9B654AD23146}"/>
              </a:ext>
            </a:extLst>
          </p:cNvPr>
          <p:cNvSpPr/>
          <p:nvPr/>
        </p:nvSpPr>
        <p:spPr>
          <a:xfrm>
            <a:off x="704293" y="1067514"/>
            <a:ext cx="8278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如何测试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接口的正确性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axi</a:t>
            </a:r>
            <a:r>
              <a:rPr lang="zh-CN" altLang="en-US" dirty="0"/>
              <a:t>接口的</a:t>
            </a:r>
            <a:r>
              <a:rPr lang="en-US" altLang="zh-CN" dirty="0"/>
              <a:t>soc</a:t>
            </a:r>
            <a:r>
              <a:rPr lang="zh-CN" altLang="en-US" dirty="0"/>
              <a:t>，同样运行功能测</a:t>
            </a:r>
            <a:r>
              <a:rPr lang="en-US" altLang="zh-CN" dirty="0"/>
              <a:t>soft</a:t>
            </a:r>
            <a:r>
              <a:rPr lang="zh-CN" altLang="en-US" dirty="0"/>
              <a:t>（使用</a:t>
            </a:r>
            <a:r>
              <a:rPr lang="en-US" altLang="zh-CN" dirty="0" err="1"/>
              <a:t>func_test</a:t>
            </a:r>
            <a:r>
              <a:rPr lang="en-US" altLang="zh-CN" dirty="0"/>
              <a:t>/</a:t>
            </a:r>
            <a:r>
              <a:rPr lang="en-US" altLang="zh-CN" dirty="0" err="1"/>
              <a:t>soc_axi_func</a:t>
            </a:r>
            <a:r>
              <a:rPr lang="zh-CN" altLang="en-US" dirty="0"/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DEC956-408D-498F-98D0-1F5A7220DD05}"/>
              </a:ext>
            </a:extLst>
          </p:cNvPr>
          <p:cNvSpPr/>
          <p:nvPr/>
        </p:nvSpPr>
        <p:spPr>
          <a:xfrm>
            <a:off x="704293" y="2663651"/>
            <a:ext cx="776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如何测试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/>
              <a:t>？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 err="1"/>
              <a:t>axi</a:t>
            </a:r>
            <a:r>
              <a:rPr lang="zh-CN" altLang="en-US" dirty="0"/>
              <a:t>接口的</a:t>
            </a:r>
            <a:r>
              <a:rPr lang="en-US" altLang="zh-CN" dirty="0"/>
              <a:t>soc</a:t>
            </a:r>
            <a:r>
              <a:rPr lang="zh-CN" altLang="en-US" dirty="0"/>
              <a:t>保持不变，编写性能测试软件，形成了</a:t>
            </a:r>
            <a:r>
              <a:rPr lang="en-US" altLang="zh-CN" dirty="0" err="1"/>
              <a:t>perf_test</a:t>
            </a:r>
            <a:r>
              <a:rPr lang="zh-CN" altLang="en-US" dirty="0"/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2710289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D647AA87-7E26-4E31-9EB8-5014A54FD3F6}"/>
              </a:ext>
            </a:extLst>
          </p:cNvPr>
          <p:cNvSpPr txBox="1"/>
          <p:nvPr/>
        </p:nvSpPr>
        <p:spPr>
          <a:xfrm>
            <a:off x="4651046" y="2799335"/>
            <a:ext cx="32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>
                <a:solidFill>
                  <a:srgbClr val="FF0000"/>
                </a:solidFill>
              </a:rPr>
              <a:t>没有提供</a:t>
            </a:r>
            <a:r>
              <a:rPr lang="en-US" altLang="zh-CN" dirty="0">
                <a:solidFill>
                  <a:srgbClr val="FF0000"/>
                </a:solidFill>
              </a:rPr>
              <a:t>trace</a:t>
            </a:r>
            <a:r>
              <a:rPr lang="zh-CN" altLang="en-US" dirty="0"/>
              <a:t>用于比对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F00ED7-6657-4524-9AB2-3ED8099E2CDB}"/>
              </a:ext>
            </a:extLst>
          </p:cNvPr>
          <p:cNvSpPr txBox="1"/>
          <p:nvPr/>
        </p:nvSpPr>
        <p:spPr>
          <a:xfrm>
            <a:off x="677350" y="1194711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A9E870B-6751-4DCE-83C5-918E54BF47D5}"/>
              </a:ext>
            </a:extLst>
          </p:cNvPr>
          <p:cNvSpPr txBox="1"/>
          <p:nvPr/>
        </p:nvSpPr>
        <p:spPr>
          <a:xfrm>
            <a:off x="677350" y="4874383"/>
            <a:ext cx="346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10</a:t>
            </a:r>
            <a:r>
              <a:rPr lang="zh-CN" altLang="en-US" dirty="0"/>
              <a:t>个基准测试程序</a:t>
            </a:r>
            <a:r>
              <a:rPr lang="en-US" altLang="zh-CN" dirty="0"/>
              <a:t>(bench)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1EA672-0855-4850-99DC-A5DEE9438B2E}"/>
              </a:ext>
            </a:extLst>
          </p:cNvPr>
          <p:cNvSpPr txBox="1"/>
          <p:nvPr/>
        </p:nvSpPr>
        <p:spPr>
          <a:xfrm>
            <a:off x="8699832" y="1194711"/>
            <a:ext cx="156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soc_axi_lite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21D7E32-5049-4801-BA09-D29FD790EAC8}"/>
              </a:ext>
            </a:extLst>
          </p:cNvPr>
          <p:cNvSpPr txBox="1"/>
          <p:nvPr/>
        </p:nvSpPr>
        <p:spPr>
          <a:xfrm>
            <a:off x="4737827" y="322362"/>
            <a:ext cx="19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perf_test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CFA0A58-0017-44A2-85BB-73885B6EC530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875836" y="691694"/>
            <a:ext cx="3834096" cy="42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4B049B5-15D0-43D5-B2F6-A5B366195FB8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5709932" y="691694"/>
            <a:ext cx="13870" cy="387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EAF0FF4-FC83-4001-AB20-CB413FE3416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5709932" y="691694"/>
            <a:ext cx="3286564" cy="503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33E6721-E43C-4CD9-B9DB-8CEBB0E0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0" y="1903638"/>
            <a:ext cx="2751058" cy="25300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CDC120-67E2-46B0-889D-1BBD1FD18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594" y="1670359"/>
            <a:ext cx="2278577" cy="17908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C735A69-0E1B-423E-AEDD-03F1071A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18" y="3461214"/>
            <a:ext cx="2751058" cy="334845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2A9E6A6-EB6F-4293-8815-2EE251761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849" y="1870807"/>
            <a:ext cx="1760373" cy="48010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92863CA-F39E-425C-961F-030AF19B3F7D}"/>
              </a:ext>
            </a:extLst>
          </p:cNvPr>
          <p:cNvSpPr txBox="1"/>
          <p:nvPr/>
        </p:nvSpPr>
        <p:spPr>
          <a:xfrm>
            <a:off x="4737827" y="1298981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83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9E7F71-0C21-4D48-874F-4AF5E97AE17F}"/>
              </a:ext>
            </a:extLst>
          </p:cNvPr>
          <p:cNvGrpSpPr/>
          <p:nvPr/>
        </p:nvGrpSpPr>
        <p:grpSpPr>
          <a:xfrm>
            <a:off x="895254" y="1110713"/>
            <a:ext cx="2955385" cy="1698421"/>
            <a:chOff x="895254" y="1049905"/>
            <a:chExt cx="3123365" cy="169842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D355245-BE09-4A10-8236-2BC80E020C2B}"/>
                </a:ext>
              </a:extLst>
            </p:cNvPr>
            <p:cNvSpPr txBox="1"/>
            <p:nvPr/>
          </p:nvSpPr>
          <p:spPr>
            <a:xfrm>
              <a:off x="895254" y="1049905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硬综任务说明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44DF3B-2297-499C-9383-83311BBE2C8E}"/>
                </a:ext>
              </a:extLst>
            </p:cNvPr>
            <p:cNvSpPr txBox="1"/>
            <p:nvPr/>
          </p:nvSpPr>
          <p:spPr>
            <a:xfrm>
              <a:off x="1586138" y="1669771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整体介绍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5A57480-CC68-47D5-8D33-E1A6BE6EB346}"/>
                </a:ext>
              </a:extLst>
            </p:cNvPr>
            <p:cNvSpPr txBox="1"/>
            <p:nvPr/>
          </p:nvSpPr>
          <p:spPr>
            <a:xfrm>
              <a:off x="1586138" y="2286661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任务书说明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6ABD914-8271-4452-A613-6E0702E5E9C8}"/>
              </a:ext>
            </a:extLst>
          </p:cNvPr>
          <p:cNvSpPr txBox="1"/>
          <p:nvPr/>
        </p:nvSpPr>
        <p:spPr>
          <a:xfrm>
            <a:off x="6321911" y="1110713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硬综流程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AD257C-9AD0-4AAE-A6D0-BADDB59BEC57}"/>
              </a:ext>
            </a:extLst>
          </p:cNvPr>
          <p:cNvSpPr txBox="1"/>
          <p:nvPr/>
        </p:nvSpPr>
        <p:spPr>
          <a:xfrm>
            <a:off x="7152037" y="2507908"/>
            <a:ext cx="270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FB7324-F6CF-45E4-902F-722424B139B1}"/>
              </a:ext>
            </a:extLst>
          </p:cNvPr>
          <p:cNvSpPr txBox="1"/>
          <p:nvPr/>
        </p:nvSpPr>
        <p:spPr>
          <a:xfrm>
            <a:off x="6321912" y="1950680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0FDD8-B7A7-4879-B9E2-708266F4A518}"/>
              </a:ext>
            </a:extLst>
          </p:cNvPr>
          <p:cNvSpPr txBox="1"/>
          <p:nvPr/>
        </p:nvSpPr>
        <p:spPr>
          <a:xfrm>
            <a:off x="7152037" y="3130932"/>
            <a:ext cx="270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A7FC27-9763-4A63-BC85-FF08134933D7}"/>
              </a:ext>
            </a:extLst>
          </p:cNvPr>
          <p:cNvGrpSpPr/>
          <p:nvPr/>
        </p:nvGrpSpPr>
        <p:grpSpPr>
          <a:xfrm>
            <a:off x="895254" y="3429000"/>
            <a:ext cx="2560595" cy="2236287"/>
            <a:chOff x="895254" y="3259683"/>
            <a:chExt cx="2560595" cy="223628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92BB482-C830-43F7-8334-732AB8636EAF}"/>
                </a:ext>
              </a:extLst>
            </p:cNvPr>
            <p:cNvSpPr txBox="1"/>
            <p:nvPr/>
          </p:nvSpPr>
          <p:spPr>
            <a:xfrm>
              <a:off x="895254" y="3259683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添加指令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B40D29-29B0-480D-A2D5-F68AD5AA8A20}"/>
                </a:ext>
              </a:extLst>
            </p:cNvPr>
            <p:cNvSpPr txBox="1"/>
            <p:nvPr/>
          </p:nvSpPr>
          <p:spPr>
            <a:xfrm>
              <a:off x="1548980" y="3879549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冒险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95CFE5-9A3D-4F78-8B36-B464BEF2B8AB}"/>
                </a:ext>
              </a:extLst>
            </p:cNvPr>
            <p:cNvSpPr txBox="1"/>
            <p:nvPr/>
          </p:nvSpPr>
          <p:spPr>
            <a:xfrm>
              <a:off x="1548980" y="5034305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E46C3F-BCC2-43F5-9903-F5B839ACE401}"/>
                </a:ext>
              </a:extLst>
            </p:cNvPr>
            <p:cNvSpPr txBox="1"/>
            <p:nvPr/>
          </p:nvSpPr>
          <p:spPr>
            <a:xfrm>
              <a:off x="1548980" y="4456927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乘除法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417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72FD-BEB9-4BCC-AA22-4DA54711C98B}"/>
              </a:ext>
            </a:extLst>
          </p:cNvPr>
          <p:cNvSpPr txBox="1"/>
          <p:nvPr/>
        </p:nvSpPr>
        <p:spPr>
          <a:xfrm>
            <a:off x="796066" y="596981"/>
            <a:ext cx="95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5BE4DB-BC49-4CA8-85C5-B4562CBE8D99}"/>
              </a:ext>
            </a:extLst>
          </p:cNvPr>
          <p:cNvSpPr txBox="1"/>
          <p:nvPr/>
        </p:nvSpPr>
        <p:spPr>
          <a:xfrm>
            <a:off x="1258643" y="1596305"/>
            <a:ext cx="401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熟悉</a:t>
            </a:r>
            <a:r>
              <a:rPr lang="en-US" altLang="zh-CN" dirty="0" err="1"/>
              <a:t>vivado</a:t>
            </a:r>
            <a:r>
              <a:rPr lang="zh-CN" altLang="en-US" dirty="0"/>
              <a:t>的仿真窗口的一些操作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E55ED5-9750-4695-B486-1FE028B31B41}"/>
              </a:ext>
            </a:extLst>
          </p:cNvPr>
          <p:cNvSpPr txBox="1"/>
          <p:nvPr/>
        </p:nvSpPr>
        <p:spPr>
          <a:xfrm>
            <a:off x="5633421" y="1106533"/>
            <a:ext cx="573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Scope</a:t>
            </a:r>
            <a:r>
              <a:rPr lang="zh-CN" altLang="en-US" dirty="0"/>
              <a:t>，在</a:t>
            </a:r>
            <a:r>
              <a:rPr lang="en-US" altLang="zh-CN" dirty="0"/>
              <a:t>Objects</a:t>
            </a:r>
            <a:r>
              <a:rPr lang="zh-CN" altLang="en-US" dirty="0"/>
              <a:t>中右键</a:t>
            </a:r>
            <a:r>
              <a:rPr lang="zh-CN" altLang="en-US" dirty="0">
                <a:solidFill>
                  <a:srgbClr val="FF0000"/>
                </a:solidFill>
              </a:rPr>
              <a:t>添加变量</a:t>
            </a:r>
            <a:r>
              <a:rPr lang="zh-CN" altLang="en-US" dirty="0"/>
              <a:t>到波形图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按住</a:t>
            </a:r>
            <a:r>
              <a:rPr lang="en-US" altLang="zh-CN" dirty="0"/>
              <a:t>ctrl+</a:t>
            </a:r>
            <a:r>
              <a:rPr lang="zh-CN" altLang="en-US" dirty="0"/>
              <a:t>鼠标左键，可以依次选择多个变量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鼠标左键</a:t>
            </a:r>
            <a:r>
              <a:rPr lang="en-US" altLang="zh-CN" dirty="0"/>
              <a:t>+</a:t>
            </a:r>
            <a:r>
              <a:rPr lang="zh-CN" altLang="en-US" dirty="0"/>
              <a:t>按住</a:t>
            </a:r>
            <a:r>
              <a:rPr lang="en-US" altLang="zh-CN" dirty="0"/>
              <a:t>shift+</a:t>
            </a:r>
            <a:r>
              <a:rPr lang="zh-CN" altLang="en-US" dirty="0"/>
              <a:t>鼠标左键，一次选择一列变量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跳转到变量的上</a:t>
            </a:r>
            <a:r>
              <a:rPr lang="en-US" altLang="zh-CN" dirty="0"/>
              <a:t>(</a:t>
            </a:r>
            <a:r>
              <a:rPr lang="zh-CN" altLang="en-US" dirty="0"/>
              <a:t>下</a:t>
            </a:r>
            <a:r>
              <a:rPr lang="en-US" altLang="zh-CN" dirty="0"/>
              <a:t>)</a:t>
            </a:r>
            <a:r>
              <a:rPr lang="zh-CN" altLang="en-US" dirty="0"/>
              <a:t>一次变化位置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搜索</a:t>
            </a:r>
            <a:r>
              <a:rPr lang="zh-CN" altLang="en-US" dirty="0"/>
              <a:t>变量值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设置一个</a:t>
            </a:r>
            <a:r>
              <a:rPr lang="en-US" altLang="zh-CN" dirty="0"/>
              <a:t>Marker</a:t>
            </a:r>
            <a:r>
              <a:rPr lang="zh-CN" altLang="en-US" dirty="0"/>
              <a:t>，并在标记间跳转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改变变量的颜色、进制。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C4BA97-0AEC-4BFB-893D-500E69D59576}"/>
              </a:ext>
            </a:extLst>
          </p:cNvPr>
          <p:cNvSpPr txBox="1"/>
          <p:nvPr/>
        </p:nvSpPr>
        <p:spPr>
          <a:xfrm>
            <a:off x="1258643" y="3516464"/>
            <a:ext cx="512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对波形图的变量进行整理，对变量进行分组！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3AEA3A-7EB5-4A51-A347-FC8B34487635}"/>
              </a:ext>
            </a:extLst>
          </p:cNvPr>
          <p:cNvSpPr txBox="1"/>
          <p:nvPr/>
        </p:nvSpPr>
        <p:spPr>
          <a:xfrm>
            <a:off x="1828800" y="3985660"/>
            <a:ext cx="787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要调哪个模块就拉取哪个模块的变量。比如要调寄存器堆，那么就把寄存器堆的时钟、写使能、写数据全部都放在一个分组里。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配置好的仿真文件可以</a:t>
            </a:r>
            <a:r>
              <a:rPr lang="zh-CN" altLang="en-US" dirty="0">
                <a:solidFill>
                  <a:srgbClr val="FF0000"/>
                </a:solidFill>
              </a:rPr>
              <a:t>保存成</a:t>
            </a:r>
            <a:r>
              <a:rPr lang="en-US" altLang="zh-CN" dirty="0" err="1">
                <a:solidFill>
                  <a:srgbClr val="FF0000"/>
                </a:solidFill>
              </a:rPr>
              <a:t>wfcg</a:t>
            </a:r>
            <a:r>
              <a:rPr lang="zh-CN" altLang="en-US" dirty="0"/>
              <a:t>文件，下次再次使用！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00C031-7620-4BE3-88D0-8022F5D07658}"/>
              </a:ext>
            </a:extLst>
          </p:cNvPr>
          <p:cNvSpPr txBox="1"/>
          <p:nvPr/>
        </p:nvSpPr>
        <p:spPr>
          <a:xfrm>
            <a:off x="1258643" y="5211918"/>
            <a:ext cx="401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养成从错误倒推的思维方式。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4E14F-2A29-4EE1-853F-66322D176E91}"/>
              </a:ext>
            </a:extLst>
          </p:cNvPr>
          <p:cNvSpPr txBox="1"/>
          <p:nvPr/>
        </p:nvSpPr>
        <p:spPr>
          <a:xfrm>
            <a:off x="2013472" y="5699512"/>
            <a:ext cx="72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先找直接错误</a:t>
            </a:r>
            <a:r>
              <a:rPr lang="zh-CN" altLang="en-US" dirty="0"/>
              <a:t>，再根据代码找导致这个错误的原因，拉取相关变量。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287051-DF3B-44FD-84B0-8CF77E5E5A42}"/>
              </a:ext>
            </a:extLst>
          </p:cNvPr>
          <p:cNvSpPr txBox="1"/>
          <p:nvPr/>
        </p:nvSpPr>
        <p:spPr>
          <a:xfrm>
            <a:off x="8191052" y="4624610"/>
            <a:ext cx="400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优化调试环境 </a:t>
            </a: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zh-CN" altLang="en-US" b="1" dirty="0">
                <a:solidFill>
                  <a:srgbClr val="FF0000"/>
                </a:solidFill>
              </a:rPr>
              <a:t>提升调试效率！！！</a:t>
            </a:r>
          </a:p>
        </p:txBody>
      </p:sp>
    </p:spTree>
    <p:extLst>
      <p:ext uri="{BB962C8B-B14F-4D97-AF65-F5344CB8AC3E}">
        <p14:creationId xmlns:p14="http://schemas.microsoft.com/office/powerpoint/2010/main" val="28977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95DA02-34DC-482F-8910-F17267A233D6}"/>
              </a:ext>
            </a:extLst>
          </p:cNvPr>
          <p:cNvSpPr txBox="1"/>
          <p:nvPr/>
        </p:nvSpPr>
        <p:spPr>
          <a:xfrm>
            <a:off x="766243" y="744608"/>
            <a:ext cx="342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CPU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7204EF-4DC5-47B9-9ECD-88568728EFCA}"/>
              </a:ext>
            </a:extLst>
          </p:cNvPr>
          <p:cNvGrpSpPr/>
          <p:nvPr/>
        </p:nvGrpSpPr>
        <p:grpSpPr>
          <a:xfrm>
            <a:off x="1230472" y="2089182"/>
            <a:ext cx="7821053" cy="3003288"/>
            <a:chOff x="1141695" y="1911628"/>
            <a:chExt cx="7821053" cy="300328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2EB2341-EFE2-4701-A23C-2D633C2E3FEA}"/>
                </a:ext>
              </a:extLst>
            </p:cNvPr>
            <p:cNvGrpSpPr/>
            <p:nvPr/>
          </p:nvGrpSpPr>
          <p:grpSpPr>
            <a:xfrm>
              <a:off x="1141695" y="1911628"/>
              <a:ext cx="2503502" cy="3003288"/>
              <a:chOff x="1141695" y="1911628"/>
              <a:chExt cx="2503502" cy="3003288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8E96D-5C1A-4F56-9FC8-33B003B740B9}"/>
                  </a:ext>
                </a:extLst>
              </p:cNvPr>
              <p:cNvSpPr txBox="1"/>
              <p:nvPr/>
            </p:nvSpPr>
            <p:spPr>
              <a:xfrm>
                <a:off x="1141695" y="1911628"/>
                <a:ext cx="2503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RTL</a:t>
                </a:r>
                <a:r>
                  <a:rPr lang="zh-CN" altLang="en-US" dirty="0"/>
                  <a:t>代码（软核）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F615C-828D-404D-A8F8-505EFDD33E04}"/>
                  </a:ext>
                </a:extLst>
              </p:cNvPr>
              <p:cNvSpPr txBox="1"/>
              <p:nvPr/>
            </p:nvSpPr>
            <p:spPr>
              <a:xfrm>
                <a:off x="1145220" y="2580876"/>
                <a:ext cx="222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MIPS </a:t>
                </a:r>
                <a:r>
                  <a:rPr lang="zh-CN" altLang="en-US" dirty="0"/>
                  <a:t>体系结构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5D29BD-029A-4F40-A988-8E41EEF8E3DB}"/>
                  </a:ext>
                </a:extLst>
              </p:cNvPr>
              <p:cNvSpPr txBox="1"/>
              <p:nvPr/>
            </p:nvSpPr>
            <p:spPr>
              <a:xfrm>
                <a:off x="1141695" y="4545584"/>
                <a:ext cx="2400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微体系结构（实现）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8E4764-E193-41A2-BC8F-09461B0C23A0}"/>
                </a:ext>
              </a:extLst>
            </p:cNvPr>
            <p:cNvGrpSpPr/>
            <p:nvPr/>
          </p:nvGrpSpPr>
          <p:grpSpPr>
            <a:xfrm>
              <a:off x="3982375" y="1919905"/>
              <a:ext cx="4980373" cy="2995011"/>
              <a:chOff x="3982375" y="1919905"/>
              <a:chExt cx="4980373" cy="2995011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918A5D-8F44-49D4-B6AE-79CBCA121C9E}"/>
                  </a:ext>
                </a:extLst>
              </p:cNvPr>
              <p:cNvSpPr txBox="1"/>
              <p:nvPr/>
            </p:nvSpPr>
            <p:spPr>
              <a:xfrm>
                <a:off x="3982375" y="2567707"/>
                <a:ext cx="43981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MIPS32 Release1</a:t>
                </a:r>
                <a:r>
                  <a:rPr lang="zh-CN" altLang="en-US" dirty="0"/>
                  <a:t>子集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指令集、异常模型（中断）、虚拟存储器、</a:t>
                </a:r>
                <a:endParaRPr lang="en-US" altLang="zh-CN" dirty="0"/>
              </a:p>
              <a:p>
                <a:r>
                  <a:rPr lang="zh-CN" altLang="en-US" dirty="0"/>
                  <a:t>编程模型（数据类型、寄存器、大小尾端、协处理器</a:t>
                </a:r>
                <a:r>
                  <a:rPr lang="en-US" altLang="zh-CN" dirty="0"/>
                  <a:t>(CP0-CP3)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B9669F-9C11-47F5-B6B8-041317F3C87E}"/>
                  </a:ext>
                </a:extLst>
              </p:cNvPr>
              <p:cNvSpPr txBox="1"/>
              <p:nvPr/>
            </p:nvSpPr>
            <p:spPr>
              <a:xfrm>
                <a:off x="3982375" y="4545584"/>
                <a:ext cx="3355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r>
                  <a:rPr lang="zh-CN" altLang="en-US" dirty="0"/>
                  <a:t>级流水线、分支预测、</a:t>
                </a:r>
                <a:r>
                  <a:rPr lang="en-US" altLang="zh-CN" dirty="0"/>
                  <a:t>Cache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BC67693-30D1-4141-8232-DD059199414A}"/>
                  </a:ext>
                </a:extLst>
              </p:cNvPr>
              <p:cNvSpPr txBox="1"/>
              <p:nvPr/>
            </p:nvSpPr>
            <p:spPr>
              <a:xfrm>
                <a:off x="3982375" y="1919905"/>
                <a:ext cx="4980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HDL: VHDL,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Verilog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system Verilog, Chisel</a:t>
                </a:r>
                <a:endParaRPr lang="zh-CN" altLang="en-US" dirty="0"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58197A3-0DCB-446F-9A50-1458027F1AC1}"/>
              </a:ext>
            </a:extLst>
          </p:cNvPr>
          <p:cNvSpPr txBox="1"/>
          <p:nvPr/>
        </p:nvSpPr>
        <p:spPr>
          <a:xfrm>
            <a:off x="1230472" y="1278395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（硬综主要内容）</a:t>
            </a:r>
          </a:p>
        </p:txBody>
      </p:sp>
    </p:spTree>
    <p:extLst>
      <p:ext uri="{BB962C8B-B14F-4D97-AF65-F5344CB8AC3E}">
        <p14:creationId xmlns:p14="http://schemas.microsoft.com/office/powerpoint/2010/main" val="2496034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30AE0CE-27E2-40B0-A1A4-30B2988B6515}"/>
              </a:ext>
            </a:extLst>
          </p:cNvPr>
          <p:cNvSpPr/>
          <p:nvPr/>
        </p:nvSpPr>
        <p:spPr>
          <a:xfrm>
            <a:off x="665084" y="705529"/>
            <a:ext cx="1563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D74A8-2517-46E4-94EC-0F4642FF0184}"/>
              </a:ext>
            </a:extLst>
          </p:cNvPr>
          <p:cNvSpPr/>
          <p:nvPr/>
        </p:nvSpPr>
        <p:spPr>
          <a:xfrm>
            <a:off x="1223387" y="2068839"/>
            <a:ext cx="452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</a:t>
            </a:r>
            <a:r>
              <a:rPr lang="zh-CN" altLang="en-US" dirty="0">
                <a:solidFill>
                  <a:srgbClr val="FF0000"/>
                </a:solidFill>
              </a:rPr>
              <a:t>A11_Trace比对机制使用说明_v1.00.pdf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096F1-DEC4-445F-B732-19E172770D3B}"/>
              </a:ext>
            </a:extLst>
          </p:cNvPr>
          <p:cNvSpPr txBox="1"/>
          <p:nvPr/>
        </p:nvSpPr>
        <p:spPr>
          <a:xfrm>
            <a:off x="6510964" y="2022672"/>
            <a:ext cx="382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介绍了</a:t>
            </a:r>
            <a:r>
              <a:rPr lang="en-US" altLang="zh-CN" dirty="0"/>
              <a:t>trace</a:t>
            </a:r>
            <a:r>
              <a:rPr lang="zh-CN" altLang="en-US" dirty="0"/>
              <a:t>比对原理，</a:t>
            </a:r>
            <a:r>
              <a:rPr lang="en-US" altLang="zh-CN" dirty="0"/>
              <a:t>testbench</a:t>
            </a:r>
            <a:r>
              <a:rPr lang="zh-CN" altLang="en-US" dirty="0"/>
              <a:t>代码说明，功能测试</a:t>
            </a:r>
            <a:r>
              <a:rPr lang="en-US" altLang="zh-CN" dirty="0"/>
              <a:t>soft</a:t>
            </a:r>
            <a:r>
              <a:rPr lang="zh-CN" altLang="en-US" dirty="0"/>
              <a:t>运行说明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B943A0-9A41-4DFC-B2F2-55097F9C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47" y="4188997"/>
            <a:ext cx="3599166" cy="13570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B5D709-1EB2-4CB1-A4A5-B0429BC40D85}"/>
              </a:ext>
            </a:extLst>
          </p:cNvPr>
          <p:cNvSpPr txBox="1"/>
          <p:nvPr/>
        </p:nvSpPr>
        <p:spPr>
          <a:xfrm>
            <a:off x="1210039" y="3429000"/>
            <a:ext cx="335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mycpu_top</a:t>
            </a:r>
            <a:r>
              <a:rPr lang="zh-CN" altLang="en-US" dirty="0"/>
              <a:t>需要输出</a:t>
            </a:r>
            <a:r>
              <a:rPr lang="en-US" altLang="zh-CN" dirty="0"/>
              <a:t>debug</a:t>
            </a:r>
            <a:r>
              <a:rPr lang="zh-CN" altLang="en-US" dirty="0"/>
              <a:t>信号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0C4D36-F5A9-4271-9662-6CB02005A937}"/>
              </a:ext>
            </a:extLst>
          </p:cNvPr>
          <p:cNvSpPr/>
          <p:nvPr/>
        </p:nvSpPr>
        <p:spPr>
          <a:xfrm>
            <a:off x="5730238" y="4345731"/>
            <a:ext cx="6644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debug_wb_pc: 		CPU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写回级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(wb)的PC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debug_wb_rf_wen: 	wb级的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写寄存器堆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(rf)使能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debug_wb_rf_wnum: 	wb级写寄存器堆(rf)目的寄存器号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debug_wb_rf_wdata:	wb级的写回的目的操作数</a:t>
            </a:r>
          </a:p>
        </p:txBody>
      </p:sp>
    </p:spTree>
    <p:extLst>
      <p:ext uri="{BB962C8B-B14F-4D97-AF65-F5344CB8AC3E}">
        <p14:creationId xmlns:p14="http://schemas.microsoft.com/office/powerpoint/2010/main" val="230976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2965E6-C2A8-431C-BE6E-C5F8F36F283B}"/>
              </a:ext>
            </a:extLst>
          </p:cNvPr>
          <p:cNvSpPr txBox="1"/>
          <p:nvPr/>
        </p:nvSpPr>
        <p:spPr>
          <a:xfrm>
            <a:off x="699247" y="742278"/>
            <a:ext cx="154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6EFAA5-680E-45C7-9D6F-876AA1900D24}"/>
              </a:ext>
            </a:extLst>
          </p:cNvPr>
          <p:cNvSpPr txBox="1"/>
          <p:nvPr/>
        </p:nvSpPr>
        <p:spPr>
          <a:xfrm>
            <a:off x="1229542" y="2386763"/>
            <a:ext cx="231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testbench</a:t>
            </a:r>
            <a:r>
              <a:rPr lang="zh-CN" altLang="en-US" dirty="0"/>
              <a:t>路径问题，改为绝对路径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5470B7-4B2B-484B-96AB-3D9D16A7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89" y="2479870"/>
            <a:ext cx="6995766" cy="2667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F50FD7-A960-4564-838E-D8606D43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745" y="1932330"/>
            <a:ext cx="6370872" cy="3048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F1AC3C-A22B-4A3C-92B8-402E00E29438}"/>
              </a:ext>
            </a:extLst>
          </p:cNvPr>
          <p:cNvSpPr txBox="1"/>
          <p:nvPr/>
        </p:nvSpPr>
        <p:spPr>
          <a:xfrm>
            <a:off x="919924" y="188768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Tcl</a:t>
            </a:r>
            <a:r>
              <a:rPr lang="zh-CN" altLang="en-US" dirty="0"/>
              <a:t>控制台输出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BFAF42-A42D-4530-990E-B3D21382ED2A}"/>
              </a:ext>
            </a:extLst>
          </p:cNvPr>
          <p:cNvSpPr txBox="1"/>
          <p:nvPr/>
        </p:nvSpPr>
        <p:spPr>
          <a:xfrm>
            <a:off x="919924" y="3671622"/>
            <a:ext cx="282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检查下面的表达式是否为真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14546C-DF10-421F-AB70-13EE71177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433" y="3671622"/>
            <a:ext cx="7453006" cy="19813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4DD229-F3C7-45BB-9D0C-AF6391D01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195" y="4511476"/>
            <a:ext cx="1440305" cy="2514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0DFF2FE-CFD4-4952-B582-2F9CC9DA5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195" y="4956481"/>
            <a:ext cx="2019475" cy="2438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C9D8FEF-6858-48EA-8741-AF9A2EAF8C41}"/>
              </a:ext>
            </a:extLst>
          </p:cNvPr>
          <p:cNvSpPr txBox="1"/>
          <p:nvPr/>
        </p:nvSpPr>
        <p:spPr>
          <a:xfrm>
            <a:off x="7723990" y="5784042"/>
            <a:ext cx="446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Testbench</a:t>
            </a:r>
            <a:r>
              <a:rPr lang="zh-CN" altLang="en-US" dirty="0"/>
              <a:t>读取</a:t>
            </a:r>
            <a:r>
              <a:rPr lang="en-US" altLang="zh-CN" dirty="0"/>
              <a:t>trace</a:t>
            </a:r>
            <a:r>
              <a:rPr lang="zh-CN" altLang="en-US" dirty="0"/>
              <a:t>文件到</a:t>
            </a:r>
            <a:r>
              <a:rPr lang="en-US" altLang="zh-CN" dirty="0"/>
              <a:t>ref</a:t>
            </a:r>
            <a:r>
              <a:rPr lang="zh-CN" altLang="en-US" dirty="0"/>
              <a:t>信号中</a:t>
            </a:r>
          </a:p>
        </p:txBody>
      </p:sp>
    </p:spTree>
    <p:extLst>
      <p:ext uri="{BB962C8B-B14F-4D97-AF65-F5344CB8AC3E}">
        <p14:creationId xmlns:p14="http://schemas.microsoft.com/office/powerpoint/2010/main" val="1438567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D6422-E125-4765-AC17-F0CD12303B4A}"/>
              </a:ext>
            </a:extLst>
          </p:cNvPr>
          <p:cNvSpPr txBox="1">
            <a:spLocks/>
          </p:cNvSpPr>
          <p:nvPr/>
        </p:nvSpPr>
        <p:spPr>
          <a:xfrm>
            <a:off x="2205318" y="1113496"/>
            <a:ext cx="6583680" cy="32514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trace</a:t>
            </a:r>
            <a:r>
              <a:rPr kumimoji="1" lang="zh-CN" altLang="en-US" sz="1800" dirty="0"/>
              <a:t>共有三处对比：</a:t>
            </a:r>
            <a:r>
              <a:rPr kumimoji="1" lang="en-US" altLang="zh-CN" sz="1800" dirty="0"/>
              <a:t>pc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num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data</a:t>
            </a:r>
          </a:p>
          <a:p>
            <a:r>
              <a:rPr kumimoji="1" lang="en-US" altLang="zh-CN" sz="1800" dirty="0"/>
              <a:t>PC</a:t>
            </a:r>
            <a:r>
              <a:rPr kumimoji="1" lang="zh-CN" altLang="en-US" sz="1800" dirty="0"/>
              <a:t>不对应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在反汇编文件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test.s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中搜索</a:t>
            </a:r>
            <a:r>
              <a:rPr kumimoji="1" lang="en-US" altLang="zh-CN" sz="1800" dirty="0"/>
              <a:t>pc</a:t>
            </a:r>
            <a:r>
              <a:rPr kumimoji="1" lang="zh-CN" altLang="en-US" sz="1800" dirty="0"/>
              <a:t>地址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找到</a:t>
            </a:r>
            <a:r>
              <a:rPr kumimoji="1" lang="zh-CN" altLang="en-US" sz="1800" dirty="0">
                <a:solidFill>
                  <a:srgbClr val="FF0000"/>
                </a:solidFill>
              </a:rPr>
              <a:t>第一条</a:t>
            </a:r>
            <a:r>
              <a:rPr kumimoji="1" lang="zh-CN" altLang="en-US" sz="1800" dirty="0"/>
              <a:t>引起分叉的指令</a:t>
            </a:r>
            <a:endParaRPr kumimoji="1" lang="en-US" altLang="zh-CN" sz="1800" dirty="0"/>
          </a:p>
          <a:p>
            <a:r>
              <a:rPr kumimoji="1" lang="en-US" altLang="zh-CN" sz="1800" dirty="0"/>
              <a:t>num</a:t>
            </a:r>
            <a:r>
              <a:rPr kumimoji="1" lang="zh-CN" altLang="en-US" sz="1800" dirty="0"/>
              <a:t>不对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数据通路不对；后面基本不会遇到这个错误</a:t>
            </a:r>
            <a:endParaRPr kumimoji="1" lang="en-US" altLang="zh-CN" sz="1800" dirty="0"/>
          </a:p>
          <a:p>
            <a:r>
              <a:rPr kumimoji="1" lang="en-US" altLang="zh-CN" sz="1800" dirty="0"/>
              <a:t>data</a:t>
            </a:r>
            <a:r>
              <a:rPr kumimoji="1" lang="zh-CN" altLang="en-US" sz="1800" dirty="0"/>
              <a:t>不对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普通指令，看</a:t>
            </a:r>
            <a:r>
              <a:rPr kumimoji="1" lang="en-US" altLang="zh-CN" sz="1800" dirty="0"/>
              <a:t>ALU</a:t>
            </a:r>
            <a:r>
              <a:rPr kumimoji="1" lang="zh-CN" altLang="en-US" sz="1800" dirty="0"/>
              <a:t>和前推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访存指令，</a:t>
            </a:r>
            <a:r>
              <a:rPr kumimoji="1" lang="en-US" altLang="zh-CN" sz="1800" dirty="0" err="1"/>
              <a:t>lw</a:t>
            </a:r>
            <a:r>
              <a:rPr kumimoji="1" lang="zh-CN" altLang="en-US" sz="1800" dirty="0"/>
              <a:t>不对，找</a:t>
            </a:r>
            <a:r>
              <a:rPr kumimoji="1" lang="zh-CN" altLang="en-US" sz="1800" dirty="0">
                <a:solidFill>
                  <a:srgbClr val="FF0000"/>
                </a:solidFill>
              </a:rPr>
              <a:t>同一个</a:t>
            </a:r>
            <a:r>
              <a:rPr kumimoji="1" lang="en-US" altLang="zh-CN" sz="1800" dirty="0">
                <a:solidFill>
                  <a:srgbClr val="FF0000"/>
                </a:solidFill>
              </a:rPr>
              <a:t>address</a:t>
            </a:r>
            <a:r>
              <a:rPr kumimoji="1" lang="zh-CN" altLang="en-US" sz="1800" dirty="0"/>
              <a:t>的最后一个</a:t>
            </a:r>
            <a:r>
              <a:rPr kumimoji="1" lang="en-US" altLang="zh-CN" sz="1800" dirty="0" err="1">
                <a:solidFill>
                  <a:srgbClr val="FF0000"/>
                </a:solidFill>
              </a:rPr>
              <a:t>sw</a:t>
            </a:r>
            <a:r>
              <a:rPr kumimoji="1" lang="zh-CN" altLang="en-US" sz="1800" dirty="0">
                <a:solidFill>
                  <a:srgbClr val="FF0000"/>
                </a:solidFill>
              </a:rPr>
              <a:t>指令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A94F1F-67A7-49F4-AD2A-CBBBBB3C5A56}"/>
              </a:ext>
            </a:extLst>
          </p:cNvPr>
          <p:cNvSpPr txBox="1">
            <a:spLocks/>
          </p:cNvSpPr>
          <p:nvPr/>
        </p:nvSpPr>
        <p:spPr>
          <a:xfrm>
            <a:off x="2205318" y="4713736"/>
            <a:ext cx="8101797" cy="1580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solidFill>
                  <a:srgbClr val="FF0000"/>
                </a:solidFill>
              </a:rPr>
              <a:t>看</a:t>
            </a:r>
            <a:r>
              <a:rPr kumimoji="1" lang="en-US" altLang="zh-CN" sz="1800" dirty="0">
                <a:solidFill>
                  <a:srgbClr val="FF0000"/>
                </a:solidFill>
              </a:rPr>
              <a:t>《 A09_CPU</a:t>
            </a:r>
            <a:r>
              <a:rPr kumimoji="1" lang="zh-CN" altLang="en-US" sz="1800" dirty="0">
                <a:solidFill>
                  <a:srgbClr val="FF0000"/>
                </a:solidFill>
              </a:rPr>
              <a:t>仿真调试说明</a:t>
            </a:r>
            <a:r>
              <a:rPr kumimoji="1" lang="en-US" altLang="zh-CN" sz="1800" dirty="0">
                <a:solidFill>
                  <a:srgbClr val="FF0000"/>
                </a:solidFill>
              </a:rPr>
              <a:t>》</a:t>
            </a:r>
          </a:p>
          <a:p>
            <a:r>
              <a:rPr kumimoji="1" lang="zh-CN" altLang="en-US" sz="1800" dirty="0">
                <a:solidFill>
                  <a:srgbClr val="FF0000"/>
                </a:solidFill>
              </a:rPr>
              <a:t>有</a:t>
            </a:r>
            <a:r>
              <a:rPr kumimoji="1" lang="en-US" altLang="zh-CN" sz="1800" dirty="0">
                <a:solidFill>
                  <a:srgbClr val="FF0000"/>
                </a:solidFill>
              </a:rPr>
              <a:t>Z</a:t>
            </a:r>
            <a:r>
              <a:rPr kumimoji="1" lang="zh-CN" altLang="en-US" sz="1800" dirty="0">
                <a:solidFill>
                  <a:srgbClr val="FF0000"/>
                </a:solidFill>
              </a:rPr>
              <a:t>，一定没连线  </a:t>
            </a:r>
            <a:r>
              <a:rPr kumimoji="1" lang="zh-CN" altLang="en-US" sz="1800" dirty="0"/>
              <a:t>（变量未赋值、赋值时信号宽度不一致等等）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r>
              <a:rPr kumimoji="1" lang="zh-CN" altLang="en-US" sz="1800" dirty="0"/>
              <a:t>有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，要么没初始化；要么多驱动</a:t>
            </a:r>
            <a:endParaRPr kumimoji="1" lang="en-US" altLang="zh-CN" sz="1800" dirty="0"/>
          </a:p>
          <a:p>
            <a:r>
              <a:rPr kumimoji="1" lang="zh-CN" altLang="en-US" sz="1800" dirty="0"/>
              <a:t>不管有没有错。</a:t>
            </a:r>
            <a:r>
              <a:rPr kumimoji="1" lang="en-US" altLang="zh-CN" sz="1800" dirty="0"/>
              <a:t>Z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都不该有；如果有错，先看</a:t>
            </a:r>
            <a:r>
              <a:rPr kumimoji="1" lang="en-US" altLang="zh-CN" sz="1800" dirty="0"/>
              <a:t>Z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，大概率是错误原因。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87D26B-16A4-48DE-96E4-0FF10A90BD67}"/>
              </a:ext>
            </a:extLst>
          </p:cNvPr>
          <p:cNvSpPr txBox="1"/>
          <p:nvPr/>
        </p:nvSpPr>
        <p:spPr>
          <a:xfrm>
            <a:off x="634701" y="666974"/>
            <a:ext cx="1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调试技巧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616DF-6979-4506-8628-5504E2603633}"/>
              </a:ext>
            </a:extLst>
          </p:cNvPr>
          <p:cNvSpPr txBox="1"/>
          <p:nvPr/>
        </p:nvSpPr>
        <p:spPr>
          <a:xfrm>
            <a:off x="7822807" y="1497933"/>
            <a:ext cx="411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Tips: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9fc</a:t>
            </a:r>
            <a:r>
              <a:rPr lang="zh-CN" altLang="en-US" dirty="0">
                <a:solidFill>
                  <a:srgbClr val="FF0000"/>
                </a:solidFill>
              </a:rPr>
              <a:t>搜索不到就搜索</a:t>
            </a:r>
            <a:r>
              <a:rPr lang="en-US" altLang="zh-CN" dirty="0" err="1">
                <a:solidFill>
                  <a:srgbClr val="FF0000"/>
                </a:solidFill>
              </a:rPr>
              <a:t>bfc</a:t>
            </a:r>
            <a:r>
              <a:rPr lang="zh-CN" altLang="en-US" dirty="0">
                <a:solidFill>
                  <a:srgbClr val="FF0000"/>
                </a:solidFill>
              </a:rPr>
              <a:t>，反之亦然</a:t>
            </a:r>
            <a:r>
              <a:rPr lang="zh-CN" altLang="en-US" dirty="0"/>
              <a:t>（原理和</a:t>
            </a:r>
            <a:r>
              <a:rPr lang="en-US" altLang="zh-CN" dirty="0"/>
              <a:t>MIPS</a:t>
            </a:r>
            <a:r>
              <a:rPr lang="zh-CN" altLang="en-US" dirty="0"/>
              <a:t>地址空间映射有关）</a:t>
            </a:r>
          </a:p>
        </p:txBody>
      </p:sp>
    </p:spTree>
    <p:extLst>
      <p:ext uri="{BB962C8B-B14F-4D97-AF65-F5344CB8AC3E}">
        <p14:creationId xmlns:p14="http://schemas.microsoft.com/office/powerpoint/2010/main" val="2487680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077548-5894-4255-937A-1F1ABC083CAA}"/>
              </a:ext>
            </a:extLst>
          </p:cNvPr>
          <p:cNvSpPr/>
          <p:nvPr/>
        </p:nvSpPr>
        <p:spPr>
          <a:xfrm>
            <a:off x="665084" y="70552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CFB63D-B29F-4CA7-BF81-87299F80A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10"/>
          <a:stretch/>
        </p:blipFill>
        <p:spPr>
          <a:xfrm>
            <a:off x="647503" y="1589643"/>
            <a:ext cx="6207163" cy="1019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872A66-D00C-4572-83B5-DDC709EF1A3D}"/>
              </a:ext>
            </a:extLst>
          </p:cNvPr>
          <p:cNvSpPr txBox="1"/>
          <p:nvPr/>
        </p:nvSpPr>
        <p:spPr>
          <a:xfrm>
            <a:off x="665084" y="2840153"/>
            <a:ext cx="63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这是一条</a:t>
            </a:r>
            <a:r>
              <a:rPr lang="en-US" altLang="zh-CN" dirty="0" err="1"/>
              <a:t>lw</a:t>
            </a:r>
            <a:r>
              <a:rPr lang="zh-CN" altLang="en-US" dirty="0"/>
              <a:t>指令，读取到的数据错误，正确值为</a:t>
            </a:r>
            <a:r>
              <a:rPr lang="en-US" altLang="zh-CN" dirty="0"/>
              <a:t>0x0000_aaaa</a:t>
            </a:r>
            <a:r>
              <a:rPr lang="zh-CN" altLang="en-US" dirty="0"/>
              <a:t>，读取值为</a:t>
            </a:r>
            <a:r>
              <a:rPr lang="en-US" altLang="zh-CN" dirty="0"/>
              <a:t>0x0000_0000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82F2F3-F434-46D7-830F-B2BC5C58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32" y="705529"/>
            <a:ext cx="2237095" cy="19032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5F56CC-273B-4C7A-9DE4-DE567C1C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832" y="2872659"/>
            <a:ext cx="3581710" cy="317313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2BB3C1-7D52-4ADB-AD35-80855B860CB7}"/>
              </a:ext>
            </a:extLst>
          </p:cNvPr>
          <p:cNvSpPr/>
          <p:nvPr/>
        </p:nvSpPr>
        <p:spPr>
          <a:xfrm>
            <a:off x="760458" y="4006653"/>
            <a:ext cx="5981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错误原因：</a:t>
            </a:r>
            <a:endParaRPr lang="en-US" altLang="zh-CN" dirty="0"/>
          </a:p>
          <a:p>
            <a:r>
              <a:rPr lang="en-US" altLang="zh-CN" dirty="0" err="1"/>
              <a:t>lw</a:t>
            </a:r>
            <a:r>
              <a:rPr lang="zh-CN" altLang="en-US" dirty="0"/>
              <a:t>读取的地址是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0xhbfaf_f02c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，该地址对应着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中拨码开关的值。但我们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目前发出的地址是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虚拟地址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1x2bridge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是根据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物理地址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进行路由转发的。因此我们需要实现规定的固定地址映射方案（见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A03_“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系统能力培养大赛”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指令系统规范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_v1.01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42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EA6F36-E345-416B-B729-B1A0B26C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64" y="742717"/>
            <a:ext cx="3886651" cy="53725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758EB2-AA98-4CEC-B62D-72FFCE14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99" y="1275949"/>
            <a:ext cx="3421677" cy="40694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6C76A3-ACA6-48FE-9C59-3CD7541C0FF5}"/>
              </a:ext>
            </a:extLst>
          </p:cNvPr>
          <p:cNvSpPr txBox="1"/>
          <p:nvPr/>
        </p:nvSpPr>
        <p:spPr>
          <a:xfrm>
            <a:off x="533924" y="966952"/>
            <a:ext cx="294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ref_code</a:t>
            </a:r>
            <a:r>
              <a:rPr lang="zh-CN" altLang="en-US" dirty="0"/>
              <a:t>里提供的</a:t>
            </a:r>
            <a:r>
              <a:rPr lang="en-US" altLang="zh-CN" dirty="0" err="1"/>
              <a:t>mmu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412173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6B3D8-D27A-441A-B0F2-C5476519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25" y="664533"/>
            <a:ext cx="1139713" cy="49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工具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8D7F06-5C68-463C-9CC5-DE832EC25762}"/>
              </a:ext>
            </a:extLst>
          </p:cNvPr>
          <p:cNvSpPr/>
          <p:nvPr/>
        </p:nvSpPr>
        <p:spPr>
          <a:xfrm>
            <a:off x="1452581" y="1536568"/>
            <a:ext cx="3173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版本管理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git版本控制工具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87FAB8-B9DA-4F8E-B8F8-9638E3324A43}"/>
              </a:ext>
            </a:extLst>
          </p:cNvPr>
          <p:cNvSpPr/>
          <p:nvPr/>
        </p:nvSpPr>
        <p:spPr>
          <a:xfrm>
            <a:off x="1452581" y="2824786"/>
            <a:ext cx="386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结对编程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zh-CN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VS code Live Share 扩展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BFAF09-F6AB-4B77-947B-4DBFA8A3B035}"/>
              </a:ext>
            </a:extLst>
          </p:cNvPr>
          <p:cNvSpPr txBox="1"/>
          <p:nvPr/>
        </p:nvSpPr>
        <p:spPr>
          <a:xfrm>
            <a:off x="4916696" y="1536568"/>
            <a:ext cx="417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极力推荐</a:t>
            </a:r>
            <a:endParaRPr lang="en-US" altLang="zh-CN" dirty="0"/>
          </a:p>
          <a:p>
            <a:r>
              <a:rPr lang="zh-CN" altLang="en-US" dirty="0"/>
              <a:t>同时也方便实验报告写日志</a:t>
            </a:r>
          </a:p>
        </p:txBody>
      </p:sp>
    </p:spTree>
    <p:extLst>
      <p:ext uri="{BB962C8B-B14F-4D97-AF65-F5344CB8AC3E}">
        <p14:creationId xmlns:p14="http://schemas.microsoft.com/office/powerpoint/2010/main" val="3777658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F1763-0AB3-4EEF-A038-40244595E89C}"/>
              </a:ext>
            </a:extLst>
          </p:cNvPr>
          <p:cNvSpPr txBox="1"/>
          <p:nvPr/>
        </p:nvSpPr>
        <p:spPr>
          <a:xfrm>
            <a:off x="843379" y="767011"/>
            <a:ext cx="1855433" cy="47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提问的方式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5EA9F8-01EB-4B71-8533-8DA1E8637C9B}"/>
              </a:ext>
            </a:extLst>
          </p:cNvPr>
          <p:cNvSpPr txBox="1"/>
          <p:nvPr/>
        </p:nvSpPr>
        <p:spPr>
          <a:xfrm>
            <a:off x="1260628" y="2402694"/>
            <a:ext cx="538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提供尽可能多的信息</a:t>
            </a:r>
            <a:r>
              <a:rPr lang="zh-CN" altLang="en-US" dirty="0"/>
              <a:t>。如处于硬综的哪个阶段，用的哪个工程，控制台输出，仿真的波形图等等。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5C8F5C-1659-4538-B04A-AACBF8EDB355}"/>
              </a:ext>
            </a:extLst>
          </p:cNvPr>
          <p:cNvSpPr txBox="1"/>
          <p:nvPr/>
        </p:nvSpPr>
        <p:spPr>
          <a:xfrm>
            <a:off x="1260627" y="3429000"/>
            <a:ext cx="358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先看文档！！！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B8410C7-3138-4A9D-85DD-F4ED2BE3A4CA}"/>
              </a:ext>
            </a:extLst>
          </p:cNvPr>
          <p:cNvGrpSpPr/>
          <p:nvPr/>
        </p:nvGrpSpPr>
        <p:grpSpPr>
          <a:xfrm>
            <a:off x="1260627" y="5503219"/>
            <a:ext cx="5086649" cy="811904"/>
            <a:chOff x="1260628" y="5094420"/>
            <a:chExt cx="5086649" cy="8119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96FC350-8B19-44C9-B8B6-2CD9EB105787}"/>
                </a:ext>
              </a:extLst>
            </p:cNvPr>
            <p:cNvSpPr/>
            <p:nvPr/>
          </p:nvSpPr>
          <p:spPr>
            <a:xfrm>
              <a:off x="1260628" y="5536992"/>
              <a:ext cx="5086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linkClick r:id="rId2"/>
                </a:rPr>
                <a:t>How To Ask Questions The Smart Way (catb.org)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59E9C6F-ACF0-407A-8A73-A180919655EF}"/>
                </a:ext>
              </a:extLst>
            </p:cNvPr>
            <p:cNvSpPr txBox="1"/>
            <p:nvPr/>
          </p:nvSpPr>
          <p:spPr>
            <a:xfrm>
              <a:off x="1260628" y="5094420"/>
              <a:ext cx="1562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推荐阅读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F6AF5B3-F799-4904-A2D6-DC2B3DB3C0C7}"/>
              </a:ext>
            </a:extLst>
          </p:cNvPr>
          <p:cNvSpPr txBox="1"/>
          <p:nvPr/>
        </p:nvSpPr>
        <p:spPr>
          <a:xfrm>
            <a:off x="1260628" y="1709783"/>
            <a:ext cx="264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不要只描述问题</a:t>
            </a:r>
          </a:p>
        </p:txBody>
      </p:sp>
    </p:spTree>
    <p:extLst>
      <p:ext uri="{BB962C8B-B14F-4D97-AF65-F5344CB8AC3E}">
        <p14:creationId xmlns:p14="http://schemas.microsoft.com/office/powerpoint/2010/main" val="2343532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EDBB6C-7C9A-4DB8-B94E-13D170182EFE}"/>
              </a:ext>
            </a:extLst>
          </p:cNvPr>
          <p:cNvSpPr txBox="1"/>
          <p:nvPr/>
        </p:nvSpPr>
        <p:spPr>
          <a:xfrm>
            <a:off x="5095240" y="3037840"/>
            <a:ext cx="200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5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2D351C4-2ABA-46C5-989F-42DEE8C116DC}"/>
              </a:ext>
            </a:extLst>
          </p:cNvPr>
          <p:cNvGrpSpPr>
            <a:grpSpLocks noChangeAspect="1"/>
          </p:cNvGrpSpPr>
          <p:nvPr/>
        </p:nvGrpSpPr>
        <p:grpSpPr>
          <a:xfrm>
            <a:off x="1130930" y="1568767"/>
            <a:ext cx="10048562" cy="3720465"/>
            <a:chOff x="306" y="1127"/>
            <a:chExt cx="14908" cy="549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822450-8DD2-4A2D-AD55-F009FFA8A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" y="1127"/>
              <a:ext cx="9058" cy="54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A54714F-2199-4B74-A4D9-9CB75153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" y="1127"/>
              <a:ext cx="5850" cy="5487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A700AC8-BE35-4790-A621-0105DBDB751F}"/>
                </a:ext>
              </a:extLst>
            </p:cNvPr>
            <p:cNvCxnSpPr/>
            <p:nvPr/>
          </p:nvCxnSpPr>
          <p:spPr>
            <a:xfrm>
              <a:off x="5954" y="2831"/>
              <a:ext cx="1534" cy="247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859A56-07C4-4ADF-A92D-2BC647C4AAA2}"/>
                </a:ext>
              </a:extLst>
            </p:cNvPr>
            <p:cNvCxnSpPr/>
            <p:nvPr/>
          </p:nvCxnSpPr>
          <p:spPr>
            <a:xfrm flipV="1">
              <a:off x="5909" y="1214"/>
              <a:ext cx="1166" cy="4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EA1E5B0-7A90-4F68-A7A8-9794A0BCBD25}"/>
              </a:ext>
            </a:extLst>
          </p:cNvPr>
          <p:cNvSpPr/>
          <p:nvPr/>
        </p:nvSpPr>
        <p:spPr>
          <a:xfrm>
            <a:off x="1012508" y="1127464"/>
            <a:ext cx="4098526" cy="39766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4DB020-A8B9-4B0A-8233-6D1A2EF4A686}"/>
              </a:ext>
            </a:extLst>
          </p:cNvPr>
          <p:cNvSpPr txBox="1"/>
          <p:nvPr/>
        </p:nvSpPr>
        <p:spPr>
          <a:xfrm>
            <a:off x="1420426" y="1297861"/>
            <a:ext cx="13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mycpu_top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11A83-DD8F-45F9-9C7A-C5A9DC742F17}"/>
              </a:ext>
            </a:extLst>
          </p:cNvPr>
          <p:cNvSpPr txBox="1"/>
          <p:nvPr/>
        </p:nvSpPr>
        <p:spPr>
          <a:xfrm>
            <a:off x="4713150" y="5519794"/>
            <a:ext cx="670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图：</a:t>
            </a:r>
            <a:r>
              <a:rPr lang="en-US" altLang="zh-CN" sz="1400" dirty="0"/>
              <a:t>2020</a:t>
            </a:r>
            <a:r>
              <a:rPr lang="zh-CN" altLang="en-US" sz="1400" dirty="0"/>
              <a:t>龙芯杯</a:t>
            </a:r>
            <a:r>
              <a:rPr lang="en-US" altLang="zh-CN" sz="1400" dirty="0" err="1"/>
              <a:t>cqu</a:t>
            </a:r>
            <a:r>
              <a:rPr lang="zh-CN" altLang="en-US" sz="1400" dirty="0"/>
              <a:t>一队参赛作品</a:t>
            </a:r>
            <a:r>
              <a:rPr lang="en-US" altLang="zh-CN" sz="1400" dirty="0"/>
              <a:t>(</a:t>
            </a:r>
            <a:r>
              <a:rPr lang="zh-CN" altLang="en-US" sz="1400" dirty="0"/>
              <a:t>https://github.com/14010007517/2020NSCSCC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235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388E04-6FB9-440A-951E-D527EEFF8FB3}"/>
              </a:ext>
            </a:extLst>
          </p:cNvPr>
          <p:cNvSpPr txBox="1"/>
          <p:nvPr/>
        </p:nvSpPr>
        <p:spPr>
          <a:xfrm>
            <a:off x="1175356" y="1801051"/>
            <a:ext cx="260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SoC(System on Chip)</a:t>
            </a:r>
            <a:r>
              <a:rPr lang="zh-CN" altLang="en-US" dirty="0"/>
              <a:t>，在一个芯片上集成了一个基本完整的计算机系统。包含</a:t>
            </a:r>
            <a:r>
              <a:rPr lang="en-US" altLang="zh-CN" dirty="0"/>
              <a:t>CPU</a:t>
            </a:r>
            <a:r>
              <a:rPr lang="zh-CN" altLang="en-US" dirty="0"/>
              <a:t>，存储器，输入输出接口等。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424892-DEA3-4274-8508-14F16FC164AE}"/>
              </a:ext>
            </a:extLst>
          </p:cNvPr>
          <p:cNvSpPr txBox="1"/>
          <p:nvPr/>
        </p:nvSpPr>
        <p:spPr>
          <a:xfrm>
            <a:off x="766243" y="744608"/>
            <a:ext cx="215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C5423A4-98EE-4026-9F3E-7485F98E4CF2}"/>
              </a:ext>
            </a:extLst>
          </p:cNvPr>
          <p:cNvGrpSpPr/>
          <p:nvPr/>
        </p:nvGrpSpPr>
        <p:grpSpPr>
          <a:xfrm>
            <a:off x="3821640" y="851153"/>
            <a:ext cx="8055038" cy="5642239"/>
            <a:chOff x="3975158" y="975440"/>
            <a:chExt cx="8055038" cy="5642239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F8585217-F5DC-412E-9151-D017B6CA8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158" y="975440"/>
              <a:ext cx="8055038" cy="533446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5FE8221-3045-4A9F-A035-B2226C6A981A}"/>
                </a:ext>
              </a:extLst>
            </p:cNvPr>
            <p:cNvSpPr txBox="1"/>
            <p:nvPr/>
          </p:nvSpPr>
          <p:spPr>
            <a:xfrm>
              <a:off x="6542300" y="6309902"/>
              <a:ext cx="3435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图</a:t>
              </a:r>
              <a:r>
                <a:rPr lang="en-US" altLang="zh-CN" sz="1400" dirty="0"/>
                <a:t>: </a:t>
              </a:r>
              <a:r>
                <a:rPr lang="zh-CN" altLang="en-US" sz="1400" dirty="0"/>
                <a:t>龙芯杯</a:t>
              </a:r>
              <a:r>
                <a:rPr lang="en-US" altLang="zh-CN" sz="1400" dirty="0" err="1"/>
                <a:t>system_test</a:t>
              </a:r>
              <a:r>
                <a:rPr lang="en-US" altLang="zh-CN" sz="1400" dirty="0"/>
                <a:t> SoC</a:t>
              </a:r>
              <a:r>
                <a:rPr lang="zh-CN" altLang="en-US" sz="1400" dirty="0"/>
                <a:t>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80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71659B-1F8A-43F4-A560-E09456A60BA7}"/>
              </a:ext>
            </a:extLst>
          </p:cNvPr>
          <p:cNvGrpSpPr/>
          <p:nvPr/>
        </p:nvGrpSpPr>
        <p:grpSpPr>
          <a:xfrm>
            <a:off x="1058240" y="4035757"/>
            <a:ext cx="8375127" cy="1200329"/>
            <a:chOff x="1058239" y="4736797"/>
            <a:chExt cx="7395845" cy="120032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74D504-7314-46CA-B7BA-A9C0FF32543D}"/>
                </a:ext>
              </a:extLst>
            </p:cNvPr>
            <p:cNvSpPr txBox="1"/>
            <p:nvPr/>
          </p:nvSpPr>
          <p:spPr>
            <a:xfrm>
              <a:off x="1058239" y="4736797"/>
              <a:ext cx="1134794" cy="37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编程</a:t>
              </a:r>
              <a:endParaRPr lang="en-US" altLang="zh-CN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C2ABAC0-3775-440D-88DC-79D8ADC9CA4B}"/>
                </a:ext>
              </a:extLst>
            </p:cNvPr>
            <p:cNvSpPr txBox="1"/>
            <p:nvPr/>
          </p:nvSpPr>
          <p:spPr>
            <a:xfrm>
              <a:off x="3235630" y="4736797"/>
              <a:ext cx="5218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裸金属</a:t>
              </a:r>
              <a:r>
                <a:rPr lang="en-US" altLang="zh-CN" dirty="0"/>
                <a:t>(bare metal)</a:t>
              </a:r>
              <a:r>
                <a:rPr lang="zh-CN" altLang="en-US" dirty="0"/>
                <a:t>程序。基于函数库开发、直接和外设打交道。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可以查看功能测试和性能测试的软件代码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EFB29B-368F-4DA1-B45B-717351B76979}"/>
              </a:ext>
            </a:extLst>
          </p:cNvPr>
          <p:cNvGrpSpPr/>
          <p:nvPr/>
        </p:nvGrpSpPr>
        <p:grpSpPr>
          <a:xfrm>
            <a:off x="1058240" y="1278502"/>
            <a:ext cx="8204979" cy="2150498"/>
            <a:chOff x="1058240" y="1278500"/>
            <a:chExt cx="8204979" cy="410709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15D42F9-03CD-4534-A888-70D4A94DDBCF}"/>
                </a:ext>
              </a:extLst>
            </p:cNvPr>
            <p:cNvSpPr txBox="1"/>
            <p:nvPr/>
          </p:nvSpPr>
          <p:spPr>
            <a:xfrm>
              <a:off x="1058240" y="1278502"/>
              <a:ext cx="288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片上总线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B466F73-7474-48B1-ACDC-DC5E05F13DE3}"/>
                </a:ext>
              </a:extLst>
            </p:cNvPr>
            <p:cNvSpPr txBox="1"/>
            <p:nvPr/>
          </p:nvSpPr>
          <p:spPr>
            <a:xfrm>
              <a:off x="3523939" y="1278500"/>
              <a:ext cx="5739280" cy="410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目的：将不同</a:t>
              </a:r>
              <a:r>
                <a:rPr lang="en-US" altLang="zh-CN" dirty="0" err="1"/>
                <a:t>ip</a:t>
              </a:r>
              <a:r>
                <a:rPr lang="zh-CN" altLang="en-US" dirty="0"/>
                <a:t>模块连接起来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AMBA</a:t>
              </a:r>
              <a:r>
                <a:rPr lang="zh-CN" altLang="en-US" dirty="0"/>
                <a:t>互联总线</a:t>
              </a:r>
              <a:endParaRPr lang="en-US" altLang="zh-CN" dirty="0"/>
            </a:p>
            <a:p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AHB (Advanced High-performance Bus) 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高级高性能总线</a:t>
              </a:r>
            </a:p>
            <a:p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ASB (Advanced System Bus) 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高级系统总线</a:t>
              </a:r>
            </a:p>
            <a:p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APB (Advanced Peripheral Bus) 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高级外围总线</a:t>
              </a:r>
            </a:p>
            <a:p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AXI (Advanced </a:t>
              </a:r>
              <a:r>
                <a:rPr lang="en-US" altLang="zh-CN" dirty="0" err="1">
                  <a:solidFill>
                    <a:srgbClr val="121212"/>
                  </a:solidFill>
                  <a:latin typeface="-apple-system"/>
                </a:rPr>
                <a:t>eXtensible</a:t>
              </a:r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 Interface) 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高级可拓展接口</a:t>
              </a:r>
            </a:p>
            <a:p>
              <a:endParaRPr lang="zh-CN" altLang="en-US" dirty="0"/>
            </a:p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7135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0CA2CD6-5759-43A6-8F7B-8237E327BBF4}"/>
              </a:ext>
            </a:extLst>
          </p:cNvPr>
          <p:cNvGrpSpPr/>
          <p:nvPr/>
        </p:nvGrpSpPr>
        <p:grpSpPr>
          <a:xfrm>
            <a:off x="472841" y="2421504"/>
            <a:ext cx="5639289" cy="3461844"/>
            <a:chOff x="456711" y="1423834"/>
            <a:chExt cx="5639289" cy="346184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5FE6F66-A125-4EAA-9D82-985F9483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711" y="1423834"/>
              <a:ext cx="5639289" cy="3246401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08CFBEB-AFA2-4B7C-9233-46B21F9BCC6C}"/>
                </a:ext>
              </a:extLst>
            </p:cNvPr>
            <p:cNvSpPr txBox="1"/>
            <p:nvPr/>
          </p:nvSpPr>
          <p:spPr>
            <a:xfrm>
              <a:off x="1816782" y="4362458"/>
              <a:ext cx="2928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图</a:t>
              </a:r>
              <a:r>
                <a:rPr lang="en-US" altLang="zh-CN" sz="1400" dirty="0"/>
                <a:t>: </a:t>
              </a:r>
              <a:r>
                <a:rPr lang="zh-CN" altLang="en-US" sz="1400" dirty="0"/>
                <a:t>龙芯杯</a:t>
              </a:r>
              <a:r>
                <a:rPr lang="en-US" altLang="zh-CN" sz="1400" dirty="0" err="1"/>
                <a:t>SoC_sram</a:t>
              </a:r>
              <a:r>
                <a:rPr lang="zh-CN" altLang="en-US" sz="1400" dirty="0"/>
                <a:t>结构</a:t>
              </a:r>
              <a:endParaRPr lang="en-US" altLang="zh-CN" sz="1400" dirty="0"/>
            </a:p>
            <a:p>
              <a:r>
                <a:rPr lang="en-US" altLang="zh-CN" sz="1400" dirty="0"/>
                <a:t>           </a:t>
              </a:r>
              <a:r>
                <a:rPr lang="zh-CN" altLang="en-US" sz="1400" dirty="0"/>
                <a:t>（用于功能测试）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9F8122-11C4-4489-B8CA-E25851CCE857}"/>
              </a:ext>
            </a:extLst>
          </p:cNvPr>
          <p:cNvGrpSpPr/>
          <p:nvPr/>
        </p:nvGrpSpPr>
        <p:grpSpPr>
          <a:xfrm>
            <a:off x="6566590" y="1014868"/>
            <a:ext cx="4480948" cy="5018439"/>
            <a:chOff x="6506129" y="655515"/>
            <a:chExt cx="4480948" cy="501843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E9F3D68-619C-43ED-85A8-E6810A91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6129" y="655515"/>
              <a:ext cx="4480948" cy="43895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7CC2B2-66A0-4065-808B-85863AE60E73}"/>
                </a:ext>
              </a:extLst>
            </p:cNvPr>
            <p:cNvSpPr txBox="1"/>
            <p:nvPr/>
          </p:nvSpPr>
          <p:spPr>
            <a:xfrm>
              <a:off x="7551418" y="5150734"/>
              <a:ext cx="2483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图</a:t>
              </a:r>
              <a:r>
                <a:rPr lang="en-US" altLang="zh-CN" sz="1400" dirty="0"/>
                <a:t>: </a:t>
              </a:r>
              <a:r>
                <a:rPr lang="zh-CN" altLang="en-US" sz="1400" dirty="0"/>
                <a:t>龙芯杯</a:t>
              </a:r>
              <a:r>
                <a:rPr lang="en-US" altLang="zh-CN" sz="1400" dirty="0" err="1"/>
                <a:t>SoC_axi_lite</a:t>
              </a:r>
              <a:r>
                <a:rPr lang="zh-CN" altLang="en-US" sz="1400" dirty="0"/>
                <a:t>结构（用于功能测试和性能测试）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96E1AA2-A3DD-4573-AD62-F4F342502461}"/>
              </a:ext>
            </a:extLst>
          </p:cNvPr>
          <p:cNvSpPr txBox="1"/>
          <p:nvPr/>
        </p:nvSpPr>
        <p:spPr>
          <a:xfrm>
            <a:off x="472841" y="645536"/>
            <a:ext cx="24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从哪里开始运行？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67058-277D-41B0-ABFC-2BB92FF65CE6}"/>
              </a:ext>
            </a:extLst>
          </p:cNvPr>
          <p:cNvSpPr txBox="1"/>
          <p:nvPr/>
        </p:nvSpPr>
        <p:spPr>
          <a:xfrm>
            <a:off x="866039" y="1314338"/>
            <a:ext cx="54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程序（指令和数据）被提前加载到</a:t>
            </a:r>
            <a:r>
              <a:rPr lang="en-US" altLang="zh-CN" dirty="0"/>
              <a:t>ram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CPU</a:t>
            </a:r>
            <a:r>
              <a:rPr lang="zh-CN" altLang="en-US" dirty="0"/>
              <a:t>复位地址</a:t>
            </a:r>
            <a:r>
              <a:rPr lang="en-US" altLang="zh-CN" dirty="0"/>
              <a:t>0xbfc0_0000</a:t>
            </a:r>
            <a:r>
              <a:rPr lang="zh-CN" altLang="en-US" dirty="0"/>
              <a:t>被映射到</a:t>
            </a:r>
            <a:r>
              <a:rPr lang="en-US" altLang="zh-CN" dirty="0"/>
              <a:t>ram</a:t>
            </a:r>
            <a:r>
              <a:rPr lang="zh-CN" altLang="en-US" dirty="0"/>
              <a:t>起始地址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程序的内存布局在</a:t>
            </a:r>
            <a:r>
              <a:rPr lang="zh-CN" altLang="en-US" dirty="0">
                <a:solidFill>
                  <a:srgbClr val="FF0000"/>
                </a:solidFill>
              </a:rPr>
              <a:t>链接</a:t>
            </a:r>
            <a:r>
              <a:rPr lang="zh-CN" altLang="en-US" dirty="0"/>
              <a:t>时确定</a:t>
            </a:r>
          </a:p>
        </p:txBody>
      </p:sp>
    </p:spTree>
    <p:extLst>
      <p:ext uri="{BB962C8B-B14F-4D97-AF65-F5344CB8AC3E}">
        <p14:creationId xmlns:p14="http://schemas.microsoft.com/office/powerpoint/2010/main" val="3831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899C926-C8C2-41AB-A812-E2FECFC40EDC}"/>
              </a:ext>
            </a:extLst>
          </p:cNvPr>
          <p:cNvSpPr txBox="1"/>
          <p:nvPr/>
        </p:nvSpPr>
        <p:spPr>
          <a:xfrm>
            <a:off x="1232928" y="2717509"/>
            <a:ext cx="811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启动：</a:t>
            </a:r>
            <a:r>
              <a:rPr lang="en-US" altLang="zh-CN" dirty="0"/>
              <a:t>CPU reset → Bootloader→ </a:t>
            </a:r>
            <a:r>
              <a:rPr lang="en-US" altLang="zh-CN" dirty="0" err="1"/>
              <a:t>os</a:t>
            </a:r>
            <a:r>
              <a:rPr lang="zh-CN" altLang="en-US" dirty="0"/>
              <a:t>内核。把操作系统读取到内存</a:t>
            </a:r>
          </a:p>
          <a:p>
            <a:endParaRPr lang="en-US" altLang="zh-CN" dirty="0"/>
          </a:p>
          <a:p>
            <a:r>
              <a:rPr lang="en-US" altLang="zh-CN" dirty="0"/>
              <a:t>         BIOS(ROM) → bootloader(MBR) → kernel(disk)</a:t>
            </a:r>
            <a:r>
              <a:rPr lang="zh-CN" altLang="en-US" dirty="0"/>
              <a:t>（操作系统实验中的例子）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6D78A-C98D-49F3-A0F5-B7FAA8ECC118}"/>
              </a:ext>
            </a:extLst>
          </p:cNvPr>
          <p:cNvSpPr txBox="1"/>
          <p:nvPr/>
        </p:nvSpPr>
        <p:spPr>
          <a:xfrm>
            <a:off x="1232928" y="4474519"/>
            <a:ext cx="830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和操作系统密切相关：中断处理、虚拟存储器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042684-F40E-4806-A823-3F79361E827D}"/>
              </a:ext>
            </a:extLst>
          </p:cNvPr>
          <p:cNvSpPr txBox="1"/>
          <p:nvPr/>
        </p:nvSpPr>
        <p:spPr>
          <a:xfrm>
            <a:off x="766243" y="744608"/>
            <a:ext cx="29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操作系统移植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EAD8BA-870D-4121-BE9E-0F2636E69BAA}"/>
              </a:ext>
            </a:extLst>
          </p:cNvPr>
          <p:cNvSpPr/>
          <p:nvPr/>
        </p:nvSpPr>
        <p:spPr>
          <a:xfrm>
            <a:off x="1232928" y="1777225"/>
            <a:ext cx="493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：实时操作系统</a:t>
            </a:r>
            <a:r>
              <a:rPr lang="en-US" altLang="zh-CN" dirty="0"/>
              <a:t>(RTOS)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 err="1"/>
              <a:t>ucore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01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3335</Words>
  <Application>Microsoft Office PowerPoint</Application>
  <PresentationFormat>宽屏</PresentationFormat>
  <Paragraphs>393</Paragraphs>
  <Slides>47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-apple-system</vt:lpstr>
      <vt:lpstr>等线</vt:lpstr>
      <vt:lpstr>等线 Light</vt:lpstr>
      <vt:lpstr>宋体</vt:lpstr>
      <vt:lpstr>微软雅黑</vt:lpstr>
      <vt:lpstr>Arial</vt:lpstr>
      <vt:lpstr>Open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Sunshine~ Yuan</dc:creator>
  <cp:lastModifiedBy>Sunshine~ Yuan</cp:lastModifiedBy>
  <cp:revision>426</cp:revision>
  <dcterms:created xsi:type="dcterms:W3CDTF">2020-12-17T06:07:54Z</dcterms:created>
  <dcterms:modified xsi:type="dcterms:W3CDTF">2020-12-31T09:52:56Z</dcterms:modified>
</cp:coreProperties>
</file>