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6" r:id="rId9"/>
    <p:sldId id="276" r:id="rId10"/>
    <p:sldId id="261" r:id="rId11"/>
    <p:sldId id="265" r:id="rId12"/>
    <p:sldId id="269" r:id="rId13"/>
    <p:sldId id="270" r:id="rId14"/>
    <p:sldId id="262" r:id="rId15"/>
    <p:sldId id="268" r:id="rId16"/>
    <p:sldId id="267" r:id="rId17"/>
    <p:sldId id="271" r:id="rId18"/>
    <p:sldId id="272" r:id="rId19"/>
    <p:sldId id="273" r:id="rId20"/>
    <p:sldId id="274" r:id="rId21"/>
    <p:sldId id="275" r:id="rId22"/>
    <p:sldId id="279" r:id="rId23"/>
    <p:sldId id="277" r:id="rId24"/>
    <p:sldId id="278" r:id="rId25"/>
    <p:sldId id="280" r:id="rId26"/>
    <p:sldId id="282" r:id="rId27"/>
    <p:sldId id="281" r:id="rId28"/>
    <p:sldId id="289" r:id="rId29"/>
    <p:sldId id="283" r:id="rId30"/>
    <p:sldId id="284" r:id="rId31"/>
    <p:sldId id="285" r:id="rId32"/>
    <p:sldId id="286" r:id="rId33"/>
    <p:sldId id="288" r:id="rId34"/>
    <p:sldId id="295" r:id="rId35"/>
    <p:sldId id="287" r:id="rId36"/>
    <p:sldId id="290" r:id="rId37"/>
    <p:sldId id="291" r:id="rId38"/>
    <p:sldId id="293" r:id="rId39"/>
    <p:sldId id="292" r:id="rId40"/>
    <p:sldId id="294" r:id="rId41"/>
    <p:sldId id="296" r:id="rId42"/>
    <p:sldId id="29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6987081692913386E-2"/>
          <c:y val="0.17532522297458028"/>
          <c:w val="0.94801291830708656"/>
          <c:h val="0.768018592026415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axi</c:v>
                </c:pt>
                <c:pt idx="1">
                  <c:v>指令cache</c:v>
                </c:pt>
                <c:pt idx="2">
                  <c:v>写透d cache</c:v>
                </c:pt>
                <c:pt idx="3">
                  <c:v>写回d cache</c:v>
                </c:pt>
                <c:pt idx="4">
                  <c:v>块8字</c:v>
                </c:pt>
                <c:pt idx="5">
                  <c:v>4路</c:v>
                </c:pt>
                <c:pt idx="6">
                  <c:v>70M</c:v>
                </c:pt>
                <c:pt idx="7">
                  <c:v>100M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21.978000000000002</c:v>
                </c:pt>
                <c:pt idx="4">
                  <c:v>26.268000000000001</c:v>
                </c:pt>
                <c:pt idx="5">
                  <c:v>29.495999999999999</c:v>
                </c:pt>
                <c:pt idx="6">
                  <c:v>40.707000000000001</c:v>
                </c:pt>
                <c:pt idx="7">
                  <c:v>56.036000000000001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46-4AE4-A7B0-FA4557B2C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963583"/>
        <c:axId val="1489035487"/>
      </c:lineChart>
      <c:catAx>
        <c:axId val="604963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9035487"/>
        <c:crosses val="autoZero"/>
        <c:auto val="1"/>
        <c:lblAlgn val="ctr"/>
        <c:lblOffset val="100"/>
        <c:noMultiLvlLbl val="0"/>
      </c:catAx>
      <c:valAx>
        <c:axId val="1489035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963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C7436-7F08-4DBC-B50F-4D88F8E6C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C6AA74-503D-4C68-8BC6-7330E6159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A2FA6-8751-4257-93B9-9694C8C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5FFE0-C894-4977-A289-86A2F0F3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AE33A-7EEA-4914-9781-60084A34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2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D022A-18AA-4B1C-B141-353F0E48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B20E50-4CBB-451A-AB41-FB371B332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781B4-7A26-45D4-8C76-DFAD8A55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45D26-8435-477B-AC98-1FA119DA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0C973-1D17-45F2-8C39-D56EAB8C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5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C18292-A5BC-4B09-94DE-27890CE8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6EEA12-03B9-40B2-BF40-7D412CC68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4183C-FC08-4811-96DE-42975CE9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62077-CAE4-456E-B2B9-9033ACC1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6669B-CF8F-4436-9697-3DAF975C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3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31470-3F0B-4BA8-B52C-34EB4ACB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61284-0651-46F5-AA9E-1E491546E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3CC49-3EEE-4A20-A0E9-A1734214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0543D-3DD6-4D6A-B555-6BE41CF9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AFD62-4739-4437-A47B-9842BBD3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45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2AFB3-EDE3-4D1C-8E0B-36116B47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372E64-43E4-4BF3-8258-1B878EEB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22B1D-F636-41BB-922B-3781F943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48ABA-9F8D-41E3-BC28-826C77F6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1A993-6EAF-4A06-BCDA-89650E09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25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F971A-57F8-4778-AE72-56D0CA49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12087-47B6-4D67-A5DC-613A70E36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6C44A9-3C2E-4BAA-A487-C58ABBD12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10DDE-D694-4776-A870-EBBF305A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A30852-E058-4CFE-B929-3B5B374E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FAA45-242D-4494-9974-1366A0F3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4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34480-EB7A-457B-A309-4A0AA87F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B5C4B-6852-4F4E-9E08-FAC224AF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3725F-33C1-40EF-91DF-4B2B1AB41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EBBD08-D183-4915-8DDF-3CB8A27C5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20B591-EF2D-4F59-A811-8B2908AD5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06A30A-6C83-440D-86BA-A76BC7DD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D4816F-9D3F-468C-93F0-FA06C65F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C9682C-F29A-41FE-8E43-0B123D7A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67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CBF0B-42D2-4322-86EB-200CBE7D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8CAE21-1C3A-43DB-9ABF-EB139684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EB76DD-3B99-4F0E-854A-54D553D5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7DD01-1CD8-47A3-82AC-366872F3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8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AE4CEB-8AC9-4A1E-91EE-309E3B5B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46A2CC-6C36-49AE-80A7-2910A42C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24CCE4-C199-46BD-AB75-8B691A24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5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E1C05-D8CB-4C24-94ED-2D11C5C9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728EA-E4DB-4C0A-8E84-2D25D52D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B75C0-ECA7-4692-806A-727139F50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73CCE-3D3E-47D0-952D-E007910D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E6ADA-64E7-4F6A-9DFA-A924F8A8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9DACD2-1A63-4461-9600-CCC93A14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1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51589-7181-46A9-84BA-05B05563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62077A-F284-472A-82BA-BCEB04F51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D8EB0F-0463-467B-A01D-0ABEFD78E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3DC15-EED2-4E30-B00B-7B58A527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E2A-3875-43BF-BF51-BD65EC7422B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F702A-AD2F-44DD-B049-4F5EFF49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77DEC3-D0BE-4EA0-967D-A11E83EE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0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60137E-BA49-47C8-947A-94AB6496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278F6-019E-4353-89A4-81BEC63C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54C62-4353-4476-A0F9-4EB33D014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36E2A-3875-43BF-BF51-BD65EC7422B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FE7CE-70ED-4D30-93C0-FD9E65EB1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232A7-C814-4066-B257-BCF3BFEBA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4E8A-DED9-4F17-9C03-C0C0FB2AA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9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yuanfuyan/CO-lab-material-CQU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54BE2E-8F84-457E-9215-6261C4A2ACF3}"/>
              </a:ext>
            </a:extLst>
          </p:cNvPr>
          <p:cNvSpPr txBox="1"/>
          <p:nvPr/>
        </p:nvSpPr>
        <p:spPr>
          <a:xfrm>
            <a:off x="1289885" y="1710484"/>
            <a:ext cx="4107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硬件综合设计讲解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2DE98D-A824-4C6D-A2B2-4E5A598CA0C1}"/>
              </a:ext>
            </a:extLst>
          </p:cNvPr>
          <p:cNvSpPr txBox="1"/>
          <p:nvPr/>
        </p:nvSpPr>
        <p:spPr>
          <a:xfrm>
            <a:off x="1289885" y="2892019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计科袁福焱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3798E2-83E5-4AA1-99B0-E3854DA472FE}"/>
              </a:ext>
            </a:extLst>
          </p:cNvPr>
          <p:cNvSpPr txBox="1"/>
          <p:nvPr/>
        </p:nvSpPr>
        <p:spPr>
          <a:xfrm>
            <a:off x="1289885" y="4105219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2020/12/27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1A9B94-7248-4702-8992-A052A8891465}"/>
              </a:ext>
            </a:extLst>
          </p:cNvPr>
          <p:cNvSpPr txBox="1"/>
          <p:nvPr/>
        </p:nvSpPr>
        <p:spPr>
          <a:xfrm>
            <a:off x="1289885" y="3498619"/>
            <a:ext cx="235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yuanfuya@qq.com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36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7B5AB8-386D-47BA-AE5D-F15B144DA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67541"/>
              </p:ext>
            </p:extLst>
          </p:nvPr>
        </p:nvGraphicFramePr>
        <p:xfrm>
          <a:off x="925744" y="1950720"/>
          <a:ext cx="7272808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2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7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宽度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clk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时钟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7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master-&gt;slave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请求信号（读和写）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master-&gt;slave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/>
                        <a:t>该次请求是写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[1:0]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master-&gt;slave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/>
                        <a:t>该次请求传输的字节数，</a:t>
                      </a:r>
                      <a:endParaRPr lang="en-US" altLang="zh-CN" b="0" dirty="0"/>
                    </a:p>
                    <a:p>
                      <a:pPr algn="l"/>
                      <a:r>
                        <a:rPr lang="en-US" altLang="zh-CN" b="0" dirty="0"/>
                        <a:t>0: 1B, 1: 2B, 2: 4B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39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[31:0]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master-&gt;slave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0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[31:0]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master-&gt;slave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写数据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addr_ok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slave-&gt;master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该次请求地址传输</a:t>
                      </a:r>
                      <a:r>
                        <a:rPr lang="en-US" altLang="zh-CN" dirty="0"/>
                        <a:t>ok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data_ok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slave-&gt;master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该次请求数据传输</a:t>
                      </a:r>
                      <a:r>
                        <a:rPr lang="en-US" altLang="zh-CN" dirty="0"/>
                        <a:t>ok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15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[31:0]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slave-&gt;master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读数据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4F4CB46-29BE-4BF0-8668-4FDF3307A521}"/>
              </a:ext>
            </a:extLst>
          </p:cNvPr>
          <p:cNvSpPr txBox="1"/>
          <p:nvPr/>
        </p:nvSpPr>
        <p:spPr>
          <a:xfrm>
            <a:off x="925744" y="934720"/>
            <a:ext cx="217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EC3556-EC29-4DFD-8E86-F094C0F745C0}"/>
              </a:ext>
            </a:extLst>
          </p:cNvPr>
          <p:cNvSpPr txBox="1"/>
          <p:nvPr/>
        </p:nvSpPr>
        <p:spPr>
          <a:xfrm>
            <a:off x="8458200" y="2296160"/>
            <a:ext cx="351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增加</a:t>
            </a:r>
            <a:r>
              <a:rPr lang="zh-CN" altLang="en-US" dirty="0">
                <a:solidFill>
                  <a:schemeClr val="accent1"/>
                </a:solidFill>
              </a:rPr>
              <a:t>握手</a:t>
            </a:r>
            <a:r>
              <a:rPr lang="zh-CN" altLang="en-US" dirty="0"/>
              <a:t>信号</a:t>
            </a:r>
            <a:r>
              <a:rPr lang="en-US" altLang="zh-CN" dirty="0" err="1"/>
              <a:t>addr_ok</a:t>
            </a:r>
            <a:r>
              <a:rPr lang="en-US" altLang="zh-CN" dirty="0"/>
              <a:t>, </a:t>
            </a:r>
            <a:r>
              <a:rPr lang="en-US" altLang="zh-CN" dirty="0" err="1"/>
              <a:t>data_ok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2D964C-A6F5-4358-8772-59BAF6BF4975}"/>
              </a:ext>
            </a:extLst>
          </p:cNvPr>
          <p:cNvSpPr txBox="1"/>
          <p:nvPr/>
        </p:nvSpPr>
        <p:spPr>
          <a:xfrm>
            <a:off x="8458200" y="3096081"/>
            <a:ext cx="351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新增传输字节数信号</a:t>
            </a:r>
            <a:r>
              <a:rPr lang="en-US" altLang="zh-CN" dirty="0"/>
              <a:t>——size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15E9F1-91EE-4D58-A96E-76EDDE2EC663}"/>
              </a:ext>
            </a:extLst>
          </p:cNvPr>
          <p:cNvSpPr txBox="1"/>
          <p:nvPr/>
        </p:nvSpPr>
        <p:spPr>
          <a:xfrm>
            <a:off x="8458200" y="3577253"/>
            <a:ext cx="3647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注：原本</a:t>
            </a:r>
            <a:r>
              <a:rPr lang="en-US" altLang="zh-CN" sz="1400" dirty="0" err="1"/>
              <a:t>sram</a:t>
            </a:r>
            <a:r>
              <a:rPr lang="zh-CN" altLang="en-US" sz="1400" dirty="0"/>
              <a:t>信号每次只能读取一个字。</a:t>
            </a:r>
          </a:p>
          <a:p>
            <a:r>
              <a:rPr lang="zh-CN" altLang="en-US" sz="1400" dirty="0"/>
              <a:t>当我们需要读取一个字节时，我们通过一个模块选出需要的字节，而丢弃其它字节。这对于读取内存是没问题的，但当读取</a:t>
            </a:r>
            <a:r>
              <a:rPr lang="zh-CN" altLang="en-US" sz="1400" dirty="0">
                <a:solidFill>
                  <a:schemeClr val="accent1"/>
                </a:solidFill>
              </a:rPr>
              <a:t>串口</a:t>
            </a:r>
            <a:r>
              <a:rPr lang="zh-CN" altLang="en-US" sz="1400" dirty="0"/>
              <a:t>等外设是是错误的。</a:t>
            </a:r>
          </a:p>
        </p:txBody>
      </p:sp>
    </p:spTree>
    <p:extLst>
      <p:ext uri="{BB962C8B-B14F-4D97-AF65-F5344CB8AC3E}">
        <p14:creationId xmlns:p14="http://schemas.microsoft.com/office/powerpoint/2010/main" val="30411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3420F6-C07A-4E15-8DBD-1E30DC9A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1922498"/>
            <a:ext cx="7889875" cy="27488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C0590F-3F11-4BE0-B94E-EB78A7D9D5D5}"/>
              </a:ext>
            </a:extLst>
          </p:cNvPr>
          <p:cNvSpPr txBox="1"/>
          <p:nvPr/>
        </p:nvSpPr>
        <p:spPr>
          <a:xfrm>
            <a:off x="1137920" y="107696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信号说明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65FF19-C78F-4EAD-819F-36289B8417AC}"/>
              </a:ext>
            </a:extLst>
          </p:cNvPr>
          <p:cNvSpPr/>
          <p:nvPr/>
        </p:nvSpPr>
        <p:spPr>
          <a:xfrm>
            <a:off x="1137920" y="5003076"/>
            <a:ext cx="8879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注：类 sram 接口只支持读写 1,2,4 个字节，且要求地址对齐。如读写 2 字节时地址需要两字节对齐，即地址低两位只能为 2’b00 和 2’b10，读写 4 字节时则要求地址字对齐，地址低两位为 2’b00。</a:t>
            </a:r>
          </a:p>
        </p:txBody>
      </p:sp>
    </p:spTree>
    <p:extLst>
      <p:ext uri="{BB962C8B-B14F-4D97-AF65-F5344CB8AC3E}">
        <p14:creationId xmlns:p14="http://schemas.microsoft.com/office/powerpoint/2010/main" val="259556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695E46-F939-49D2-9817-ADBFEF856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75" y="751438"/>
            <a:ext cx="6988146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AB3B26-3ABF-4425-AC60-ED0AE4D1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42" y="535670"/>
            <a:ext cx="7788315" cy="6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4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435F96-64E4-4C6B-8AEE-258323A257D8}"/>
              </a:ext>
            </a:extLst>
          </p:cNvPr>
          <p:cNvSpPr txBox="1"/>
          <p:nvPr/>
        </p:nvSpPr>
        <p:spPr>
          <a:xfrm>
            <a:off x="1272750" y="1100831"/>
            <a:ext cx="180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读指令波形图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645FB6-1D0D-40A1-9D99-96225705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13" y="1860391"/>
            <a:ext cx="9152413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2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1FEFED-E5D8-45FE-B0F7-6E9336A539BA}"/>
              </a:ext>
            </a:extLst>
          </p:cNvPr>
          <p:cNvSpPr/>
          <p:nvPr/>
        </p:nvSpPr>
        <p:spPr>
          <a:xfrm>
            <a:off x="905688" y="2505670"/>
            <a:ext cx="5271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地址为双向握手：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 &amp;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addr_ok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时握手成功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数据为单向握手：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data_ok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无法同时读写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E18DF8-739D-43EF-96E0-DEF9036EE009}"/>
              </a:ext>
            </a:extLst>
          </p:cNvPr>
          <p:cNvSpPr txBox="1"/>
          <p:nvPr/>
        </p:nvSpPr>
        <p:spPr>
          <a:xfrm>
            <a:off x="905688" y="1269856"/>
            <a:ext cx="3381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接口特点总结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3B51BC-E286-4213-96BD-EB35372848F9}"/>
              </a:ext>
            </a:extLst>
          </p:cNvPr>
          <p:cNvSpPr txBox="1"/>
          <p:nvPr/>
        </p:nvSpPr>
        <p:spPr>
          <a:xfrm>
            <a:off x="6939280" y="2471340"/>
            <a:ext cx="399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r>
              <a:rPr lang="en-US" altLang="zh-CN" dirty="0" err="1"/>
              <a:t>addr_ok</a:t>
            </a:r>
            <a:r>
              <a:rPr lang="zh-CN" altLang="en-US" dirty="0"/>
              <a:t>固定为</a:t>
            </a:r>
            <a:r>
              <a:rPr lang="en-US" altLang="zh-CN" dirty="0"/>
              <a:t>1</a:t>
            </a:r>
            <a:r>
              <a:rPr lang="zh-CN" altLang="en-US" dirty="0"/>
              <a:t>时，变为单向。表示</a:t>
            </a:r>
            <a:r>
              <a:rPr lang="en-US" altLang="zh-CN" dirty="0"/>
              <a:t>slave</a:t>
            </a:r>
            <a:r>
              <a:rPr lang="zh-CN" altLang="en-US" dirty="0"/>
              <a:t>随时都可以接收地址。</a:t>
            </a:r>
          </a:p>
        </p:txBody>
      </p:sp>
    </p:spTree>
    <p:extLst>
      <p:ext uri="{BB962C8B-B14F-4D97-AF65-F5344CB8AC3E}">
        <p14:creationId xmlns:p14="http://schemas.microsoft.com/office/powerpoint/2010/main" val="158773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E7A6E1-A355-48D3-B4E9-4FFCA05806A3}"/>
              </a:ext>
            </a:extLst>
          </p:cNvPr>
          <p:cNvSpPr txBox="1"/>
          <p:nvPr/>
        </p:nvSpPr>
        <p:spPr>
          <a:xfrm>
            <a:off x="925744" y="934720"/>
            <a:ext cx="292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058106-AAAF-48E4-8F73-68D411690B09}"/>
              </a:ext>
            </a:extLst>
          </p:cNvPr>
          <p:cNvSpPr txBox="1"/>
          <p:nvPr/>
        </p:nvSpPr>
        <p:spPr>
          <a:xfrm>
            <a:off x="849544" y="5374640"/>
            <a:ext cx="462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具体参考：</a:t>
            </a:r>
            <a:r>
              <a:rPr lang="en-US" altLang="zh-CN" i="1" dirty="0"/>
              <a:t>AMBA</a:t>
            </a:r>
            <a:r>
              <a:rPr lang="zh-CN" altLang="en-US" i="1" dirty="0"/>
              <a:t>总线协议</a:t>
            </a:r>
            <a:r>
              <a:rPr lang="en-US" altLang="zh-CN" i="1" dirty="0"/>
              <a:t>/AMBAaxi.pdf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FA0AB5-7BBC-4466-9BA1-768C655EAD21}"/>
              </a:ext>
            </a:extLst>
          </p:cNvPr>
          <p:cNvSpPr/>
          <p:nvPr/>
        </p:nvSpPr>
        <p:spPr>
          <a:xfrm>
            <a:off x="925744" y="1747520"/>
            <a:ext cx="5262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AXI(Advanced eXtensible Interface) 总线协议是 AMBA3.0 规范中引入的一个新的高性能协议，目标是满足超高性能和复杂的片上系统的设计需求。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AXI 总线的核心特点有：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地址/控制和数据总线分离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支持非对齐数据传输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突发传输</a:t>
            </a:r>
            <a:r>
              <a:rPr lang="zh-CN" altLang="en-US" dirty="0"/>
              <a:t>中只需要发送首地址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独立的读写通道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读写事务乱序完成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容易添加流水线寄存器来优化时序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2B1E73-26B8-4E0E-95CD-26D9E503C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22" y="1183395"/>
            <a:ext cx="4336156" cy="21337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9FBF05-C15F-4B04-A4F7-6576DF7C9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750" y="3429000"/>
            <a:ext cx="4252328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7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0F9170-358E-4BAF-BA1A-E780F22C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7" y="392167"/>
            <a:ext cx="5342083" cy="60736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9AA35F-2921-4F7F-A3AC-1E2DD47F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41" y="106392"/>
            <a:ext cx="5105842" cy="664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7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ADC446-FD73-423B-A1A0-3FF43D11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28" y="1730874"/>
            <a:ext cx="7102455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0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153C57-EAAF-4068-833F-24234AF6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66" y="1470490"/>
            <a:ext cx="6782388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6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7AC326B-C031-43C8-89FA-7F13B868C311}"/>
              </a:ext>
            </a:extLst>
          </p:cNvPr>
          <p:cNvSpPr txBox="1"/>
          <p:nvPr/>
        </p:nvSpPr>
        <p:spPr>
          <a:xfrm>
            <a:off x="895252" y="3768728"/>
            <a:ext cx="2291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1C0E7C-7111-4F41-9605-F43939D35C5C}"/>
              </a:ext>
            </a:extLst>
          </p:cNvPr>
          <p:cNvSpPr/>
          <p:nvPr/>
        </p:nvSpPr>
        <p:spPr>
          <a:xfrm>
            <a:off x="895252" y="1064174"/>
            <a:ext cx="2169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接口支持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1A25A2-4158-4579-88DB-8F8F6D5843E0}"/>
              </a:ext>
            </a:extLst>
          </p:cNvPr>
          <p:cNvSpPr/>
          <p:nvPr/>
        </p:nvSpPr>
        <p:spPr>
          <a:xfrm>
            <a:off x="1543324" y="1708434"/>
            <a:ext cx="2480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接口回顾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D1EF90-0AF1-4246-9A18-A0804BA6523D}"/>
              </a:ext>
            </a:extLst>
          </p:cNvPr>
          <p:cNvSpPr/>
          <p:nvPr/>
        </p:nvSpPr>
        <p:spPr>
          <a:xfrm>
            <a:off x="1543324" y="2320428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接口说明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5257B7-239F-4D8C-AB80-61C10F39FCC7}"/>
              </a:ext>
            </a:extLst>
          </p:cNvPr>
          <p:cNvSpPr/>
          <p:nvPr/>
        </p:nvSpPr>
        <p:spPr>
          <a:xfrm>
            <a:off x="1543324" y="2967335"/>
            <a:ext cx="2169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接口说明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170D71-CD39-4D38-AB34-C026D102486B}"/>
              </a:ext>
            </a:extLst>
          </p:cNvPr>
          <p:cNvSpPr/>
          <p:nvPr/>
        </p:nvSpPr>
        <p:spPr>
          <a:xfrm>
            <a:off x="1543324" y="4380722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基本要求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4E4413-A8CE-464A-9FB7-38D80D23DC56}"/>
              </a:ext>
            </a:extLst>
          </p:cNvPr>
          <p:cNvSpPr/>
          <p:nvPr/>
        </p:nvSpPr>
        <p:spPr>
          <a:xfrm>
            <a:off x="1543324" y="5091736"/>
            <a:ext cx="2039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6463E7-3E3B-44E9-998B-3E52FF6FC218}"/>
              </a:ext>
            </a:extLst>
          </p:cNvPr>
          <p:cNvSpPr txBox="1"/>
          <p:nvPr/>
        </p:nvSpPr>
        <p:spPr>
          <a:xfrm>
            <a:off x="6976455" y="1064173"/>
            <a:ext cx="31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Nexys4DDR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上板</a:t>
            </a:r>
          </a:p>
        </p:txBody>
      </p:sp>
    </p:spTree>
    <p:extLst>
      <p:ext uri="{BB962C8B-B14F-4D97-AF65-F5344CB8AC3E}">
        <p14:creationId xmlns:p14="http://schemas.microsoft.com/office/powerpoint/2010/main" val="1831545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9DA4F44-FE74-4EDB-9B60-406C1270D510}"/>
              </a:ext>
            </a:extLst>
          </p:cNvPr>
          <p:cNvSpPr txBox="1"/>
          <p:nvPr/>
        </p:nvSpPr>
        <p:spPr>
          <a:xfrm>
            <a:off x="1016000" y="1232932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龙芯的转接桥说明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8A95A9-902B-46FC-A67C-B8579419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512" y="1331309"/>
            <a:ext cx="4497402" cy="39925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C8852E-B170-4C92-BDD9-62AC47A69085}"/>
              </a:ext>
            </a:extLst>
          </p:cNvPr>
          <p:cNvSpPr txBox="1"/>
          <p:nvPr/>
        </p:nvSpPr>
        <p:spPr>
          <a:xfrm>
            <a:off x="1016000" y="2560320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仲裁逻辑</a:t>
            </a:r>
            <a:r>
              <a:rPr lang="zh-CN" altLang="en-US" dirty="0"/>
              <a:t>：当同时访问指令和数据时，优先处理数据访问。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3F6478-6300-407C-9F04-9169DF19D428}"/>
              </a:ext>
            </a:extLst>
          </p:cNvPr>
          <p:cNvSpPr txBox="1"/>
          <p:nvPr/>
        </p:nvSpPr>
        <p:spPr>
          <a:xfrm>
            <a:off x="1016000" y="4465381"/>
            <a:ext cx="44974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接口无法连续发送请求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/>
              <a:t>（必须等到一次请求</a:t>
            </a:r>
            <a:r>
              <a:rPr lang="en-US" altLang="zh-CN" sz="1400" dirty="0" err="1"/>
              <a:t>data_ok</a:t>
            </a:r>
            <a:r>
              <a:rPr lang="zh-CN" altLang="en-US" sz="1400" dirty="0"/>
              <a:t>时，</a:t>
            </a:r>
            <a:r>
              <a:rPr lang="en-US" altLang="zh-CN" sz="1400" dirty="0" err="1"/>
              <a:t>addr_ok</a:t>
            </a:r>
            <a:r>
              <a:rPr lang="zh-CN" altLang="en-US" sz="1400" dirty="0"/>
              <a:t>才会变为</a:t>
            </a:r>
            <a:r>
              <a:rPr lang="en-US" altLang="zh-CN" sz="1400" dirty="0"/>
              <a:t>1</a:t>
            </a:r>
            <a:r>
              <a:rPr lang="zh-CN" altLang="en-US" sz="1400" dirty="0"/>
              <a:t>，接收下一次请求）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F5B216-E9B2-40CC-B7AC-D140D6E97480}"/>
              </a:ext>
            </a:extLst>
          </p:cNvPr>
          <p:cNvSpPr txBox="1"/>
          <p:nvPr/>
        </p:nvSpPr>
        <p:spPr>
          <a:xfrm>
            <a:off x="1016000" y="3651350"/>
            <a:ext cx="357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burst</a:t>
            </a:r>
            <a:r>
              <a:rPr lang="zh-CN" altLang="en-US" dirty="0"/>
              <a:t>（</a:t>
            </a:r>
            <a:r>
              <a:rPr lang="en-US" altLang="zh-CN" dirty="0" err="1"/>
              <a:t>arlen</a:t>
            </a:r>
            <a:r>
              <a:rPr lang="zh-CN" altLang="en-US" dirty="0"/>
              <a:t>固定为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00432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5FE26B-9C8D-4FB0-B8B4-5A8E109E2EAB}"/>
              </a:ext>
            </a:extLst>
          </p:cNvPr>
          <p:cNvSpPr txBox="1"/>
          <p:nvPr/>
        </p:nvSpPr>
        <p:spPr>
          <a:xfrm>
            <a:off x="745266" y="975360"/>
            <a:ext cx="287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封装成类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AA1ED0-0A86-40AF-88FF-BA90CDD2A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306" y="975360"/>
            <a:ext cx="5174428" cy="44733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B87445-DA27-4C14-9054-D1DA0C962470}"/>
              </a:ext>
            </a:extLst>
          </p:cNvPr>
          <p:cNvSpPr txBox="1"/>
          <p:nvPr/>
        </p:nvSpPr>
        <p:spPr>
          <a:xfrm>
            <a:off x="1021229" y="2727960"/>
            <a:ext cx="3986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实现要点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取指和访存都需要添加暂停信号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不要重复发送请求（流水线暂停期间，</a:t>
            </a:r>
            <a:r>
              <a:rPr lang="en-US" altLang="zh-CN" dirty="0" err="1"/>
              <a:t>en</a:t>
            </a:r>
            <a:r>
              <a:rPr lang="zh-CN" altLang="en-US" dirty="0"/>
              <a:t>一直为</a:t>
            </a:r>
            <a:r>
              <a:rPr lang="en-US" altLang="zh-CN" dirty="0"/>
              <a:t>1</a:t>
            </a:r>
            <a:r>
              <a:rPr lang="zh-CN" altLang="en-US" dirty="0"/>
              <a:t>，可能一次请求刚结束时，</a:t>
            </a:r>
            <a:r>
              <a:rPr lang="en-US" altLang="zh-CN" dirty="0"/>
              <a:t>CPU</a:t>
            </a:r>
            <a:r>
              <a:rPr lang="zh-CN" altLang="en-US" dirty="0"/>
              <a:t>由于乘除法等其他原因仍处于暂停，因此重复发送请求）</a:t>
            </a:r>
          </a:p>
        </p:txBody>
      </p:sp>
    </p:spTree>
    <p:extLst>
      <p:ext uri="{BB962C8B-B14F-4D97-AF65-F5344CB8AC3E}">
        <p14:creationId xmlns:p14="http://schemas.microsoft.com/office/powerpoint/2010/main" val="320783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8B8570-2B59-4619-ABD2-6840334824A4}"/>
              </a:ext>
            </a:extLst>
          </p:cNvPr>
          <p:cNvSpPr txBox="1"/>
          <p:nvPr/>
        </p:nvSpPr>
        <p:spPr>
          <a:xfrm>
            <a:off x="883920" y="109728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取指和访存时暂停哪些阶段？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8FB609-CDC0-4877-B4FF-3E76DB58A989}"/>
              </a:ext>
            </a:extLst>
          </p:cNvPr>
          <p:cNvSpPr txBox="1"/>
          <p:nvPr/>
        </p:nvSpPr>
        <p:spPr>
          <a:xfrm>
            <a:off x="1127760" y="2367280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取指：暂停</a:t>
            </a:r>
            <a:r>
              <a:rPr lang="en-US" altLang="zh-CN" dirty="0"/>
              <a:t>F,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zh-CN" altLang="en-US" dirty="0"/>
              <a:t>阶段</a:t>
            </a:r>
            <a:endParaRPr lang="en-US" altLang="zh-CN" dirty="0"/>
          </a:p>
          <a:p>
            <a:r>
              <a:rPr lang="zh-CN" altLang="en-US" dirty="0"/>
              <a:t>访存：暂停全部阶段（</a:t>
            </a:r>
            <a:r>
              <a:rPr lang="en-US" altLang="zh-CN" dirty="0"/>
              <a:t>F,</a:t>
            </a:r>
            <a:r>
              <a:rPr lang="zh-CN" altLang="en-US" dirty="0"/>
              <a:t> </a:t>
            </a:r>
            <a:r>
              <a:rPr lang="en-US" altLang="zh-CN" dirty="0"/>
              <a:t>D,</a:t>
            </a:r>
            <a:r>
              <a:rPr lang="zh-CN" altLang="en-US" dirty="0"/>
              <a:t> </a:t>
            </a:r>
            <a:r>
              <a:rPr lang="en-US" altLang="zh-CN" dirty="0"/>
              <a:t>E,</a:t>
            </a:r>
            <a:r>
              <a:rPr lang="zh-CN" altLang="en-US" dirty="0"/>
              <a:t> </a:t>
            </a:r>
            <a:r>
              <a:rPr lang="en-US" altLang="zh-CN" dirty="0"/>
              <a:t>M,</a:t>
            </a:r>
            <a:r>
              <a:rPr lang="zh-CN" altLang="en-US" dirty="0"/>
              <a:t> </a:t>
            </a:r>
            <a:r>
              <a:rPr lang="en-US" altLang="zh-CN" dirty="0"/>
              <a:t>W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F9003D-C06F-4A6B-8DE5-1466A7542AFB}"/>
              </a:ext>
            </a:extLst>
          </p:cNvPr>
          <p:cNvSpPr txBox="1"/>
          <p:nvPr/>
        </p:nvSpPr>
        <p:spPr>
          <a:xfrm>
            <a:off x="1127760" y="3713033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取指和访存都暂停所有阶段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B84BFB-8DEF-4E68-BE9F-3B2310F9C035}"/>
              </a:ext>
            </a:extLst>
          </p:cNvPr>
          <p:cNvSpPr txBox="1"/>
          <p:nvPr/>
        </p:nvSpPr>
        <p:spPr>
          <a:xfrm>
            <a:off x="883920" y="1964704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方式一：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0D4886-EE50-4F1F-AA70-3FF57B22487D}"/>
              </a:ext>
            </a:extLst>
          </p:cNvPr>
          <p:cNvSpPr txBox="1"/>
          <p:nvPr/>
        </p:nvSpPr>
        <p:spPr>
          <a:xfrm>
            <a:off x="883920" y="3343701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方式二：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66E4D3-8A1A-4556-B488-5DEDEAAA5300}"/>
              </a:ext>
            </a:extLst>
          </p:cNvPr>
          <p:cNvSpPr txBox="1"/>
          <p:nvPr/>
        </p:nvSpPr>
        <p:spPr>
          <a:xfrm>
            <a:off x="1249680" y="4712538"/>
            <a:ext cx="75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方式一和方式二效率基本一致：暂停</a:t>
            </a:r>
            <a:r>
              <a:rPr lang="en-US" altLang="zh-CN" dirty="0"/>
              <a:t>F,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zh-CN" altLang="en-US" dirty="0"/>
              <a:t>或者暂停所有阶段，都没有新的指令进入流水线，吞吐量一致。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EA95F5-F8AA-4E95-B6DD-21C9D9C44139}"/>
              </a:ext>
            </a:extLst>
          </p:cNvPr>
          <p:cNvSpPr txBox="1"/>
          <p:nvPr/>
        </p:nvSpPr>
        <p:spPr>
          <a:xfrm>
            <a:off x="1249680" y="5458126"/>
            <a:ext cx="75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方式一会面临需要取消已经产生的访存请求的情况，处理比较复杂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zh-CN" altLang="en-US" sz="1400" dirty="0"/>
              <a:t>如异常时</a:t>
            </a:r>
            <a:r>
              <a:rPr kumimoji="1" lang="zh-CN" altLang="en-US" sz="1400" dirty="0"/>
              <a:t>需要处理已经产生的取指请求；如果实现了分支预测，也会遇到类似的情况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3410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BC3A4E-DBBD-49EC-9EAC-782ED2F58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43" y="879889"/>
            <a:ext cx="4069433" cy="50982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1D8375-C126-4F3A-A65A-14E2EEA5492A}"/>
              </a:ext>
            </a:extLst>
          </p:cNvPr>
          <p:cNvSpPr/>
          <p:nvPr/>
        </p:nvSpPr>
        <p:spPr>
          <a:xfrm>
            <a:off x="5486400" y="125241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d_stall信号</a:t>
            </a:r>
            <a:r>
              <a:rPr lang="zh-CN" altLang="en-US" dirty="0"/>
              <a:t>：由于sram接口并不包含握手信号，因此需要引入暂停信号，让cpu等待数据返回。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longest_stall信号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由于有多种原因导致cpu暂停（取指，访存，乘除法）。如果在除法暂停期间，访存已经完成，但cpu还在暂停。此时由于data_sram_en仍为1，因此就可能导致重复第二次访存。因此我们还需要一个信号，能够表示cpu流水线暂停的整个时期。根据该信号，我们能够保证一次流水线暂停只取一次指令，只进行一次内存访问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CF8117-0C90-4400-9A22-77EFEEB56D33}"/>
              </a:ext>
            </a:extLst>
          </p:cNvPr>
          <p:cNvSpPr txBox="1"/>
          <p:nvPr/>
        </p:nvSpPr>
        <p:spPr>
          <a:xfrm>
            <a:off x="579120" y="386080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示例实现</a:t>
            </a:r>
          </a:p>
        </p:txBody>
      </p:sp>
    </p:spTree>
    <p:extLst>
      <p:ext uri="{BB962C8B-B14F-4D97-AF65-F5344CB8AC3E}">
        <p14:creationId xmlns:p14="http://schemas.microsoft.com/office/powerpoint/2010/main" val="1022844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B9AA40-01DE-41BA-A3EA-BC1DDA2F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10" y="1780374"/>
            <a:ext cx="6454699" cy="38255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BEA683E-ED46-42AD-A996-5D0B5D3D847A}"/>
              </a:ext>
            </a:extLst>
          </p:cNvPr>
          <p:cNvSpPr txBox="1"/>
          <p:nvPr/>
        </p:nvSpPr>
        <p:spPr>
          <a:xfrm>
            <a:off x="1131290" y="1067388"/>
            <a:ext cx="217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输入输出波形图</a:t>
            </a:r>
          </a:p>
        </p:txBody>
      </p:sp>
    </p:spTree>
    <p:extLst>
      <p:ext uri="{BB962C8B-B14F-4D97-AF65-F5344CB8AC3E}">
        <p14:creationId xmlns:p14="http://schemas.microsoft.com/office/powerpoint/2010/main" val="47257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B78A02-E2AB-4E95-B30B-953A1F35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94" y="691922"/>
            <a:ext cx="5245366" cy="52506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371320-C5DD-45ED-9A06-63BD66804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393" y="1664914"/>
            <a:ext cx="5697488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50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7AC326B-C031-43C8-89FA-7F13B868C311}"/>
              </a:ext>
            </a:extLst>
          </p:cNvPr>
          <p:cNvSpPr txBox="1"/>
          <p:nvPr/>
        </p:nvSpPr>
        <p:spPr>
          <a:xfrm>
            <a:off x="895252" y="3768728"/>
            <a:ext cx="2291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1C0E7C-7111-4F41-9605-F43939D35C5C}"/>
              </a:ext>
            </a:extLst>
          </p:cNvPr>
          <p:cNvSpPr/>
          <p:nvPr/>
        </p:nvSpPr>
        <p:spPr>
          <a:xfrm>
            <a:off x="895252" y="1064174"/>
            <a:ext cx="2169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接口支持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1A25A2-4158-4579-88DB-8F8F6D5843E0}"/>
              </a:ext>
            </a:extLst>
          </p:cNvPr>
          <p:cNvSpPr/>
          <p:nvPr/>
        </p:nvSpPr>
        <p:spPr>
          <a:xfrm>
            <a:off x="1543324" y="1708434"/>
            <a:ext cx="2480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接口回顾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D1EF90-0AF1-4246-9A18-A0804BA6523D}"/>
              </a:ext>
            </a:extLst>
          </p:cNvPr>
          <p:cNvSpPr/>
          <p:nvPr/>
        </p:nvSpPr>
        <p:spPr>
          <a:xfrm>
            <a:off x="1543324" y="2320428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接口说明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5257B7-239F-4D8C-AB80-61C10F39FCC7}"/>
              </a:ext>
            </a:extLst>
          </p:cNvPr>
          <p:cNvSpPr/>
          <p:nvPr/>
        </p:nvSpPr>
        <p:spPr>
          <a:xfrm>
            <a:off x="1543324" y="2967335"/>
            <a:ext cx="2169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接口说明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170D71-CD39-4D38-AB34-C026D102486B}"/>
              </a:ext>
            </a:extLst>
          </p:cNvPr>
          <p:cNvSpPr/>
          <p:nvPr/>
        </p:nvSpPr>
        <p:spPr>
          <a:xfrm>
            <a:off x="1543324" y="4380722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基本要求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4E4413-A8CE-464A-9FB7-38D80D23DC56}"/>
              </a:ext>
            </a:extLst>
          </p:cNvPr>
          <p:cNvSpPr/>
          <p:nvPr/>
        </p:nvSpPr>
        <p:spPr>
          <a:xfrm>
            <a:off x="1543324" y="5091736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6463E7-3E3B-44E9-998B-3E52FF6FC218}"/>
              </a:ext>
            </a:extLst>
          </p:cNvPr>
          <p:cNvSpPr txBox="1"/>
          <p:nvPr/>
        </p:nvSpPr>
        <p:spPr>
          <a:xfrm>
            <a:off x="6976455" y="1064173"/>
            <a:ext cx="31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Nexys4DDR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上板</a:t>
            </a:r>
          </a:p>
        </p:txBody>
      </p:sp>
    </p:spTree>
    <p:extLst>
      <p:ext uri="{BB962C8B-B14F-4D97-AF65-F5344CB8AC3E}">
        <p14:creationId xmlns:p14="http://schemas.microsoft.com/office/powerpoint/2010/main" val="2696947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3E2866-38FA-4AA8-80BF-46B862F8F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23" y="1757655"/>
            <a:ext cx="5928874" cy="5791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866978-D819-40D1-B2A9-03317CF83B84}"/>
              </a:ext>
            </a:extLst>
          </p:cNvPr>
          <p:cNvSpPr txBox="1"/>
          <p:nvPr/>
        </p:nvSpPr>
        <p:spPr>
          <a:xfrm>
            <a:off x="1137920" y="1757655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硬综基本要求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3B6798-321F-479D-B8D1-4E83FE28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923" y="3096255"/>
            <a:ext cx="6271803" cy="18518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BE78E1-410A-436C-912E-A34E9DD98076}"/>
              </a:ext>
            </a:extLst>
          </p:cNvPr>
          <p:cNvSpPr txBox="1"/>
          <p:nvPr/>
        </p:nvSpPr>
        <p:spPr>
          <a:xfrm>
            <a:off x="1137920" y="3295725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体系结构</a:t>
            </a:r>
            <a:r>
              <a:rPr lang="en-US" altLang="zh-CN" dirty="0"/>
              <a:t>cache</a:t>
            </a:r>
            <a:r>
              <a:rPr lang="zh-CN" altLang="en-US" dirty="0"/>
              <a:t>实验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CC9198-ABC7-455B-B438-145C003B8B08}"/>
              </a:ext>
            </a:extLst>
          </p:cNvPr>
          <p:cNvSpPr txBox="1"/>
          <p:nvPr/>
        </p:nvSpPr>
        <p:spPr>
          <a:xfrm>
            <a:off x="579120" y="998225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对于选了体系结构的同学：</a:t>
            </a:r>
          </a:p>
        </p:txBody>
      </p:sp>
    </p:spTree>
    <p:extLst>
      <p:ext uri="{BB962C8B-B14F-4D97-AF65-F5344CB8AC3E}">
        <p14:creationId xmlns:p14="http://schemas.microsoft.com/office/powerpoint/2010/main" val="3973896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941500-921E-4836-B764-D260BD2EB602}"/>
              </a:ext>
            </a:extLst>
          </p:cNvPr>
          <p:cNvSpPr txBox="1"/>
          <p:nvPr/>
        </p:nvSpPr>
        <p:spPr>
          <a:xfrm>
            <a:off x="579120" y="998225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对于没选体系结构的同学：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E07A82-4A0D-4165-B291-6366BCC40B68}"/>
              </a:ext>
            </a:extLst>
          </p:cNvPr>
          <p:cNvSpPr txBox="1"/>
          <p:nvPr/>
        </p:nvSpPr>
        <p:spPr>
          <a:xfrm>
            <a:off x="924560" y="2113280"/>
            <a:ext cx="1074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参考体系结构实验指导书（硬综设计资料_full</a:t>
            </a:r>
            <a:r>
              <a:rPr lang="en-US" altLang="zh-CN" dirty="0"/>
              <a:t>/</a:t>
            </a:r>
            <a:r>
              <a:rPr lang="zh-CN" altLang="en-US" dirty="0"/>
              <a:t>doc</a:t>
            </a:r>
            <a:r>
              <a:rPr lang="en-US" altLang="zh-CN" dirty="0"/>
              <a:t>/</a:t>
            </a:r>
            <a:r>
              <a:rPr lang="zh-CN" altLang="en-US" dirty="0"/>
              <a:t>其它</a:t>
            </a:r>
            <a:r>
              <a:rPr lang="en-US" altLang="zh-CN" dirty="0"/>
              <a:t>/Cache</a:t>
            </a:r>
            <a:r>
              <a:rPr lang="zh-CN" altLang="en-US" dirty="0"/>
              <a:t>实验指导书</a:t>
            </a:r>
            <a:r>
              <a:rPr lang="en-US" altLang="zh-CN" dirty="0"/>
              <a:t>.pdf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内包含示例</a:t>
            </a:r>
            <a:r>
              <a:rPr lang="en-US" altLang="zh-CN" dirty="0"/>
              <a:t>cache</a:t>
            </a:r>
            <a:r>
              <a:rPr lang="zh-CN" altLang="en-US" dirty="0"/>
              <a:t>的完整实现过程。</a:t>
            </a:r>
          </a:p>
        </p:txBody>
      </p:sp>
    </p:spTree>
    <p:extLst>
      <p:ext uri="{BB962C8B-B14F-4D97-AF65-F5344CB8AC3E}">
        <p14:creationId xmlns:p14="http://schemas.microsoft.com/office/powerpoint/2010/main" val="3920430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244AF4-097C-43F9-AFF8-5B75541FF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824" y="724926"/>
            <a:ext cx="4290432" cy="56316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05B231-C7B8-4E5B-A6D3-01C2C8B68D8A}"/>
              </a:ext>
            </a:extLst>
          </p:cNvPr>
          <p:cNvSpPr txBox="1"/>
          <p:nvPr/>
        </p:nvSpPr>
        <p:spPr>
          <a:xfrm>
            <a:off x="1066799" y="1574800"/>
            <a:ext cx="393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体系结构实验为了让</a:t>
            </a:r>
            <a:r>
              <a:rPr lang="en-US" altLang="zh-CN" dirty="0"/>
              <a:t>Cache</a:t>
            </a:r>
            <a:r>
              <a:rPr lang="zh-CN" altLang="en-US" dirty="0"/>
              <a:t>和</a:t>
            </a:r>
            <a:r>
              <a:rPr lang="en-US" altLang="zh-CN" dirty="0"/>
              <a:t>CPU</a:t>
            </a:r>
            <a:r>
              <a:rPr lang="zh-CN" altLang="en-US" dirty="0"/>
              <a:t>核解耦合，因此输入为</a:t>
            </a:r>
            <a:r>
              <a:rPr lang="zh-CN" altLang="en-US" b="1" dirty="0"/>
              <a:t>类</a:t>
            </a:r>
            <a:r>
              <a:rPr lang="en-US" altLang="zh-CN" b="1" dirty="0" err="1"/>
              <a:t>sram</a:t>
            </a:r>
            <a:r>
              <a:rPr lang="zh-CN" altLang="en-US" b="1" dirty="0"/>
              <a:t>接口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428E3F-137B-4921-A29A-2E6D12110719}"/>
              </a:ext>
            </a:extLst>
          </p:cNvPr>
          <p:cNvSpPr txBox="1"/>
          <p:nvPr/>
        </p:nvSpPr>
        <p:spPr>
          <a:xfrm>
            <a:off x="1066800" y="2894429"/>
            <a:ext cx="332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导致</a:t>
            </a:r>
            <a:r>
              <a:rPr lang="zh-CN" altLang="en-US" dirty="0"/>
              <a:t>：即使</a:t>
            </a:r>
            <a:r>
              <a:rPr lang="en-US" altLang="zh-CN" dirty="0"/>
              <a:t>cache</a:t>
            </a:r>
            <a:r>
              <a:rPr lang="zh-CN" altLang="en-US" dirty="0"/>
              <a:t>命中，</a:t>
            </a:r>
            <a:r>
              <a:rPr lang="en-US" altLang="zh-CN" dirty="0"/>
              <a:t>CPU</a:t>
            </a:r>
            <a:r>
              <a:rPr lang="zh-CN" altLang="en-US" dirty="0"/>
              <a:t>核也需要</a:t>
            </a:r>
            <a:r>
              <a:rPr lang="zh-CN" altLang="en-US" dirty="0">
                <a:solidFill>
                  <a:srgbClr val="FF0000"/>
                </a:solidFill>
              </a:rPr>
              <a:t>两个</a:t>
            </a:r>
            <a:r>
              <a:rPr lang="zh-CN" altLang="en-US" dirty="0"/>
              <a:t>周期才能获得数据。</a:t>
            </a:r>
            <a:r>
              <a:rPr lang="zh-CN" altLang="en-US" b="1" dirty="0"/>
              <a:t>性能分很低</a:t>
            </a:r>
          </a:p>
        </p:txBody>
      </p:sp>
    </p:spTree>
    <p:extLst>
      <p:ext uri="{BB962C8B-B14F-4D97-AF65-F5344CB8AC3E}">
        <p14:creationId xmlns:p14="http://schemas.microsoft.com/office/powerpoint/2010/main" val="380611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9B0B579-98BB-43E7-8983-796839F16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7939"/>
              </p:ext>
            </p:extLst>
          </p:nvPr>
        </p:nvGraphicFramePr>
        <p:xfrm>
          <a:off x="976544" y="2133600"/>
          <a:ext cx="727280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2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7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宽度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clk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时钟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7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master-&gt;slave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使能信号，片选作用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[31:0]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master-&gt;slave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地址，</a:t>
                      </a:r>
                      <a:r>
                        <a:rPr lang="zh-CN" altLang="en-US" b="1" dirty="0"/>
                        <a:t>读写均使用同一地址线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[3:0]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master-&gt;slave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字节写使能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，指示写字节的位置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[31:0]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master-&gt;slave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写数据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[31:0]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slave-&gt;master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读数据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C38DFFC-8F22-4C6B-A940-71CC7BB735F0}"/>
              </a:ext>
            </a:extLst>
          </p:cNvPr>
          <p:cNvSpPr/>
          <p:nvPr/>
        </p:nvSpPr>
        <p:spPr>
          <a:xfrm>
            <a:off x="976544" y="765685"/>
            <a:ext cx="169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6DA8C-2325-42A4-B64C-B21745EDB9CF}"/>
              </a:ext>
            </a:extLst>
          </p:cNvPr>
          <p:cNvSpPr txBox="1"/>
          <p:nvPr/>
        </p:nvSpPr>
        <p:spPr>
          <a:xfrm>
            <a:off x="8958804" y="2551837"/>
            <a:ext cx="2997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sh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en-US" altLang="zh-CN" dirty="0"/>
              <a:t>wen    = 4</a:t>
            </a:r>
            <a:r>
              <a:rPr lang="zh-CN" altLang="en-US" dirty="0"/>
              <a:t>‘</a:t>
            </a:r>
            <a:r>
              <a:rPr lang="en-US" altLang="zh-CN" dirty="0"/>
              <a:t>b1100</a:t>
            </a:r>
          </a:p>
          <a:p>
            <a:r>
              <a:rPr lang="en-US" altLang="zh-CN" dirty="0" err="1"/>
              <a:t>wdata</a:t>
            </a:r>
            <a:r>
              <a:rPr lang="en-US" altLang="zh-CN" dirty="0"/>
              <a:t> = 0x1234_5678</a:t>
            </a:r>
          </a:p>
          <a:p>
            <a:endParaRPr lang="en-US" altLang="zh-CN" dirty="0"/>
          </a:p>
          <a:p>
            <a:r>
              <a:rPr lang="en-US" altLang="zh-CN" dirty="0"/>
              <a:t>Memory -&gt; 0x12xx_xxxx</a:t>
            </a:r>
          </a:p>
          <a:p>
            <a:r>
              <a:rPr lang="en-US" altLang="zh-CN" dirty="0"/>
              <a:t>(x</a:t>
            </a:r>
            <a:r>
              <a:rPr lang="zh-CN" altLang="en-US" dirty="0"/>
              <a:t>表示保持不变）</a:t>
            </a:r>
          </a:p>
        </p:txBody>
      </p:sp>
    </p:spTree>
    <p:extLst>
      <p:ext uri="{BB962C8B-B14F-4D97-AF65-F5344CB8AC3E}">
        <p14:creationId xmlns:p14="http://schemas.microsoft.com/office/powerpoint/2010/main" val="3255641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8CADFE-8B05-4A19-BE26-DE929B11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679" y="443627"/>
            <a:ext cx="4527753" cy="59707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175977-7CE3-42ED-BDD4-6144CF242415}"/>
              </a:ext>
            </a:extLst>
          </p:cNvPr>
          <p:cNvSpPr txBox="1"/>
          <p:nvPr/>
        </p:nvSpPr>
        <p:spPr>
          <a:xfrm>
            <a:off x="1016000" y="1920240"/>
            <a:ext cx="4084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改动</a:t>
            </a:r>
            <a:r>
              <a:rPr lang="zh-CN" altLang="en-US" dirty="0"/>
              <a:t>：</a:t>
            </a:r>
            <a:r>
              <a:rPr lang="en-US" altLang="zh-CN" dirty="0"/>
              <a:t>cache</a:t>
            </a:r>
            <a:r>
              <a:rPr lang="zh-CN" altLang="en-US" dirty="0"/>
              <a:t>输入改为</a:t>
            </a:r>
            <a:r>
              <a:rPr lang="en-US" altLang="zh-CN" dirty="0" err="1"/>
              <a:t>sram</a:t>
            </a:r>
            <a:r>
              <a:rPr lang="zh-CN" altLang="en-US" dirty="0"/>
              <a:t>接口。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Cache</a:t>
            </a:r>
            <a:r>
              <a:rPr lang="zh-CN" altLang="en-US" dirty="0"/>
              <a:t>同时起到了</a:t>
            </a:r>
            <a:r>
              <a:rPr lang="en-US" altLang="zh-CN" dirty="0" err="1"/>
              <a:t>sram</a:t>
            </a:r>
            <a:r>
              <a:rPr lang="zh-CN" altLang="en-US" dirty="0"/>
              <a:t>到类</a:t>
            </a:r>
            <a:r>
              <a:rPr lang="en-US" altLang="zh-CN" dirty="0" err="1"/>
              <a:t>sram</a:t>
            </a:r>
            <a:r>
              <a:rPr lang="zh-CN" altLang="en-US" dirty="0"/>
              <a:t>转换桥的作用</a:t>
            </a:r>
          </a:p>
        </p:txBody>
      </p:sp>
    </p:spTree>
    <p:extLst>
      <p:ext uri="{BB962C8B-B14F-4D97-AF65-F5344CB8AC3E}">
        <p14:creationId xmlns:p14="http://schemas.microsoft.com/office/powerpoint/2010/main" val="1773418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E7C272-02A2-4701-BBD3-0EE7BE629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91210"/>
            <a:ext cx="5829805" cy="53344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F04F9F5-6E62-413C-AD52-5C3E3444B5FA}"/>
              </a:ext>
            </a:extLst>
          </p:cNvPr>
          <p:cNvSpPr txBox="1"/>
          <p:nvPr/>
        </p:nvSpPr>
        <p:spPr>
          <a:xfrm>
            <a:off x="736600" y="1006510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AC2C49-FF6D-4E6F-858B-8A14B43A8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552077"/>
            <a:ext cx="6873836" cy="14707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DFE301-EE16-49FE-A4C5-71EACD9FDC0E}"/>
              </a:ext>
            </a:extLst>
          </p:cNvPr>
          <p:cNvSpPr txBox="1"/>
          <p:nvPr/>
        </p:nvSpPr>
        <p:spPr>
          <a:xfrm>
            <a:off x="8000254" y="2088601"/>
            <a:ext cx="332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写回</a:t>
            </a:r>
            <a:r>
              <a:rPr lang="zh-CN" altLang="en-US" dirty="0"/>
              <a:t>：大大减少写内存次数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F1DEA0-31ED-44D2-8F56-5F9EF2BA2EFA}"/>
              </a:ext>
            </a:extLst>
          </p:cNvPr>
          <p:cNvSpPr txBox="1"/>
          <p:nvPr/>
        </p:nvSpPr>
        <p:spPr>
          <a:xfrm>
            <a:off x="8000254" y="2866850"/>
            <a:ext cx="332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组相联</a:t>
            </a:r>
            <a:r>
              <a:rPr lang="zh-CN" altLang="en-US" dirty="0"/>
              <a:t>：降低</a:t>
            </a:r>
            <a:r>
              <a:rPr lang="en-US" altLang="zh-CN" dirty="0"/>
              <a:t>cache</a:t>
            </a:r>
            <a:r>
              <a:rPr lang="zh-CN" altLang="en-US" dirty="0"/>
              <a:t>冲突缺失率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12D320-70E8-460E-A46D-E07659D5840C}"/>
              </a:ext>
            </a:extLst>
          </p:cNvPr>
          <p:cNvSpPr txBox="1"/>
          <p:nvPr/>
        </p:nvSpPr>
        <p:spPr>
          <a:xfrm>
            <a:off x="8000254" y="3637224"/>
            <a:ext cx="332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块多字</a:t>
            </a:r>
            <a:r>
              <a:rPr lang="zh-CN" altLang="en-US" dirty="0"/>
              <a:t>：利用访存的空间局部性。尤其是取指（类似一次取指，</a:t>
            </a:r>
            <a:r>
              <a:rPr lang="en-US" altLang="zh-CN" dirty="0"/>
              <a:t>8</a:t>
            </a:r>
            <a:r>
              <a:rPr lang="zh-CN" altLang="en-US" dirty="0"/>
              <a:t>次命中的体验）。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需要实现</a:t>
            </a:r>
            <a:r>
              <a:rPr lang="en-US" altLang="zh-CN" dirty="0" err="1">
                <a:solidFill>
                  <a:srgbClr val="FF0000"/>
                </a:solidFill>
              </a:rPr>
              <a:t>axi</a:t>
            </a:r>
            <a:r>
              <a:rPr lang="en-US" altLang="zh-CN" dirty="0">
                <a:solidFill>
                  <a:srgbClr val="FF0000"/>
                </a:solidFill>
              </a:rPr>
              <a:t> burst</a:t>
            </a:r>
            <a:r>
              <a:rPr lang="zh-CN" altLang="en-US" dirty="0">
                <a:solidFill>
                  <a:srgbClr val="FF0000"/>
                </a:solidFill>
              </a:rPr>
              <a:t>传输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28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5E0E52A-1DF3-4C5D-84DC-9578D57A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633" y="468373"/>
            <a:ext cx="4313294" cy="592125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1E1223-AC35-4430-A6C2-85A5B359F5E5}"/>
              </a:ext>
            </a:extLst>
          </p:cNvPr>
          <p:cNvSpPr/>
          <p:nvPr/>
        </p:nvSpPr>
        <p:spPr>
          <a:xfrm>
            <a:off x="933018" y="1131054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块多字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25F704-EA8E-4F9D-9D56-9F51675CA05D}"/>
              </a:ext>
            </a:extLst>
          </p:cNvPr>
          <p:cNvSpPr txBox="1"/>
          <p:nvPr/>
        </p:nvSpPr>
        <p:spPr>
          <a:xfrm>
            <a:off x="1024458" y="2438400"/>
            <a:ext cx="401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Cache</a:t>
            </a:r>
            <a:r>
              <a:rPr lang="zh-CN" altLang="en-US" dirty="0"/>
              <a:t>需实现为</a:t>
            </a:r>
            <a:r>
              <a:rPr lang="en-US" altLang="zh-CN" dirty="0" err="1"/>
              <a:t>axi</a:t>
            </a:r>
            <a:r>
              <a:rPr lang="zh-CN" altLang="en-US" dirty="0"/>
              <a:t>接口输出，利用</a:t>
            </a:r>
            <a:r>
              <a:rPr lang="en-US" altLang="zh-CN" dirty="0" err="1"/>
              <a:t>axi</a:t>
            </a:r>
            <a:r>
              <a:rPr lang="zh-CN" altLang="en-US" dirty="0"/>
              <a:t>的</a:t>
            </a:r>
            <a:r>
              <a:rPr lang="en-US" altLang="zh-CN" dirty="0"/>
              <a:t>burst</a:t>
            </a:r>
            <a:r>
              <a:rPr lang="zh-CN" altLang="en-US" dirty="0"/>
              <a:t>传输（一次传输多个数据）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5D318B-8D03-4764-9E88-7AF901F8D851}"/>
              </a:ext>
            </a:extLst>
          </p:cNvPr>
          <p:cNvSpPr txBox="1"/>
          <p:nvPr/>
        </p:nvSpPr>
        <p:spPr>
          <a:xfrm>
            <a:off x="1024458" y="3717052"/>
            <a:ext cx="431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需要实现一个</a:t>
            </a:r>
            <a:r>
              <a:rPr lang="en-US" altLang="zh-CN" dirty="0" err="1"/>
              <a:t>axi</a:t>
            </a:r>
            <a:r>
              <a:rPr lang="en-US" altLang="zh-CN" dirty="0"/>
              <a:t> 2x1</a:t>
            </a:r>
            <a:r>
              <a:rPr lang="zh-CN" altLang="en-US" dirty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503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7AC326B-C031-43C8-89FA-7F13B868C311}"/>
              </a:ext>
            </a:extLst>
          </p:cNvPr>
          <p:cNvSpPr txBox="1"/>
          <p:nvPr/>
        </p:nvSpPr>
        <p:spPr>
          <a:xfrm>
            <a:off x="895252" y="3768728"/>
            <a:ext cx="2291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1C0E7C-7111-4F41-9605-F43939D35C5C}"/>
              </a:ext>
            </a:extLst>
          </p:cNvPr>
          <p:cNvSpPr/>
          <p:nvPr/>
        </p:nvSpPr>
        <p:spPr>
          <a:xfrm>
            <a:off x="895252" y="1064174"/>
            <a:ext cx="2169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接口支持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1A25A2-4158-4579-88DB-8F8F6D5843E0}"/>
              </a:ext>
            </a:extLst>
          </p:cNvPr>
          <p:cNvSpPr/>
          <p:nvPr/>
        </p:nvSpPr>
        <p:spPr>
          <a:xfrm>
            <a:off x="1543324" y="1708434"/>
            <a:ext cx="2480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接口回顾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D1EF90-0AF1-4246-9A18-A0804BA6523D}"/>
              </a:ext>
            </a:extLst>
          </p:cNvPr>
          <p:cNvSpPr/>
          <p:nvPr/>
        </p:nvSpPr>
        <p:spPr>
          <a:xfrm>
            <a:off x="1543324" y="2320428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接口说明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5257B7-239F-4D8C-AB80-61C10F39FCC7}"/>
              </a:ext>
            </a:extLst>
          </p:cNvPr>
          <p:cNvSpPr/>
          <p:nvPr/>
        </p:nvSpPr>
        <p:spPr>
          <a:xfrm>
            <a:off x="1543324" y="2967335"/>
            <a:ext cx="2169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接口说明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170D71-CD39-4D38-AB34-C026D102486B}"/>
              </a:ext>
            </a:extLst>
          </p:cNvPr>
          <p:cNvSpPr/>
          <p:nvPr/>
        </p:nvSpPr>
        <p:spPr>
          <a:xfrm>
            <a:off x="1543324" y="4380722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基本要求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4E4413-A8CE-464A-9FB7-38D80D23DC56}"/>
              </a:ext>
            </a:extLst>
          </p:cNvPr>
          <p:cNvSpPr/>
          <p:nvPr/>
        </p:nvSpPr>
        <p:spPr>
          <a:xfrm>
            <a:off x="1543324" y="5091736"/>
            <a:ext cx="2039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6463E7-3E3B-44E9-998B-3E52FF6FC218}"/>
              </a:ext>
            </a:extLst>
          </p:cNvPr>
          <p:cNvSpPr txBox="1"/>
          <p:nvPr/>
        </p:nvSpPr>
        <p:spPr>
          <a:xfrm>
            <a:off x="6976455" y="1064173"/>
            <a:ext cx="31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Nexys4DDR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上板</a:t>
            </a:r>
          </a:p>
        </p:txBody>
      </p:sp>
    </p:spTree>
    <p:extLst>
      <p:ext uri="{BB962C8B-B14F-4D97-AF65-F5344CB8AC3E}">
        <p14:creationId xmlns:p14="http://schemas.microsoft.com/office/powerpoint/2010/main" val="3690219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0715FF6-B55F-422F-8420-74524CB75C67}"/>
              </a:ext>
            </a:extLst>
          </p:cNvPr>
          <p:cNvSpPr txBox="1"/>
          <p:nvPr/>
        </p:nvSpPr>
        <p:spPr>
          <a:xfrm>
            <a:off x="873760" y="863600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硬件综合设计资料获取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176935-8D32-499C-A8DD-67D20B556401}"/>
              </a:ext>
            </a:extLst>
          </p:cNvPr>
          <p:cNvSpPr txBox="1"/>
          <p:nvPr/>
        </p:nvSpPr>
        <p:spPr>
          <a:xfrm>
            <a:off x="1649521" y="2162408"/>
            <a:ext cx="54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</a:t>
            </a:r>
            <a:r>
              <a:rPr lang="zh-CN" altLang="en-US" dirty="0">
                <a:solidFill>
                  <a:schemeClr val="accent1"/>
                </a:solidFill>
              </a:rPr>
              <a:t>硬综设计资料</a:t>
            </a:r>
            <a:r>
              <a:rPr lang="en-US" altLang="zh-CN" dirty="0">
                <a:solidFill>
                  <a:schemeClr val="accent1"/>
                </a:solidFill>
              </a:rPr>
              <a:t>_full_v*.zip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DABFEE-BB9F-4202-A80D-B0CF7289AE59}"/>
              </a:ext>
            </a:extLst>
          </p:cNvPr>
          <p:cNvSpPr txBox="1"/>
          <p:nvPr/>
        </p:nvSpPr>
        <p:spPr>
          <a:xfrm>
            <a:off x="1649521" y="3219048"/>
            <a:ext cx="7508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克隆</a:t>
            </a:r>
            <a:endParaRPr lang="en-US" altLang="zh-CN" dirty="0"/>
          </a:p>
          <a:p>
            <a:r>
              <a:rPr lang="en-US" altLang="zh-CN" dirty="0"/>
              <a:t>git clone </a:t>
            </a:r>
            <a:r>
              <a:rPr lang="en-US" altLang="zh-CN" dirty="0">
                <a:hlinkClick r:id="rId2"/>
              </a:rPr>
              <a:t>https://gitee.com/yuanfuyan/CO-lab-material-CQU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拉取最新版本</a:t>
            </a:r>
            <a:endParaRPr lang="en-US" altLang="zh-CN" dirty="0"/>
          </a:p>
          <a:p>
            <a:r>
              <a:rPr lang="en-US" altLang="zh-CN" dirty="0"/>
              <a:t>git pull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50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53FCA3-D7B2-4B88-8CCB-3E25631CD82E}"/>
              </a:ext>
            </a:extLst>
          </p:cNvPr>
          <p:cNvSpPr txBox="1"/>
          <p:nvPr/>
        </p:nvSpPr>
        <p:spPr>
          <a:xfrm>
            <a:off x="1412240" y="4269765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由于功能测试代码过长，对</a:t>
            </a:r>
            <a:r>
              <a:rPr lang="en-US" altLang="zh-CN" dirty="0"/>
              <a:t>soft</a:t>
            </a:r>
            <a:r>
              <a:rPr lang="zh-CN" altLang="en-US" dirty="0"/>
              <a:t>进行了修改，因此</a:t>
            </a:r>
            <a:r>
              <a:rPr lang="zh-CN" altLang="en-US" b="1" dirty="0"/>
              <a:t>不要和原本的混用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功能测试只移植了</a:t>
            </a:r>
            <a:r>
              <a:rPr lang="en-US" altLang="zh-CN" dirty="0" err="1"/>
              <a:t>sram</a:t>
            </a:r>
            <a:r>
              <a:rPr lang="zh-CN" altLang="en-US" dirty="0"/>
              <a:t>接口的</a:t>
            </a:r>
            <a:r>
              <a:rPr lang="en-US" altLang="zh-CN" dirty="0"/>
              <a:t>soc</a:t>
            </a:r>
            <a:r>
              <a:rPr lang="zh-CN" altLang="en-US" dirty="0"/>
              <a:t>，</a:t>
            </a:r>
            <a:r>
              <a:rPr lang="en-US" altLang="zh-CN" dirty="0" err="1"/>
              <a:t>axi</a:t>
            </a:r>
            <a:r>
              <a:rPr lang="zh-CN" altLang="en-US" dirty="0"/>
              <a:t>接口</a:t>
            </a:r>
            <a:r>
              <a:rPr lang="en-US" altLang="zh-CN" dirty="0"/>
              <a:t>soc</a:t>
            </a:r>
            <a:r>
              <a:rPr lang="zh-CN" altLang="en-US" dirty="0"/>
              <a:t>没有移植（</a:t>
            </a:r>
            <a:r>
              <a:rPr lang="en-US" altLang="zh-CN" dirty="0" err="1"/>
              <a:t>bram</a:t>
            </a:r>
            <a:r>
              <a:rPr lang="zh-CN" altLang="en-US" dirty="0"/>
              <a:t>资源不足），因此目前调试</a:t>
            </a:r>
            <a:r>
              <a:rPr lang="en-US" altLang="zh-CN" dirty="0" err="1"/>
              <a:t>axi</a:t>
            </a:r>
            <a:r>
              <a:rPr lang="zh-CN" altLang="en-US" dirty="0"/>
              <a:t>接口时还是使用原本的</a:t>
            </a:r>
            <a:r>
              <a:rPr lang="en-US" altLang="zh-CN" dirty="0"/>
              <a:t>func_test_v0.03\</a:t>
            </a:r>
            <a:r>
              <a:rPr lang="en-US" altLang="zh-CN" dirty="0" err="1"/>
              <a:t>soc_axi_func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804C1C-E407-4086-9B0E-D004A33331C5}"/>
              </a:ext>
            </a:extLst>
          </p:cNvPr>
          <p:cNvSpPr txBox="1"/>
          <p:nvPr/>
        </p:nvSpPr>
        <p:spPr>
          <a:xfrm>
            <a:off x="1412240" y="3199518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移植日志可见对应目录下的</a:t>
            </a:r>
            <a:r>
              <a:rPr lang="en-US" altLang="zh-CN" dirty="0"/>
              <a:t>log.txt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BB00BF-DE4E-4F7D-AADB-C03F44D98433}"/>
              </a:ext>
            </a:extLst>
          </p:cNvPr>
          <p:cNvSpPr txBox="1"/>
          <p:nvPr/>
        </p:nvSpPr>
        <p:spPr>
          <a:xfrm>
            <a:off x="934720" y="972342"/>
            <a:ext cx="17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关于移植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F1A15D-7AEB-40E7-A35D-E543878CB6DC}"/>
              </a:ext>
            </a:extLst>
          </p:cNvPr>
          <p:cNvSpPr txBox="1"/>
          <p:nvPr/>
        </p:nvSpPr>
        <p:spPr>
          <a:xfrm>
            <a:off x="1412240" y="169672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原本的测试环境，</a:t>
            </a:r>
            <a:r>
              <a:rPr lang="zh-CN" altLang="en-US" dirty="0">
                <a:solidFill>
                  <a:srgbClr val="FF0000"/>
                </a:solidFill>
              </a:rPr>
              <a:t>只用于仿真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3C8F7B-6593-4B0F-BBCF-850D4CE75256}"/>
              </a:ext>
            </a:extLst>
          </p:cNvPr>
          <p:cNvSpPr txBox="1"/>
          <p:nvPr/>
        </p:nvSpPr>
        <p:spPr>
          <a:xfrm>
            <a:off x="1412240" y="2418533"/>
            <a:ext cx="83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n4ddr</a:t>
            </a:r>
            <a:r>
              <a:rPr lang="zh-CN" altLang="en-US" dirty="0"/>
              <a:t>目录下的测试环境，既可以仿真也可以上板（以后会取代原本的测试环境）</a:t>
            </a:r>
          </a:p>
        </p:txBody>
      </p:sp>
    </p:spTree>
    <p:extLst>
      <p:ext uri="{BB962C8B-B14F-4D97-AF65-F5344CB8AC3E}">
        <p14:creationId xmlns:p14="http://schemas.microsoft.com/office/powerpoint/2010/main" val="1916001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11F23E-8E0D-431F-9E06-15D31A5D8AE6}"/>
              </a:ext>
            </a:extLst>
          </p:cNvPr>
          <p:cNvSpPr txBox="1"/>
          <p:nvPr/>
        </p:nvSpPr>
        <p:spPr>
          <a:xfrm>
            <a:off x="932147" y="901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功能测试上板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F61C5B-2071-45ED-97C5-5EBE8720ADFE}"/>
              </a:ext>
            </a:extLst>
          </p:cNvPr>
          <p:cNvSpPr txBox="1"/>
          <p:nvPr/>
        </p:nvSpPr>
        <p:spPr>
          <a:xfrm>
            <a:off x="1284789" y="5546589"/>
            <a:ext cx="434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具体说明见：</a:t>
            </a:r>
            <a:r>
              <a:rPr lang="en-US" altLang="zh-CN" dirty="0"/>
              <a:t>test/func_test_v0.03/</a:t>
            </a:r>
            <a:r>
              <a:rPr lang="zh-CN" altLang="en-US" dirty="0">
                <a:solidFill>
                  <a:schemeClr val="accent1"/>
                </a:solidFill>
              </a:rPr>
              <a:t>功能测试说明</a:t>
            </a:r>
            <a:r>
              <a:rPr lang="en-US" altLang="zh-CN" dirty="0">
                <a:solidFill>
                  <a:schemeClr val="accent1"/>
                </a:solidFill>
              </a:rPr>
              <a:t>_v0.01.pdf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76E026-B534-4181-91B8-BB6DB986B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4" t="22441" r="5215" b="3086"/>
          <a:stretch/>
        </p:blipFill>
        <p:spPr>
          <a:xfrm>
            <a:off x="6560276" y="700991"/>
            <a:ext cx="5081979" cy="54560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1FDEE2-6797-42FE-AF42-E20D8710459B}"/>
              </a:ext>
            </a:extLst>
          </p:cNvPr>
          <p:cNvSpPr txBox="1"/>
          <p:nvPr/>
        </p:nvSpPr>
        <p:spPr>
          <a:xfrm>
            <a:off x="1284789" y="1893220"/>
            <a:ext cx="3814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成功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数码管显示两个</a:t>
            </a:r>
            <a:r>
              <a:rPr lang="en-US" altLang="zh-CN" dirty="0"/>
              <a:t>59(0x59=89)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双色</a:t>
            </a:r>
            <a:r>
              <a:rPr lang="en-US" altLang="zh-CN" dirty="0"/>
              <a:t>(3</a:t>
            </a:r>
            <a:r>
              <a:rPr lang="zh-CN" altLang="en-US" dirty="0"/>
              <a:t>色</a:t>
            </a:r>
            <a:r>
              <a:rPr lang="en-US" altLang="zh-CN" dirty="0"/>
              <a:t>)LED</a:t>
            </a:r>
            <a:r>
              <a:rPr lang="zh-CN" altLang="en-US" dirty="0"/>
              <a:t>为绿色</a:t>
            </a:r>
            <a:endParaRPr lang="en-US" altLang="zh-CN" dirty="0"/>
          </a:p>
          <a:p>
            <a:r>
              <a:rPr lang="zh-CN" altLang="en-US" dirty="0"/>
              <a:t>失败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数码管卡在错误的测试点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3A905F-372D-4EF0-B9E2-857B4031A831}"/>
              </a:ext>
            </a:extLst>
          </p:cNvPr>
          <p:cNvSpPr txBox="1"/>
          <p:nvPr/>
        </p:nvSpPr>
        <p:spPr>
          <a:xfrm>
            <a:off x="1284789" y="3942991"/>
            <a:ext cx="4977114" cy="1239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swtich</a:t>
            </a:r>
            <a:r>
              <a:rPr lang="en-US" altLang="zh-CN" dirty="0"/>
              <a:t>[7:0]</a:t>
            </a:r>
            <a:r>
              <a:rPr lang="zh-CN" altLang="en-US" dirty="0"/>
              <a:t>用于调节数码管数目增加快慢。默认全</a:t>
            </a:r>
            <a:r>
              <a:rPr lang="en-US" altLang="zh-CN" dirty="0"/>
              <a:t>0</a:t>
            </a:r>
            <a:r>
              <a:rPr lang="zh-CN" altLang="en-US" dirty="0"/>
              <a:t>，功能测试会立刻运行完。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 err="1"/>
              <a:t>soc_sram</a:t>
            </a:r>
            <a:r>
              <a:rPr lang="zh-CN" altLang="en-US" dirty="0"/>
              <a:t>中会调节两个测试点间</a:t>
            </a:r>
            <a:r>
              <a:rPr lang="en-US" altLang="zh-CN" dirty="0"/>
              <a:t>wait_1s</a:t>
            </a:r>
            <a:r>
              <a:rPr lang="zh-CN" altLang="en-US" dirty="0"/>
              <a:t>的时间，</a:t>
            </a:r>
            <a:r>
              <a:rPr lang="en-US" altLang="zh-CN" dirty="0" err="1"/>
              <a:t>soc_axi</a:t>
            </a:r>
            <a:r>
              <a:rPr lang="zh-CN" altLang="en-US" dirty="0"/>
              <a:t>中还会调节</a:t>
            </a:r>
            <a:r>
              <a:rPr lang="en-US" altLang="zh-CN" dirty="0" err="1"/>
              <a:t>axi_ram</a:t>
            </a:r>
            <a:r>
              <a:rPr lang="zh-CN" altLang="en-US" dirty="0"/>
              <a:t>的随机延迟）</a:t>
            </a:r>
          </a:p>
        </p:txBody>
      </p:sp>
    </p:spTree>
    <p:extLst>
      <p:ext uri="{BB962C8B-B14F-4D97-AF65-F5344CB8AC3E}">
        <p14:creationId xmlns:p14="http://schemas.microsoft.com/office/powerpoint/2010/main" val="45125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88CA5A-47A6-41BA-90C4-01B6C9712970}"/>
              </a:ext>
            </a:extLst>
          </p:cNvPr>
          <p:cNvSpPr txBox="1"/>
          <p:nvPr/>
        </p:nvSpPr>
        <p:spPr>
          <a:xfrm>
            <a:off x="863600" y="82909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性能测试上板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CF73A4-D75C-4286-B41A-F18B0F93E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9" b="-148"/>
          <a:stretch/>
        </p:blipFill>
        <p:spPr>
          <a:xfrm>
            <a:off x="6514039" y="213360"/>
            <a:ext cx="5178641" cy="625856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F1BC697-5135-4427-8AB2-7C9E18A9CC65}"/>
              </a:ext>
            </a:extLst>
          </p:cNvPr>
          <p:cNvSpPr/>
          <p:nvPr/>
        </p:nvSpPr>
        <p:spPr>
          <a:xfrm>
            <a:off x="9103359" y="5154401"/>
            <a:ext cx="487680" cy="6886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6B2F88B-C29D-41BC-AFEB-C36D81A05A0E}"/>
              </a:ext>
            </a:extLst>
          </p:cNvPr>
          <p:cNvSpPr/>
          <p:nvPr/>
        </p:nvSpPr>
        <p:spPr>
          <a:xfrm>
            <a:off x="10332720" y="5154401"/>
            <a:ext cx="1107440" cy="6886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25BB88-3883-42D4-8A46-7B8058FDF3DA}"/>
              </a:ext>
            </a:extLst>
          </p:cNvPr>
          <p:cNvSpPr txBox="1"/>
          <p:nvPr/>
        </p:nvSpPr>
        <p:spPr>
          <a:xfrm>
            <a:off x="787575" y="1959563"/>
            <a:ext cx="471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switch[3:0]</a:t>
            </a:r>
            <a:r>
              <a:rPr lang="zh-CN" altLang="en-US" sz="1400" dirty="0"/>
              <a:t>控制运行哪个测试程序（一共</a:t>
            </a:r>
            <a:r>
              <a:rPr lang="en-US" altLang="zh-CN" sz="1400" dirty="0"/>
              <a:t>10</a:t>
            </a:r>
            <a:r>
              <a:rPr lang="zh-CN" altLang="en-US" sz="1400" dirty="0"/>
              <a:t>个）</a:t>
            </a:r>
            <a:endParaRPr lang="en-US" altLang="zh-CN" sz="1400" dirty="0"/>
          </a:p>
          <a:p>
            <a:r>
              <a:rPr lang="en-US" altLang="zh-CN" sz="1400" dirty="0"/>
              <a:t>switch[7]</a:t>
            </a:r>
            <a:r>
              <a:rPr lang="zh-CN" altLang="en-US" sz="1400" dirty="0"/>
              <a:t>控制显示两种时钟计数：</a:t>
            </a:r>
            <a:endParaRPr lang="en-US" altLang="zh-CN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1F3A39-535B-4139-B41A-CECF72AE252B}"/>
              </a:ext>
            </a:extLst>
          </p:cNvPr>
          <p:cNvSpPr txBox="1"/>
          <p:nvPr/>
        </p:nvSpPr>
        <p:spPr>
          <a:xfrm>
            <a:off x="1249407" y="3993330"/>
            <a:ext cx="4824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7</a:t>
            </a:r>
            <a:r>
              <a:rPr lang="zh-CN" altLang="en-US" sz="1400" dirty="0"/>
              <a:t>段数码管显示计数数值，双色</a:t>
            </a:r>
            <a:r>
              <a:rPr lang="en-US" altLang="zh-CN" sz="1400" dirty="0"/>
              <a:t>(3</a:t>
            </a:r>
            <a:r>
              <a:rPr lang="zh-CN" altLang="en-US" sz="1400" dirty="0"/>
              <a:t>色</a:t>
            </a:r>
            <a:r>
              <a:rPr lang="en-US" altLang="zh-CN" sz="1400" dirty="0"/>
              <a:t>)LED</a:t>
            </a:r>
            <a:r>
              <a:rPr lang="zh-CN" altLang="en-US" sz="1400" dirty="0"/>
              <a:t>灯为绿</a:t>
            </a:r>
            <a:endParaRPr lang="en-US" altLang="zh-CN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569763-1C2A-4F1F-9BC7-45D6DDE2A6F0}"/>
              </a:ext>
            </a:extLst>
          </p:cNvPr>
          <p:cNvSpPr txBox="1"/>
          <p:nvPr/>
        </p:nvSpPr>
        <p:spPr>
          <a:xfrm>
            <a:off x="854586" y="4371194"/>
            <a:ext cx="565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失败则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zh-CN" altLang="en-US" sz="1400" dirty="0"/>
              <a:t>数码管显示全</a:t>
            </a:r>
            <a:r>
              <a:rPr lang="en-US" altLang="zh-CN" sz="1400" dirty="0"/>
              <a:t>0</a:t>
            </a:r>
            <a:r>
              <a:rPr lang="zh-CN" altLang="en-US" sz="1400" dirty="0"/>
              <a:t>（有时候是运行时间需要几秒）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0D4D5B-47A5-4D2E-B8C2-ED4B935602F0}"/>
              </a:ext>
            </a:extLst>
          </p:cNvPr>
          <p:cNvSpPr/>
          <p:nvPr/>
        </p:nvSpPr>
        <p:spPr>
          <a:xfrm>
            <a:off x="787575" y="3615466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如果测试点通过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5DFF90-73AA-43A7-8B7C-4D4E8663CFFE}"/>
              </a:ext>
            </a:extLst>
          </p:cNvPr>
          <p:cNvSpPr txBox="1"/>
          <p:nvPr/>
        </p:nvSpPr>
        <p:spPr>
          <a:xfrm>
            <a:off x="1204154" y="2565426"/>
            <a:ext cx="442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拨上：显示</a:t>
            </a:r>
            <a:r>
              <a:rPr lang="en-US" altLang="zh-CN" sz="1400" dirty="0"/>
              <a:t>soc</a:t>
            </a:r>
            <a:r>
              <a:rPr lang="zh-CN" altLang="en-US" sz="1400" dirty="0"/>
              <a:t>中</a:t>
            </a:r>
            <a:r>
              <a:rPr lang="en-US" altLang="zh-CN" sz="1400" dirty="0"/>
              <a:t>100MHz</a:t>
            </a:r>
            <a:r>
              <a:rPr lang="zh-CN" altLang="en-US" sz="1400" dirty="0"/>
              <a:t>的计数器的计数</a:t>
            </a:r>
            <a:endParaRPr lang="en-US" altLang="zh-CN" sz="1400" dirty="0"/>
          </a:p>
          <a:p>
            <a:r>
              <a:rPr lang="zh-CN" altLang="en-US" sz="1400" dirty="0"/>
              <a:t>拨下：显示</a:t>
            </a:r>
            <a:r>
              <a:rPr lang="en-US" altLang="zh-CN" sz="1400" dirty="0"/>
              <a:t>CP0</a:t>
            </a:r>
            <a:r>
              <a:rPr lang="zh-CN" altLang="en-US" sz="1400" dirty="0"/>
              <a:t>中</a:t>
            </a:r>
            <a:r>
              <a:rPr lang="en-US" altLang="zh-CN" sz="1400" dirty="0"/>
              <a:t>cp0_count</a:t>
            </a:r>
            <a:r>
              <a:rPr lang="zh-CN" altLang="en-US" sz="1400" dirty="0"/>
              <a:t>寄存器的计数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77E2E1-9C48-4CC3-92E0-5C8F18E164D7}"/>
              </a:ext>
            </a:extLst>
          </p:cNvPr>
          <p:cNvSpPr txBox="1"/>
          <p:nvPr/>
        </p:nvSpPr>
        <p:spPr>
          <a:xfrm>
            <a:off x="751840" y="5498501"/>
            <a:ext cx="5322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具体描述见：</a:t>
            </a:r>
            <a:r>
              <a:rPr lang="en-US" altLang="zh-CN" sz="1400" dirty="0"/>
              <a:t>test/perf_test_v0.01/</a:t>
            </a:r>
            <a:r>
              <a:rPr lang="zh-CN" altLang="en-US" sz="1400" dirty="0">
                <a:solidFill>
                  <a:schemeClr val="accent1"/>
                </a:solidFill>
              </a:rPr>
              <a:t>性能测试说明</a:t>
            </a:r>
            <a:r>
              <a:rPr lang="en-US" altLang="zh-CN" sz="1400" dirty="0">
                <a:solidFill>
                  <a:schemeClr val="accent1"/>
                </a:solidFill>
              </a:rPr>
              <a:t>_v0.01.pdf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08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068FA9-95C8-488C-9A41-225F9F7E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390" y="2758342"/>
            <a:ext cx="3223539" cy="22557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11F677-1C8E-4F0B-8A7A-21053F491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385" y="2430654"/>
            <a:ext cx="2903472" cy="29110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4321E5-3DFA-47B8-80C6-D0FFB627722B}"/>
              </a:ext>
            </a:extLst>
          </p:cNvPr>
          <p:cNvSpPr txBox="1"/>
          <p:nvPr/>
        </p:nvSpPr>
        <p:spPr>
          <a:xfrm>
            <a:off x="802641" y="955195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时钟频率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76DCB8-B36F-4D04-87C2-E0A46899C51A}"/>
              </a:ext>
            </a:extLst>
          </p:cNvPr>
          <p:cNvSpPr txBox="1"/>
          <p:nvPr/>
        </p:nvSpPr>
        <p:spPr>
          <a:xfrm>
            <a:off x="1584960" y="1634757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pll</a:t>
            </a:r>
            <a:r>
              <a:rPr lang="zh-CN" altLang="en-US" dirty="0"/>
              <a:t>中</a:t>
            </a:r>
            <a:r>
              <a:rPr lang="en-US" altLang="zh-CN" dirty="0" err="1"/>
              <a:t>cpu_clk</a:t>
            </a:r>
            <a:r>
              <a:rPr lang="zh-CN" altLang="en-US" dirty="0"/>
              <a:t>，默认</a:t>
            </a:r>
            <a:r>
              <a:rPr lang="en-US" altLang="zh-CN" dirty="0"/>
              <a:t>50MHz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653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3ACD4F-D1AC-403B-9A2E-B02E1E09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976" y="1583372"/>
            <a:ext cx="8288368" cy="43211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E7F1D8F-DAE0-479E-85C8-A96583FAB64E}"/>
              </a:ext>
            </a:extLst>
          </p:cNvPr>
          <p:cNvSpPr txBox="1"/>
          <p:nvPr/>
        </p:nvSpPr>
        <p:spPr>
          <a:xfrm>
            <a:off x="914400" y="953453"/>
            <a:ext cx="993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bit</a:t>
            </a:r>
            <a:r>
              <a:rPr lang="zh-CN" altLang="en-US" dirty="0"/>
              <a:t>流（或者</a:t>
            </a:r>
            <a:r>
              <a:rPr lang="en-US" altLang="zh-CN" dirty="0"/>
              <a:t>run implementation</a:t>
            </a:r>
            <a:r>
              <a:rPr lang="zh-CN" altLang="en-US" dirty="0"/>
              <a:t>），</a:t>
            </a:r>
            <a:r>
              <a:rPr lang="en-US" altLang="zh-CN" dirty="0">
                <a:solidFill>
                  <a:srgbClr val="FF0000"/>
                </a:solidFill>
              </a:rPr>
              <a:t>WNS</a:t>
            </a:r>
            <a:r>
              <a:rPr lang="zh-CN" altLang="en-US" dirty="0">
                <a:solidFill>
                  <a:srgbClr val="FF0000"/>
                </a:solidFill>
              </a:rPr>
              <a:t>为正</a:t>
            </a:r>
            <a:r>
              <a:rPr lang="zh-CN" altLang="en-US" dirty="0"/>
              <a:t>。否则回到上一步降低</a:t>
            </a:r>
            <a:r>
              <a:rPr lang="en-US" altLang="zh-CN" dirty="0"/>
              <a:t>CPU</a:t>
            </a:r>
            <a:r>
              <a:rPr lang="zh-CN" altLang="en-US" dirty="0"/>
              <a:t>频率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EE6587-554B-4F19-B915-4BAAD36CE859}"/>
              </a:ext>
            </a:extLst>
          </p:cNvPr>
          <p:cNvSpPr/>
          <p:nvPr/>
        </p:nvSpPr>
        <p:spPr>
          <a:xfrm>
            <a:off x="6837680" y="3429000"/>
            <a:ext cx="1503679" cy="81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07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D5D884-7B0E-434E-9503-ED7E7742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06" y="1114609"/>
            <a:ext cx="2994868" cy="50616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AC0F82-8406-4B4D-8822-1F0A5BE5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346" y="1397320"/>
            <a:ext cx="3955123" cy="22480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6BC7B5B-2203-4BC5-9C97-60B9764F0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346" y="3950989"/>
            <a:ext cx="4008467" cy="22252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F8D8B20-6A5B-413E-894A-C6943D38717F}"/>
              </a:ext>
            </a:extLst>
          </p:cNvPr>
          <p:cNvSpPr txBox="1"/>
          <p:nvPr/>
        </p:nvSpPr>
        <p:spPr>
          <a:xfrm>
            <a:off x="9259709" y="2690336"/>
            <a:ext cx="216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r>
              <a:rPr lang="en-US" altLang="zh-CN" dirty="0"/>
              <a:t>block memory generator</a:t>
            </a:r>
            <a:r>
              <a:rPr lang="zh-CN" altLang="en-US" dirty="0"/>
              <a:t>的</a:t>
            </a:r>
            <a:r>
              <a:rPr lang="en-US" altLang="zh-CN" dirty="0" err="1"/>
              <a:t>Navie</a:t>
            </a:r>
            <a:r>
              <a:rPr lang="zh-CN" altLang="en-US" dirty="0"/>
              <a:t>接口中的</a:t>
            </a:r>
            <a:r>
              <a:rPr lang="en-US" altLang="zh-CN" dirty="0" err="1"/>
              <a:t>addra</a:t>
            </a:r>
            <a:r>
              <a:rPr lang="zh-CN" altLang="en-US" dirty="0"/>
              <a:t>信号为</a:t>
            </a:r>
            <a:r>
              <a:rPr lang="zh-CN" altLang="en-US" b="1" dirty="0">
                <a:solidFill>
                  <a:schemeClr val="accent1"/>
                </a:solidFill>
              </a:rPr>
              <a:t>字寻址</a:t>
            </a:r>
            <a:r>
              <a:rPr lang="zh-CN" altLang="en-US" dirty="0"/>
              <a:t>，而不是字节寻址。</a:t>
            </a:r>
          </a:p>
        </p:txBody>
      </p:sp>
    </p:spTree>
    <p:extLst>
      <p:ext uri="{BB962C8B-B14F-4D97-AF65-F5344CB8AC3E}">
        <p14:creationId xmlns:p14="http://schemas.microsoft.com/office/powerpoint/2010/main" val="1199005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4B6ADC-6330-4BCE-B8E5-12F2EE498050}"/>
              </a:ext>
            </a:extLst>
          </p:cNvPr>
          <p:cNvSpPr txBox="1"/>
          <p:nvPr/>
        </p:nvSpPr>
        <p:spPr>
          <a:xfrm>
            <a:off x="822960" y="7416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性能测试得分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7017F5-BBEF-42D8-9A70-D1920FD4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15" y="2003891"/>
            <a:ext cx="7026249" cy="38865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E7AA05-85E7-4CBA-B80E-D199EF9B82C2}"/>
              </a:ext>
            </a:extLst>
          </p:cNvPr>
          <p:cNvSpPr txBox="1"/>
          <p:nvPr/>
        </p:nvSpPr>
        <p:spPr>
          <a:xfrm>
            <a:off x="1016000" y="141224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填写</a:t>
            </a:r>
            <a:r>
              <a:rPr lang="en-US" altLang="zh-CN" dirty="0"/>
              <a:t>score.xls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5CEC2A-8571-495C-AEC5-FE6F386D326A}"/>
              </a:ext>
            </a:extLst>
          </p:cNvPr>
          <p:cNvSpPr txBox="1"/>
          <p:nvPr/>
        </p:nvSpPr>
        <p:spPr>
          <a:xfrm>
            <a:off x="2766350" y="1411311"/>
            <a:ext cx="18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switch[7]</a:t>
            </a:r>
            <a:r>
              <a:rPr lang="zh-CN" altLang="en-US" dirty="0">
                <a:solidFill>
                  <a:srgbClr val="FF0000"/>
                </a:solidFill>
              </a:rPr>
              <a:t>拨上</a:t>
            </a:r>
          </a:p>
        </p:txBody>
      </p:sp>
    </p:spTree>
    <p:extLst>
      <p:ext uri="{BB962C8B-B14F-4D97-AF65-F5344CB8AC3E}">
        <p14:creationId xmlns:p14="http://schemas.microsoft.com/office/powerpoint/2010/main" val="2241585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43A0E5-7D2B-43AB-B84B-20BA94DAE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610" y="2542686"/>
            <a:ext cx="6873836" cy="1470787"/>
          </a:xfrm>
          <a:prstGeom prst="rect">
            <a:avLst/>
          </a:prstGeom>
        </p:spPr>
      </p:pic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82F6902-FFBF-4A4A-8D3B-BDE9B3791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185618"/>
              </p:ext>
            </p:extLst>
          </p:nvPr>
        </p:nvGraphicFramePr>
        <p:xfrm>
          <a:off x="839808" y="464454"/>
          <a:ext cx="4064000" cy="5396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3436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244420-85B0-4D9B-8666-F497667A7319}"/>
              </a:ext>
            </a:extLst>
          </p:cNvPr>
          <p:cNvSpPr txBox="1"/>
          <p:nvPr/>
        </p:nvSpPr>
        <p:spPr>
          <a:xfrm>
            <a:off x="5094789" y="2844225"/>
            <a:ext cx="2002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9C505E-31AC-4545-9671-A2301CACC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50" y="2212876"/>
            <a:ext cx="7071973" cy="32845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4435F96-64E4-4C6B-8AEE-258323A257D8}"/>
              </a:ext>
            </a:extLst>
          </p:cNvPr>
          <p:cNvSpPr txBox="1"/>
          <p:nvPr/>
        </p:nvSpPr>
        <p:spPr>
          <a:xfrm>
            <a:off x="1272750" y="1100831"/>
            <a:ext cx="264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读指令波形图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89F64-F0F7-4302-9690-D1BC1086200E}"/>
              </a:ext>
            </a:extLst>
          </p:cNvPr>
          <p:cNvSpPr txBox="1"/>
          <p:nvPr/>
        </p:nvSpPr>
        <p:spPr>
          <a:xfrm>
            <a:off x="9232776" y="2212876"/>
            <a:ext cx="2130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Tips:</a:t>
            </a:r>
          </a:p>
          <a:p>
            <a:r>
              <a:rPr lang="zh-CN" altLang="en-US" dirty="0"/>
              <a:t>由于有一个时钟延迟，为了在</a:t>
            </a:r>
            <a:r>
              <a:rPr lang="en-US" altLang="zh-CN" dirty="0"/>
              <a:t>F</a:t>
            </a:r>
            <a:r>
              <a:rPr lang="zh-CN" altLang="en-US" dirty="0"/>
              <a:t>阶段取出</a:t>
            </a:r>
            <a:r>
              <a:rPr lang="en-US" altLang="zh-CN" dirty="0" err="1"/>
              <a:t>pcF</a:t>
            </a:r>
            <a:r>
              <a:rPr lang="zh-CN" altLang="en-US" dirty="0"/>
              <a:t>对应的指令。因此对</a:t>
            </a:r>
            <a:r>
              <a:rPr lang="en-US" altLang="zh-CN" dirty="0" err="1"/>
              <a:t>inst_ram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1"/>
                </a:solidFill>
              </a:rPr>
              <a:t>时钟进行了取反</a:t>
            </a:r>
            <a:r>
              <a:rPr lang="zh-CN" altLang="en-US" dirty="0"/>
              <a:t>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A8995E-5E1C-4219-ADC0-1453935C23D2}"/>
              </a:ext>
            </a:extLst>
          </p:cNvPr>
          <p:cNvSpPr/>
          <p:nvPr/>
        </p:nvSpPr>
        <p:spPr>
          <a:xfrm>
            <a:off x="548640" y="4035706"/>
            <a:ext cx="8605520" cy="159156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E8A99C-FFEE-4466-8D67-E3C3D99B1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904" y="4429007"/>
            <a:ext cx="2334401" cy="8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4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435F96-64E4-4C6B-8AEE-258323A257D8}"/>
              </a:ext>
            </a:extLst>
          </p:cNvPr>
          <p:cNvSpPr txBox="1"/>
          <p:nvPr/>
        </p:nvSpPr>
        <p:spPr>
          <a:xfrm>
            <a:off x="1272750" y="1100831"/>
            <a:ext cx="272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读数据波形图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194989-F090-47AE-A62A-B328A75B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50" y="2200855"/>
            <a:ext cx="9373412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6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1FEFED-E5D8-45FE-B0F7-6E9336A539BA}"/>
              </a:ext>
            </a:extLst>
          </p:cNvPr>
          <p:cNvSpPr/>
          <p:nvPr/>
        </p:nvSpPr>
        <p:spPr>
          <a:xfrm>
            <a:off x="905688" y="2413337"/>
            <a:ext cx="7252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无握手信号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读写有一个时钟延迟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(latency)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读写共用地址通道，因此无法同时读写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E18DF8-739D-43EF-96E0-DEF9036EE009}"/>
              </a:ext>
            </a:extLst>
          </p:cNvPr>
          <p:cNvSpPr txBox="1"/>
          <p:nvPr/>
        </p:nvSpPr>
        <p:spPr>
          <a:xfrm>
            <a:off x="905688" y="1269856"/>
            <a:ext cx="3381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接口特点总结</a:t>
            </a:r>
          </a:p>
        </p:txBody>
      </p:sp>
    </p:spTree>
    <p:extLst>
      <p:ext uri="{BB962C8B-B14F-4D97-AF65-F5344CB8AC3E}">
        <p14:creationId xmlns:p14="http://schemas.microsoft.com/office/powerpoint/2010/main" val="293847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92FB0C-DE80-4FB9-9159-58239A37A676}"/>
              </a:ext>
            </a:extLst>
          </p:cNvPr>
          <p:cNvSpPr txBox="1"/>
          <p:nvPr/>
        </p:nvSpPr>
        <p:spPr>
          <a:xfrm>
            <a:off x="934720" y="1107440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81193D-9773-4FCF-9DA2-543E099E39EE}"/>
              </a:ext>
            </a:extLst>
          </p:cNvPr>
          <p:cNvSpPr txBox="1"/>
          <p:nvPr/>
        </p:nvSpPr>
        <p:spPr>
          <a:xfrm>
            <a:off x="1273408" y="3495593"/>
            <a:ext cx="501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使用龙芯提供的类</a:t>
            </a:r>
            <a:r>
              <a:rPr lang="en-US" altLang="zh-CN" dirty="0" err="1"/>
              <a:t>sram-axi</a:t>
            </a:r>
            <a:r>
              <a:rPr lang="zh-CN" altLang="en-US" b="1" dirty="0"/>
              <a:t>转接桥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990175A-8442-4798-AD87-5ED0072DC302}"/>
              </a:ext>
            </a:extLst>
          </p:cNvPr>
          <p:cNvGrpSpPr/>
          <p:nvPr/>
        </p:nvGrpSpPr>
        <p:grpSpPr>
          <a:xfrm>
            <a:off x="7068016" y="919780"/>
            <a:ext cx="4480948" cy="5018439"/>
            <a:chOff x="6506129" y="655515"/>
            <a:chExt cx="4480948" cy="501843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F88A81C-E88D-4791-83F9-CA7AE1EF4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6129" y="655515"/>
              <a:ext cx="4480948" cy="43895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C6247BB-1B5B-4A8D-A359-AE77279CC052}"/>
                </a:ext>
              </a:extLst>
            </p:cNvPr>
            <p:cNvSpPr txBox="1"/>
            <p:nvPr/>
          </p:nvSpPr>
          <p:spPr>
            <a:xfrm>
              <a:off x="7551418" y="5150734"/>
              <a:ext cx="2483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图</a:t>
              </a:r>
              <a:r>
                <a:rPr lang="en-US" altLang="zh-CN" sz="1400" dirty="0"/>
                <a:t>: </a:t>
              </a:r>
              <a:r>
                <a:rPr lang="zh-CN" altLang="en-US" sz="1400" dirty="0"/>
                <a:t>龙芯杯</a:t>
              </a:r>
              <a:r>
                <a:rPr lang="en-US" altLang="zh-CN" sz="1400" dirty="0" err="1"/>
                <a:t>SoC_axi_lite</a:t>
              </a:r>
              <a:r>
                <a:rPr lang="zh-CN" altLang="en-US" sz="1400" dirty="0"/>
                <a:t>结构（用于功能测试和性能测试）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F798C6B-76E6-45FE-B46A-21F44F767D52}"/>
              </a:ext>
            </a:extLst>
          </p:cNvPr>
          <p:cNvSpPr txBox="1"/>
          <p:nvPr/>
        </p:nvSpPr>
        <p:spPr>
          <a:xfrm>
            <a:off x="1273408" y="280841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将</a:t>
            </a:r>
            <a:r>
              <a:rPr lang="en-US" altLang="zh-CN" dirty="0"/>
              <a:t>CPU</a:t>
            </a:r>
            <a:r>
              <a:rPr lang="zh-CN" altLang="en-US" dirty="0"/>
              <a:t>封装成</a:t>
            </a:r>
            <a:r>
              <a:rPr lang="zh-CN" altLang="en-US" b="1" dirty="0"/>
              <a:t>类</a:t>
            </a:r>
            <a:r>
              <a:rPr lang="en-US" altLang="zh-CN" b="1" dirty="0" err="1"/>
              <a:t>sram</a:t>
            </a:r>
            <a:r>
              <a:rPr lang="zh-CN" altLang="en-US" b="1" dirty="0"/>
              <a:t>接口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5E759E-709C-4E53-90E2-0895F920617F}"/>
              </a:ext>
            </a:extLst>
          </p:cNvPr>
          <p:cNvSpPr/>
          <p:nvPr/>
        </p:nvSpPr>
        <p:spPr>
          <a:xfrm>
            <a:off x="1076960" y="21425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方式一：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26E5EE-E782-43C8-8EAB-7120B306E39A}"/>
              </a:ext>
            </a:extLst>
          </p:cNvPr>
          <p:cNvSpPr/>
          <p:nvPr/>
        </p:nvSpPr>
        <p:spPr>
          <a:xfrm>
            <a:off x="1040866" y="43247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方式二：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3040FD-C668-4CC7-850C-D6A44294D4F0}"/>
              </a:ext>
            </a:extLst>
          </p:cNvPr>
          <p:cNvSpPr txBox="1"/>
          <p:nvPr/>
        </p:nvSpPr>
        <p:spPr>
          <a:xfrm>
            <a:off x="1237314" y="4910507"/>
            <a:ext cx="543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取指、访存</a:t>
            </a:r>
            <a:r>
              <a:rPr lang="zh-CN" altLang="en-US" b="1" dirty="0"/>
              <a:t>直接使用</a:t>
            </a:r>
            <a:r>
              <a:rPr lang="en-US" altLang="zh-CN" b="1" dirty="0" err="1"/>
              <a:t>axi</a:t>
            </a:r>
            <a:r>
              <a:rPr lang="zh-CN" altLang="en-US" b="1" dirty="0"/>
              <a:t>信号</a:t>
            </a:r>
            <a:r>
              <a:rPr lang="zh-CN" altLang="en-US" dirty="0"/>
              <a:t>（如</a:t>
            </a:r>
            <a:r>
              <a:rPr lang="en-US" altLang="zh-CN" dirty="0"/>
              <a:t>cache</a:t>
            </a:r>
            <a:r>
              <a:rPr lang="zh-CN" altLang="en-US" dirty="0"/>
              <a:t>的输出）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56C067-3D24-4075-85CB-CA160CD038E1}"/>
              </a:ext>
            </a:extLst>
          </p:cNvPr>
          <p:cNvSpPr txBox="1"/>
          <p:nvPr/>
        </p:nvSpPr>
        <p:spPr>
          <a:xfrm>
            <a:off x="1237314" y="5502103"/>
            <a:ext cx="511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将取指和访存的两个</a:t>
            </a:r>
            <a:r>
              <a:rPr lang="en-US" altLang="zh-CN" dirty="0" err="1"/>
              <a:t>axi</a:t>
            </a:r>
            <a:r>
              <a:rPr lang="zh-CN" altLang="en-US" dirty="0"/>
              <a:t>接口合并成一个</a:t>
            </a:r>
            <a:r>
              <a:rPr lang="en-US" altLang="zh-CN" dirty="0" err="1"/>
              <a:t>axi</a:t>
            </a:r>
            <a:r>
              <a:rPr lang="zh-CN" altLang="en-US" dirty="0"/>
              <a:t>接口（可使用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5424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BC0ED7-1EBE-46B6-862A-38D059DF9244}"/>
              </a:ext>
            </a:extLst>
          </p:cNvPr>
          <p:cNvSpPr/>
          <p:nvPr/>
        </p:nvSpPr>
        <p:spPr>
          <a:xfrm>
            <a:off x="959586" y="10735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方式三：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61C3C7-ED4F-43CC-9BD5-886454EA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380" y="467360"/>
            <a:ext cx="4733717" cy="55311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6C26D9B-5328-4309-8392-CE52EBCC7A21}"/>
              </a:ext>
            </a:extLst>
          </p:cNvPr>
          <p:cNvSpPr txBox="1"/>
          <p:nvPr/>
        </p:nvSpPr>
        <p:spPr>
          <a:xfrm>
            <a:off x="1340864" y="1798320"/>
            <a:ext cx="168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吕学长提供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17C8D0-206C-4CAC-8855-C758CDF49C7D}"/>
              </a:ext>
            </a:extLst>
          </p:cNvPr>
          <p:cNvSpPr txBox="1"/>
          <p:nvPr/>
        </p:nvSpPr>
        <p:spPr>
          <a:xfrm>
            <a:off x="1340864" y="2828835"/>
            <a:ext cx="3800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硬件综合设计讲解</a:t>
            </a:r>
            <a:r>
              <a:rPr lang="en-US" altLang="zh-CN" dirty="0"/>
              <a:t>2.pptx</a:t>
            </a:r>
          </a:p>
          <a:p>
            <a:r>
              <a:rPr lang="zh-CN" altLang="en-US" dirty="0"/>
              <a:t>提供的代码：</a:t>
            </a:r>
            <a:r>
              <a:rPr lang="en-US" altLang="zh-CN" dirty="0"/>
              <a:t>axi_interface_lv.zip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70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1748</Words>
  <Application>Microsoft Office PowerPoint</Application>
  <PresentationFormat>宽屏</PresentationFormat>
  <Paragraphs>237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Sunshine~ Yuan</dc:creator>
  <cp:lastModifiedBy>Sunshine~ Yuan</cp:lastModifiedBy>
  <cp:revision>180</cp:revision>
  <dcterms:created xsi:type="dcterms:W3CDTF">2020-12-27T07:31:26Z</dcterms:created>
  <dcterms:modified xsi:type="dcterms:W3CDTF">2020-12-28T07:59:45Z</dcterms:modified>
</cp:coreProperties>
</file>