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340" r:id="rId6"/>
    <p:sldId id="341" r:id="rId7"/>
    <p:sldId id="268" r:id="rId8"/>
    <p:sldId id="335" r:id="rId9"/>
    <p:sldId id="342" r:id="rId10"/>
    <p:sldId id="32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2860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2743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200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3657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08"/>
    <p:restoredTop sz="94614"/>
  </p:normalViewPr>
  <p:slideViewPr>
    <p:cSldViewPr snapToGrid="0" snapToObjects="1">
      <p:cViewPr varScale="1">
        <p:scale>
          <a:sx n="61" d="100"/>
          <a:sy n="61" d="100"/>
        </p:scale>
        <p:origin x="2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3393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40" name="Shape 140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767110" y="2138604"/>
            <a:ext cx="25653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集成学习</a:t>
            </a:r>
            <a:endParaRPr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049801" y="3188464"/>
            <a:ext cx="9239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767171"/>
                </a:solidFill>
              </a:defRPr>
            </a:lvl1pPr>
          </a:lstStyle>
          <a:p>
            <a:endParaRPr dirty="0"/>
          </a:p>
        </p:txBody>
      </p:sp>
      <p:pic>
        <p:nvPicPr>
          <p:cNvPr id="179" name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3931" y="4938729"/>
            <a:ext cx="2644127" cy="89023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4972612" y="3842703"/>
            <a:ext cx="224676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r>
              <a:rPr lang="zh-CN" altLang="en-US" sz="2400" b="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汇报人：</a:t>
            </a:r>
            <a:r>
              <a:rPr sz="2400" b="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王秋里</a:t>
            </a:r>
            <a:endParaRPr sz="2400" b="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1739899" y="-114303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2005893" y="251933"/>
            <a:ext cx="1561922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dirty="0"/>
              <a:t>END</a:t>
            </a:r>
          </a:p>
        </p:txBody>
      </p:sp>
      <p:sp>
        <p:nvSpPr>
          <p:cNvPr id="734" name="Shape 734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036762" y="3783887"/>
            <a:ext cx="296153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864300" y="2252024"/>
            <a:ext cx="4401203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A.</a:t>
            </a:r>
            <a:r>
              <a:rPr lang="zh-CN" altLang="en-US" b="0" dirty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集成</a:t>
            </a:r>
            <a:r>
              <a:rPr lang="zh-CN" altLang="en-US" b="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学习概念</a:t>
            </a:r>
            <a:endParaRPr lang="en-US" b="0" dirty="0" smtClean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b="0" dirty="0" err="1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B.</a:t>
            </a:r>
            <a:r>
              <a:rPr lang="en-US" altLang="zh-CN" b="0" dirty="0" err="1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AdaBoost</a:t>
            </a:r>
            <a:endParaRPr lang="en-US" altLang="zh-CN" b="0" dirty="0" smtClean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rPr lang="en-US" b="0" dirty="0" smtClean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C.</a:t>
            </a:r>
            <a:r>
              <a:rPr lang="zh-CN" altLang="en-US" b="0" dirty="0">
                <a:solidFill>
                  <a:schemeClr val="tx2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随机森林</a:t>
            </a:r>
            <a:endParaRPr b="0" dirty="0">
              <a:solidFill>
                <a:schemeClr val="tx2">
                  <a:lumMod val="50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35467" y="6423378"/>
            <a:ext cx="12496800" cy="57573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616964" y="2851736"/>
            <a:ext cx="287514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集成学习</a:t>
            </a:r>
            <a:endParaRPr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616963" y="2741901"/>
            <a:ext cx="2875145" cy="1143001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881935" y="137774"/>
            <a:ext cx="2943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91" name="Shape 191"/>
          <p:cNvSpPr/>
          <p:nvPr/>
        </p:nvSpPr>
        <p:spPr>
          <a:xfrm>
            <a:off x="1761361" y="641512"/>
            <a:ext cx="11182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集成学习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267" y="1512711"/>
            <a:ext cx="8421511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cs typeface="微软雅黑"/>
                <a:sym typeface="微软雅黑"/>
              </a:rPr>
              <a:t>集成学习：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微软雅黑"/>
              <a:ea typeface="微软雅黑"/>
              <a:cs typeface="微软雅黑"/>
              <a:sym typeface="微软雅黑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通过构建并合并结合多个学习器来完成学习任务，有时也被称为多分类器系统、基于委员会的学习等。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微软雅黑"/>
              <a:ea typeface="微软雅黑"/>
              <a:cs typeface="微软雅黑"/>
              <a:sym typeface="微软雅黑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集成学习的一般结构：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cs typeface="微软雅黑"/>
                <a:sym typeface="微软雅黑"/>
              </a:rPr>
              <a:t>       先产生一组“个体学习器”，再用某种策略将它们结合起来。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微软雅黑"/>
              <a:ea typeface="微软雅黑"/>
              <a:cs typeface="微软雅黑"/>
              <a:sym typeface="微软雅黑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cs typeface="微软雅黑"/>
                <a:sym typeface="微软雅黑"/>
              </a:rPr>
              <a:t>       集成中只包含同种类型的个体学习器，这样的集成是“同质”的，其中个体学习器称为“基学习器”。“基学习器”有时也被直接称为“弱学习器”。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微软雅黑"/>
              <a:ea typeface="微软雅黑"/>
              <a:cs typeface="微软雅黑"/>
              <a:sym typeface="微软雅黑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集成中包含不同类型的个体学习器，这样的集成是“异质”的，其中个体学习器成为“组件学习器”。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881935" y="137774"/>
            <a:ext cx="2943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91" name="Shape 191"/>
          <p:cNvSpPr/>
          <p:nvPr/>
        </p:nvSpPr>
        <p:spPr>
          <a:xfrm>
            <a:off x="1761361" y="641512"/>
            <a:ext cx="11182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集成学习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267" y="1512711"/>
            <a:ext cx="842151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集成学习的结果可以通过投票法产生，即“少数服从多数”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62042"/>
              </p:ext>
            </p:extLst>
          </p:nvPr>
        </p:nvGraphicFramePr>
        <p:xfrm>
          <a:off x="753711" y="2532589"/>
          <a:ext cx="3142016" cy="196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504">
                  <a:extLst>
                    <a:ext uri="{9D8B030D-6E8A-4147-A177-3AD203B41FA5}">
                      <a16:colId xmlns="" xmlns:a16="http://schemas.microsoft.com/office/drawing/2014/main" val="996703977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742355152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745090070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365667929"/>
                    </a:ext>
                  </a:extLst>
                </a:gridCol>
              </a:tblGrid>
              <a:tr h="39391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0763004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3813806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1920620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8940456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集成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57361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09713" y="4502149"/>
            <a:ext cx="17053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cs typeface="微软雅黑"/>
                <a:sym typeface="微软雅黑"/>
              </a:rPr>
              <a:t>集成提升性能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微软雅黑"/>
              <a:ea typeface="微软雅黑"/>
              <a:cs typeface="微软雅黑"/>
              <a:sym typeface="微软雅黑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8443"/>
              </p:ext>
            </p:extLst>
          </p:nvPr>
        </p:nvGraphicFramePr>
        <p:xfrm>
          <a:off x="4494398" y="2532589"/>
          <a:ext cx="3142016" cy="196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504">
                  <a:extLst>
                    <a:ext uri="{9D8B030D-6E8A-4147-A177-3AD203B41FA5}">
                      <a16:colId xmlns="" xmlns:a16="http://schemas.microsoft.com/office/drawing/2014/main" val="996703977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742355152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745090070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365667929"/>
                    </a:ext>
                  </a:extLst>
                </a:gridCol>
              </a:tblGrid>
              <a:tr h="39391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0763004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3813806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1920620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8940456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集成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57361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0400" y="4502149"/>
            <a:ext cx="17053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cs typeface="微软雅黑"/>
                <a:sym typeface="微软雅黑"/>
              </a:rPr>
              <a:t>集成不起作用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微软雅黑"/>
              <a:ea typeface="微软雅黑"/>
              <a:cs typeface="微软雅黑"/>
              <a:sym typeface="微软雅黑"/>
            </a:endParaRPr>
          </a:p>
        </p:txBody>
      </p:sp>
      <p:graphicFrame>
        <p:nvGraphicFramePr>
          <p:cNvPr id="1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8392"/>
              </p:ext>
            </p:extLst>
          </p:nvPr>
        </p:nvGraphicFramePr>
        <p:xfrm>
          <a:off x="8235085" y="2532589"/>
          <a:ext cx="3142016" cy="196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504">
                  <a:extLst>
                    <a:ext uri="{9D8B030D-6E8A-4147-A177-3AD203B41FA5}">
                      <a16:colId xmlns="" xmlns:a16="http://schemas.microsoft.com/office/drawing/2014/main" val="996703977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742355152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745090070"/>
                    </a:ext>
                  </a:extLst>
                </a:gridCol>
                <a:gridCol w="785504">
                  <a:extLst>
                    <a:ext uri="{9D8B030D-6E8A-4147-A177-3AD203B41FA5}">
                      <a16:colId xmlns="" xmlns:a16="http://schemas.microsoft.com/office/drawing/2014/main" val="2365667929"/>
                    </a:ext>
                  </a:extLst>
                </a:gridCol>
              </a:tblGrid>
              <a:tr h="39391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测试例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0763004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3813806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H2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1920620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H3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8940456"/>
                  </a:ext>
                </a:extLst>
              </a:tr>
              <a:tr h="393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集成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5736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1087" y="4502149"/>
            <a:ext cx="170534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微软雅黑"/>
                <a:ea typeface="微软雅黑"/>
                <a:cs typeface="微软雅黑"/>
                <a:sym typeface="微软雅黑"/>
              </a:rPr>
              <a:t>集成起副作用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1964266" y="5424311"/>
            <a:ext cx="842151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集成学习的结果也可以通过</a:t>
            </a:r>
            <a:r>
              <a:rPr kumimoji="0" lang="zh-CN" altLang="en-US" sz="200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均值法算出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6070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881935" y="137774"/>
            <a:ext cx="2943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91" name="Shape 191"/>
          <p:cNvSpPr/>
          <p:nvPr/>
        </p:nvSpPr>
        <p:spPr>
          <a:xfrm>
            <a:off x="1761361" y="641512"/>
            <a:ext cx="111825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集成学习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0467" y="2541411"/>
            <a:ext cx="8421511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根据个体学习器的生成方式，目前的集成学习方法大致可以分为两大类：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	1.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个体学习器间存在强依赖关系、必须串行生成的序列化方法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代表：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个体学习器间不存在强依赖关系、可同时生成的并行化方法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	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	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代表：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Bagging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微软雅黑"/>
              </a:rPr>
              <a:t>，随机森林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6163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-1905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627355" y="2907029"/>
            <a:ext cx="290079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r>
              <a:rPr lang="en-US" altLang="zh-CN" dirty="0" err="1" smtClean="0"/>
              <a:t>Adaboost</a:t>
            </a:r>
            <a:endParaRPr dirty="0"/>
          </a:p>
        </p:txBody>
      </p:sp>
      <p:sp>
        <p:nvSpPr>
          <p:cNvPr id="318" name="Shape 318"/>
          <p:cNvSpPr/>
          <p:nvPr/>
        </p:nvSpPr>
        <p:spPr>
          <a:xfrm>
            <a:off x="4627355" y="2838450"/>
            <a:ext cx="2900792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Shape 191"/>
          <p:cNvSpPr/>
          <p:nvPr/>
        </p:nvSpPr>
        <p:spPr>
          <a:xfrm>
            <a:off x="1633120" y="641512"/>
            <a:ext cx="13426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Adaboost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hape 190"/>
          <p:cNvSpPr/>
          <p:nvPr/>
        </p:nvSpPr>
        <p:spPr>
          <a:xfrm>
            <a:off x="881935" y="137774"/>
            <a:ext cx="2943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96" y="1041622"/>
            <a:ext cx="5911051" cy="4137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61543" y="5296168"/>
            <a:ext cx="8539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333333"/>
                </a:solidFill>
                <a:latin typeface="Arial" charset="0"/>
              </a:rPr>
              <a:t>      这就是</a:t>
            </a:r>
            <a:r>
              <a:rPr lang="en-US" altLang="zh-CN" b="0" dirty="0" err="1">
                <a:solidFill>
                  <a:srgbClr val="333333"/>
                </a:solidFill>
                <a:latin typeface="Arial" charset="0"/>
              </a:rPr>
              <a:t>Adaboost</a:t>
            </a:r>
            <a:r>
              <a:rPr lang="zh-CN" altLang="en-US" b="0" dirty="0">
                <a:solidFill>
                  <a:srgbClr val="333333"/>
                </a:solidFill>
                <a:latin typeface="Arial" charset="0"/>
              </a:rPr>
              <a:t>的结构，最后的分类器</a:t>
            </a:r>
            <a:r>
              <a:rPr lang="en-US" altLang="zh-CN" b="0" dirty="0">
                <a:solidFill>
                  <a:srgbClr val="333333"/>
                </a:solidFill>
                <a:latin typeface="Arial" charset="0"/>
              </a:rPr>
              <a:t>YM</a:t>
            </a:r>
            <a:r>
              <a:rPr lang="zh-CN" altLang="en-US" b="0" dirty="0">
                <a:solidFill>
                  <a:srgbClr val="333333"/>
                </a:solidFill>
                <a:latin typeface="Arial" charset="0"/>
              </a:rPr>
              <a:t>是由数个弱分类器（</a:t>
            </a:r>
            <a:r>
              <a:rPr lang="en-US" altLang="zh-CN" b="0" dirty="0">
                <a:solidFill>
                  <a:srgbClr val="333333"/>
                </a:solidFill>
                <a:latin typeface="Arial" charset="0"/>
              </a:rPr>
              <a:t>weak classifier</a:t>
            </a:r>
            <a:r>
              <a:rPr lang="zh-CN" altLang="en-US" b="0" dirty="0">
                <a:solidFill>
                  <a:srgbClr val="333333"/>
                </a:solidFill>
                <a:latin typeface="Arial" charset="0"/>
              </a:rPr>
              <a:t>）组合而成的</a:t>
            </a:r>
            <a:r>
              <a:rPr lang="en-US" altLang="zh-CN" b="0" dirty="0">
                <a:solidFill>
                  <a:srgbClr val="333333"/>
                </a:solidFill>
                <a:latin typeface="Arial" charset="0"/>
              </a:rPr>
              <a:t>,</a:t>
            </a:r>
            <a:r>
              <a:rPr lang="zh-CN" altLang="en-US" b="0" dirty="0">
                <a:solidFill>
                  <a:srgbClr val="333333"/>
                </a:solidFill>
                <a:latin typeface="Arial" charset="0"/>
              </a:rPr>
              <a:t>相当于最后</a:t>
            </a:r>
            <a:r>
              <a:rPr lang="en-US" altLang="zh-CN" b="0" dirty="0">
                <a:solidFill>
                  <a:srgbClr val="333333"/>
                </a:solidFill>
                <a:latin typeface="Arial" charset="0"/>
              </a:rPr>
              <a:t>m</a:t>
            </a:r>
            <a:r>
              <a:rPr lang="zh-CN" altLang="en-US" b="0" dirty="0">
                <a:solidFill>
                  <a:srgbClr val="333333"/>
                </a:solidFill>
                <a:latin typeface="Arial" charset="0"/>
              </a:rPr>
              <a:t>个弱分类器来投票决定分类，而且每个弱分类器的“话语权”</a:t>
            </a:r>
            <a:r>
              <a:rPr lang="en-US" altLang="zh-CN" b="0" dirty="0">
                <a:solidFill>
                  <a:srgbClr val="333333"/>
                </a:solidFill>
                <a:latin typeface="Arial" charset="0"/>
              </a:rPr>
              <a:t>α</a:t>
            </a:r>
            <a:r>
              <a:rPr lang="zh-CN" altLang="en-US" b="0" dirty="0">
                <a:solidFill>
                  <a:srgbClr val="333333"/>
                </a:solidFill>
                <a:latin typeface="Arial" charset="0"/>
              </a:rPr>
              <a:t>不一样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24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Shape 191"/>
          <p:cNvSpPr/>
          <p:nvPr/>
        </p:nvSpPr>
        <p:spPr>
          <a:xfrm>
            <a:off x="1633120" y="641512"/>
            <a:ext cx="13426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Adaboost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hape 190"/>
          <p:cNvSpPr/>
          <p:nvPr/>
        </p:nvSpPr>
        <p:spPr>
          <a:xfrm>
            <a:off x="881935" y="137774"/>
            <a:ext cx="2943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0" y="1403734"/>
            <a:ext cx="8648700" cy="5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0" y="137773"/>
            <a:ext cx="7753768" cy="6233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44" y="4291230"/>
            <a:ext cx="8648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3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219DC9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291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Heiti SC Light</vt:lpstr>
      <vt:lpstr>微软雅黑</vt:lpstr>
      <vt:lpstr>方正大黑_GBK</vt:lpstr>
      <vt:lpstr>方正超粗黑_GBK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QL Wang</dc:creator>
  <cp:lastModifiedBy>QL Wang</cp:lastModifiedBy>
  <cp:revision>85</cp:revision>
  <dcterms:modified xsi:type="dcterms:W3CDTF">2017-04-22T03:16:40Z</dcterms:modified>
</cp:coreProperties>
</file>