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0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9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3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0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2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5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0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F734-0E7C-4F92-A45C-517E09BD6BB0}" type="datetimeFigureOut">
              <a:rPr lang="zh-CN" altLang="en-US" smtClean="0"/>
              <a:t>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1548-8619-42C0-9688-2B995AE87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0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SMOTE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Synthetic Minority Over-sampling Technique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05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60" y="198531"/>
            <a:ext cx="7348679" cy="6491616"/>
          </a:xfrm>
        </p:spPr>
      </p:pic>
    </p:spTree>
    <p:extLst>
      <p:ext uri="{BB962C8B-B14F-4D97-AF65-F5344CB8AC3E}">
        <p14:creationId xmlns:p14="http://schemas.microsoft.com/office/powerpoint/2010/main" val="48707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class-imbalance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955"/>
            <a:ext cx="6449325" cy="52490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87525" y="1690688"/>
            <a:ext cx="4233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t contains three minority class samples</a:t>
            </a:r>
          </a:p>
          <a:p>
            <a:r>
              <a:rPr lang="en-US" altLang="zh-CN" dirty="0" smtClean="0"/>
              <a:t>shown by ‘+’ as false negatives.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87525" y="2544686"/>
            <a:ext cx="42339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If we replicate the minority class, the decision region for the minority class becomes very specific and will cause new splits in the decision tree.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 will lead to more terminal nodes </a:t>
            </a:r>
          </a:p>
          <a:p>
            <a:r>
              <a:rPr lang="en-US" altLang="zh-CN" dirty="0" smtClean="0"/>
              <a:t>(leaves)as the learning algorithm tries to learn more and more specific regions of the minority class; in essence, overfitting.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09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Synthetic Minority Over-sampling Technique</a:t>
            </a:r>
          </a:p>
          <a:p>
            <a:r>
              <a:rPr lang="en-US" altLang="zh-CN" dirty="0" smtClean="0"/>
              <a:t>minority class is over-sampled by creating “synthetic” examples rather than by over-sampling with replacement.</a:t>
            </a:r>
          </a:p>
          <a:p>
            <a:r>
              <a:rPr lang="en-US" altLang="zh-CN" dirty="0" smtClean="0"/>
              <a:t>They created extra training data by performing certain operations on real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35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3692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 smtClean="0"/>
              <a:t>Neighbors </a:t>
            </a:r>
            <a:r>
              <a:rPr lang="en-US" altLang="zh-CN" dirty="0"/>
              <a:t>from the </a:t>
            </a:r>
            <a:r>
              <a:rPr lang="en-US" altLang="zh-CN" i="1" dirty="0"/>
              <a:t>k </a:t>
            </a:r>
            <a:r>
              <a:rPr lang="en-US" altLang="zh-CN" dirty="0"/>
              <a:t>nearest neighbors are </a:t>
            </a:r>
            <a:r>
              <a:rPr lang="en-US" altLang="zh-CN" dirty="0" smtClean="0"/>
              <a:t>randomly chosen. </a:t>
            </a:r>
            <a:r>
              <a:rPr lang="en-US" altLang="zh-CN" dirty="0"/>
              <a:t>For instance, if </a:t>
            </a:r>
            <a:r>
              <a:rPr lang="en-US" altLang="zh-CN" dirty="0" smtClean="0"/>
              <a:t>the amount </a:t>
            </a:r>
            <a:r>
              <a:rPr lang="en-US" altLang="zh-CN" dirty="0"/>
              <a:t>of over-sampling needed is 200%, only two neighbors from the five nearest </a:t>
            </a:r>
            <a:r>
              <a:rPr lang="en-US" altLang="zh-CN" dirty="0" smtClean="0"/>
              <a:t>neighbors are </a:t>
            </a:r>
            <a:r>
              <a:rPr lang="en-US" altLang="zh-CN" dirty="0"/>
              <a:t>chosen and one sample is generated in the direction of each.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Take </a:t>
            </a:r>
            <a:r>
              <a:rPr lang="en-US" altLang="zh-CN" dirty="0"/>
              <a:t>the difference between the feature vector (sample) under consideration and its nearest neighbor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 smtClean="0"/>
              <a:t>Multiply </a:t>
            </a:r>
            <a:r>
              <a:rPr lang="en-US" altLang="zh-CN" dirty="0"/>
              <a:t>this difference by a random number between 0 and 1, and add it </a:t>
            </a:r>
            <a:r>
              <a:rPr lang="en-US" altLang="zh-CN" dirty="0" smtClean="0"/>
              <a:t>to the feature vector under consideration. </a:t>
            </a:r>
          </a:p>
          <a:p>
            <a:pPr algn="just"/>
            <a:r>
              <a:rPr lang="en-US" altLang="zh-CN" dirty="0"/>
              <a:t>This causes </a:t>
            </a:r>
            <a:r>
              <a:rPr lang="en-US" altLang="zh-CN" dirty="0" smtClean="0"/>
              <a:t>the selection </a:t>
            </a:r>
            <a:r>
              <a:rPr lang="en-US" altLang="zh-CN" dirty="0"/>
              <a:t>of a random point along the line segment between two specific features.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248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SMOTE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6" y="1690688"/>
            <a:ext cx="9877427" cy="40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SMOTE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97" y="1690688"/>
            <a:ext cx="5207606" cy="47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Forests</a:t>
            </a:r>
            <a:r>
              <a:rPr lang="zh-CN" altLang="en-US" dirty="0" smtClean="0"/>
              <a:t> 随机森林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在机器学习中，随机森林是一个包含多个</a:t>
            </a:r>
            <a:r>
              <a:rPr lang="zh-CN" altLang="en-US" dirty="0" smtClean="0"/>
              <a:t>决策树的分类器</a:t>
            </a:r>
            <a:r>
              <a:rPr lang="zh-CN" altLang="en-US" dirty="0"/>
              <a:t>， 并且其输出的类别是由个别树输出的类别的众数而定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dirty="0" err="1"/>
              <a:t>简单来说，随机森林就是由多棵CART（Classification</a:t>
            </a:r>
            <a:r>
              <a:rPr lang="en-US" dirty="0"/>
              <a:t> And Regression </a:t>
            </a:r>
            <a:r>
              <a:rPr lang="en-US" dirty="0" err="1"/>
              <a:t>Tree）构成的</a:t>
            </a:r>
            <a:r>
              <a:rPr lang="en-US" dirty="0" smtClean="0"/>
              <a:t>。</a:t>
            </a:r>
            <a:endParaRPr lang="zh-CN" altLang="en-US" dirty="0" smtClean="0"/>
          </a:p>
          <a:p>
            <a:r>
              <a:rPr lang="zh-CN" altLang="en-US" dirty="0"/>
              <a:t>当存在分类不平衡的情况时，随机森林能够提供平衡数据集误差的有效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8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Forests</a:t>
            </a:r>
            <a:r>
              <a:rPr lang="zh-CN" altLang="en-US" dirty="0"/>
              <a:t> 随机森林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假设我们设定训练集中的样本个数为</a:t>
            </a:r>
            <a:r>
              <a:rPr lang="en-US" altLang="zh-CN" sz="2400" dirty="0"/>
              <a:t>N</a:t>
            </a:r>
            <a:r>
              <a:rPr lang="zh-CN" altLang="en-US" sz="2400" dirty="0"/>
              <a:t>，然后通过有重置的重复多次抽样来获得这</a:t>
            </a:r>
            <a:r>
              <a:rPr lang="en-US" altLang="zh-CN" sz="2400" dirty="0"/>
              <a:t>N</a:t>
            </a:r>
            <a:r>
              <a:rPr lang="zh-CN" altLang="en-US" sz="2400" dirty="0"/>
              <a:t>个样本，这样的抽样结果将作为我们生成决策树的训练集；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如果有</a:t>
            </a:r>
            <a:r>
              <a:rPr lang="en-US" altLang="zh-CN" sz="2400" dirty="0"/>
              <a:t>M</a:t>
            </a:r>
            <a:r>
              <a:rPr lang="zh-CN" altLang="en-US" sz="2400" dirty="0"/>
              <a:t>个输入变量，每个节点都将随机选择</a:t>
            </a:r>
            <a:r>
              <a:rPr lang="en-US" altLang="zh-CN" sz="2400" dirty="0"/>
              <a:t>m(m&lt;M)</a:t>
            </a:r>
            <a:r>
              <a:rPr lang="zh-CN" altLang="en-US" sz="2400" dirty="0"/>
              <a:t>个特定的变量，然后运用这</a:t>
            </a:r>
            <a:r>
              <a:rPr lang="en-US" altLang="zh-CN" sz="2400" dirty="0"/>
              <a:t>m</a:t>
            </a:r>
            <a:r>
              <a:rPr lang="zh-CN" altLang="en-US" sz="2400" dirty="0"/>
              <a:t>个变量来确定最佳的分裂点。在决策树的生成过程中，</a:t>
            </a:r>
            <a:r>
              <a:rPr lang="en-US" altLang="zh-CN" sz="2400" dirty="0"/>
              <a:t>m</a:t>
            </a:r>
            <a:r>
              <a:rPr lang="zh-CN" altLang="en-US" sz="2400" dirty="0"/>
              <a:t>的值是保持不变的；</a:t>
            </a: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每棵决策树都最大可能地进行生长而不进行剪枝；</a:t>
            </a:r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通过对所有的决策树进行加总来预测新的数据（在分类时采用多数投票，在回归时采用平均）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95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Forests</a:t>
            </a:r>
            <a:r>
              <a:rPr lang="zh-CN" altLang="en-US" dirty="0"/>
              <a:t> 随机森林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从当前树的根节点开始，根据当前节点的阈值</a:t>
            </a:r>
            <a:r>
              <a:rPr lang="en-US" altLang="zh-CN" dirty="0" err="1"/>
              <a:t>th</a:t>
            </a:r>
            <a:r>
              <a:rPr lang="zh-CN" altLang="en-US" dirty="0"/>
              <a:t>，判断是进入左节点</a:t>
            </a:r>
            <a:r>
              <a:rPr lang="en-US" altLang="zh-CN" dirty="0"/>
              <a:t>(&lt;</a:t>
            </a:r>
            <a:r>
              <a:rPr lang="en-US" altLang="zh-CN" dirty="0" err="1"/>
              <a:t>th</a:t>
            </a:r>
            <a:r>
              <a:rPr lang="en-US" altLang="zh-CN" dirty="0"/>
              <a:t>)</a:t>
            </a:r>
            <a:r>
              <a:rPr lang="zh-CN" altLang="en-US" dirty="0"/>
              <a:t>还是进入右节点</a:t>
            </a:r>
            <a:r>
              <a:rPr lang="en-US" altLang="zh-CN" dirty="0"/>
              <a:t>(&gt;=</a:t>
            </a:r>
            <a:r>
              <a:rPr lang="en-US" altLang="zh-CN" dirty="0" err="1"/>
              <a:t>th</a:t>
            </a:r>
            <a:r>
              <a:rPr lang="en-US" altLang="zh-CN" dirty="0"/>
              <a:t>)</a:t>
            </a:r>
            <a:r>
              <a:rPr lang="zh-CN" altLang="en-US" dirty="0"/>
              <a:t>，直到到达，某个叶子节点，并输出预测值。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重复执行</a:t>
            </a:r>
            <a:r>
              <a:rPr lang="en-US" altLang="zh-CN" dirty="0"/>
              <a:t>(1)</a:t>
            </a:r>
            <a:r>
              <a:rPr lang="zh-CN" altLang="en-US" dirty="0"/>
              <a:t>直到所有</a:t>
            </a:r>
            <a:r>
              <a:rPr lang="en-US" altLang="zh-CN" dirty="0"/>
              <a:t>t</a:t>
            </a:r>
            <a:r>
              <a:rPr lang="zh-CN" altLang="en-US" dirty="0"/>
              <a:t>棵树都输出了预测值。如果是分类问题，则输出为所有树中预测概率总和最大的那一个类，即对每个</a:t>
            </a:r>
            <a:r>
              <a:rPr lang="en-US" altLang="zh-CN" dirty="0"/>
              <a:t>c(j)</a:t>
            </a:r>
            <a:r>
              <a:rPr lang="zh-CN" altLang="en-US" dirty="0"/>
              <a:t>的</a:t>
            </a:r>
            <a:r>
              <a:rPr lang="en-US" altLang="zh-CN" dirty="0"/>
              <a:t>p</a:t>
            </a:r>
            <a:r>
              <a:rPr lang="zh-CN" altLang="en-US" dirty="0"/>
              <a:t>进行累计；如果是回归问题，则输出为所有树的输出的平均值。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8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531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SMOTE</vt:lpstr>
      <vt:lpstr>class-imbalance</vt:lpstr>
      <vt:lpstr>SMOTE</vt:lpstr>
      <vt:lpstr>SMOTE</vt:lpstr>
      <vt:lpstr>SMOTE</vt:lpstr>
      <vt:lpstr>SMOTE</vt:lpstr>
      <vt:lpstr>Random Forests 随机森林</vt:lpstr>
      <vt:lpstr>Random Forests 随机森林</vt:lpstr>
      <vt:lpstr>Random Forests 随机森林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SMOTE</dc:title>
  <dc:creator>QL Wang</dc:creator>
  <cp:lastModifiedBy>QL Wang</cp:lastModifiedBy>
  <cp:revision>10</cp:revision>
  <dcterms:created xsi:type="dcterms:W3CDTF">2016-12-11T06:15:35Z</dcterms:created>
  <dcterms:modified xsi:type="dcterms:W3CDTF">2016-12-11T12:47:04Z</dcterms:modified>
</cp:coreProperties>
</file>