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9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9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4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63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6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5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1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67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8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1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1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2647B-E224-42CF-815A-AB43B5637077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4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决策树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3482"/>
            <a:ext cx="9144000" cy="1655762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王秋里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4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决策树的剪枝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决策树学习的损失函数可以定义为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其中，经验熵为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87" y="2234615"/>
            <a:ext cx="5838825" cy="1971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1" y="4797425"/>
            <a:ext cx="56673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3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决策树的剪枝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690688"/>
            <a:ext cx="8343900" cy="169545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711701"/>
            <a:ext cx="4267200" cy="1028700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6" idx="2"/>
          </p:cNvCxnSpPr>
          <p:nvPr/>
        </p:nvCxnSpPr>
        <p:spPr>
          <a:xfrm>
            <a:off x="6096000" y="3386138"/>
            <a:ext cx="0" cy="11056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5.CART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9015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决策树的生成就是递归的构建二叉决策树的过程，对回归树用平方误差最小化准则，对分类树用基尼指数（</a:t>
            </a:r>
            <a:r>
              <a:rPr lang="en-US" altLang="zh-CN" dirty="0" smtClean="0"/>
              <a:t>Gini index</a:t>
            </a:r>
            <a:r>
              <a:rPr lang="zh-CN" altLang="en-US" dirty="0" smtClean="0"/>
              <a:t>）</a:t>
            </a:r>
            <a:r>
              <a:rPr lang="zh-CN" altLang="en-US" dirty="0"/>
              <a:t>最小</a:t>
            </a:r>
            <a:r>
              <a:rPr lang="zh-CN" altLang="en-US" dirty="0" smtClean="0"/>
              <a:t>化准则，进行特征选择，生成二叉树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3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5.CART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回归树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个回归树对应着输入空间的一个划分以及在划分的单元上的输出值。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假设已将输入空间划分为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个单元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…R</a:t>
            </a:r>
            <a:r>
              <a:rPr lang="en-US" altLang="zh-CN" baseline="-25000" dirty="0" smtClean="0"/>
              <a:t>m</a:t>
            </a:r>
            <a:r>
              <a:rPr lang="zh-CN" altLang="en-US" dirty="0" smtClean="0"/>
              <a:t>，并且在每个单元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m</a:t>
            </a:r>
            <a:r>
              <a:rPr lang="zh-CN" altLang="en-US" dirty="0"/>
              <a:t>有一</a:t>
            </a:r>
            <a:r>
              <a:rPr lang="zh-CN" altLang="en-US" dirty="0" smtClean="0"/>
              <a:t>个固定的输出值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m</a:t>
            </a:r>
            <a:r>
              <a:rPr lang="zh-CN" altLang="en-US" dirty="0" smtClean="0"/>
              <a:t>，于是回归树的模型可以表示为</a:t>
            </a:r>
            <a:endParaRPr lang="zh-CN" altLang="en-US" baseline="-25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62" y="4001294"/>
            <a:ext cx="5095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5.CART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回归树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平方误差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 smtClean="0"/>
              <a:t>求解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97" y="2313895"/>
            <a:ext cx="4476750" cy="1533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64" y="4470627"/>
            <a:ext cx="104775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2786744"/>
            <a:ext cx="7743825" cy="1828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5.CART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分类树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</a:t>
            </a:r>
            <a:r>
              <a:rPr lang="zh-CN" altLang="en-US" dirty="0"/>
              <a:t>尼指数：分类问题中，假设有</a:t>
            </a:r>
            <a:r>
              <a:rPr lang="en-US" altLang="zh-CN" dirty="0"/>
              <a:t>K</a:t>
            </a:r>
            <a:r>
              <a:rPr lang="zh-CN" altLang="en-US" dirty="0"/>
              <a:t>个类，样本点属于第</a:t>
            </a:r>
            <a:r>
              <a:rPr lang="en-US" altLang="zh-CN" dirty="0"/>
              <a:t>k</a:t>
            </a:r>
            <a:r>
              <a:rPr lang="zh-CN" altLang="en-US" dirty="0"/>
              <a:t>类的概率为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k</a:t>
            </a:r>
            <a:r>
              <a:rPr lang="zh-CN" altLang="en-US" dirty="0"/>
              <a:t>，则概率分布的基尼指数定义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在特征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的条件下，集合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的基尼指数定义为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5061176"/>
            <a:ext cx="85915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决策树由结点（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）和有向边（</a:t>
            </a:r>
            <a:r>
              <a:rPr lang="en-US" altLang="zh-CN" dirty="0" smtClean="0"/>
              <a:t>directed edge</a:t>
            </a:r>
            <a:r>
              <a:rPr lang="zh-CN" altLang="en-US" dirty="0" smtClean="0"/>
              <a:t>）组成。</a:t>
            </a:r>
            <a:endParaRPr lang="en-US" altLang="zh-CN" dirty="0" smtClean="0"/>
          </a:p>
          <a:p>
            <a:r>
              <a:rPr lang="zh-CN" altLang="en-US" dirty="0" smtClean="0"/>
              <a:t>结点有两种类型：内部结点和叶节点。</a:t>
            </a:r>
            <a:endParaRPr lang="en-US" altLang="zh-CN" dirty="0" smtClean="0"/>
          </a:p>
          <a:p>
            <a:r>
              <a:rPr lang="zh-CN" altLang="en-US" dirty="0" smtClean="0"/>
              <a:t>内部结点表示一个特征或者属性，叶结点表示一个类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32" y="3528537"/>
            <a:ext cx="4789798" cy="278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1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决策树学习本质上是从训练数据集中归纳出一组</a:t>
            </a:r>
            <a:r>
              <a:rPr lang="zh-CN" altLang="en-US" u="sng" dirty="0" smtClean="0"/>
              <a:t>分类</a:t>
            </a:r>
            <a:r>
              <a:rPr lang="zh-CN" altLang="en-US" dirty="0" smtClean="0"/>
              <a:t>规则。</a:t>
            </a:r>
            <a:endParaRPr lang="en-US" altLang="zh-CN" dirty="0" smtClean="0"/>
          </a:p>
          <a:p>
            <a:r>
              <a:rPr lang="zh-CN" altLang="en-US" dirty="0" smtClean="0"/>
              <a:t>为了防止过拟合的现象，我们需要对已经生成的树自上而下进行剪枝，从而使它具有更好的泛化能力。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8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特征选择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在于选取对训练集具有</a:t>
            </a:r>
            <a:r>
              <a:rPr lang="zh-CN" altLang="en-US" u="sng" dirty="0" smtClean="0"/>
              <a:t>分类能力</a:t>
            </a:r>
            <a:r>
              <a:rPr lang="zh-CN" altLang="en-US" dirty="0" smtClean="0"/>
              <a:t>的特征。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信息增益（</a:t>
            </a:r>
            <a:r>
              <a:rPr lang="en-US" altLang="zh-CN" dirty="0" smtClean="0"/>
              <a:t>information gain</a:t>
            </a:r>
            <a:r>
              <a:rPr lang="zh-CN" altLang="en-US" dirty="0" smtClean="0"/>
              <a:t>）能够很好的表示这一直观的准测。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222702" y="2865863"/>
            <a:ext cx="546410" cy="546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年龄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51102" y="4237464"/>
            <a:ext cx="758283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青年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4"/>
            <a:endCxn id="5" idx="0"/>
          </p:cNvCxnSpPr>
          <p:nvPr/>
        </p:nvCxnSpPr>
        <p:spPr>
          <a:xfrm flipH="1">
            <a:off x="2230244" y="3412273"/>
            <a:ext cx="1265663" cy="82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16765" y="4246213"/>
            <a:ext cx="758283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中年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82428" y="4246213"/>
            <a:ext cx="758283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老年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4"/>
            <a:endCxn id="8" idx="0"/>
          </p:cNvCxnSpPr>
          <p:nvPr/>
        </p:nvCxnSpPr>
        <p:spPr>
          <a:xfrm>
            <a:off x="3495907" y="3412273"/>
            <a:ext cx="0" cy="83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4"/>
            <a:endCxn id="9" idx="0"/>
          </p:cNvCxnSpPr>
          <p:nvPr/>
        </p:nvCxnSpPr>
        <p:spPr>
          <a:xfrm>
            <a:off x="3495907" y="3412273"/>
            <a:ext cx="1265663" cy="83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7252938" y="2865863"/>
            <a:ext cx="546410" cy="546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881338" y="4237464"/>
            <a:ext cx="758283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9" idx="4"/>
            <a:endCxn id="20" idx="0"/>
          </p:cNvCxnSpPr>
          <p:nvPr/>
        </p:nvCxnSpPr>
        <p:spPr>
          <a:xfrm flipH="1">
            <a:off x="6260480" y="3412273"/>
            <a:ext cx="1265663" cy="82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412664" y="4246213"/>
            <a:ext cx="758283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没有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9" idx="4"/>
            <a:endCxn id="23" idx="0"/>
          </p:cNvCxnSpPr>
          <p:nvPr/>
        </p:nvCxnSpPr>
        <p:spPr>
          <a:xfrm>
            <a:off x="7526143" y="3412273"/>
            <a:ext cx="1265663" cy="83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64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528" y="2599321"/>
            <a:ext cx="4782553" cy="23753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特征选择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熵（</a:t>
            </a:r>
            <a:r>
              <a:rPr lang="en-US" altLang="zh-CN" dirty="0" smtClean="0"/>
              <a:t>entropy</a:t>
            </a:r>
            <a:r>
              <a:rPr lang="zh-CN" altLang="en-US" dirty="0" smtClean="0"/>
              <a:t>）表示随机变量不确定性的度量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熵越大，随机变量的不确定性就越大</a:t>
            </a:r>
            <a:endParaRPr lang="en-US" altLang="zh-CN" dirty="0" smtClean="0"/>
          </a:p>
          <a:p>
            <a:r>
              <a:rPr lang="zh-CN" altLang="en-US" dirty="0" smtClean="0"/>
              <a:t>熵由数据估计得到的时候，所对应的熵称为经验熵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35" y="3271378"/>
            <a:ext cx="5839328" cy="72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特征选择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信息增益</a:t>
            </a:r>
            <a:endParaRPr lang="en-US" altLang="zh-CN" dirty="0" smtClean="0"/>
          </a:p>
          <a:p>
            <a:r>
              <a:rPr lang="zh-CN" altLang="en-US" dirty="0" smtClean="0"/>
              <a:t>特征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对训练数据集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的信息增益</a:t>
            </a:r>
            <a:r>
              <a:rPr lang="en-US" altLang="zh-CN" dirty="0" smtClean="0"/>
              <a:t>g(D, A)</a:t>
            </a:r>
            <a:r>
              <a:rPr lang="zh-CN" altLang="en-US" dirty="0" smtClean="0"/>
              <a:t>，定义为集合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的经验熵</a:t>
            </a:r>
            <a:r>
              <a:rPr lang="en-US" altLang="zh-CN" dirty="0" smtClean="0"/>
              <a:t>H(D)</a:t>
            </a:r>
            <a:r>
              <a:rPr lang="zh-CN" altLang="en-US" dirty="0" smtClean="0"/>
              <a:t>与特征</a:t>
            </a:r>
            <a:r>
              <a:rPr lang="en-US" altLang="zh-CN" dirty="0" smtClean="0"/>
              <a:t>A</a:t>
            </a:r>
            <a:r>
              <a:rPr lang="zh-CN" altLang="en-US" dirty="0" smtClean="0"/>
              <a:t>给定条件下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的经验条件熵</a:t>
            </a:r>
            <a:r>
              <a:rPr lang="en-US" altLang="zh-CN" dirty="0" smtClean="0"/>
              <a:t>H(D|A)</a:t>
            </a:r>
            <a:r>
              <a:rPr lang="zh-CN" altLang="en-US" dirty="0" smtClean="0"/>
              <a:t>之差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448" y="3253694"/>
            <a:ext cx="4967103" cy="7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2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特征选择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信息增益比： 特征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对训练数据集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的信息增益比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R</a:t>
            </a:r>
            <a:r>
              <a:rPr lang="en-US" altLang="zh-CN" dirty="0" smtClean="0"/>
              <a:t>(D, A)</a:t>
            </a:r>
            <a:r>
              <a:rPr lang="zh-CN" altLang="en-US" dirty="0" smtClean="0"/>
              <a:t>定义为其信息增益</a:t>
            </a:r>
            <a:r>
              <a:rPr lang="en-US" altLang="zh-CN" dirty="0" smtClean="0"/>
              <a:t>g(D, A)</a:t>
            </a:r>
            <a:r>
              <a:rPr lang="zh-CN" altLang="en-US" dirty="0" smtClean="0"/>
              <a:t>与训练数据集</a:t>
            </a:r>
            <a:r>
              <a:rPr lang="en-US" altLang="zh-CN" dirty="0" smtClean="0"/>
              <a:t>D</a:t>
            </a:r>
            <a:r>
              <a:rPr lang="zh-CN" altLang="en-US" dirty="0" smtClean="0"/>
              <a:t>关于特征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的值的熵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(D)</a:t>
            </a:r>
            <a:r>
              <a:rPr lang="zh-CN" altLang="en-US" dirty="0" smtClean="0"/>
              <a:t>之比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3301206"/>
            <a:ext cx="75914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决策树的生成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ID3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1690688"/>
            <a:ext cx="64865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决策树的生成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C4.5</a:t>
            </a:r>
            <a:r>
              <a:rPr lang="zh-CN" altLang="en-US" dirty="0" smtClean="0"/>
              <a:t>算法：</a:t>
            </a:r>
            <a:r>
              <a:rPr lang="en-US" altLang="zh-CN" dirty="0"/>
              <a:t>C4.5</a:t>
            </a:r>
            <a:r>
              <a:rPr lang="zh-CN" altLang="en-US" dirty="0"/>
              <a:t>算法继承了</a:t>
            </a:r>
            <a:r>
              <a:rPr lang="en-US" altLang="zh-CN" dirty="0"/>
              <a:t>ID3</a:t>
            </a:r>
            <a:r>
              <a:rPr lang="zh-CN" altLang="en-US" dirty="0"/>
              <a:t>算法的优点，并在以下几方面对</a:t>
            </a:r>
            <a:r>
              <a:rPr lang="en-US" altLang="zh-CN" dirty="0"/>
              <a:t>ID3</a:t>
            </a:r>
            <a:r>
              <a:rPr lang="zh-CN" altLang="en-US" dirty="0"/>
              <a:t>算法进行了</a:t>
            </a:r>
            <a:r>
              <a:rPr lang="zh-CN" altLang="en-US" dirty="0" smtClean="0"/>
              <a:t>改进</a:t>
            </a:r>
            <a:endParaRPr lang="en-US" altLang="zh-CN" dirty="0" smtClean="0"/>
          </a:p>
          <a:p>
            <a:pPr lvl="1"/>
            <a:r>
              <a:rPr lang="zh-CN" altLang="en-US" dirty="0"/>
              <a:t>用信息增益率来选择属性，克服了用信息增益选择属性时偏向选择取值多的属性的不足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树构造过程中进行剪枝；</a:t>
            </a:r>
          </a:p>
          <a:p>
            <a:pPr lvl="1"/>
            <a:r>
              <a:rPr lang="zh-CN" altLang="en-US" dirty="0" smtClean="0"/>
              <a:t>能够</a:t>
            </a:r>
            <a:r>
              <a:rPr lang="zh-CN" altLang="en-US" dirty="0"/>
              <a:t>完成对连续属性的离散化处理；</a:t>
            </a:r>
          </a:p>
          <a:p>
            <a:pPr lvl="1"/>
            <a:r>
              <a:rPr lang="zh-CN" altLang="en-US" dirty="0" smtClean="0"/>
              <a:t>能够</a:t>
            </a:r>
            <a:r>
              <a:rPr lang="zh-CN" altLang="en-US" dirty="0"/>
              <a:t>对不完整数据进行处理。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3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530</Words>
  <Application>Microsoft Office PowerPoint</Application>
  <PresentationFormat>宽屏</PresentationFormat>
  <Paragraphs>75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黑体</vt:lpstr>
      <vt:lpstr>Arial</vt:lpstr>
      <vt:lpstr>Office 主题​​</vt:lpstr>
      <vt:lpstr>决策树</vt:lpstr>
      <vt:lpstr>1.决策树</vt:lpstr>
      <vt:lpstr>1.决策树</vt:lpstr>
      <vt:lpstr>2.特征选择</vt:lpstr>
      <vt:lpstr>2.特征选择</vt:lpstr>
      <vt:lpstr>2.特征选择</vt:lpstr>
      <vt:lpstr>2.特征选择</vt:lpstr>
      <vt:lpstr>3.决策树的生成</vt:lpstr>
      <vt:lpstr>3.决策树的生成</vt:lpstr>
      <vt:lpstr>4.决策树的剪枝</vt:lpstr>
      <vt:lpstr>4.决策树的剪枝</vt:lpstr>
      <vt:lpstr>5.CART算法</vt:lpstr>
      <vt:lpstr>5.CART算法</vt:lpstr>
      <vt:lpstr>5.CART算法</vt:lpstr>
      <vt:lpstr>5.CART算法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</dc:title>
  <dc:creator>QL Wang</dc:creator>
  <cp:lastModifiedBy>QL Wang</cp:lastModifiedBy>
  <cp:revision>26</cp:revision>
  <dcterms:created xsi:type="dcterms:W3CDTF">2017-03-08T03:01:46Z</dcterms:created>
  <dcterms:modified xsi:type="dcterms:W3CDTF">2017-03-09T13:27:57Z</dcterms:modified>
</cp:coreProperties>
</file>