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60" r:id="rId3"/>
    <p:sldId id="427" r:id="rId4"/>
    <p:sldId id="290" r:id="rId5"/>
    <p:sldId id="428" r:id="rId6"/>
    <p:sldId id="429" r:id="rId7"/>
    <p:sldId id="378" r:id="rId8"/>
    <p:sldId id="381"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5" r:id="rId23"/>
    <p:sldId id="444" r:id="rId24"/>
    <p:sldId id="446" r:id="rId25"/>
    <p:sldId id="430" r:id="rId26"/>
    <p:sldId id="447" r:id="rId27"/>
    <p:sldId id="448" r:id="rId28"/>
    <p:sldId id="449" r:id="rId29"/>
    <p:sldId id="450" r:id="rId30"/>
    <p:sldId id="451" r:id="rId31"/>
    <p:sldId id="452" r:id="rId32"/>
    <p:sldId id="453" r:id="rId33"/>
    <p:sldId id="454" r:id="rId34"/>
    <p:sldId id="26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ston" initials="w" lastIdx="1" clrIdx="0">
    <p:extLst>
      <p:ext uri="{19B8F6BF-5375-455C-9EA6-DF929625EA0E}">
        <p15:presenceInfo xmlns:p15="http://schemas.microsoft.com/office/powerpoint/2012/main" userId="winst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92C2"/>
    <a:srgbClr val="404040"/>
    <a:srgbClr val="0053A3"/>
    <a:srgbClr val="ECECEC"/>
    <a:srgbClr val="FFFFFF"/>
    <a:srgbClr val="453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8" autoAdjust="0"/>
    <p:restoredTop sz="81818" autoAdjust="0"/>
  </p:normalViewPr>
  <p:slideViewPr>
    <p:cSldViewPr snapToGrid="0">
      <p:cViewPr varScale="1">
        <p:scale>
          <a:sx n="61" d="100"/>
          <a:sy n="61" d="100"/>
        </p:scale>
        <p:origin x="996" y="60"/>
      </p:cViewPr>
      <p:guideLst/>
    </p:cSldViewPr>
  </p:slideViewPr>
  <p:notesTextViewPr>
    <p:cViewPr>
      <p:scale>
        <a:sx n="1" d="1"/>
        <a:sy n="1" d="1"/>
      </p:scale>
      <p:origin x="0" y="0"/>
    </p:cViewPr>
  </p:notesTextViewPr>
  <p:notesViewPr>
    <p:cSldViewPr snapToGrid="0" showGuides="1">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D87DA2-5E96-4124-B7C8-E739B7D58220}" type="datetimeFigureOut">
              <a:rPr lang="zh-CN" altLang="en-US" smtClean="0"/>
              <a:t>2017/4/8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7AE2A7-C83A-457B-9CC7-DDC1BFF9AE1B}" type="slidenum">
              <a:rPr lang="zh-CN" altLang="en-US" smtClean="0"/>
              <a:t>‹#›</a:t>
            </a:fld>
            <a:endParaRPr lang="zh-CN" altLang="en-US"/>
          </a:p>
        </p:txBody>
      </p:sp>
    </p:spTree>
    <p:extLst>
      <p:ext uri="{BB962C8B-B14F-4D97-AF65-F5344CB8AC3E}">
        <p14:creationId xmlns:p14="http://schemas.microsoft.com/office/powerpoint/2010/main" val="3813368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207549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样本之间的序列性：在文本中，一个词和它前面的词是有关联的；在气象数据中，一天的气温和前几天的气温是有关联的。一组观察数据定义为一个序列，从分布中可以观察出多个序列。</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每个神经元的状态不仅与连接到它的输入有关，而且与前一时刻神经元的状态有关。</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95718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注意图一展示的是一个图结构，代表所有属性之间的</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24</a:t>
            </a:fld>
            <a:endParaRPr lang="zh-CN" altLang="en-US"/>
          </a:p>
        </p:txBody>
      </p:sp>
    </p:spTree>
    <p:extLst>
      <p:ext uri="{BB962C8B-B14F-4D97-AF65-F5344CB8AC3E}">
        <p14:creationId xmlns:p14="http://schemas.microsoft.com/office/powerpoint/2010/main" val="1539785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比如：得的得分总数是由昊野和秋里共同给定的，我就是</a:t>
            </a:r>
            <a:r>
              <a:rPr lang="en-US" altLang="zh-CN" dirty="0" smtClean="0"/>
              <a:t>x4</a:t>
            </a:r>
            <a:r>
              <a:rPr lang="zh-CN" altLang="en-US" dirty="0" smtClean="0"/>
              <a:t>，昊野就是</a:t>
            </a:r>
            <a:r>
              <a:rPr lang="en-US" altLang="zh-CN" dirty="0" smtClean="0"/>
              <a:t>x1</a:t>
            </a:r>
            <a:r>
              <a:rPr lang="zh-CN" altLang="en-US" dirty="0" smtClean="0"/>
              <a:t>秋里</a:t>
            </a:r>
            <a:r>
              <a:rPr lang="en-US" altLang="zh-CN" dirty="0" smtClean="0"/>
              <a:t>x2</a:t>
            </a:r>
            <a:r>
              <a:rPr lang="zh-CN" altLang="en-US" dirty="0" smtClean="0"/>
              <a:t>，当我的分数给定时秋里给我的打分</a:t>
            </a:r>
            <a:r>
              <a:rPr lang="en-US" altLang="zh-CN" dirty="0" smtClean="0"/>
              <a:t>x2</a:t>
            </a:r>
            <a:r>
              <a:rPr lang="en-US" altLang="zh-CN" baseline="0" dirty="0" smtClean="0"/>
              <a:t> = x4-x1;</a:t>
            </a:r>
            <a:r>
              <a:rPr lang="zh-CN" altLang="en-US" baseline="0" dirty="0" smtClean="0"/>
              <a:t>而当我的分数没有给定时，你们两并没有联系。</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25</a:t>
            </a:fld>
            <a:endParaRPr lang="zh-CN" altLang="en-US"/>
          </a:p>
        </p:txBody>
      </p:sp>
    </p:spTree>
    <p:extLst>
      <p:ext uri="{BB962C8B-B14F-4D97-AF65-F5344CB8AC3E}">
        <p14:creationId xmlns:p14="http://schemas.microsoft.com/office/powerpoint/2010/main" val="2995980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比如：得的得分总数是由昊野和秋里共同给定的，我就是</a:t>
            </a:r>
            <a:r>
              <a:rPr lang="en-US" altLang="zh-CN" dirty="0" smtClean="0"/>
              <a:t>x4</a:t>
            </a:r>
            <a:r>
              <a:rPr lang="zh-CN" altLang="en-US" dirty="0" smtClean="0"/>
              <a:t>，昊野就是</a:t>
            </a:r>
            <a:r>
              <a:rPr lang="en-US" altLang="zh-CN" dirty="0" smtClean="0"/>
              <a:t>x1</a:t>
            </a:r>
            <a:r>
              <a:rPr lang="zh-CN" altLang="en-US" dirty="0" smtClean="0"/>
              <a:t>秋里</a:t>
            </a:r>
            <a:r>
              <a:rPr lang="en-US" altLang="zh-CN" dirty="0" smtClean="0"/>
              <a:t>x2</a:t>
            </a:r>
            <a:r>
              <a:rPr lang="zh-CN" altLang="en-US" dirty="0" smtClean="0"/>
              <a:t>，当我的分数给定时秋里给我的打分</a:t>
            </a:r>
            <a:r>
              <a:rPr lang="en-US" altLang="zh-CN" dirty="0" smtClean="0"/>
              <a:t>x2</a:t>
            </a:r>
            <a:r>
              <a:rPr lang="en-US" altLang="zh-CN" baseline="0" dirty="0" smtClean="0"/>
              <a:t> = x4-x1;</a:t>
            </a:r>
            <a:r>
              <a:rPr lang="zh-CN" altLang="en-US" baseline="0" dirty="0" smtClean="0"/>
              <a:t>而当我的分数没有给定时，你们两并没有联系。</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26</a:t>
            </a:fld>
            <a:endParaRPr lang="zh-CN" altLang="en-US"/>
          </a:p>
        </p:txBody>
      </p:sp>
    </p:spTree>
    <p:extLst>
      <p:ext uri="{BB962C8B-B14F-4D97-AF65-F5344CB8AC3E}">
        <p14:creationId xmlns:p14="http://schemas.microsoft.com/office/powerpoint/2010/main" val="29290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27</a:t>
            </a:fld>
            <a:endParaRPr lang="zh-CN" altLang="en-US"/>
          </a:p>
        </p:txBody>
      </p:sp>
    </p:spTree>
    <p:extLst>
      <p:ext uri="{BB962C8B-B14F-4D97-AF65-F5344CB8AC3E}">
        <p14:creationId xmlns:p14="http://schemas.microsoft.com/office/powerpoint/2010/main" val="3951406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28</a:t>
            </a:fld>
            <a:endParaRPr lang="zh-CN" altLang="en-US"/>
          </a:p>
        </p:txBody>
      </p:sp>
    </p:spTree>
    <p:extLst>
      <p:ext uri="{BB962C8B-B14F-4D97-AF65-F5344CB8AC3E}">
        <p14:creationId xmlns:p14="http://schemas.microsoft.com/office/powerpoint/2010/main" val="1639829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29</a:t>
            </a:fld>
            <a:endParaRPr lang="zh-CN" altLang="en-US"/>
          </a:p>
        </p:txBody>
      </p:sp>
    </p:spTree>
    <p:extLst>
      <p:ext uri="{BB962C8B-B14F-4D97-AF65-F5344CB8AC3E}">
        <p14:creationId xmlns:p14="http://schemas.microsoft.com/office/powerpoint/2010/main" val="2577969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30</a:t>
            </a:fld>
            <a:endParaRPr lang="zh-CN" altLang="en-US"/>
          </a:p>
        </p:txBody>
      </p:sp>
    </p:spTree>
    <p:extLst>
      <p:ext uri="{BB962C8B-B14F-4D97-AF65-F5344CB8AC3E}">
        <p14:creationId xmlns:p14="http://schemas.microsoft.com/office/powerpoint/2010/main" val="247147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31</a:t>
            </a:fld>
            <a:endParaRPr lang="zh-CN" altLang="en-US"/>
          </a:p>
        </p:txBody>
      </p:sp>
    </p:spTree>
    <p:extLst>
      <p:ext uri="{BB962C8B-B14F-4D97-AF65-F5344CB8AC3E}">
        <p14:creationId xmlns:p14="http://schemas.microsoft.com/office/powerpoint/2010/main" val="1892322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32</a:t>
            </a:fld>
            <a:endParaRPr lang="zh-CN" altLang="en-US"/>
          </a:p>
        </p:txBody>
      </p:sp>
    </p:spTree>
    <p:extLst>
      <p:ext uri="{BB962C8B-B14F-4D97-AF65-F5344CB8AC3E}">
        <p14:creationId xmlns:p14="http://schemas.microsoft.com/office/powerpoint/2010/main" val="3884596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33</a:t>
            </a:fld>
            <a:endParaRPr lang="zh-CN" altLang="en-US"/>
          </a:p>
        </p:txBody>
      </p:sp>
    </p:spTree>
    <p:extLst>
      <p:ext uri="{BB962C8B-B14F-4D97-AF65-F5344CB8AC3E}">
        <p14:creationId xmlns:p14="http://schemas.microsoft.com/office/powerpoint/2010/main" val="71786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样本之间的序列性：在文本中，一个词和它前面的词是有关联的；在气象数据中，一天的气温和前几天的气温是有关联的。一组观察数据定义为一个序列，从分布中可以观察出多个序列。</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每个神经元的状态不仅与连接到它的输入有关，而且与前一时刻神经元的状态有关。</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166926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样本之间的序列性：在文本中，一个词和它前面的词是有关联的；在气象数据中，一天的气温和前几天的气温是有关联的。一组观察数据定义为一个序列，从分布中可以观察出多个序列。</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每个神经元的状态不仅与连接到它的输入有关，而且与前一时刻神经元的状态有关。</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620296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1837774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3486057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20</a:t>
            </a:fld>
            <a:endParaRPr lang="zh-CN" altLang="en-US"/>
          </a:p>
        </p:txBody>
      </p:sp>
    </p:spTree>
    <p:extLst>
      <p:ext uri="{BB962C8B-B14F-4D97-AF65-F5344CB8AC3E}">
        <p14:creationId xmlns:p14="http://schemas.microsoft.com/office/powerpoint/2010/main" val="417977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21</a:t>
            </a:fld>
            <a:endParaRPr lang="zh-CN" altLang="en-US"/>
          </a:p>
        </p:txBody>
      </p:sp>
    </p:spTree>
    <p:extLst>
      <p:ext uri="{BB962C8B-B14F-4D97-AF65-F5344CB8AC3E}">
        <p14:creationId xmlns:p14="http://schemas.microsoft.com/office/powerpoint/2010/main" val="2416612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22</a:t>
            </a:fld>
            <a:endParaRPr lang="zh-CN" altLang="en-US"/>
          </a:p>
        </p:txBody>
      </p:sp>
    </p:spTree>
    <p:extLst>
      <p:ext uri="{BB962C8B-B14F-4D97-AF65-F5344CB8AC3E}">
        <p14:creationId xmlns:p14="http://schemas.microsoft.com/office/powerpoint/2010/main" val="1138383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假如我们现在根据已有属性已经构造出来了西瓜的一种贝叶斯结构和属性“根蒂”的条件概率表如如一</a:t>
            </a:r>
            <a:endParaRPr lang="en-US" altLang="zh-CN" dirty="0" smtClean="0"/>
          </a:p>
          <a:p>
            <a:r>
              <a:rPr lang="zh-CN" altLang="en-US" dirty="0" smtClean="0"/>
              <a:t>公式一：</a:t>
            </a:r>
            <a:r>
              <a:rPr lang="en-US" altLang="zh-CN" dirty="0" smtClean="0"/>
              <a:t>PI</a:t>
            </a:r>
            <a:r>
              <a:rPr lang="zh-CN" altLang="en-US" dirty="0" smtClean="0"/>
              <a:t>表示</a:t>
            </a:r>
            <a:r>
              <a:rPr lang="en-US" altLang="zh-CN" dirty="0" smtClean="0"/>
              <a:t>Xi</a:t>
            </a:r>
            <a:r>
              <a:rPr lang="zh-CN" altLang="en-US" dirty="0" smtClean="0"/>
              <a:t>所在的父节点集，</a:t>
            </a:r>
            <a:r>
              <a:rPr lang="en-US" altLang="zh-CN" dirty="0" smtClean="0"/>
              <a:t>Theta</a:t>
            </a:r>
            <a:r>
              <a:rPr lang="zh-CN" altLang="en-US" dirty="0" smtClean="0"/>
              <a:t>中包含了每一个属性的条件概率表。</a:t>
            </a:r>
            <a:endParaRPr lang="en-US" altLang="zh-CN" dirty="0" smtClean="0"/>
          </a:p>
          <a:p>
            <a:r>
              <a:rPr lang="zh-CN" altLang="en-US" dirty="0" smtClean="0"/>
              <a:t>公式二：根据图一和公式一得出的具体计算公式。</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23</a:t>
            </a:fld>
            <a:endParaRPr lang="zh-CN" altLang="en-US"/>
          </a:p>
        </p:txBody>
      </p:sp>
    </p:spTree>
    <p:extLst>
      <p:ext uri="{BB962C8B-B14F-4D97-AF65-F5344CB8AC3E}">
        <p14:creationId xmlns:p14="http://schemas.microsoft.com/office/powerpoint/2010/main" val="406647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gif"/><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gif"/></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00388" y="2744306"/>
            <a:ext cx="8638389" cy="923330"/>
          </a:xfrm>
          <a:prstGeom prst="rect">
            <a:avLst/>
          </a:prstGeom>
          <a:noFill/>
        </p:spPr>
        <p:txBody>
          <a:bodyPr wrap="square" rtlCol="0">
            <a:spAutoFit/>
          </a:bodyPr>
          <a:lstStyle/>
          <a:p>
            <a:pPr algn="ctr"/>
            <a:r>
              <a:rPr lang="zh-CN" altLang="en-US" sz="5400" dirty="0">
                <a:solidFill>
                  <a:schemeClr val="bg1"/>
                </a:solidFill>
              </a:rPr>
              <a:t>贝叶斯分类器</a:t>
            </a:r>
            <a:endParaRPr lang="en-US" altLang="zh-CN" sz="5400" b="1" dirty="0">
              <a:solidFill>
                <a:schemeClr val="bg1"/>
              </a:solidFill>
            </a:endParaRPr>
          </a:p>
        </p:txBody>
      </p:sp>
      <p:sp>
        <p:nvSpPr>
          <p:cNvPr id="12" name="文本框 11"/>
          <p:cNvSpPr txBox="1"/>
          <p:nvPr/>
        </p:nvSpPr>
        <p:spPr>
          <a:xfrm>
            <a:off x="10294150" y="5880540"/>
            <a:ext cx="2081048" cy="707886"/>
          </a:xfrm>
          <a:prstGeom prst="rect">
            <a:avLst/>
          </a:prstGeom>
          <a:noFill/>
        </p:spPr>
        <p:txBody>
          <a:bodyPr wrap="square" rtlCol="0">
            <a:spAutoFit/>
          </a:bodyPr>
          <a:lstStyle/>
          <a:p>
            <a:r>
              <a:rPr lang="zh-CN" altLang="en-US" sz="2000" b="1" dirty="0" smtClean="0"/>
              <a:t>报告人</a:t>
            </a:r>
            <a:r>
              <a:rPr lang="zh-CN" altLang="en-US" sz="2000" b="1" dirty="0" smtClean="0"/>
              <a:t>：</a:t>
            </a:r>
            <a:r>
              <a:rPr lang="zh-CN" altLang="en-US" sz="2000" b="1" dirty="0"/>
              <a:t>陈鹏</a:t>
            </a:r>
            <a:endParaRPr lang="en-US" altLang="zh-CN" sz="2000" b="1" dirty="0" smtClean="0"/>
          </a:p>
          <a:p>
            <a:r>
              <a:rPr lang="en-US" altLang="zh-CN" sz="2000" b="1" dirty="0" smtClean="0"/>
              <a:t>2017.1.16</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0885171" y="287443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450" y="0"/>
            <a:ext cx="351155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44" y="121023"/>
            <a:ext cx="2375610" cy="7060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42" presetClass="entr" presetSubtype="0" fill="hold" grpId="0" nodeType="withEffect">
                                  <p:stCondLst>
                                    <p:cond delay="1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anim calcmode="lin" valueType="num">
                                      <p:cBhvr>
                                        <p:cTn id="17" dur="500" fill="hold"/>
                                        <p:tgtEl>
                                          <p:spTgt spid="5"/>
                                        </p:tgtEl>
                                        <p:attrNameLst>
                                          <p:attrName>ppt_x</p:attrName>
                                        </p:attrNameLst>
                                      </p:cBhvr>
                                      <p:tavLst>
                                        <p:tav tm="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16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2" grpId="0"/>
      <p:bldP spid="15" grpId="0" animBg="1"/>
      <p:bldP spid="16" grpId="0" animBg="1"/>
      <p:bldP spid="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mc:AlternateContent xmlns:mc="http://schemas.openxmlformats.org/markup-compatibility/2006">
        <mc:Choice xmlns:a14="http://schemas.microsoft.com/office/drawing/2010/main" Requires="a14">
          <p:sp>
            <p:nvSpPr>
              <p:cNvPr id="6" name="矩形 5"/>
              <p:cNvSpPr/>
              <p:nvPr/>
            </p:nvSpPr>
            <p:spPr>
              <a:xfrm>
                <a:off x="665434" y="857997"/>
                <a:ext cx="4126514"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目标：属性</a:t>
                </a:r>
                <a14:m>
                  <m:oMath xmlns:m="http://schemas.openxmlformats.org/officeDocument/2006/math">
                    <m:r>
                      <a:rPr lang="en-US" altLang="zh-CN" sz="2400" i="1">
                        <a:solidFill>
                          <a:schemeClr val="bg1"/>
                        </a:solidFill>
                        <a:latin typeface="Cambria Math" panose="02040503050406030204" pitchFamily="18" charset="0"/>
                      </a:rPr>
                      <m:t>𝑃</m:t>
                    </m:r>
                    <m:r>
                      <a:rPr lang="en-US" altLang="zh-CN" sz="2400" i="1">
                        <a:solidFill>
                          <a:schemeClr val="bg1"/>
                        </a:solidFill>
                        <a:latin typeface="Cambria Math" panose="02040503050406030204" pitchFamily="18" charset="0"/>
                      </a:rPr>
                      <m:t>(</m:t>
                    </m:r>
                    <m:r>
                      <a:rPr lang="en-US" altLang="zh-CN" sz="2400" i="1">
                        <a:solidFill>
                          <a:schemeClr val="bg1"/>
                        </a:solidFill>
                        <a:latin typeface="Cambria Math" panose="02040503050406030204" pitchFamily="18" charset="0"/>
                      </a:rPr>
                      <m:t>𝑎𝑗</m:t>
                    </m:r>
                    <m:r>
                      <a:rPr lang="en-US" altLang="zh-CN" sz="2400" i="1">
                        <a:solidFill>
                          <a:schemeClr val="bg1"/>
                        </a:solidFill>
                        <a:latin typeface="Cambria Math" panose="02040503050406030204" pitchFamily="18" charset="0"/>
                      </a:rPr>
                      <m:t>/</m:t>
                    </m:r>
                    <m:r>
                      <a:rPr lang="en-US" altLang="zh-CN" sz="2400" i="1">
                        <a:solidFill>
                          <a:schemeClr val="bg1"/>
                        </a:solidFill>
                        <a:latin typeface="Cambria Math" panose="02040503050406030204" pitchFamily="18" charset="0"/>
                      </a:rPr>
                      <m:t>𝑦𝑖</m:t>
                    </m:r>
                    <m:r>
                      <a:rPr lang="en-US" altLang="zh-CN" sz="2400" i="1">
                        <a:solidFill>
                          <a:schemeClr val="bg1"/>
                        </a:solidFill>
                        <a:latin typeface="Cambria Math" panose="02040503050406030204" pitchFamily="18" charset="0"/>
                      </a:rPr>
                      <m:t>)</m:t>
                    </m:r>
                  </m:oMath>
                </a14:m>
                <a:r>
                  <a:rPr lang="zh-CN" altLang="en-US" sz="2400" dirty="0">
                    <a:solidFill>
                      <a:schemeClr val="bg1"/>
                    </a:solidFill>
                  </a:rPr>
                  <a:t>怎么</a:t>
                </a:r>
                <a:r>
                  <a:rPr lang="zh-CN" altLang="en-US" sz="2400" dirty="0" smtClean="0">
                    <a:solidFill>
                      <a:schemeClr val="bg1"/>
                    </a:solidFill>
                  </a:rPr>
                  <a:t>计算</a:t>
                </a:r>
                <a:endParaRPr lang="en-US" altLang="zh-CN" sz="2400" dirty="0">
                  <a:solidFill>
                    <a:schemeClr val="bg1"/>
                  </a:solidFill>
                </a:endParaRPr>
              </a:p>
            </p:txBody>
          </p:sp>
        </mc:Choice>
        <mc:Fallback>
          <p:sp>
            <p:nvSpPr>
              <p:cNvPr id="6" name="矩形 5"/>
              <p:cNvSpPr>
                <a:spLocks noRot="1" noChangeAspect="1" noMove="1" noResize="1" noEditPoints="1" noAdjustHandles="1" noChangeArrowheads="1" noChangeShapeType="1" noTextEdit="1"/>
              </p:cNvSpPr>
              <p:nvPr/>
            </p:nvSpPr>
            <p:spPr>
              <a:xfrm>
                <a:off x="665434" y="857997"/>
                <a:ext cx="4126514" cy="646331"/>
              </a:xfrm>
              <a:prstGeom prst="rect">
                <a:avLst/>
              </a:prstGeom>
              <a:blipFill rotWithShape="0">
                <a:blip r:embed="rId2"/>
                <a:stretch>
                  <a:fillRect l="-2216" r="-1329" b="-113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665434" y="1648998"/>
                <a:ext cx="11382704" cy="5016758"/>
              </a:xfrm>
              <a:prstGeom prst="rect">
                <a:avLst/>
              </a:prstGeom>
              <a:noFill/>
            </p:spPr>
            <p:txBody>
              <a:bodyPr wrap="square" rtlCol="0">
                <a:spAutoFit/>
              </a:bodyPr>
              <a:lstStyle/>
              <a:p>
                <a:pPr>
                  <a:lnSpc>
                    <a:spcPct val="150000"/>
                  </a:lnSpc>
                </a:pPr>
                <a:r>
                  <a:rPr lang="zh-CN" altLang="en-US" sz="2000" dirty="0" smtClean="0"/>
                  <a:t>那么</a:t>
                </a:r>
                <a:r>
                  <a:rPr lang="zh-CN" altLang="en-US" sz="2000" dirty="0"/>
                  <a:t>问题又来了？这里的属性</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𝑎𝑗</m:t>
                    </m:r>
                    <m:r>
                      <a:rPr lang="en-US" altLang="zh-CN" sz="2000" i="1">
                        <a:latin typeface="Cambria Math" panose="02040503050406030204" pitchFamily="18" charset="0"/>
                      </a:rPr>
                      <m:t>/</m:t>
                    </m:r>
                    <m:r>
                      <a:rPr lang="en-US" altLang="zh-CN" sz="2000" i="1">
                        <a:latin typeface="Cambria Math" panose="02040503050406030204" pitchFamily="18" charset="0"/>
                      </a:rPr>
                      <m:t>𝑦𝑖</m:t>
                    </m:r>
                    <m:r>
                      <a:rPr lang="en-US" altLang="zh-CN" sz="2000" i="1">
                        <a:latin typeface="Cambria Math" panose="02040503050406030204" pitchFamily="18" charset="0"/>
                      </a:rPr>
                      <m:t>)</m:t>
                    </m:r>
                  </m:oMath>
                </a14:m>
                <a:r>
                  <a:rPr lang="zh-CN" altLang="en-US" sz="2000" dirty="0"/>
                  <a:t>怎么计算？</a:t>
                </a:r>
                <a:endParaRPr lang="en-US" altLang="zh-CN" sz="2000" dirty="0"/>
              </a:p>
              <a:p>
                <a:pPr>
                  <a:lnSpc>
                    <a:spcPct val="150000"/>
                  </a:lnSpc>
                </a:pPr>
                <a:r>
                  <a:rPr lang="zh-CN" altLang="en-US" sz="2000" dirty="0">
                    <a:latin typeface="Adobe Gothic Std B" panose="020B0800000000000000" pitchFamily="34" charset="-128"/>
                  </a:rPr>
                  <a:t>分两种情况：</a:t>
                </a:r>
                <a:endParaRPr lang="en-US" altLang="zh-CN" sz="2000" dirty="0">
                  <a:latin typeface="Adobe Gothic Std B" panose="020B0800000000000000" pitchFamily="34" charset="-128"/>
                  <a:ea typeface="Adobe Gothic Std B" panose="020B0800000000000000" pitchFamily="34" charset="-128"/>
                </a:endParaRPr>
              </a:p>
              <a:p>
                <a:pPr>
                  <a:lnSpc>
                    <a:spcPct val="150000"/>
                  </a:lnSpc>
                </a:pPr>
                <a:r>
                  <a:rPr lang="en-US" altLang="zh-CN" sz="2000" dirty="0"/>
                  <a:t>1</a:t>
                </a:r>
                <a:r>
                  <a:rPr lang="zh-CN" altLang="en-US" sz="2000" dirty="0"/>
                  <a:t>：属性</a:t>
                </a:r>
                <a:r>
                  <a:rPr lang="en-US" altLang="zh-CN" sz="2000" dirty="0" err="1"/>
                  <a:t>aj</a:t>
                </a:r>
                <a:r>
                  <a:rPr lang="zh-CN" altLang="en-US" sz="2000" dirty="0"/>
                  <a:t>是不连续的，我们可以通过先验概率计算</a:t>
                </a:r>
                <a:endParaRPr lang="en-US" altLang="zh-CN" sz="2000" dirty="0"/>
              </a:p>
              <a:p>
                <a:pPr>
                  <a:lnSpc>
                    <a:spcPct val="150000"/>
                  </a:lnSpc>
                </a:pPr>
                <a:r>
                  <a:rPr lang="en-US" altLang="zh-CN" sz="2000" dirty="0"/>
                  <a:t>2</a:t>
                </a:r>
                <a:r>
                  <a:rPr lang="zh-CN" altLang="en-US" sz="2000" dirty="0"/>
                  <a:t>：属性</a:t>
                </a:r>
                <a:r>
                  <a:rPr lang="en-US" altLang="zh-CN" sz="2000" dirty="0" err="1"/>
                  <a:t>aj</a:t>
                </a:r>
                <a:r>
                  <a:rPr lang="zh-CN" altLang="en-US" sz="2000" dirty="0"/>
                  <a:t>是连续的值。此时我们假设</a:t>
                </a:r>
                <a:r>
                  <a:rPr lang="en-US" altLang="zh-CN" sz="2000" dirty="0" err="1"/>
                  <a:t>aj</a:t>
                </a:r>
                <a:r>
                  <a:rPr lang="zh-CN" altLang="en-US" sz="2000" dirty="0"/>
                  <a:t>服从正态分布（高斯分布）</a:t>
                </a:r>
                <a:endParaRPr lang="en-US" altLang="zh-CN" sz="2000" dirty="0"/>
              </a:p>
              <a:p>
                <a:pPr>
                  <a:lnSpc>
                    <a:spcPct val="150000"/>
                  </a:lnSpc>
                </a:pPr>
                <a:endParaRPr lang="en-US" altLang="zh-CN" sz="2000" dirty="0"/>
              </a:p>
              <a:p>
                <a:pPr>
                  <a:lnSpc>
                    <a:spcPct val="150000"/>
                  </a:lnSpc>
                </a:pPr>
                <a:r>
                  <a:rPr lang="en-US" altLang="zh-CN" sz="2000" dirty="0"/>
                  <a:t>	</a:t>
                </a:r>
                <a:r>
                  <a:rPr lang="en-US" altLang="zh-CN" sz="2000" dirty="0"/>
                  <a:t>	</a:t>
                </a:r>
              </a:p>
              <a:p>
                <a:pPr>
                  <a:lnSpc>
                    <a:spcPct val="150000"/>
                  </a:lnSpc>
                </a:pPr>
                <a:r>
                  <a:rPr lang="en-US" altLang="zh-CN" sz="2000" dirty="0"/>
                  <a:t>	</a:t>
                </a:r>
                <a:r>
                  <a:rPr lang="en-US" altLang="zh-CN" sz="2000" dirty="0"/>
                  <a:t>	P(</a:t>
                </a:r>
                <a:r>
                  <a:rPr lang="en-US" altLang="zh-CN" sz="2000" dirty="0" err="1"/>
                  <a:t>aj</a:t>
                </a:r>
                <a:r>
                  <a:rPr lang="en-US" altLang="zh-CN" sz="2000" dirty="0"/>
                  <a:t>) = g(</a:t>
                </a:r>
                <a:r>
                  <a:rPr lang="en-US" altLang="zh-CN" sz="2000" dirty="0" err="1"/>
                  <a:t>a</a:t>
                </a:r>
                <a:r>
                  <a:rPr lang="en-US" altLang="zh-CN" sz="2000" baseline="-25000" dirty="0" err="1"/>
                  <a:t>j</a:t>
                </a:r>
                <a:r>
                  <a:rPr lang="en-US" altLang="zh-CN" sz="2000" dirty="0"/>
                  <a:t>,</a:t>
                </a:r>
                <a:r>
                  <a:rPr lang="el-GR" altLang="zh-CN" sz="2000" dirty="0"/>
                  <a:t>ὴ</a:t>
                </a:r>
                <a:r>
                  <a:rPr lang="en-US" altLang="zh-CN" sz="2000" baseline="-25000" dirty="0" err="1"/>
                  <a:t>yi</a:t>
                </a:r>
                <a:r>
                  <a:rPr lang="en-US" altLang="zh-CN" sz="2000" dirty="0"/>
                  <a:t>,</a:t>
                </a:r>
                <a:r>
                  <a:rPr lang="el-GR" altLang="zh-CN" sz="2000" dirty="0"/>
                  <a:t>ᾀ</a:t>
                </a:r>
                <a:r>
                  <a:rPr lang="en-US" altLang="zh-CN" sz="2000" baseline="-25000" dirty="0" err="1"/>
                  <a:t>yi</a:t>
                </a:r>
                <a:r>
                  <a:rPr lang="en-US" altLang="zh-CN" sz="2000" dirty="0"/>
                  <a:t>)  </a:t>
                </a:r>
                <a:endParaRPr lang="en-US" altLang="zh-CN" sz="2000" dirty="0" smtClean="0"/>
              </a:p>
              <a:p>
                <a:pPr>
                  <a:lnSpc>
                    <a:spcPct val="150000"/>
                  </a:lnSpc>
                </a:pPr>
                <a:endParaRPr lang="en-US" altLang="zh-CN" sz="2000" dirty="0"/>
              </a:p>
              <a:p>
                <a:pPr>
                  <a:lnSpc>
                    <a:spcPct val="150000"/>
                  </a:lnSpc>
                </a:pPr>
                <a:r>
                  <a:rPr lang="zh-CN" altLang="en-US" sz="2000" b="1" dirty="0"/>
                  <a:t>其中</a:t>
                </a:r>
                <a:r>
                  <a:rPr lang="el-GR" altLang="zh-CN" sz="2000" b="1" dirty="0"/>
                  <a:t>ὴ</a:t>
                </a:r>
                <a:r>
                  <a:rPr lang="en-US" altLang="zh-CN" sz="2000" b="1" baseline="-25000" dirty="0" err="1"/>
                  <a:t>yi</a:t>
                </a:r>
                <a:r>
                  <a:rPr lang="en-US" altLang="zh-CN" sz="2000" b="1" dirty="0"/>
                  <a:t>,</a:t>
                </a:r>
                <a:r>
                  <a:rPr lang="zh-CN" altLang="en-US" sz="2000" b="1" dirty="0"/>
                  <a:t>表示特征</a:t>
                </a:r>
                <a:r>
                  <a:rPr lang="en-US" altLang="zh-CN" sz="2000" b="1" dirty="0" err="1"/>
                  <a:t>yi</a:t>
                </a:r>
                <a:r>
                  <a:rPr lang="zh-CN" altLang="en-US" sz="2000" b="1" dirty="0"/>
                  <a:t>中属性</a:t>
                </a:r>
                <a:r>
                  <a:rPr lang="en-US" altLang="zh-CN" sz="2000" b="1" dirty="0" err="1"/>
                  <a:t>aj</a:t>
                </a:r>
                <a:r>
                  <a:rPr lang="zh-CN" altLang="en-US" sz="2000" b="1" dirty="0"/>
                  <a:t>的</a:t>
                </a:r>
                <a:r>
                  <a:rPr lang="zh-CN" altLang="en-US" sz="2000" b="1" dirty="0"/>
                  <a:t>平均值</a:t>
                </a:r>
                <a:r>
                  <a:rPr lang="zh-CN" altLang="en-US" sz="2000" b="1" dirty="0"/>
                  <a:t>，</a:t>
                </a:r>
                <a:r>
                  <a:rPr lang="el-GR" altLang="zh-CN" sz="2000" b="1" dirty="0"/>
                  <a:t> ᾀ</a:t>
                </a:r>
                <a:r>
                  <a:rPr lang="en-US" altLang="zh-CN" sz="2000" b="1" baseline="-25000" dirty="0" err="1"/>
                  <a:t>yi</a:t>
                </a:r>
                <a:r>
                  <a:rPr lang="en-US" altLang="zh-CN" sz="2000" b="1" baseline="-25000" dirty="0"/>
                  <a:t> </a:t>
                </a:r>
                <a:r>
                  <a:rPr lang="en-US" altLang="zh-CN" sz="2000" b="1" dirty="0"/>
                  <a:t> </a:t>
                </a:r>
                <a:r>
                  <a:rPr lang="zh-CN" altLang="en-US" sz="2000" b="1" dirty="0"/>
                  <a:t>表示特征</a:t>
                </a:r>
                <a:r>
                  <a:rPr lang="en-US" altLang="zh-CN" sz="2000" b="1" dirty="0" err="1"/>
                  <a:t>yi</a:t>
                </a:r>
                <a:r>
                  <a:rPr lang="zh-CN" altLang="en-US" sz="2000" b="1" dirty="0"/>
                  <a:t>中属性</a:t>
                </a:r>
                <a:r>
                  <a:rPr lang="en-US" altLang="zh-CN" sz="2000" b="1" dirty="0" err="1"/>
                  <a:t>aj</a:t>
                </a:r>
                <a:r>
                  <a:rPr lang="zh-CN" altLang="en-US" sz="2000" b="1" dirty="0"/>
                  <a:t>的标准差，这些我们根据样本都可以计算出来</a:t>
                </a:r>
                <a:endParaRPr lang="en-US" altLang="zh-CN" sz="2000" b="1" baseline="-25000" dirty="0"/>
              </a:p>
              <a:p>
                <a:endParaRPr lang="zh-CN" altLang="en-US" sz="2000" dirty="0"/>
              </a:p>
            </p:txBody>
          </p:sp>
        </mc:Choice>
        <mc:Fallback>
          <p:sp>
            <p:nvSpPr>
              <p:cNvPr id="2" name="文本框 1"/>
              <p:cNvSpPr txBox="1">
                <a:spLocks noRot="1" noChangeAspect="1" noMove="1" noResize="1" noEditPoints="1" noAdjustHandles="1" noChangeArrowheads="1" noChangeShapeType="1" noTextEdit="1"/>
              </p:cNvSpPr>
              <p:nvPr/>
            </p:nvSpPr>
            <p:spPr>
              <a:xfrm>
                <a:off x="665434" y="1648998"/>
                <a:ext cx="11382704" cy="5016758"/>
              </a:xfrm>
              <a:prstGeom prst="rect">
                <a:avLst/>
              </a:prstGeom>
              <a:blipFill rotWithShape="0">
                <a:blip r:embed="rId3"/>
                <a:stretch>
                  <a:fillRect l="-536" r="-428"/>
                </a:stretch>
              </a:blipFill>
            </p:spPr>
            <p:txBody>
              <a:bodyPr/>
              <a:lstStyle/>
              <a:p>
                <a:r>
                  <a:rPr lang="zh-CN" altLang="en-US">
                    <a:noFill/>
                  </a:rPr>
                  <a:t> </a:t>
                </a:r>
              </a:p>
            </p:txBody>
          </p:sp>
        </mc:Fallback>
      </mc:AlternateContent>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3304" y="3960336"/>
            <a:ext cx="4579664" cy="903881"/>
          </a:xfrm>
          <a:prstGeom prst="rect">
            <a:avLst/>
          </a:prstGeom>
        </p:spPr>
      </p:pic>
    </p:spTree>
    <p:extLst>
      <p:ext uri="{BB962C8B-B14F-4D97-AF65-F5344CB8AC3E}">
        <p14:creationId xmlns:p14="http://schemas.microsoft.com/office/powerpoint/2010/main" val="4125520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sp>
        <p:nvSpPr>
          <p:cNvPr id="6" name="矩形 5"/>
          <p:cNvSpPr/>
          <p:nvPr/>
        </p:nvSpPr>
        <p:spPr>
          <a:xfrm>
            <a:off x="665434" y="857997"/>
            <a:ext cx="2646878"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朴素贝叶斯分类器</a:t>
            </a:r>
            <a:endParaRPr lang="en-US" altLang="zh-CN" sz="2400" dirty="0">
              <a:solidFill>
                <a:schemeClr val="bg1"/>
              </a:solidFill>
            </a:endParaRPr>
          </a:p>
        </p:txBody>
      </p:sp>
      <p:sp>
        <p:nvSpPr>
          <p:cNvPr id="2" name="文本框 1"/>
          <p:cNvSpPr txBox="1"/>
          <p:nvPr/>
        </p:nvSpPr>
        <p:spPr>
          <a:xfrm>
            <a:off x="665434" y="1648998"/>
            <a:ext cx="11382704" cy="2708434"/>
          </a:xfrm>
          <a:prstGeom prst="rect">
            <a:avLst/>
          </a:prstGeom>
          <a:noFill/>
        </p:spPr>
        <p:txBody>
          <a:bodyPr wrap="square" rtlCol="0">
            <a:spAutoFit/>
          </a:bodyPr>
          <a:lstStyle/>
          <a:p>
            <a:pPr>
              <a:lnSpc>
                <a:spcPct val="150000"/>
              </a:lnSpc>
            </a:pPr>
            <a:r>
              <a:rPr lang="zh-CN" altLang="en-US" sz="2000" dirty="0">
                <a:latin typeface="Adobe Gothic Std B" panose="020B0800000000000000" pitchFamily="34" charset="-128"/>
              </a:rPr>
              <a:t>以上便是我们所谓的朴素贝叶斯分类器</a:t>
            </a:r>
            <a:r>
              <a:rPr lang="zh-CN" altLang="en-US" sz="2000" dirty="0" smtClean="0">
                <a:latin typeface="Adobe Gothic Std B" panose="020B0800000000000000" pitchFamily="34" charset="-128"/>
              </a:rPr>
              <a:t>。</a:t>
            </a:r>
            <a:endParaRPr lang="en-US" altLang="zh-CN" sz="2000" dirty="0" smtClean="0">
              <a:latin typeface="Adobe Gothic Std B" panose="020B0800000000000000" pitchFamily="34" charset="-128"/>
            </a:endParaRPr>
          </a:p>
          <a:p>
            <a:pPr>
              <a:lnSpc>
                <a:spcPct val="150000"/>
              </a:lnSpc>
            </a:pPr>
            <a:endParaRPr lang="en-US" altLang="zh-CN" sz="2000" dirty="0">
              <a:latin typeface="Adobe Gothic Std B" panose="020B0800000000000000" pitchFamily="34" charset="-128"/>
            </a:endParaRPr>
          </a:p>
          <a:p>
            <a:pPr>
              <a:lnSpc>
                <a:spcPct val="150000"/>
              </a:lnSpc>
            </a:pPr>
            <a:r>
              <a:rPr lang="zh-CN" altLang="en-US" sz="2000" dirty="0">
                <a:latin typeface="Adobe Gothic Std B" panose="020B0800000000000000" pitchFamily="34" charset="-128"/>
              </a:rPr>
              <a:t>补充一点：需要注意的实际计算中我们的对于某一个分类</a:t>
            </a:r>
            <a:r>
              <a:rPr lang="en-US" altLang="zh-CN" sz="2000" dirty="0" err="1">
                <a:latin typeface="Adobe Gothic Std B" panose="020B0800000000000000" pitchFamily="34" charset="-128"/>
              </a:rPr>
              <a:t>yi</a:t>
            </a:r>
            <a:r>
              <a:rPr lang="zh-CN" altLang="en-US" sz="2000" dirty="0">
                <a:latin typeface="Adobe Gothic Std B" panose="020B0800000000000000" pitchFamily="34" charset="-128"/>
              </a:rPr>
              <a:t>中可能并不能包含所有的</a:t>
            </a:r>
            <a:r>
              <a:rPr lang="en-US" altLang="zh-CN" sz="2000" dirty="0">
                <a:latin typeface="Adobe Gothic Std B" panose="020B0800000000000000" pitchFamily="34" charset="-128"/>
              </a:rPr>
              <a:t>x</a:t>
            </a:r>
            <a:r>
              <a:rPr lang="zh-CN" altLang="en-US" sz="2000" dirty="0">
                <a:latin typeface="Adobe Gothic Std B" panose="020B0800000000000000" pitchFamily="34" charset="-128"/>
              </a:rPr>
              <a:t>的属性</a:t>
            </a:r>
            <a:r>
              <a:rPr lang="en-US" altLang="zh-CN" sz="2000" dirty="0" err="1">
                <a:latin typeface="Adobe Gothic Std B" panose="020B0800000000000000" pitchFamily="34" charset="-128"/>
              </a:rPr>
              <a:t>aj</a:t>
            </a:r>
            <a:r>
              <a:rPr lang="en-US" altLang="zh-CN" sz="2000" dirty="0">
                <a:latin typeface="Adobe Gothic Std B" panose="020B0800000000000000" pitchFamily="34" charset="-128"/>
              </a:rPr>
              <a:t>;</a:t>
            </a:r>
            <a:r>
              <a:rPr lang="zh-CN" altLang="en-US" sz="2000" dirty="0">
                <a:latin typeface="Adobe Gothic Std B" panose="020B0800000000000000" pitchFamily="34" charset="-128"/>
              </a:rPr>
              <a:t>此时</a:t>
            </a:r>
            <a:r>
              <a:rPr lang="en-US" altLang="zh-CN" sz="2000" dirty="0">
                <a:latin typeface="Adobe Gothic Std B" panose="020B0800000000000000" pitchFamily="34" charset="-128"/>
              </a:rPr>
              <a:t>P(</a:t>
            </a:r>
            <a:r>
              <a:rPr lang="en-US" altLang="zh-CN" sz="2000" dirty="0" err="1">
                <a:latin typeface="Adobe Gothic Std B" panose="020B0800000000000000" pitchFamily="34" charset="-128"/>
              </a:rPr>
              <a:t>aj</a:t>
            </a:r>
            <a:r>
              <a:rPr lang="en-US" altLang="zh-CN" sz="2000" dirty="0">
                <a:latin typeface="Adobe Gothic Std B" panose="020B0800000000000000" pitchFamily="34" charset="-128"/>
              </a:rPr>
              <a:t>/</a:t>
            </a:r>
            <a:r>
              <a:rPr lang="en-US" altLang="zh-CN" sz="2000" dirty="0" err="1">
                <a:latin typeface="Adobe Gothic Std B" panose="020B0800000000000000" pitchFamily="34" charset="-128"/>
              </a:rPr>
              <a:t>yi</a:t>
            </a:r>
            <a:r>
              <a:rPr lang="en-US" altLang="zh-CN" sz="2000" dirty="0">
                <a:latin typeface="Adobe Gothic Std B" panose="020B0800000000000000" pitchFamily="34" charset="-128"/>
              </a:rPr>
              <a:t>) = 0;</a:t>
            </a:r>
            <a:r>
              <a:rPr lang="zh-CN" altLang="en-US" sz="2000" dirty="0">
                <a:latin typeface="Adobe Gothic Std B" panose="020B0800000000000000" pitchFamily="34" charset="-128"/>
              </a:rPr>
              <a:t>出现这种情况时往往会对我们的分类器造成较大影响（连乘），为了规避这种影响我们</a:t>
            </a:r>
            <a:r>
              <a:rPr lang="en-US" altLang="zh-CN" sz="2000" dirty="0" err="1">
                <a:latin typeface="Adobe Gothic Std B" panose="020B0800000000000000" pitchFamily="34" charset="-128"/>
              </a:rPr>
              <a:t>yi</a:t>
            </a:r>
            <a:r>
              <a:rPr lang="zh-CN" altLang="en-US" sz="2000" dirty="0">
                <a:latin typeface="Adobe Gothic Std B" panose="020B0800000000000000" pitchFamily="34" charset="-128"/>
              </a:rPr>
              <a:t>对应的</a:t>
            </a:r>
            <a:r>
              <a:rPr lang="en-US" altLang="zh-CN" sz="2000" dirty="0">
                <a:latin typeface="Adobe Gothic Std B" panose="020B0800000000000000" pitchFamily="34" charset="-128"/>
              </a:rPr>
              <a:t>aj+1</a:t>
            </a:r>
            <a:r>
              <a:rPr lang="zh-CN" altLang="en-US" sz="2000" dirty="0">
                <a:latin typeface="Adobe Gothic Std B" panose="020B0800000000000000" pitchFamily="34" charset="-128"/>
              </a:rPr>
              <a:t>；当样本数量较大时并不会对整体产生很大影响。也是我们说的</a:t>
            </a:r>
            <a:r>
              <a:rPr lang="en-US" altLang="zh-CN" sz="2000" dirty="0">
                <a:latin typeface="Adobe Gothic Std B" panose="020B0800000000000000" pitchFamily="34" charset="-128"/>
              </a:rPr>
              <a:t>Laplace</a:t>
            </a:r>
            <a:r>
              <a:rPr lang="zh-CN" altLang="en-US" sz="2000" dirty="0">
                <a:latin typeface="Adobe Gothic Std B" panose="020B0800000000000000" pitchFamily="34" charset="-128"/>
              </a:rPr>
              <a:t>校准。</a:t>
            </a:r>
            <a:endParaRPr lang="en-US" altLang="zh-CN" sz="2000" dirty="0">
              <a:latin typeface="Adobe Gothic Std B" panose="020B0800000000000000" pitchFamily="34" charset="-128"/>
            </a:endParaRPr>
          </a:p>
          <a:p>
            <a:endParaRPr lang="zh-CN" altLang="en-US" sz="2000" dirty="0"/>
          </a:p>
        </p:txBody>
      </p:sp>
    </p:spTree>
    <p:extLst>
      <p:ext uri="{BB962C8B-B14F-4D97-AF65-F5344CB8AC3E}">
        <p14:creationId xmlns:p14="http://schemas.microsoft.com/office/powerpoint/2010/main" val="265123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12</a:t>
            </a:fld>
            <a:endParaRPr lang="zh-CN" altLang="en-US" dirty="0"/>
          </a:p>
        </p:txBody>
      </p:sp>
      <p:sp>
        <p:nvSpPr>
          <p:cNvPr id="6" name="矩形 5"/>
          <p:cNvSpPr/>
          <p:nvPr/>
        </p:nvSpPr>
        <p:spPr>
          <a:xfrm>
            <a:off x="665434" y="857997"/>
            <a:ext cx="2646878"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朴素贝叶斯分类器</a:t>
            </a:r>
            <a:endParaRPr lang="en-US" altLang="zh-CN" sz="2400" dirty="0">
              <a:solidFill>
                <a:schemeClr val="bg1"/>
              </a:solidFill>
            </a:endParaRPr>
          </a:p>
        </p:txBody>
      </p:sp>
      <p:sp>
        <p:nvSpPr>
          <p:cNvPr id="2" name="文本框 1"/>
          <p:cNvSpPr txBox="1"/>
          <p:nvPr/>
        </p:nvSpPr>
        <p:spPr>
          <a:xfrm>
            <a:off x="665434" y="1648998"/>
            <a:ext cx="11382704" cy="2708434"/>
          </a:xfrm>
          <a:prstGeom prst="rect">
            <a:avLst/>
          </a:prstGeom>
          <a:noFill/>
        </p:spPr>
        <p:txBody>
          <a:bodyPr wrap="square" rtlCol="0">
            <a:spAutoFit/>
          </a:bodyPr>
          <a:lstStyle/>
          <a:p>
            <a:pPr>
              <a:lnSpc>
                <a:spcPct val="150000"/>
              </a:lnSpc>
            </a:pPr>
            <a:r>
              <a:rPr lang="zh-CN" altLang="en-US" sz="2000" dirty="0">
                <a:latin typeface="Adobe Gothic Std B" panose="020B0800000000000000" pitchFamily="34" charset="-128"/>
              </a:rPr>
              <a:t>以上便是我们所谓的朴素贝叶斯分类器</a:t>
            </a:r>
            <a:r>
              <a:rPr lang="zh-CN" altLang="en-US" sz="2000" dirty="0" smtClean="0">
                <a:latin typeface="Adobe Gothic Std B" panose="020B0800000000000000" pitchFamily="34" charset="-128"/>
              </a:rPr>
              <a:t>。</a:t>
            </a:r>
            <a:endParaRPr lang="en-US" altLang="zh-CN" sz="2000" dirty="0" smtClean="0">
              <a:latin typeface="Adobe Gothic Std B" panose="020B0800000000000000" pitchFamily="34" charset="-128"/>
            </a:endParaRPr>
          </a:p>
          <a:p>
            <a:pPr>
              <a:lnSpc>
                <a:spcPct val="150000"/>
              </a:lnSpc>
            </a:pPr>
            <a:endParaRPr lang="en-US" altLang="zh-CN" sz="2000" dirty="0">
              <a:latin typeface="Adobe Gothic Std B" panose="020B0800000000000000" pitchFamily="34" charset="-128"/>
            </a:endParaRPr>
          </a:p>
          <a:p>
            <a:pPr>
              <a:lnSpc>
                <a:spcPct val="150000"/>
              </a:lnSpc>
            </a:pPr>
            <a:r>
              <a:rPr lang="zh-CN" altLang="en-US" sz="2000" dirty="0">
                <a:latin typeface="Adobe Gothic Std B" panose="020B0800000000000000" pitchFamily="34" charset="-128"/>
              </a:rPr>
              <a:t>补充一点：需要注意的实际计算中我们的对于某一个分类</a:t>
            </a:r>
            <a:r>
              <a:rPr lang="en-US" altLang="zh-CN" sz="2000" dirty="0" err="1">
                <a:latin typeface="Adobe Gothic Std B" panose="020B0800000000000000" pitchFamily="34" charset="-128"/>
              </a:rPr>
              <a:t>yi</a:t>
            </a:r>
            <a:r>
              <a:rPr lang="zh-CN" altLang="en-US" sz="2000" dirty="0">
                <a:latin typeface="Adobe Gothic Std B" panose="020B0800000000000000" pitchFamily="34" charset="-128"/>
              </a:rPr>
              <a:t>中可能并不能包含所有的</a:t>
            </a:r>
            <a:r>
              <a:rPr lang="en-US" altLang="zh-CN" sz="2000" dirty="0">
                <a:latin typeface="Adobe Gothic Std B" panose="020B0800000000000000" pitchFamily="34" charset="-128"/>
              </a:rPr>
              <a:t>x</a:t>
            </a:r>
            <a:r>
              <a:rPr lang="zh-CN" altLang="en-US" sz="2000" dirty="0">
                <a:latin typeface="Adobe Gothic Std B" panose="020B0800000000000000" pitchFamily="34" charset="-128"/>
              </a:rPr>
              <a:t>的属性</a:t>
            </a:r>
            <a:r>
              <a:rPr lang="en-US" altLang="zh-CN" sz="2000" dirty="0" err="1">
                <a:latin typeface="Adobe Gothic Std B" panose="020B0800000000000000" pitchFamily="34" charset="-128"/>
              </a:rPr>
              <a:t>aj</a:t>
            </a:r>
            <a:r>
              <a:rPr lang="en-US" altLang="zh-CN" sz="2000" dirty="0">
                <a:latin typeface="Adobe Gothic Std B" panose="020B0800000000000000" pitchFamily="34" charset="-128"/>
              </a:rPr>
              <a:t>;</a:t>
            </a:r>
            <a:r>
              <a:rPr lang="zh-CN" altLang="en-US" sz="2000" dirty="0">
                <a:latin typeface="Adobe Gothic Std B" panose="020B0800000000000000" pitchFamily="34" charset="-128"/>
              </a:rPr>
              <a:t>此时</a:t>
            </a:r>
            <a:r>
              <a:rPr lang="en-US" altLang="zh-CN" sz="2000" dirty="0">
                <a:latin typeface="Adobe Gothic Std B" panose="020B0800000000000000" pitchFamily="34" charset="-128"/>
              </a:rPr>
              <a:t>P(</a:t>
            </a:r>
            <a:r>
              <a:rPr lang="en-US" altLang="zh-CN" sz="2000" dirty="0" err="1">
                <a:latin typeface="Adobe Gothic Std B" panose="020B0800000000000000" pitchFamily="34" charset="-128"/>
              </a:rPr>
              <a:t>aj</a:t>
            </a:r>
            <a:r>
              <a:rPr lang="en-US" altLang="zh-CN" sz="2000" dirty="0">
                <a:latin typeface="Adobe Gothic Std B" panose="020B0800000000000000" pitchFamily="34" charset="-128"/>
              </a:rPr>
              <a:t>/</a:t>
            </a:r>
            <a:r>
              <a:rPr lang="en-US" altLang="zh-CN" sz="2000" dirty="0" err="1">
                <a:latin typeface="Adobe Gothic Std B" panose="020B0800000000000000" pitchFamily="34" charset="-128"/>
              </a:rPr>
              <a:t>yi</a:t>
            </a:r>
            <a:r>
              <a:rPr lang="en-US" altLang="zh-CN" sz="2000" dirty="0">
                <a:latin typeface="Adobe Gothic Std B" panose="020B0800000000000000" pitchFamily="34" charset="-128"/>
              </a:rPr>
              <a:t>) = 0;</a:t>
            </a:r>
            <a:r>
              <a:rPr lang="zh-CN" altLang="en-US" sz="2000" dirty="0">
                <a:latin typeface="Adobe Gothic Std B" panose="020B0800000000000000" pitchFamily="34" charset="-128"/>
              </a:rPr>
              <a:t>出现这种情况时往往会对我们的分类器造成较大影响（连乘），为了规避这种影响我们</a:t>
            </a:r>
            <a:r>
              <a:rPr lang="en-US" altLang="zh-CN" sz="2000" dirty="0" err="1">
                <a:latin typeface="Adobe Gothic Std B" panose="020B0800000000000000" pitchFamily="34" charset="-128"/>
              </a:rPr>
              <a:t>yi</a:t>
            </a:r>
            <a:r>
              <a:rPr lang="zh-CN" altLang="en-US" sz="2000" dirty="0">
                <a:latin typeface="Adobe Gothic Std B" panose="020B0800000000000000" pitchFamily="34" charset="-128"/>
              </a:rPr>
              <a:t>对应的</a:t>
            </a:r>
            <a:r>
              <a:rPr lang="en-US" altLang="zh-CN" sz="2000" dirty="0">
                <a:latin typeface="Adobe Gothic Std B" panose="020B0800000000000000" pitchFamily="34" charset="-128"/>
              </a:rPr>
              <a:t>aj+1</a:t>
            </a:r>
            <a:r>
              <a:rPr lang="zh-CN" altLang="en-US" sz="2000" dirty="0">
                <a:latin typeface="Adobe Gothic Std B" panose="020B0800000000000000" pitchFamily="34" charset="-128"/>
              </a:rPr>
              <a:t>；当样本数量较大时并不会对整体产生很大影响。也是我们说的</a:t>
            </a:r>
            <a:r>
              <a:rPr lang="en-US" altLang="zh-CN" sz="2000" dirty="0">
                <a:latin typeface="Adobe Gothic Std B" panose="020B0800000000000000" pitchFamily="34" charset="-128"/>
              </a:rPr>
              <a:t>Laplace</a:t>
            </a:r>
            <a:r>
              <a:rPr lang="zh-CN" altLang="en-US" sz="2000" dirty="0">
                <a:latin typeface="Adobe Gothic Std B" panose="020B0800000000000000" pitchFamily="34" charset="-128"/>
              </a:rPr>
              <a:t>校准。</a:t>
            </a:r>
            <a:endParaRPr lang="en-US" altLang="zh-CN" sz="2000" dirty="0">
              <a:latin typeface="Adobe Gothic Std B" panose="020B0800000000000000" pitchFamily="34" charset="-128"/>
            </a:endParaRPr>
          </a:p>
          <a:p>
            <a:endParaRPr lang="zh-CN" altLang="en-US" sz="2000" dirty="0"/>
          </a:p>
        </p:txBody>
      </p:sp>
    </p:spTree>
    <p:extLst>
      <p:ext uri="{BB962C8B-B14F-4D97-AF65-F5344CB8AC3E}">
        <p14:creationId xmlns:p14="http://schemas.microsoft.com/office/powerpoint/2010/main" val="592647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6" name="矩形 5"/>
          <p:cNvSpPr/>
          <p:nvPr/>
        </p:nvSpPr>
        <p:spPr>
          <a:xfrm>
            <a:off x="665434" y="857997"/>
            <a:ext cx="4493538"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问题？什么是朴素贝叶斯分类器</a:t>
            </a:r>
            <a:endParaRPr lang="en-US" altLang="zh-CN" sz="2400" dirty="0">
              <a:solidFill>
                <a:schemeClr val="bg1"/>
              </a:solidFill>
            </a:endParaRPr>
          </a:p>
        </p:txBody>
      </p:sp>
      <p:sp>
        <p:nvSpPr>
          <p:cNvPr id="2" name="文本框 1"/>
          <p:cNvSpPr txBox="1"/>
          <p:nvPr/>
        </p:nvSpPr>
        <p:spPr>
          <a:xfrm>
            <a:off x="665434" y="2248088"/>
            <a:ext cx="11382704" cy="1631216"/>
          </a:xfrm>
          <a:prstGeom prst="rect">
            <a:avLst/>
          </a:prstGeom>
          <a:noFill/>
        </p:spPr>
        <p:txBody>
          <a:bodyPr wrap="square" rtlCol="0">
            <a:spAutoFit/>
          </a:bodyPr>
          <a:lstStyle/>
          <a:p>
            <a:r>
              <a:rPr lang="zh-CN" altLang="en-US" sz="2000" dirty="0"/>
              <a:t>是的，</a:t>
            </a:r>
            <a:r>
              <a:rPr lang="zh-CN" altLang="en-US" sz="2000" b="1" dirty="0"/>
              <a:t>其实就是当样本的各个属性没有任何相关性时</a:t>
            </a:r>
            <a:r>
              <a:rPr lang="zh-CN" altLang="en-US" sz="2000" dirty="0"/>
              <a:t>，我们所使用</a:t>
            </a:r>
            <a:r>
              <a:rPr lang="zh-CN" altLang="en-US" sz="2000" dirty="0" smtClean="0"/>
              <a:t>的贝叶斯分类器。</a:t>
            </a:r>
            <a:endParaRPr lang="en-US" altLang="zh-CN" sz="2000" dirty="0" smtClean="0"/>
          </a:p>
          <a:p>
            <a:endParaRPr lang="en-US" altLang="zh-CN" sz="2000" dirty="0"/>
          </a:p>
          <a:p>
            <a:r>
              <a:rPr lang="zh-CN" altLang="en-US" sz="2000" dirty="0"/>
              <a:t>那么问题又来了？现实生活中，任何一个样本它的各个属性不可能完全不想关的，那么对于这样这种情况我们该如何解决呢？</a:t>
            </a:r>
          </a:p>
          <a:p>
            <a:endParaRPr lang="zh-CN" altLang="en-US" sz="2000" dirty="0"/>
          </a:p>
        </p:txBody>
      </p:sp>
    </p:spTree>
    <p:extLst>
      <p:ext uri="{BB962C8B-B14F-4D97-AF65-F5344CB8AC3E}">
        <p14:creationId xmlns:p14="http://schemas.microsoft.com/office/powerpoint/2010/main" val="3372740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14</a:t>
            </a:fld>
            <a:endParaRPr lang="zh-CN" altLang="en-US" dirty="0"/>
          </a:p>
        </p:txBody>
      </p:sp>
      <p:sp>
        <p:nvSpPr>
          <p:cNvPr id="6" name="矩形 5"/>
          <p:cNvSpPr/>
          <p:nvPr/>
        </p:nvSpPr>
        <p:spPr>
          <a:xfrm>
            <a:off x="667075" y="1018692"/>
            <a:ext cx="2954655"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半朴素贝叶斯分类器</a:t>
            </a:r>
            <a:endParaRPr lang="en-US" altLang="zh-CN" sz="2400" dirty="0">
              <a:solidFill>
                <a:schemeClr val="bg1"/>
              </a:solidFill>
            </a:endParaRPr>
          </a:p>
        </p:txBody>
      </p:sp>
      <p:sp>
        <p:nvSpPr>
          <p:cNvPr id="2" name="文本框 1"/>
          <p:cNvSpPr txBox="1"/>
          <p:nvPr/>
        </p:nvSpPr>
        <p:spPr>
          <a:xfrm>
            <a:off x="665434" y="1727826"/>
            <a:ext cx="11382704" cy="4401205"/>
          </a:xfrm>
          <a:prstGeom prst="rect">
            <a:avLst/>
          </a:prstGeom>
          <a:noFill/>
        </p:spPr>
        <p:txBody>
          <a:bodyPr wrap="square" rtlCol="0">
            <a:spAutoFit/>
          </a:bodyPr>
          <a:lstStyle/>
          <a:p>
            <a:pPr>
              <a:lnSpc>
                <a:spcPct val="150000"/>
              </a:lnSpc>
            </a:pPr>
            <a:r>
              <a:rPr lang="zh-CN" altLang="en-US" sz="2000" dirty="0"/>
              <a:t>为了解决样本属性之间相关问题的，我们又提出了</a:t>
            </a:r>
            <a:r>
              <a:rPr lang="zh-CN" altLang="en-US" sz="2000" b="1" dirty="0"/>
              <a:t>半朴素贝叶斯分类器</a:t>
            </a:r>
            <a:endParaRPr lang="en-US" altLang="zh-CN" sz="2000" b="1" dirty="0"/>
          </a:p>
          <a:p>
            <a:pPr>
              <a:lnSpc>
                <a:spcPct val="150000"/>
              </a:lnSpc>
            </a:pPr>
            <a:r>
              <a:rPr lang="zh-CN" altLang="en-US" sz="2000" b="1" dirty="0"/>
              <a:t>这里所谓的半朴素</a:t>
            </a:r>
            <a:r>
              <a:rPr lang="en-US" altLang="zh-CN" sz="2000" b="1" dirty="0"/>
              <a:t>---</a:t>
            </a:r>
            <a:r>
              <a:rPr lang="zh-CN" altLang="en-US" sz="2000" b="1" dirty="0"/>
              <a:t>就是考虑一部分属性间的相互依赖信息。</a:t>
            </a:r>
            <a:endParaRPr lang="en-US" altLang="zh-CN" sz="2000" b="1" dirty="0"/>
          </a:p>
          <a:p>
            <a:pPr>
              <a:lnSpc>
                <a:spcPct val="150000"/>
              </a:lnSpc>
            </a:pPr>
            <a:r>
              <a:rPr lang="zh-CN" altLang="en-US" sz="2000" b="1" dirty="0"/>
              <a:t>优点：既不需要考虑完全联合概率的复杂计算，也不会忽略比较强的属性之间的依赖关系。</a:t>
            </a:r>
            <a:endParaRPr lang="en-US" altLang="zh-CN" sz="2000" b="1" dirty="0"/>
          </a:p>
          <a:p>
            <a:pPr>
              <a:lnSpc>
                <a:spcPct val="150000"/>
              </a:lnSpc>
            </a:pPr>
            <a:r>
              <a:rPr lang="zh-CN" altLang="en-US" sz="2000" b="1" dirty="0"/>
              <a:t>需要注意的时：</a:t>
            </a:r>
            <a:endParaRPr lang="en-US" altLang="zh-CN" sz="2000" b="1" dirty="0"/>
          </a:p>
          <a:p>
            <a:pPr>
              <a:lnSpc>
                <a:spcPct val="150000"/>
              </a:lnSpc>
            </a:pPr>
            <a:r>
              <a:rPr lang="zh-CN" altLang="en-US" sz="2000" b="1" dirty="0"/>
              <a:t>我们这里仅仅考虑半朴素贝叶斯分类器常用的策略</a:t>
            </a:r>
            <a:r>
              <a:rPr lang="en-US" altLang="zh-CN" sz="2000" b="1" dirty="0"/>
              <a:t>----</a:t>
            </a:r>
            <a:r>
              <a:rPr lang="zh-CN" altLang="en-US" sz="2000" b="1" dirty="0"/>
              <a:t>“独依赖估计”（</a:t>
            </a:r>
            <a:r>
              <a:rPr lang="en-US" altLang="zh-CN" sz="2000" b="1" dirty="0"/>
              <a:t>One-Dependent Estimator</a:t>
            </a:r>
            <a:r>
              <a:rPr lang="zh-CN" altLang="en-US" sz="2000" b="1" dirty="0"/>
              <a:t>）</a:t>
            </a:r>
            <a:r>
              <a:rPr lang="en-US" altLang="zh-CN" sz="2000" b="1" dirty="0"/>
              <a:t>ODE</a:t>
            </a:r>
            <a:r>
              <a:rPr lang="zh-CN" altLang="en-US" sz="2000" b="1" dirty="0"/>
              <a:t>。</a:t>
            </a:r>
            <a:endParaRPr lang="en-US" altLang="zh-CN" sz="2000" b="1" dirty="0"/>
          </a:p>
          <a:p>
            <a:pPr>
              <a:lnSpc>
                <a:spcPct val="150000"/>
              </a:lnSpc>
            </a:pPr>
            <a:r>
              <a:rPr lang="en-US" altLang="zh-CN" sz="2000" b="1" dirty="0"/>
              <a:t>	P(</a:t>
            </a:r>
            <a:r>
              <a:rPr lang="en-US" altLang="zh-CN" sz="2000" b="1" dirty="0" err="1"/>
              <a:t>yi</a:t>
            </a:r>
            <a:r>
              <a:rPr lang="en-US" altLang="zh-CN" sz="2000" b="1" dirty="0"/>
              <a:t>/x) -=  P(</a:t>
            </a:r>
            <a:r>
              <a:rPr lang="en-US" altLang="zh-CN" sz="2000" b="1" dirty="0" err="1"/>
              <a:t>yi</a:t>
            </a:r>
            <a:r>
              <a:rPr lang="en-US" altLang="zh-CN" sz="2000" b="1" dirty="0"/>
              <a:t>)*P(</a:t>
            </a:r>
            <a:r>
              <a:rPr lang="en-US" altLang="zh-CN" sz="2000" b="1" dirty="0" err="1"/>
              <a:t>aj</a:t>
            </a:r>
            <a:r>
              <a:rPr lang="en-US" altLang="zh-CN" sz="2000" b="1" dirty="0"/>
              <a:t>/</a:t>
            </a:r>
            <a:r>
              <a:rPr lang="en-US" altLang="zh-CN" sz="2000" b="1" dirty="0" err="1"/>
              <a:t>yi,Pa</a:t>
            </a:r>
            <a:r>
              <a:rPr lang="en-US" altLang="zh-CN" sz="2000" b="1" dirty="0"/>
              <a:t>)    ---</a:t>
            </a:r>
            <a:r>
              <a:rPr lang="zh-CN" altLang="en-US" sz="2000" b="1" dirty="0"/>
              <a:t>其中</a:t>
            </a:r>
            <a:r>
              <a:rPr lang="en-US" altLang="zh-CN" sz="2000" b="1" dirty="0"/>
              <a:t>Pa</a:t>
            </a:r>
            <a:r>
              <a:rPr lang="zh-CN" altLang="en-US" sz="2000" b="1" dirty="0"/>
              <a:t>表示属性</a:t>
            </a:r>
            <a:r>
              <a:rPr lang="en-US" altLang="zh-CN" sz="2000" b="1" dirty="0" err="1"/>
              <a:t>aj</a:t>
            </a:r>
            <a:r>
              <a:rPr lang="zh-CN" altLang="en-US" sz="2000" b="1" dirty="0"/>
              <a:t>锁依赖的属性称其为父属性。此时问题的关键转化为</a:t>
            </a:r>
            <a:r>
              <a:rPr lang="en-US" altLang="zh-CN" sz="2000" b="1" dirty="0"/>
              <a:t>----</a:t>
            </a:r>
            <a:r>
              <a:rPr lang="zh-CN" altLang="en-US" sz="2000" b="1" dirty="0"/>
              <a:t>怎么去确定每一个属性的父属性</a:t>
            </a:r>
            <a:endParaRPr lang="en-US" altLang="zh-CN" sz="2000" b="1" dirty="0"/>
          </a:p>
          <a:p>
            <a:endParaRPr lang="zh-CN" altLang="en-US" sz="2000" dirty="0"/>
          </a:p>
          <a:p>
            <a:endParaRPr lang="zh-CN" altLang="en-US" sz="2000" dirty="0"/>
          </a:p>
        </p:txBody>
      </p:sp>
    </p:spTree>
    <p:extLst>
      <p:ext uri="{BB962C8B-B14F-4D97-AF65-F5344CB8AC3E}">
        <p14:creationId xmlns:p14="http://schemas.microsoft.com/office/powerpoint/2010/main" val="4037231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sp>
        <p:nvSpPr>
          <p:cNvPr id="6" name="矩形 5"/>
          <p:cNvSpPr/>
          <p:nvPr/>
        </p:nvSpPr>
        <p:spPr>
          <a:xfrm>
            <a:off x="667075" y="1018692"/>
            <a:ext cx="2954655"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半朴素贝叶斯分类器</a:t>
            </a:r>
            <a:endParaRPr lang="en-US" altLang="zh-CN" sz="2400" dirty="0">
              <a:solidFill>
                <a:schemeClr val="bg1"/>
              </a:solidFill>
            </a:endParaRPr>
          </a:p>
        </p:txBody>
      </p:sp>
      <p:sp>
        <p:nvSpPr>
          <p:cNvPr id="2" name="文本框 1"/>
          <p:cNvSpPr txBox="1"/>
          <p:nvPr/>
        </p:nvSpPr>
        <p:spPr>
          <a:xfrm>
            <a:off x="667075" y="1872830"/>
            <a:ext cx="11382704" cy="2554545"/>
          </a:xfrm>
          <a:prstGeom prst="rect">
            <a:avLst/>
          </a:prstGeom>
          <a:noFill/>
        </p:spPr>
        <p:txBody>
          <a:bodyPr wrap="square" rtlCol="0">
            <a:spAutoFit/>
          </a:bodyPr>
          <a:lstStyle/>
          <a:p>
            <a:r>
              <a:rPr lang="en-US" altLang="zh-CN" sz="2000" b="1" dirty="0"/>
              <a:t>P(</a:t>
            </a:r>
            <a:r>
              <a:rPr lang="en-US" altLang="zh-CN" sz="2000" b="1" dirty="0" err="1"/>
              <a:t>yi</a:t>
            </a:r>
            <a:r>
              <a:rPr lang="en-US" altLang="zh-CN" sz="2000" b="1" dirty="0"/>
              <a:t>/x) -=  P(</a:t>
            </a:r>
            <a:r>
              <a:rPr lang="en-US" altLang="zh-CN" sz="2000" b="1" dirty="0" err="1"/>
              <a:t>yi</a:t>
            </a:r>
            <a:r>
              <a:rPr lang="en-US" altLang="zh-CN" sz="2000" b="1" dirty="0"/>
              <a:t>)*P(</a:t>
            </a:r>
            <a:r>
              <a:rPr lang="en-US" altLang="zh-CN" sz="2000" b="1" dirty="0" err="1"/>
              <a:t>aj</a:t>
            </a:r>
            <a:r>
              <a:rPr lang="en-US" altLang="zh-CN" sz="2000" b="1" dirty="0"/>
              <a:t>/</a:t>
            </a:r>
            <a:r>
              <a:rPr lang="en-US" altLang="zh-CN" sz="2000" b="1" dirty="0" err="1"/>
              <a:t>yi,Pa</a:t>
            </a:r>
            <a:r>
              <a:rPr lang="en-US" altLang="zh-CN" sz="2000" b="1" dirty="0"/>
              <a:t>)    </a:t>
            </a:r>
            <a:endParaRPr lang="en-US" altLang="zh-CN" sz="2000" b="1" dirty="0" smtClean="0"/>
          </a:p>
          <a:p>
            <a:endParaRPr lang="en-US" altLang="zh-CN" sz="2000" b="1" dirty="0"/>
          </a:p>
          <a:p>
            <a:r>
              <a:rPr lang="zh-CN" altLang="en-US" sz="2000" b="1" dirty="0" smtClean="0"/>
              <a:t>问题</a:t>
            </a:r>
            <a:r>
              <a:rPr lang="en-US" altLang="zh-CN" sz="2000" b="1" dirty="0" smtClean="0"/>
              <a:t>----</a:t>
            </a:r>
            <a:r>
              <a:rPr lang="zh-CN" altLang="en-US" sz="2000" b="1" dirty="0"/>
              <a:t>怎么去确定每一个属性的父属性</a:t>
            </a:r>
            <a:r>
              <a:rPr lang="en-US" altLang="zh-CN" sz="2000" b="1" dirty="0"/>
              <a:t>Pa?</a:t>
            </a:r>
          </a:p>
          <a:p>
            <a:endParaRPr lang="en-US" altLang="zh-CN" sz="2000" b="1" dirty="0" smtClean="0"/>
          </a:p>
          <a:p>
            <a:r>
              <a:rPr lang="zh-CN" altLang="en-US" sz="2000" b="1" dirty="0" smtClean="0"/>
              <a:t>常用的三种方式：</a:t>
            </a:r>
            <a:endParaRPr lang="en-US" altLang="zh-CN" sz="2000" b="1" dirty="0"/>
          </a:p>
          <a:p>
            <a:r>
              <a:rPr lang="en-US" altLang="zh-CN" sz="2000" b="1" dirty="0"/>
              <a:t>1</a:t>
            </a:r>
            <a:r>
              <a:rPr lang="zh-CN" altLang="en-US" sz="2000" b="1" dirty="0"/>
              <a:t>：</a:t>
            </a:r>
            <a:r>
              <a:rPr lang="en-US" altLang="zh-CN" sz="2000" b="1" dirty="0"/>
              <a:t>Super-Parent ODE</a:t>
            </a:r>
            <a:r>
              <a:rPr lang="zh-CN" altLang="en-US" sz="2000" b="1" dirty="0"/>
              <a:t>方法，超父属性，即所有的属性都共同依赖一个属性。如下图</a:t>
            </a:r>
            <a:r>
              <a:rPr lang="en-US" altLang="zh-CN" sz="2000" b="1" dirty="0"/>
              <a:t>B</a:t>
            </a:r>
            <a:r>
              <a:rPr lang="zh-CN" altLang="en-US" sz="2000" b="1" dirty="0"/>
              <a:t>所示</a:t>
            </a:r>
            <a:endParaRPr lang="en-US" altLang="zh-CN" sz="2000" b="1" dirty="0"/>
          </a:p>
          <a:p>
            <a:endParaRPr lang="zh-CN" altLang="en-US" sz="2000" dirty="0"/>
          </a:p>
          <a:p>
            <a:endParaRPr lang="zh-CN" altLang="en-US" sz="20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479" y="3825392"/>
            <a:ext cx="7506269" cy="3105586"/>
          </a:xfrm>
          <a:prstGeom prst="rect">
            <a:avLst/>
          </a:prstGeom>
        </p:spPr>
      </p:pic>
    </p:spTree>
    <p:extLst>
      <p:ext uri="{BB962C8B-B14F-4D97-AF65-F5344CB8AC3E}">
        <p14:creationId xmlns:p14="http://schemas.microsoft.com/office/powerpoint/2010/main" val="2628273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16</a:t>
            </a:fld>
            <a:endParaRPr lang="zh-CN" altLang="en-US" dirty="0"/>
          </a:p>
        </p:txBody>
      </p:sp>
      <p:sp>
        <p:nvSpPr>
          <p:cNvPr id="6" name="矩形 5"/>
          <p:cNvSpPr/>
          <p:nvPr/>
        </p:nvSpPr>
        <p:spPr>
          <a:xfrm>
            <a:off x="667075" y="1018692"/>
            <a:ext cx="2954655"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半朴素贝叶斯分类器</a:t>
            </a:r>
            <a:endParaRPr lang="en-US" altLang="zh-CN" sz="2400" dirty="0">
              <a:solidFill>
                <a:schemeClr val="bg1"/>
              </a:solidFill>
            </a:endParaRPr>
          </a:p>
        </p:txBody>
      </p:sp>
      <p:sp>
        <p:nvSpPr>
          <p:cNvPr id="2" name="文本框 1"/>
          <p:cNvSpPr txBox="1"/>
          <p:nvPr/>
        </p:nvSpPr>
        <p:spPr>
          <a:xfrm>
            <a:off x="667075" y="1872830"/>
            <a:ext cx="11382704" cy="1631216"/>
          </a:xfrm>
          <a:prstGeom prst="rect">
            <a:avLst/>
          </a:prstGeom>
          <a:noFill/>
        </p:spPr>
        <p:txBody>
          <a:bodyPr wrap="square" rtlCol="0">
            <a:spAutoFit/>
          </a:bodyPr>
          <a:lstStyle/>
          <a:p>
            <a:pPr>
              <a:lnSpc>
                <a:spcPct val="150000"/>
              </a:lnSpc>
            </a:pPr>
            <a:r>
              <a:rPr lang="en-US" altLang="zh-CN" sz="2000" b="1" dirty="0"/>
              <a:t>2</a:t>
            </a:r>
            <a:r>
              <a:rPr lang="zh-CN" altLang="en-US" sz="2000" b="1" dirty="0"/>
              <a:t>：</a:t>
            </a:r>
            <a:r>
              <a:rPr lang="en-US" altLang="zh-CN" sz="2000" b="1" dirty="0"/>
              <a:t>TAN (Tree Augmented naïve </a:t>
            </a:r>
            <a:r>
              <a:rPr lang="en-US" altLang="zh-CN" sz="2000" b="1" dirty="0" err="1"/>
              <a:t>Baye</a:t>
            </a:r>
            <a:r>
              <a:rPr lang="en-US" altLang="zh-CN" sz="2000" b="1" dirty="0"/>
              <a:t>) </a:t>
            </a:r>
            <a:r>
              <a:rPr lang="zh-CN" altLang="en-US" sz="2000" b="1" dirty="0"/>
              <a:t>算法</a:t>
            </a:r>
            <a:r>
              <a:rPr lang="zh-CN" altLang="en-US" sz="2000" dirty="0"/>
              <a:t>：该算法是在最大带权生成树的算法的基础上，通过一下面的步骤将依赖关系转化为下图</a:t>
            </a:r>
            <a:r>
              <a:rPr lang="en-US" altLang="zh-CN" sz="2000" dirty="0"/>
              <a:t>C</a:t>
            </a:r>
            <a:r>
              <a:rPr lang="zh-CN" altLang="en-US" sz="2000" dirty="0"/>
              <a:t>所示的属性结构</a:t>
            </a:r>
            <a:endParaRPr lang="en-US" altLang="zh-CN" sz="2000" dirty="0"/>
          </a:p>
          <a:p>
            <a:endParaRPr lang="zh-CN" altLang="en-US" sz="2000" dirty="0"/>
          </a:p>
          <a:p>
            <a:endParaRPr lang="zh-CN" altLang="en-US" sz="20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799" y="2470603"/>
            <a:ext cx="3169201" cy="3748731"/>
          </a:xfrm>
          <a:prstGeom prst="rect">
            <a:avLst/>
          </a:prstGeom>
        </p:spPr>
      </p:pic>
      <p:sp>
        <p:nvSpPr>
          <p:cNvPr id="9" name="文本框 8"/>
          <p:cNvSpPr txBox="1"/>
          <p:nvPr/>
        </p:nvSpPr>
        <p:spPr>
          <a:xfrm>
            <a:off x="695324" y="2759918"/>
            <a:ext cx="8355724" cy="4555093"/>
          </a:xfrm>
          <a:prstGeom prst="rect">
            <a:avLst/>
          </a:prstGeom>
          <a:noFill/>
        </p:spPr>
        <p:txBody>
          <a:bodyPr wrap="square" rtlCol="0">
            <a:spAutoFit/>
          </a:bodyPr>
          <a:lstStyle/>
          <a:p>
            <a:pPr>
              <a:lnSpc>
                <a:spcPct val="150000"/>
              </a:lnSpc>
            </a:pPr>
            <a:r>
              <a:rPr lang="zh-CN" altLang="en-US" sz="2000" dirty="0" smtClean="0"/>
              <a:t>步骤：</a:t>
            </a:r>
            <a:endParaRPr lang="en-US" altLang="zh-CN" sz="2000" dirty="0" smtClean="0"/>
          </a:p>
          <a:p>
            <a:pPr>
              <a:lnSpc>
                <a:spcPct val="150000"/>
              </a:lnSpc>
            </a:pPr>
            <a:r>
              <a:rPr lang="en-US" altLang="zh-CN" sz="2000" dirty="0" smtClean="0"/>
              <a:t>A</a:t>
            </a:r>
            <a:r>
              <a:rPr lang="zh-CN" altLang="en-US" sz="2000" dirty="0"/>
              <a:t>：计算任意两个属性之间的条件互信息</a:t>
            </a:r>
            <a:r>
              <a:rPr lang="en-US" altLang="zh-CN" sz="2000" dirty="0"/>
              <a:t> I(</a:t>
            </a:r>
            <a:r>
              <a:rPr lang="en-US" altLang="zh-CN" sz="2000" dirty="0" err="1"/>
              <a:t>xi,xj</a:t>
            </a:r>
            <a:r>
              <a:rPr lang="en-US" altLang="zh-CN" sz="2000" dirty="0"/>
              <a:t>)</a:t>
            </a:r>
          </a:p>
          <a:p>
            <a:pPr>
              <a:lnSpc>
                <a:spcPct val="150000"/>
              </a:lnSpc>
            </a:pPr>
            <a:r>
              <a:rPr lang="en-US" altLang="zh-CN" sz="2000" dirty="0"/>
              <a:t>B</a:t>
            </a:r>
            <a:r>
              <a:rPr lang="zh-CN" altLang="en-US" sz="2000" dirty="0"/>
              <a:t>：以属性为节点构建完全图，任意两个节点之间权重设置为上面计算出来的条件互信息</a:t>
            </a:r>
            <a:r>
              <a:rPr lang="en-US" altLang="zh-CN" sz="2000" dirty="0"/>
              <a:t>I(</a:t>
            </a:r>
            <a:r>
              <a:rPr lang="en-US" altLang="zh-CN" sz="2000" dirty="0" err="1"/>
              <a:t>xi,xj</a:t>
            </a:r>
            <a:r>
              <a:rPr lang="en-US" altLang="zh-CN" sz="2000" dirty="0"/>
              <a:t>)</a:t>
            </a:r>
          </a:p>
          <a:p>
            <a:pPr>
              <a:lnSpc>
                <a:spcPct val="150000"/>
              </a:lnSpc>
            </a:pPr>
            <a:r>
              <a:rPr lang="en-US" altLang="zh-CN" sz="2000" dirty="0"/>
              <a:t>C</a:t>
            </a:r>
            <a:r>
              <a:rPr lang="zh-CN" altLang="en-US" sz="2000" dirty="0"/>
              <a:t>：构建次有向图的最大带权生成树，挑选根变量，并且将边置为有向的</a:t>
            </a:r>
            <a:endParaRPr lang="en-US" altLang="zh-CN" sz="2000" dirty="0"/>
          </a:p>
          <a:p>
            <a:pPr>
              <a:lnSpc>
                <a:spcPct val="150000"/>
              </a:lnSpc>
            </a:pPr>
            <a:r>
              <a:rPr lang="en-US" altLang="zh-CN" sz="2000" dirty="0"/>
              <a:t>D</a:t>
            </a:r>
            <a:r>
              <a:rPr lang="zh-CN" altLang="en-US" sz="2000" dirty="0"/>
              <a:t>：加入类别节点</a:t>
            </a:r>
            <a:r>
              <a:rPr lang="en-US" altLang="zh-CN" sz="2000" dirty="0"/>
              <a:t>y</a:t>
            </a:r>
            <a:r>
              <a:rPr lang="zh-CN" altLang="en-US" sz="2000" dirty="0"/>
              <a:t>，增加类别</a:t>
            </a:r>
            <a:r>
              <a:rPr lang="en-US" altLang="zh-CN" sz="2000" dirty="0"/>
              <a:t>y</a:t>
            </a:r>
            <a:r>
              <a:rPr lang="zh-CN" altLang="en-US" sz="2000" dirty="0"/>
              <a:t>到每一个节点（属性）的有向边</a:t>
            </a:r>
            <a:r>
              <a:rPr lang="zh-CN" altLang="en-US" sz="2000" dirty="0" smtClean="0"/>
              <a:t>。</a:t>
            </a:r>
            <a:endParaRPr lang="en-US" altLang="zh-CN" sz="2000" dirty="0"/>
          </a:p>
          <a:p>
            <a:pPr>
              <a:lnSpc>
                <a:spcPct val="150000"/>
              </a:lnSpc>
            </a:pPr>
            <a:r>
              <a:rPr lang="zh-CN" altLang="en-US" sz="2000" dirty="0">
                <a:solidFill>
                  <a:srgbClr val="FF0000"/>
                </a:solidFill>
              </a:rPr>
              <a:t>通过以上描述我们可以看出，通过最大生成树算法，</a:t>
            </a:r>
            <a:r>
              <a:rPr lang="en-US" altLang="zh-CN" sz="2000" dirty="0">
                <a:solidFill>
                  <a:srgbClr val="FF0000"/>
                </a:solidFill>
              </a:rPr>
              <a:t>TAN</a:t>
            </a:r>
            <a:r>
              <a:rPr lang="zh-CN" altLang="en-US" sz="2000" dirty="0">
                <a:solidFill>
                  <a:srgbClr val="FF0000"/>
                </a:solidFill>
              </a:rPr>
              <a:t>算法其实仅仅是保留了强相关属性之间的依赖性。</a:t>
            </a:r>
            <a:endParaRPr lang="en-US" altLang="zh-CN" sz="2000" dirty="0">
              <a:solidFill>
                <a:srgbClr val="FF0000"/>
              </a:solidFill>
            </a:endParaRPr>
          </a:p>
          <a:p>
            <a:pPr>
              <a:lnSpc>
                <a:spcPct val="150000"/>
              </a:lnSpc>
            </a:pPr>
            <a:endParaRPr lang="zh-CN" altLang="en-US" sz="2000" dirty="0"/>
          </a:p>
          <a:p>
            <a:endParaRPr lang="zh-CN" altLang="en-US" sz="2000" dirty="0"/>
          </a:p>
        </p:txBody>
      </p:sp>
    </p:spTree>
    <p:extLst>
      <p:ext uri="{BB962C8B-B14F-4D97-AF65-F5344CB8AC3E}">
        <p14:creationId xmlns:p14="http://schemas.microsoft.com/office/powerpoint/2010/main" val="2123776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17</a:t>
            </a:fld>
            <a:endParaRPr lang="zh-CN" altLang="en-US" dirty="0"/>
          </a:p>
        </p:txBody>
      </p:sp>
      <p:sp>
        <p:nvSpPr>
          <p:cNvPr id="6" name="矩形 5"/>
          <p:cNvSpPr/>
          <p:nvPr/>
        </p:nvSpPr>
        <p:spPr>
          <a:xfrm>
            <a:off x="667075" y="1018692"/>
            <a:ext cx="2954655"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半朴素贝叶斯分类器</a:t>
            </a:r>
            <a:endParaRPr lang="en-US" altLang="zh-CN" sz="2400" dirty="0">
              <a:solidFill>
                <a:schemeClr val="bg1"/>
              </a:solidFill>
            </a:endParaRPr>
          </a:p>
        </p:txBody>
      </p:sp>
      <p:sp>
        <p:nvSpPr>
          <p:cNvPr id="2" name="文本框 1"/>
          <p:cNvSpPr txBox="1"/>
          <p:nvPr/>
        </p:nvSpPr>
        <p:spPr>
          <a:xfrm>
            <a:off x="667075" y="1872830"/>
            <a:ext cx="11382704" cy="1631216"/>
          </a:xfrm>
          <a:prstGeom prst="rect">
            <a:avLst/>
          </a:prstGeom>
          <a:noFill/>
        </p:spPr>
        <p:txBody>
          <a:bodyPr wrap="square" rtlCol="0">
            <a:spAutoFit/>
          </a:bodyPr>
          <a:lstStyle/>
          <a:p>
            <a:pPr>
              <a:lnSpc>
                <a:spcPct val="150000"/>
              </a:lnSpc>
            </a:pPr>
            <a:r>
              <a:rPr lang="en-US" altLang="zh-CN" sz="2000" b="1" dirty="0"/>
              <a:t>2</a:t>
            </a:r>
            <a:r>
              <a:rPr lang="zh-CN" altLang="en-US" sz="2000" b="1" dirty="0"/>
              <a:t>：</a:t>
            </a:r>
            <a:r>
              <a:rPr lang="en-US" altLang="zh-CN" sz="2000" b="1" dirty="0"/>
              <a:t>TAN (Tree Augmented naïve </a:t>
            </a:r>
            <a:r>
              <a:rPr lang="en-US" altLang="zh-CN" sz="2000" b="1" dirty="0" err="1"/>
              <a:t>Baye</a:t>
            </a:r>
            <a:r>
              <a:rPr lang="en-US" altLang="zh-CN" sz="2000" b="1" dirty="0"/>
              <a:t>) </a:t>
            </a:r>
            <a:r>
              <a:rPr lang="zh-CN" altLang="en-US" sz="2000" b="1" dirty="0"/>
              <a:t>算法</a:t>
            </a:r>
            <a:r>
              <a:rPr lang="zh-CN" altLang="en-US" sz="2000" dirty="0"/>
              <a:t>：该算法是在最大带权生成树的算法的基础上，通过一下面的步骤将依赖关系转化为下图</a:t>
            </a:r>
            <a:r>
              <a:rPr lang="en-US" altLang="zh-CN" sz="2000" dirty="0"/>
              <a:t>C</a:t>
            </a:r>
            <a:r>
              <a:rPr lang="zh-CN" altLang="en-US" sz="2000" dirty="0"/>
              <a:t>所示的属性结构</a:t>
            </a:r>
            <a:endParaRPr lang="en-US" altLang="zh-CN" sz="2000" dirty="0"/>
          </a:p>
          <a:p>
            <a:endParaRPr lang="zh-CN" altLang="en-US" sz="2000" dirty="0"/>
          </a:p>
          <a:p>
            <a:endParaRPr lang="zh-CN" altLang="en-US" sz="20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799" y="2470603"/>
            <a:ext cx="3169201" cy="3748731"/>
          </a:xfrm>
          <a:prstGeom prst="rect">
            <a:avLst/>
          </a:prstGeom>
        </p:spPr>
      </p:pic>
      <p:sp>
        <p:nvSpPr>
          <p:cNvPr id="9" name="文本框 8"/>
          <p:cNvSpPr txBox="1"/>
          <p:nvPr/>
        </p:nvSpPr>
        <p:spPr>
          <a:xfrm>
            <a:off x="695324" y="2759918"/>
            <a:ext cx="8355724" cy="4555093"/>
          </a:xfrm>
          <a:prstGeom prst="rect">
            <a:avLst/>
          </a:prstGeom>
          <a:noFill/>
        </p:spPr>
        <p:txBody>
          <a:bodyPr wrap="square" rtlCol="0">
            <a:spAutoFit/>
          </a:bodyPr>
          <a:lstStyle/>
          <a:p>
            <a:pPr>
              <a:lnSpc>
                <a:spcPct val="150000"/>
              </a:lnSpc>
            </a:pPr>
            <a:r>
              <a:rPr lang="zh-CN" altLang="en-US" sz="2000" dirty="0" smtClean="0"/>
              <a:t>步骤：</a:t>
            </a:r>
            <a:endParaRPr lang="en-US" altLang="zh-CN" sz="2000" dirty="0" smtClean="0"/>
          </a:p>
          <a:p>
            <a:pPr>
              <a:lnSpc>
                <a:spcPct val="150000"/>
              </a:lnSpc>
            </a:pPr>
            <a:r>
              <a:rPr lang="en-US" altLang="zh-CN" sz="2000" dirty="0" smtClean="0"/>
              <a:t>A</a:t>
            </a:r>
            <a:r>
              <a:rPr lang="zh-CN" altLang="en-US" sz="2000" dirty="0"/>
              <a:t>：计算任意两个属性之间的条件互信息</a:t>
            </a:r>
            <a:r>
              <a:rPr lang="en-US" altLang="zh-CN" sz="2000" dirty="0"/>
              <a:t> I(</a:t>
            </a:r>
            <a:r>
              <a:rPr lang="en-US" altLang="zh-CN" sz="2000" dirty="0" err="1"/>
              <a:t>xi,xj</a:t>
            </a:r>
            <a:r>
              <a:rPr lang="en-US" altLang="zh-CN" sz="2000" dirty="0"/>
              <a:t>)</a:t>
            </a:r>
          </a:p>
          <a:p>
            <a:pPr>
              <a:lnSpc>
                <a:spcPct val="150000"/>
              </a:lnSpc>
            </a:pPr>
            <a:r>
              <a:rPr lang="en-US" altLang="zh-CN" sz="2000" dirty="0"/>
              <a:t>B</a:t>
            </a:r>
            <a:r>
              <a:rPr lang="zh-CN" altLang="en-US" sz="2000" dirty="0"/>
              <a:t>：以属性为节点构建完全图，任意两个节点之间权重设置为上面计算出来的条件互信息</a:t>
            </a:r>
            <a:r>
              <a:rPr lang="en-US" altLang="zh-CN" sz="2000" dirty="0"/>
              <a:t>I(</a:t>
            </a:r>
            <a:r>
              <a:rPr lang="en-US" altLang="zh-CN" sz="2000" dirty="0" err="1"/>
              <a:t>xi,xj</a:t>
            </a:r>
            <a:r>
              <a:rPr lang="en-US" altLang="zh-CN" sz="2000" dirty="0"/>
              <a:t>)</a:t>
            </a:r>
          </a:p>
          <a:p>
            <a:pPr>
              <a:lnSpc>
                <a:spcPct val="150000"/>
              </a:lnSpc>
            </a:pPr>
            <a:r>
              <a:rPr lang="en-US" altLang="zh-CN" sz="2000" dirty="0"/>
              <a:t>C</a:t>
            </a:r>
            <a:r>
              <a:rPr lang="zh-CN" altLang="en-US" sz="2000" dirty="0"/>
              <a:t>：构建次有向图的最大带权生成树，挑选根变量，并且将边置为有向的</a:t>
            </a:r>
            <a:endParaRPr lang="en-US" altLang="zh-CN" sz="2000" dirty="0"/>
          </a:p>
          <a:p>
            <a:pPr>
              <a:lnSpc>
                <a:spcPct val="150000"/>
              </a:lnSpc>
            </a:pPr>
            <a:r>
              <a:rPr lang="en-US" altLang="zh-CN" sz="2000" dirty="0"/>
              <a:t>D</a:t>
            </a:r>
            <a:r>
              <a:rPr lang="zh-CN" altLang="en-US" sz="2000" dirty="0"/>
              <a:t>：加入类别节点</a:t>
            </a:r>
            <a:r>
              <a:rPr lang="en-US" altLang="zh-CN" sz="2000" dirty="0"/>
              <a:t>y</a:t>
            </a:r>
            <a:r>
              <a:rPr lang="zh-CN" altLang="en-US" sz="2000" dirty="0"/>
              <a:t>，增加类别</a:t>
            </a:r>
            <a:r>
              <a:rPr lang="en-US" altLang="zh-CN" sz="2000" dirty="0"/>
              <a:t>y</a:t>
            </a:r>
            <a:r>
              <a:rPr lang="zh-CN" altLang="en-US" sz="2000" dirty="0"/>
              <a:t>到每一个节点（属性）的有向边</a:t>
            </a:r>
            <a:r>
              <a:rPr lang="zh-CN" altLang="en-US" sz="2000" dirty="0" smtClean="0"/>
              <a:t>。</a:t>
            </a:r>
            <a:endParaRPr lang="en-US" altLang="zh-CN" sz="2000" dirty="0"/>
          </a:p>
          <a:p>
            <a:pPr>
              <a:lnSpc>
                <a:spcPct val="150000"/>
              </a:lnSpc>
            </a:pPr>
            <a:r>
              <a:rPr lang="zh-CN" altLang="en-US" sz="2000" dirty="0">
                <a:solidFill>
                  <a:srgbClr val="FF0000"/>
                </a:solidFill>
              </a:rPr>
              <a:t>通过以上描述我们可以看出，通过最大生成树算法，</a:t>
            </a:r>
            <a:r>
              <a:rPr lang="en-US" altLang="zh-CN" sz="2000" dirty="0">
                <a:solidFill>
                  <a:srgbClr val="FF0000"/>
                </a:solidFill>
              </a:rPr>
              <a:t>TAN</a:t>
            </a:r>
            <a:r>
              <a:rPr lang="zh-CN" altLang="en-US" sz="2000" dirty="0">
                <a:solidFill>
                  <a:srgbClr val="FF0000"/>
                </a:solidFill>
              </a:rPr>
              <a:t>算法其实仅仅是保留了强相关属性之间的依赖性。</a:t>
            </a:r>
            <a:endParaRPr lang="en-US" altLang="zh-CN" sz="2000" dirty="0">
              <a:solidFill>
                <a:srgbClr val="FF0000"/>
              </a:solidFill>
            </a:endParaRPr>
          </a:p>
          <a:p>
            <a:pPr>
              <a:lnSpc>
                <a:spcPct val="150000"/>
              </a:lnSpc>
            </a:pPr>
            <a:endParaRPr lang="zh-CN" altLang="en-US" sz="2000" dirty="0"/>
          </a:p>
          <a:p>
            <a:endParaRPr lang="zh-CN" altLang="en-US" sz="2000" dirty="0"/>
          </a:p>
        </p:txBody>
      </p:sp>
    </p:spTree>
    <p:extLst>
      <p:ext uri="{BB962C8B-B14F-4D97-AF65-F5344CB8AC3E}">
        <p14:creationId xmlns:p14="http://schemas.microsoft.com/office/powerpoint/2010/main" val="1422375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18</a:t>
            </a:fld>
            <a:endParaRPr lang="zh-CN" altLang="en-US" dirty="0"/>
          </a:p>
        </p:txBody>
      </p:sp>
      <p:sp>
        <p:nvSpPr>
          <p:cNvPr id="6" name="矩形 5"/>
          <p:cNvSpPr/>
          <p:nvPr/>
        </p:nvSpPr>
        <p:spPr>
          <a:xfrm>
            <a:off x="667075" y="1018692"/>
            <a:ext cx="2954655"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半朴素贝叶斯分类器</a:t>
            </a:r>
            <a:endParaRPr lang="en-US" altLang="zh-CN" sz="2400" dirty="0">
              <a:solidFill>
                <a:schemeClr val="bg1"/>
              </a:solidFill>
            </a:endParaRPr>
          </a:p>
        </p:txBody>
      </p:sp>
      <p:sp>
        <p:nvSpPr>
          <p:cNvPr id="2" name="文本框 1"/>
          <p:cNvSpPr txBox="1"/>
          <p:nvPr/>
        </p:nvSpPr>
        <p:spPr>
          <a:xfrm>
            <a:off x="667075" y="2027630"/>
            <a:ext cx="11382704" cy="2554545"/>
          </a:xfrm>
          <a:prstGeom prst="rect">
            <a:avLst/>
          </a:prstGeom>
          <a:noFill/>
        </p:spPr>
        <p:txBody>
          <a:bodyPr wrap="square" rtlCol="0">
            <a:spAutoFit/>
          </a:bodyPr>
          <a:lstStyle/>
          <a:p>
            <a:pPr>
              <a:lnSpc>
                <a:spcPct val="150000"/>
              </a:lnSpc>
            </a:pPr>
            <a:r>
              <a:rPr lang="en-US" altLang="zh-CN" sz="2000" dirty="0"/>
              <a:t>3</a:t>
            </a:r>
            <a:r>
              <a:rPr lang="zh-CN" altLang="en-US" sz="2000" dirty="0"/>
              <a:t>：</a:t>
            </a:r>
            <a:r>
              <a:rPr lang="en-US" altLang="zh-CN" sz="2000" b="1" dirty="0"/>
              <a:t>AODE</a:t>
            </a:r>
            <a:r>
              <a:rPr lang="zh-CN" altLang="en-US" sz="2000" b="1" dirty="0"/>
              <a:t>（</a:t>
            </a:r>
            <a:r>
              <a:rPr lang="en-US" altLang="zh-CN" sz="2000" b="1" dirty="0"/>
              <a:t>Averaged One-Dependent Estimator</a:t>
            </a:r>
            <a:r>
              <a:rPr lang="zh-CN" altLang="en-US" sz="2000" b="1" dirty="0"/>
              <a:t>）</a:t>
            </a:r>
            <a:r>
              <a:rPr lang="zh-CN" altLang="en-US" sz="2000" dirty="0"/>
              <a:t>是一种基于集成学习的更加强大的</a:t>
            </a:r>
            <a:r>
              <a:rPr lang="en-US" altLang="zh-CN" sz="2000" dirty="0"/>
              <a:t>ODE</a:t>
            </a:r>
            <a:r>
              <a:rPr lang="zh-CN" altLang="en-US" sz="2000" dirty="0"/>
              <a:t>分类器。尝试将每一个属性作为超父来构造</a:t>
            </a:r>
            <a:r>
              <a:rPr lang="en-US" altLang="zh-CN" sz="2000" dirty="0"/>
              <a:t>SPODE</a:t>
            </a:r>
            <a:r>
              <a:rPr lang="zh-CN" altLang="en-US" sz="2000" dirty="0"/>
              <a:t>模型，以此类推</a:t>
            </a:r>
            <a:r>
              <a:rPr lang="en-US" altLang="zh-CN" sz="2000" dirty="0"/>
              <a:t>m</a:t>
            </a:r>
            <a:r>
              <a:rPr lang="zh-CN" altLang="en-US" sz="2000" dirty="0"/>
              <a:t>个分类属性就有</a:t>
            </a:r>
            <a:r>
              <a:rPr lang="en-US" altLang="zh-CN" sz="2000" dirty="0"/>
              <a:t>m</a:t>
            </a:r>
            <a:r>
              <a:rPr lang="zh-CN" altLang="en-US" sz="2000" dirty="0"/>
              <a:t>个</a:t>
            </a:r>
            <a:r>
              <a:rPr lang="en-US" altLang="zh-CN" sz="2000" dirty="0"/>
              <a:t>SPODE</a:t>
            </a:r>
            <a:r>
              <a:rPr lang="zh-CN" altLang="en-US" sz="2000" dirty="0"/>
              <a:t>模型，然后分别计算后验概率，选出其中具有较好样本支持的</a:t>
            </a:r>
            <a:r>
              <a:rPr lang="en-US" altLang="zh-CN" sz="2000" dirty="0"/>
              <a:t>SPODE</a:t>
            </a:r>
            <a:r>
              <a:rPr lang="zh-CN" altLang="en-US" sz="2000" dirty="0"/>
              <a:t>模型集成起来作为最终预测结果</a:t>
            </a:r>
            <a:r>
              <a:rPr lang="zh-CN" altLang="en-US" sz="2000" dirty="0" smtClean="0"/>
              <a:t>。</a:t>
            </a:r>
            <a:endParaRPr lang="en-US" altLang="zh-CN" sz="2000" dirty="0"/>
          </a:p>
          <a:p>
            <a:endParaRPr lang="zh-CN" altLang="en-US" sz="2000" dirty="0"/>
          </a:p>
          <a:p>
            <a:endParaRPr lang="zh-CN" altLang="en-US" sz="2000" dirty="0"/>
          </a:p>
        </p:txBody>
      </p:sp>
    </p:spTree>
    <p:extLst>
      <p:ext uri="{BB962C8B-B14F-4D97-AF65-F5344CB8AC3E}">
        <p14:creationId xmlns:p14="http://schemas.microsoft.com/office/powerpoint/2010/main" val="878590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sp>
        <p:nvSpPr>
          <p:cNvPr id="6" name="矩形 5"/>
          <p:cNvSpPr/>
          <p:nvPr/>
        </p:nvSpPr>
        <p:spPr>
          <a:xfrm>
            <a:off x="667075" y="1018692"/>
            <a:ext cx="800219" cy="57926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小结</a:t>
            </a:r>
            <a:endParaRPr lang="en-US" altLang="zh-CN" sz="2400" dirty="0">
              <a:solidFill>
                <a:schemeClr val="bg1"/>
              </a:solidFill>
            </a:endParaRPr>
          </a:p>
        </p:txBody>
      </p:sp>
      <p:sp>
        <p:nvSpPr>
          <p:cNvPr id="2" name="文本框 1"/>
          <p:cNvSpPr txBox="1"/>
          <p:nvPr/>
        </p:nvSpPr>
        <p:spPr>
          <a:xfrm>
            <a:off x="667075" y="1805760"/>
            <a:ext cx="11382704" cy="5262979"/>
          </a:xfrm>
          <a:prstGeom prst="rect">
            <a:avLst/>
          </a:prstGeom>
          <a:noFill/>
        </p:spPr>
        <p:txBody>
          <a:bodyPr wrap="square" rtlCol="0">
            <a:spAutoFit/>
          </a:bodyPr>
          <a:lstStyle/>
          <a:p>
            <a:r>
              <a:rPr lang="zh-CN" altLang="en-US" sz="2000" dirty="0" smtClean="0"/>
              <a:t>到此为止我们已经学习了朴素贝叶斯分布和半朴素贝叶斯分布。让我们一起来回顾一下他们的区别和联系：</a:t>
            </a:r>
            <a:endParaRPr lang="en-US" altLang="zh-CN" sz="2000" dirty="0" smtClean="0"/>
          </a:p>
          <a:p>
            <a:r>
              <a:rPr lang="zh-CN" altLang="en-US" sz="2000" b="1" dirty="0" smtClean="0"/>
              <a:t>朴素贝叶斯分类器：</a:t>
            </a:r>
            <a:r>
              <a:rPr lang="zh-CN" altLang="en-US" sz="2000" dirty="0" smtClean="0"/>
              <a:t>不考虑样本属性之间的依赖性。</a:t>
            </a:r>
            <a:endParaRPr lang="en-US" altLang="zh-CN" sz="2000" dirty="0" smtClean="0"/>
          </a:p>
          <a:p>
            <a:r>
              <a:rPr lang="zh-CN" altLang="en-US" sz="2000" b="1" dirty="0" smtClean="0"/>
              <a:t>半朴素贝叶斯分类器</a:t>
            </a:r>
            <a:r>
              <a:rPr lang="zh-CN" altLang="en-US" sz="2000" dirty="0" smtClean="0"/>
              <a:t>：只考虑一部分属性之间的相互依赖信息。</a:t>
            </a:r>
            <a:endParaRPr lang="en-US" altLang="zh-CN" sz="2000" dirty="0" smtClean="0"/>
          </a:p>
          <a:p>
            <a:pPr lvl="1"/>
            <a:r>
              <a:rPr lang="zh-CN" altLang="en-US" sz="2000" dirty="0" smtClean="0"/>
              <a:t>确定依赖关系的三种方式：</a:t>
            </a:r>
            <a:endParaRPr lang="en-US" altLang="zh-CN" sz="2000" dirty="0" smtClean="0"/>
          </a:p>
          <a:p>
            <a:pPr lvl="1"/>
            <a:r>
              <a:rPr lang="en-US" altLang="zh-CN" sz="2000" dirty="0" smtClean="0"/>
              <a:t>	A</a:t>
            </a:r>
            <a:r>
              <a:rPr lang="zh-CN" altLang="en-US" sz="2000" dirty="0" smtClean="0"/>
              <a:t>：</a:t>
            </a:r>
            <a:r>
              <a:rPr lang="en-US" altLang="zh-CN" sz="2000" dirty="0" smtClean="0"/>
              <a:t>SPODE </a:t>
            </a:r>
            <a:r>
              <a:rPr lang="zh-CN" altLang="en-US" sz="2000" dirty="0" smtClean="0"/>
              <a:t>一个超级父亲</a:t>
            </a:r>
            <a:endParaRPr lang="en-US" altLang="zh-CN" sz="2000" dirty="0" smtClean="0"/>
          </a:p>
          <a:p>
            <a:pPr lvl="1"/>
            <a:r>
              <a:rPr lang="en-US" altLang="zh-CN" sz="2000" dirty="0" smtClean="0"/>
              <a:t>	B</a:t>
            </a:r>
            <a:r>
              <a:rPr lang="zh-CN" altLang="en-US" sz="2000" dirty="0" smtClean="0"/>
              <a:t>：</a:t>
            </a:r>
            <a:r>
              <a:rPr lang="en-US" altLang="zh-CN" sz="2000" dirty="0" smtClean="0"/>
              <a:t>TAN</a:t>
            </a:r>
            <a:r>
              <a:rPr lang="zh-CN" altLang="en-US" sz="2000" dirty="0" smtClean="0"/>
              <a:t>通过计算各个属性之间的条件互信息，做成图在对该图以最大权方式生成树，从而构建一个属性之间相互依赖的树形结构</a:t>
            </a:r>
            <a:r>
              <a:rPr lang="zh-CN" altLang="en-US" sz="2800" dirty="0" smtClean="0"/>
              <a:t>。</a:t>
            </a:r>
            <a:endParaRPr lang="en-US" altLang="zh-CN" sz="2800" dirty="0" smtClean="0"/>
          </a:p>
          <a:p>
            <a:pPr lvl="1"/>
            <a:r>
              <a:rPr lang="en-US" altLang="zh-CN" sz="2800" dirty="0" smtClean="0"/>
              <a:t>	</a:t>
            </a:r>
            <a:r>
              <a:rPr lang="en-US" altLang="zh-CN" sz="2000" dirty="0" smtClean="0"/>
              <a:t>C</a:t>
            </a:r>
            <a:r>
              <a:rPr lang="zh-CN" altLang="en-US" sz="2000" dirty="0" smtClean="0"/>
              <a:t>：</a:t>
            </a:r>
            <a:r>
              <a:rPr lang="en-US" altLang="zh-CN" sz="2000" dirty="0" smtClean="0"/>
              <a:t>AODE</a:t>
            </a:r>
            <a:r>
              <a:rPr lang="zh-CN" altLang="en-US" sz="2000" dirty="0" smtClean="0"/>
              <a:t>方式，构建多个</a:t>
            </a:r>
            <a:r>
              <a:rPr lang="en-US" altLang="zh-CN" sz="2000" dirty="0" smtClean="0"/>
              <a:t>SPONE</a:t>
            </a:r>
            <a:r>
              <a:rPr lang="zh-CN" altLang="en-US" sz="2000" dirty="0" smtClean="0"/>
              <a:t>选择其中的信赖度更可靠的</a:t>
            </a:r>
            <a:r>
              <a:rPr lang="en-US" altLang="zh-CN" sz="2000" dirty="0" smtClean="0"/>
              <a:t>SPONE</a:t>
            </a:r>
            <a:r>
              <a:rPr lang="zh-CN" altLang="en-US" sz="2000" dirty="0" smtClean="0"/>
              <a:t>模型进行集成作为最终的预测结果。</a:t>
            </a:r>
            <a:endParaRPr lang="en-US" altLang="zh-CN" sz="2000" dirty="0" smtClean="0"/>
          </a:p>
          <a:p>
            <a:pPr lvl="1"/>
            <a:r>
              <a:rPr lang="en-US" altLang="zh-CN" sz="2000" dirty="0" smtClean="0"/>
              <a:t>	</a:t>
            </a:r>
            <a:r>
              <a:rPr lang="zh-CN" altLang="en-US" sz="2000" dirty="0" smtClean="0"/>
              <a:t>经验告诉我们半朴素相对于朴素分类器而言器泛型更好。既然这样，我们是否可以通过将</a:t>
            </a:r>
            <a:r>
              <a:rPr lang="en-US" altLang="zh-CN" sz="2000" dirty="0" smtClean="0"/>
              <a:t>ONE</a:t>
            </a:r>
            <a:r>
              <a:rPr lang="zh-CN" altLang="en-US" sz="2000" dirty="0" smtClean="0"/>
              <a:t>改为</a:t>
            </a:r>
            <a:r>
              <a:rPr lang="en-US" altLang="zh-CN" sz="2000" dirty="0" smtClean="0"/>
              <a:t>KNE</a:t>
            </a:r>
            <a:r>
              <a:rPr lang="zh-CN" altLang="en-US" sz="2000" dirty="0" smtClean="0"/>
              <a:t>以达到提高分类器泛型的目的呢？</a:t>
            </a:r>
            <a:endParaRPr lang="en-US" altLang="zh-CN" sz="2000" dirty="0" smtClean="0"/>
          </a:p>
          <a:p>
            <a:pPr lvl="1"/>
            <a:r>
              <a:rPr lang="en-US" altLang="zh-CN" sz="2000" dirty="0" smtClean="0"/>
              <a:t>	PS</a:t>
            </a:r>
            <a:r>
              <a:rPr lang="zh-CN" altLang="en-US" sz="2000" dirty="0" smtClean="0"/>
              <a:t>：需要注意的是，当我们提高属性之间依赖对数</a:t>
            </a:r>
            <a:r>
              <a:rPr lang="en-US" altLang="zh-CN" sz="2000" dirty="0" smtClean="0"/>
              <a:t>K</a:t>
            </a:r>
            <a:r>
              <a:rPr lang="zh-CN" altLang="en-US" sz="2000" dirty="0" smtClean="0"/>
              <a:t>值时，我们的计算所需的样本数量将会以指数级别增长。</a:t>
            </a:r>
          </a:p>
          <a:p>
            <a:endParaRPr lang="zh-CN" altLang="en-US" sz="2000" dirty="0"/>
          </a:p>
          <a:p>
            <a:endParaRPr lang="zh-CN" altLang="en-US" sz="2000" dirty="0"/>
          </a:p>
        </p:txBody>
      </p:sp>
    </p:spTree>
    <p:extLst>
      <p:ext uri="{BB962C8B-B14F-4D97-AF65-F5344CB8AC3E}">
        <p14:creationId xmlns:p14="http://schemas.microsoft.com/office/powerpoint/2010/main" val="2560527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smtClean="0">
                <a:solidFill>
                  <a:schemeClr val="tx1">
                    <a:lumMod val="50000"/>
                    <a:lumOff val="50000"/>
                    <a:alpha val="23000"/>
                  </a:schemeClr>
                </a:solidFill>
                <a:latin typeface="微软雅黑" pitchFamily="34" charset="-122"/>
                <a:ea typeface="微软雅黑" pitchFamily="34" charset="-122"/>
              </a:rPr>
              <a:t>PART</a:t>
            </a:r>
          </a:p>
          <a:p>
            <a:pPr algn="ctr"/>
            <a:r>
              <a:rPr lang="en-US" altLang="zh-CN" sz="13800" b="1" dirty="0" smtClean="0">
                <a:solidFill>
                  <a:schemeClr val="tx1">
                    <a:lumMod val="50000"/>
                    <a:lumOff val="50000"/>
                    <a:alpha val="23000"/>
                  </a:schemeClr>
                </a:solidFill>
                <a:latin typeface="微软雅黑" pitchFamily="34" charset="-122"/>
                <a:ea typeface="微软雅黑" pitchFamily="34" charset="-122"/>
              </a:rPr>
              <a:t>ONE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405357" y="1396321"/>
            <a:ext cx="5349758" cy="4832092"/>
          </a:xfrm>
          <a:prstGeom prst="rect">
            <a:avLst/>
          </a:prstGeom>
          <a:noFill/>
          <a:ln>
            <a:noFill/>
          </a:ln>
        </p:spPr>
        <p:txBody>
          <a:bodyPr wrap="square" rtlCol="0">
            <a:spAutoFit/>
          </a:bodyPr>
          <a:lstStyle/>
          <a:p>
            <a:r>
              <a:rPr lang="en-US" altLang="zh-CN" sz="2800" dirty="0"/>
              <a:t>1</a:t>
            </a:r>
            <a:r>
              <a:rPr lang="zh-CN" altLang="en-US" sz="2800" dirty="0"/>
              <a:t>：了解什么是贝叶斯决策论。</a:t>
            </a:r>
            <a:endParaRPr lang="en-US" altLang="zh-CN" sz="2800" dirty="0"/>
          </a:p>
          <a:p>
            <a:endParaRPr lang="en-US" altLang="zh-CN" sz="2800" dirty="0" smtClean="0"/>
          </a:p>
          <a:p>
            <a:r>
              <a:rPr lang="en-US" altLang="zh-CN" sz="2800" dirty="0" smtClean="0"/>
              <a:t>2</a:t>
            </a:r>
            <a:r>
              <a:rPr lang="zh-CN" altLang="en-US" sz="2800" dirty="0"/>
              <a:t>：什么是朴素</a:t>
            </a:r>
            <a:r>
              <a:rPr lang="zh-CN" altLang="en-US" sz="2800" dirty="0" smtClean="0"/>
              <a:t>贝叶斯分类器，半</a:t>
            </a:r>
            <a:r>
              <a:rPr lang="zh-CN" altLang="en-US" sz="2800" dirty="0"/>
              <a:t>朴素贝叶斯分类器。</a:t>
            </a:r>
            <a:endParaRPr lang="en-US" altLang="zh-CN" sz="2800" dirty="0"/>
          </a:p>
          <a:p>
            <a:endParaRPr lang="en-US" altLang="zh-CN" sz="2800" dirty="0" smtClean="0"/>
          </a:p>
          <a:p>
            <a:r>
              <a:rPr lang="en-US" altLang="zh-CN" sz="2800" dirty="0" smtClean="0"/>
              <a:t>3</a:t>
            </a:r>
            <a:r>
              <a:rPr lang="zh-CN" altLang="en-US" sz="2800" dirty="0"/>
              <a:t>：什么是贝叶斯网。</a:t>
            </a:r>
            <a:endParaRPr lang="en-US" altLang="zh-CN" sz="2800" dirty="0"/>
          </a:p>
          <a:p>
            <a:endParaRPr lang="en-US" altLang="zh-CN" sz="2800" dirty="0" smtClean="0"/>
          </a:p>
          <a:p>
            <a:r>
              <a:rPr lang="en-US" altLang="zh-CN" sz="2800" dirty="0" smtClean="0"/>
              <a:t>4</a:t>
            </a:r>
            <a:r>
              <a:rPr lang="zh-CN" altLang="en-US" sz="2800" dirty="0"/>
              <a:t>：</a:t>
            </a:r>
            <a:r>
              <a:rPr lang="en-US" altLang="zh-CN" sz="2800" dirty="0"/>
              <a:t>EM</a:t>
            </a:r>
            <a:r>
              <a:rPr lang="zh-CN" altLang="en-US" sz="2800" dirty="0"/>
              <a:t>算法。</a:t>
            </a:r>
            <a:endParaRPr lang="en-US" altLang="zh-CN" sz="2800" dirty="0"/>
          </a:p>
          <a:p>
            <a:endParaRPr lang="en-US" altLang="zh-CN" sz="2800" dirty="0" smtClean="0"/>
          </a:p>
          <a:p>
            <a:r>
              <a:rPr lang="en-US" altLang="zh-CN" sz="2800" dirty="0" smtClean="0"/>
              <a:t>5</a:t>
            </a:r>
            <a:r>
              <a:rPr lang="zh-CN" altLang="en-US" sz="2800" dirty="0"/>
              <a:t>：能看懂</a:t>
            </a:r>
            <a:r>
              <a:rPr lang="en-US" altLang="zh-CN" sz="2800" dirty="0"/>
              <a:t>Python</a:t>
            </a:r>
            <a:r>
              <a:rPr lang="zh-CN" altLang="en-US" sz="2800" dirty="0"/>
              <a:t>实现的贝叶斯算法代码</a:t>
            </a:r>
            <a:endParaRPr lang="en-US" altLang="zh-CN" sz="2800" dirty="0"/>
          </a:p>
        </p:txBody>
      </p:sp>
      <p:sp>
        <p:nvSpPr>
          <p:cNvPr id="2" name="文本框 1"/>
          <p:cNvSpPr txBox="1"/>
          <p:nvPr/>
        </p:nvSpPr>
        <p:spPr>
          <a:xfrm>
            <a:off x="3405357" y="335845"/>
            <a:ext cx="2885086" cy="923330"/>
          </a:xfrm>
          <a:prstGeom prst="rect">
            <a:avLst/>
          </a:prstGeom>
          <a:noFill/>
        </p:spPr>
        <p:txBody>
          <a:bodyPr wrap="square" rtlCol="0">
            <a:spAutoFit/>
          </a:bodyPr>
          <a:lstStyle/>
          <a:p>
            <a:r>
              <a:rPr lang="zh-CN" altLang="en-US" sz="5400" dirty="0" smtClean="0"/>
              <a:t>目标</a:t>
            </a:r>
            <a:endParaRPr lang="zh-CN" altLang="en-US" sz="5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a:t>2</a:t>
            </a:r>
            <a:r>
              <a:rPr lang="zh-CN" altLang="en-US" sz="2800" b="1" dirty="0" smtClean="0"/>
              <a:t>：</a:t>
            </a:r>
            <a:r>
              <a:rPr lang="zh-CN" altLang="en-US" sz="2800" b="1" dirty="0"/>
              <a:t>贝叶斯网</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20</a:t>
            </a:fld>
            <a:endParaRPr lang="zh-CN" altLang="en-US" dirty="0"/>
          </a:p>
        </p:txBody>
      </p:sp>
      <p:sp>
        <p:nvSpPr>
          <p:cNvPr id="6" name="矩形 5"/>
          <p:cNvSpPr/>
          <p:nvPr/>
        </p:nvSpPr>
        <p:spPr>
          <a:xfrm>
            <a:off x="667075" y="1018692"/>
            <a:ext cx="800219" cy="579261"/>
          </a:xfrm>
          <a:prstGeom prst="rect">
            <a:avLst/>
          </a:prstGeom>
          <a:solidFill>
            <a:schemeClr val="accent1"/>
          </a:solidFill>
        </p:spPr>
        <p:txBody>
          <a:bodyPr wrap="none">
            <a:spAutoFit/>
          </a:bodyPr>
          <a:lstStyle/>
          <a:p>
            <a:pPr>
              <a:lnSpc>
                <a:spcPct val="150000"/>
              </a:lnSpc>
            </a:pPr>
            <a:r>
              <a:rPr lang="zh-CN" altLang="en-US" sz="2400" dirty="0">
                <a:solidFill>
                  <a:schemeClr val="bg1"/>
                </a:solidFill>
              </a:rPr>
              <a:t>概念</a:t>
            </a:r>
            <a:endParaRPr lang="en-US" altLang="zh-CN" sz="2400" dirty="0">
              <a:solidFill>
                <a:schemeClr val="bg1"/>
              </a:solidFill>
            </a:endParaRPr>
          </a:p>
        </p:txBody>
      </p:sp>
      <p:sp>
        <p:nvSpPr>
          <p:cNvPr id="2" name="文本框 1"/>
          <p:cNvSpPr txBox="1"/>
          <p:nvPr/>
        </p:nvSpPr>
        <p:spPr>
          <a:xfrm>
            <a:off x="667075" y="1805760"/>
            <a:ext cx="11382704" cy="3477875"/>
          </a:xfrm>
          <a:prstGeom prst="rect">
            <a:avLst/>
          </a:prstGeom>
          <a:noFill/>
        </p:spPr>
        <p:txBody>
          <a:bodyPr wrap="square" rtlCol="0">
            <a:spAutoFit/>
          </a:bodyPr>
          <a:lstStyle/>
          <a:p>
            <a:pPr>
              <a:lnSpc>
                <a:spcPct val="150000"/>
              </a:lnSpc>
            </a:pPr>
            <a:r>
              <a:rPr lang="zh-CN" altLang="en-US" sz="2000" dirty="0"/>
              <a:t>概念：贝叶斯网（</a:t>
            </a:r>
            <a:r>
              <a:rPr lang="en-US" altLang="zh-CN" sz="2000" dirty="0"/>
              <a:t>Bayesian network</a:t>
            </a:r>
            <a:r>
              <a:rPr lang="zh-CN" altLang="en-US" sz="2000" dirty="0"/>
              <a:t>）又称为信念网络（</a:t>
            </a:r>
            <a:r>
              <a:rPr lang="en-US" altLang="zh-CN" sz="2000" dirty="0"/>
              <a:t>belief network</a:t>
            </a:r>
            <a:r>
              <a:rPr lang="zh-CN" altLang="en-US" sz="2000" dirty="0"/>
              <a:t>）它借助于</a:t>
            </a:r>
            <a:r>
              <a:rPr lang="zh-CN" altLang="en-US" sz="2000" b="1" dirty="0"/>
              <a:t>有向无环图（</a:t>
            </a:r>
            <a:r>
              <a:rPr lang="en-US" altLang="zh-CN" sz="2000" b="1" dirty="0"/>
              <a:t>Directed Acyclic  Graph,</a:t>
            </a:r>
            <a:r>
              <a:rPr lang="zh-CN" altLang="en-US" sz="2000" b="1" dirty="0"/>
              <a:t>简称</a:t>
            </a:r>
            <a:r>
              <a:rPr lang="en-US" altLang="zh-CN" sz="2000" b="1" dirty="0"/>
              <a:t>DAG</a:t>
            </a:r>
            <a:r>
              <a:rPr lang="zh-CN" altLang="en-US" sz="2000" b="1" dirty="0"/>
              <a:t>）</a:t>
            </a:r>
            <a:r>
              <a:rPr lang="zh-CN" altLang="en-US" sz="2000" dirty="0"/>
              <a:t>来刻画属性之间依赖关系。并借助</a:t>
            </a:r>
            <a:r>
              <a:rPr lang="zh-CN" altLang="en-US" sz="2000" b="1" dirty="0"/>
              <a:t>条件概率表（</a:t>
            </a:r>
            <a:r>
              <a:rPr lang="en-US" altLang="zh-CN" sz="2000" b="1" dirty="0" err="1"/>
              <a:t>Contaditonal</a:t>
            </a:r>
            <a:r>
              <a:rPr lang="en-US" altLang="zh-CN" sz="2000" b="1" dirty="0"/>
              <a:t> Probability Table)</a:t>
            </a:r>
            <a:r>
              <a:rPr lang="zh-CN" altLang="en-US" sz="2000" b="1" dirty="0"/>
              <a:t>简称</a:t>
            </a:r>
            <a:r>
              <a:rPr lang="en-US" altLang="zh-CN" sz="2000" b="1" dirty="0"/>
              <a:t>CPT</a:t>
            </a:r>
            <a:r>
              <a:rPr lang="zh-CN" altLang="en-US" sz="2000" dirty="0"/>
              <a:t>来描述属性联合概率分布。</a:t>
            </a:r>
            <a:endParaRPr lang="en-US" altLang="zh-CN" sz="2000" dirty="0"/>
          </a:p>
          <a:p>
            <a:pPr>
              <a:lnSpc>
                <a:spcPct val="150000"/>
              </a:lnSpc>
            </a:pPr>
            <a:r>
              <a:rPr lang="zh-CN" altLang="en-US" sz="2000" dirty="0"/>
              <a:t>先来看一</a:t>
            </a:r>
            <a:r>
              <a:rPr lang="zh-CN" altLang="en-US" sz="2000" dirty="0" smtClean="0"/>
              <a:t>个</a:t>
            </a:r>
            <a:r>
              <a:rPr lang="zh-CN" altLang="en-US" sz="2000" dirty="0"/>
              <a:t>栗子</a:t>
            </a:r>
            <a:endParaRPr lang="en-US" altLang="zh-CN" sz="2000" dirty="0"/>
          </a:p>
          <a:p>
            <a:pPr>
              <a:lnSpc>
                <a:spcPct val="150000"/>
              </a:lnSpc>
            </a:pPr>
            <a:r>
              <a:rPr lang="zh-CN" altLang="en-US" sz="2000" dirty="0"/>
              <a:t>假设现在某一个网站想要根据已有条件现有用户的真假（我们使用变量</a:t>
            </a:r>
            <a:r>
              <a:rPr lang="en-US" altLang="zh-CN" sz="2000" dirty="0"/>
              <a:t>R</a:t>
            </a:r>
            <a:r>
              <a:rPr lang="zh-CN" altLang="en-US" sz="2000" dirty="0"/>
              <a:t>表示），每一个用户都有以，下头像，日志密度，好友密度。并且他们之间存在如下图所示的依赖关系详见下页</a:t>
            </a:r>
            <a:endParaRPr lang="en-US" altLang="zh-CN" sz="2000" dirty="0"/>
          </a:p>
          <a:p>
            <a:endParaRPr lang="zh-CN" altLang="en-US" sz="2000" dirty="0"/>
          </a:p>
          <a:p>
            <a:endParaRPr lang="zh-CN" altLang="en-US" sz="2000" dirty="0"/>
          </a:p>
        </p:txBody>
      </p:sp>
    </p:spTree>
    <p:extLst>
      <p:ext uri="{BB962C8B-B14F-4D97-AF65-F5344CB8AC3E}">
        <p14:creationId xmlns:p14="http://schemas.microsoft.com/office/powerpoint/2010/main" val="2420700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a:t>2</a:t>
            </a:r>
            <a:r>
              <a:rPr lang="zh-CN" altLang="en-US" sz="2800" b="1" dirty="0" smtClean="0"/>
              <a:t>：</a:t>
            </a:r>
            <a:r>
              <a:rPr lang="zh-CN" altLang="en-US" sz="2800" b="1" dirty="0"/>
              <a:t>贝叶斯网</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21</a:t>
            </a:fld>
            <a:endParaRPr lang="zh-CN" altLang="en-US" dirty="0"/>
          </a:p>
        </p:txBody>
      </p:sp>
      <p:sp>
        <p:nvSpPr>
          <p:cNvPr id="6" name="矩形 5"/>
          <p:cNvSpPr/>
          <p:nvPr/>
        </p:nvSpPr>
        <p:spPr>
          <a:xfrm>
            <a:off x="671998" y="810885"/>
            <a:ext cx="800219" cy="579261"/>
          </a:xfrm>
          <a:prstGeom prst="rect">
            <a:avLst/>
          </a:prstGeom>
          <a:solidFill>
            <a:schemeClr val="accent1"/>
          </a:solidFill>
        </p:spPr>
        <p:txBody>
          <a:bodyPr wrap="none">
            <a:spAutoFit/>
          </a:bodyPr>
          <a:lstStyle/>
          <a:p>
            <a:pPr>
              <a:lnSpc>
                <a:spcPct val="150000"/>
              </a:lnSpc>
            </a:pPr>
            <a:r>
              <a:rPr lang="zh-CN" altLang="en-US" sz="2400" dirty="0">
                <a:solidFill>
                  <a:schemeClr val="bg1"/>
                </a:solidFill>
              </a:rPr>
              <a:t>栗子</a:t>
            </a:r>
            <a:endParaRPr lang="en-US" altLang="zh-CN" sz="2400" dirty="0">
              <a:solidFill>
                <a:schemeClr val="bg1"/>
              </a:solidFill>
            </a:endParaRPr>
          </a:p>
        </p:txBody>
      </p:sp>
      <p:sp>
        <p:nvSpPr>
          <p:cNvPr id="2" name="文本框 1"/>
          <p:cNvSpPr txBox="1"/>
          <p:nvPr/>
        </p:nvSpPr>
        <p:spPr>
          <a:xfrm>
            <a:off x="666079" y="1405534"/>
            <a:ext cx="11382704" cy="1015663"/>
          </a:xfrm>
          <a:prstGeom prst="rect">
            <a:avLst/>
          </a:prstGeom>
          <a:noFill/>
        </p:spPr>
        <p:txBody>
          <a:bodyPr wrap="square" rtlCol="0">
            <a:spAutoFit/>
          </a:bodyPr>
          <a:lstStyle/>
          <a:p>
            <a:r>
              <a:rPr lang="zh-CN" altLang="en-US" sz="2000" dirty="0" smtClean="0"/>
              <a:t>下图</a:t>
            </a:r>
            <a:r>
              <a:rPr lang="zh-CN" altLang="en-US" sz="2000" dirty="0"/>
              <a:t>中的我们仅仅考虑是否有头像这个属性对账号是否真实的</a:t>
            </a:r>
            <a:r>
              <a:rPr lang="zh-CN" altLang="en-US" sz="2000" dirty="0" smtClean="0"/>
              <a:t>影响：其他属性依赖关系类似推理</a:t>
            </a:r>
            <a:endParaRPr lang="en-US" altLang="zh-CN" sz="2000" dirty="0"/>
          </a:p>
          <a:p>
            <a:r>
              <a:rPr lang="zh-CN" altLang="en-US" sz="2000" dirty="0"/>
              <a:t>我们我们想要计算的概率是在用户有头像的情况下该账号是安全账号的概率：</a:t>
            </a:r>
            <a:r>
              <a:rPr lang="en-US" altLang="zh-CN" sz="2000" dirty="0"/>
              <a:t>P(R/H)</a:t>
            </a:r>
          </a:p>
          <a:p>
            <a:endParaRPr lang="zh-CN" altLang="en-US" sz="20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95" y="2211044"/>
            <a:ext cx="4620270" cy="275621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605" y="2253197"/>
            <a:ext cx="5515745" cy="2714066"/>
          </a:xfrm>
          <a:prstGeom prst="rect">
            <a:avLst/>
          </a:prstGeom>
        </p:spPr>
      </p:pic>
      <p:sp>
        <p:nvSpPr>
          <p:cNvPr id="9" name="文本框 8"/>
          <p:cNvSpPr txBox="1"/>
          <p:nvPr/>
        </p:nvSpPr>
        <p:spPr>
          <a:xfrm>
            <a:off x="434624" y="5159586"/>
            <a:ext cx="11081479" cy="646331"/>
          </a:xfrm>
          <a:prstGeom prst="rect">
            <a:avLst/>
          </a:prstGeom>
          <a:noFill/>
        </p:spPr>
        <p:txBody>
          <a:bodyPr wrap="square" rtlCol="0">
            <a:spAutoFit/>
          </a:bodyPr>
          <a:lstStyle/>
          <a:p>
            <a:r>
              <a:rPr lang="zh-CN" altLang="en-US" b="1" dirty="0" smtClean="0"/>
              <a:t>下面使计算在头像为假的条件下，用户为假概率：计算结果表明仅</a:t>
            </a:r>
            <a:r>
              <a:rPr lang="zh-CN" altLang="en-US" b="1" dirty="0"/>
              <a:t>知道头像为假的情况下，有大约</a:t>
            </a:r>
            <a:r>
              <a:rPr lang="en-US" altLang="zh-CN" b="1" dirty="0"/>
              <a:t>35.7%</a:t>
            </a:r>
            <a:r>
              <a:rPr lang="zh-CN" altLang="en-US" b="1" dirty="0"/>
              <a:t>的概率此账户也为假。</a:t>
            </a: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95" y="5998240"/>
            <a:ext cx="10440537" cy="790575"/>
          </a:xfrm>
          <a:prstGeom prst="rect">
            <a:avLst/>
          </a:prstGeom>
        </p:spPr>
      </p:pic>
    </p:spTree>
    <p:extLst>
      <p:ext uri="{BB962C8B-B14F-4D97-AF65-F5344CB8AC3E}">
        <p14:creationId xmlns:p14="http://schemas.microsoft.com/office/powerpoint/2010/main" val="2346570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a:t>2</a:t>
            </a:r>
            <a:r>
              <a:rPr lang="zh-CN" altLang="en-US" sz="2800" b="1" dirty="0" smtClean="0"/>
              <a:t>：</a:t>
            </a:r>
            <a:r>
              <a:rPr lang="zh-CN" altLang="en-US" sz="2800" b="1" dirty="0"/>
              <a:t>贝叶斯网</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22</a:t>
            </a:fld>
            <a:endParaRPr lang="zh-CN" altLang="en-US" dirty="0"/>
          </a:p>
        </p:txBody>
      </p:sp>
      <p:sp>
        <p:nvSpPr>
          <p:cNvPr id="6" name="矩形 5"/>
          <p:cNvSpPr/>
          <p:nvPr/>
        </p:nvSpPr>
        <p:spPr>
          <a:xfrm>
            <a:off x="671998" y="810885"/>
            <a:ext cx="800219" cy="579261"/>
          </a:xfrm>
          <a:prstGeom prst="rect">
            <a:avLst/>
          </a:prstGeom>
          <a:solidFill>
            <a:schemeClr val="accent1"/>
          </a:solidFill>
        </p:spPr>
        <p:txBody>
          <a:bodyPr wrap="none">
            <a:spAutoFit/>
          </a:bodyPr>
          <a:lstStyle/>
          <a:p>
            <a:pPr>
              <a:lnSpc>
                <a:spcPct val="150000"/>
              </a:lnSpc>
            </a:pPr>
            <a:r>
              <a:rPr lang="zh-CN" altLang="en-US" sz="2400" dirty="0">
                <a:solidFill>
                  <a:schemeClr val="bg1"/>
                </a:solidFill>
              </a:rPr>
              <a:t>定义</a:t>
            </a:r>
            <a:endParaRPr lang="en-US" altLang="zh-CN" sz="2400" dirty="0">
              <a:solidFill>
                <a:schemeClr val="bg1"/>
              </a:solidFill>
            </a:endParaRPr>
          </a:p>
        </p:txBody>
      </p:sp>
      <p:sp>
        <p:nvSpPr>
          <p:cNvPr id="2" name="文本框 1"/>
          <p:cNvSpPr txBox="1"/>
          <p:nvPr/>
        </p:nvSpPr>
        <p:spPr>
          <a:xfrm>
            <a:off x="666079" y="1405534"/>
            <a:ext cx="11382704" cy="7940635"/>
          </a:xfrm>
          <a:prstGeom prst="rect">
            <a:avLst/>
          </a:prstGeom>
          <a:noFill/>
        </p:spPr>
        <p:txBody>
          <a:bodyPr wrap="square" rtlCol="0">
            <a:spAutoFit/>
          </a:bodyPr>
          <a:lstStyle/>
          <a:p>
            <a:pPr>
              <a:lnSpc>
                <a:spcPct val="150000"/>
              </a:lnSpc>
            </a:pPr>
            <a:r>
              <a:rPr lang="zh-CN" altLang="en-US" sz="2000" dirty="0" smtClean="0"/>
              <a:t>有了以上概念之我们</a:t>
            </a:r>
            <a:r>
              <a:rPr lang="zh-CN" altLang="en-US" sz="2000" dirty="0"/>
              <a:t>再来看贝叶斯网络的定义：</a:t>
            </a:r>
            <a:endParaRPr lang="en-US" altLang="zh-CN" sz="2000" dirty="0"/>
          </a:p>
          <a:p>
            <a:pPr>
              <a:lnSpc>
                <a:spcPct val="150000"/>
              </a:lnSpc>
            </a:pPr>
            <a:r>
              <a:rPr lang="zh-CN" altLang="en-US" sz="2000" dirty="0"/>
              <a:t> </a:t>
            </a:r>
            <a:r>
              <a:rPr lang="zh-CN" altLang="en-US" sz="2000" b="1" dirty="0" smtClean="0"/>
              <a:t>一</a:t>
            </a:r>
            <a:r>
              <a:rPr lang="zh-CN" altLang="en-US" sz="2000" b="1" dirty="0"/>
              <a:t>个贝叶斯网络定义包括一个有向无环图（</a:t>
            </a:r>
            <a:r>
              <a:rPr lang="en-US" altLang="zh-CN" sz="2000" b="1" dirty="0"/>
              <a:t>DAG</a:t>
            </a:r>
            <a:r>
              <a:rPr lang="zh-CN" altLang="en-US" sz="2000" b="1" dirty="0"/>
              <a:t>）和一个条件概率表集合。</a:t>
            </a:r>
            <a:r>
              <a:rPr lang="en-US" altLang="zh-CN" sz="2000" b="1" dirty="0"/>
              <a:t>DAG</a:t>
            </a:r>
            <a:r>
              <a:rPr lang="zh-CN" altLang="en-US" sz="2000" b="1" dirty="0"/>
              <a:t>中每一个节点表示一个随机变量，可以是可直接观测变量或隐藏变量，而有向边表示随机变量间的条件依赖；条件概率表中的每一个元素对应</a:t>
            </a:r>
            <a:r>
              <a:rPr lang="en-US" altLang="zh-CN" sz="2000" b="1" dirty="0"/>
              <a:t>DAG</a:t>
            </a:r>
            <a:r>
              <a:rPr lang="zh-CN" altLang="en-US" sz="2000" b="1" dirty="0"/>
              <a:t>中唯一的节点，存储此节点对于其所有直接前驱节点的联合条件概率</a:t>
            </a:r>
            <a:r>
              <a:rPr lang="zh-CN" altLang="en-US" sz="2000" b="1" dirty="0" smtClean="0"/>
              <a:t>。</a:t>
            </a:r>
            <a:endParaRPr lang="en-US" altLang="zh-CN" sz="2000" dirty="0" smtClean="0"/>
          </a:p>
          <a:p>
            <a:pPr>
              <a:lnSpc>
                <a:spcPct val="150000"/>
              </a:lnSpc>
            </a:pPr>
            <a:r>
              <a:rPr lang="zh-CN" altLang="en-US" sz="2000" dirty="0" smtClean="0"/>
              <a:t>贝叶斯</a:t>
            </a:r>
            <a:r>
              <a:rPr lang="zh-CN" altLang="en-US" sz="2000" dirty="0"/>
              <a:t>网络有一条极为重要的性质，就是我们断言</a:t>
            </a:r>
            <a:r>
              <a:rPr lang="zh-CN" altLang="en-US" sz="2000" b="1" dirty="0">
                <a:solidFill>
                  <a:srgbClr val="FF0000"/>
                </a:solidFill>
              </a:rPr>
              <a:t>每一个节点在其直接前驱节点的值制定后，这个节点条件独立于其所有非直接前驱前辈节点。</a:t>
            </a:r>
            <a:endParaRPr lang="en-US" altLang="zh-CN" sz="2000" b="1" dirty="0">
              <a:solidFill>
                <a:srgbClr val="FF0000"/>
              </a:solidFill>
            </a:endParaRPr>
          </a:p>
          <a:p>
            <a:pPr>
              <a:lnSpc>
                <a:spcPct val="150000"/>
              </a:lnSpc>
            </a:pPr>
            <a:r>
              <a:rPr lang="en-US" altLang="zh-CN" sz="2000" dirty="0"/>
              <a:t>	</a:t>
            </a:r>
            <a:r>
              <a:rPr lang="zh-CN" altLang="en-US" sz="2000" dirty="0" smtClean="0"/>
              <a:t>多</a:t>
            </a:r>
            <a:r>
              <a:rPr lang="zh-CN" altLang="en-US" sz="2000" dirty="0"/>
              <a:t>变量非独立联合条件概率分布有如下求取公式</a:t>
            </a:r>
            <a:endParaRPr lang="en-US" altLang="zh-CN" sz="2000" dirty="0"/>
          </a:p>
          <a:p>
            <a:pPr>
              <a:lnSpc>
                <a:spcPct val="150000"/>
              </a:lnSpc>
            </a:pPr>
            <a:endParaRPr lang="en-US" altLang="zh-CN" sz="2000" b="1" dirty="0" smtClean="0"/>
          </a:p>
          <a:p>
            <a:pPr>
              <a:lnSpc>
                <a:spcPct val="150000"/>
              </a:lnSpc>
            </a:pPr>
            <a:r>
              <a:rPr lang="en-US" altLang="zh-CN" sz="2000" b="1" dirty="0" smtClean="0"/>
              <a:t>	</a:t>
            </a:r>
            <a:r>
              <a:rPr lang="zh-CN" altLang="en-US" sz="2000" b="1" dirty="0" smtClean="0"/>
              <a:t>而</a:t>
            </a:r>
            <a:r>
              <a:rPr lang="zh-CN" altLang="en-US" sz="2000" b="1" dirty="0"/>
              <a:t>贝叶斯网由于有上面</a:t>
            </a:r>
            <a:r>
              <a:rPr lang="zh-CN" altLang="en-US" sz="2000" b="1" dirty="0" smtClean="0"/>
              <a:t>我们所</a:t>
            </a:r>
            <a:r>
              <a:rPr lang="zh-CN" altLang="en-US" sz="2000" b="1" dirty="0"/>
              <a:t>说的性质：它的求取公式则可以简化</a:t>
            </a:r>
            <a:r>
              <a:rPr lang="zh-CN" altLang="en-US" sz="2000" b="1" dirty="0" smtClean="0"/>
              <a:t>如下</a:t>
            </a:r>
            <a:endParaRPr lang="en-US" altLang="zh-CN" sz="2000" b="1" dirty="0" smtClean="0"/>
          </a:p>
          <a:p>
            <a:pPr>
              <a:lnSpc>
                <a:spcPct val="150000"/>
              </a:lnSpc>
            </a:pPr>
            <a:endParaRPr lang="en-US" altLang="zh-CN" sz="2000" b="1" dirty="0"/>
          </a:p>
          <a:p>
            <a:pPr>
              <a:lnSpc>
                <a:spcPct val="150000"/>
              </a:lnSpc>
            </a:pPr>
            <a:r>
              <a:rPr lang="en-US" altLang="zh-CN" sz="2000" b="1" dirty="0" smtClean="0"/>
              <a:t>	</a:t>
            </a:r>
            <a:r>
              <a:rPr lang="zh-CN" altLang="en-US" sz="2000" b="1" dirty="0" smtClean="0"/>
              <a:t>其中</a:t>
            </a:r>
            <a:r>
              <a:rPr lang="en-US" altLang="zh-CN" sz="2000" b="1" dirty="0" err="1"/>
              <a:t>Praents</a:t>
            </a:r>
            <a:r>
              <a:rPr lang="en-US" altLang="zh-CN" sz="2000" b="1" dirty="0"/>
              <a:t>(xi)</a:t>
            </a:r>
            <a:r>
              <a:rPr lang="zh-CN" altLang="en-US" sz="2000" b="1" dirty="0"/>
              <a:t>表示属性</a:t>
            </a:r>
            <a:r>
              <a:rPr lang="en-US" altLang="zh-CN" sz="2000" b="1" dirty="0"/>
              <a:t>xi</a:t>
            </a:r>
            <a:r>
              <a:rPr lang="zh-CN" altLang="en-US" sz="2000" b="1" dirty="0"/>
              <a:t>直接前驱节点的联合</a:t>
            </a:r>
            <a:endParaRPr lang="en-US" altLang="zh-CN" sz="2000" b="1" dirty="0"/>
          </a:p>
          <a:p>
            <a:pPr>
              <a:lnSpc>
                <a:spcPct val="150000"/>
              </a:lnSpc>
            </a:pPr>
            <a:endParaRPr lang="en-US" altLang="zh-CN" sz="2000" b="1" dirty="0"/>
          </a:p>
          <a:p>
            <a:pPr>
              <a:lnSpc>
                <a:spcPct val="150000"/>
              </a:lnSpc>
            </a:pPr>
            <a:endParaRPr lang="en-US" altLang="zh-CN" sz="2000" b="1" dirty="0"/>
          </a:p>
          <a:p>
            <a:pPr>
              <a:lnSpc>
                <a:spcPct val="150000"/>
              </a:lnSpc>
            </a:pPr>
            <a:endParaRPr lang="en-US" altLang="zh-CN" sz="2000" b="1" dirty="0"/>
          </a:p>
          <a:p>
            <a:pPr>
              <a:lnSpc>
                <a:spcPct val="150000"/>
              </a:lnSpc>
            </a:pPr>
            <a:endParaRPr lang="en-US" altLang="zh-CN" sz="2000" b="1" dirty="0"/>
          </a:p>
          <a:p>
            <a:pPr>
              <a:lnSpc>
                <a:spcPct val="150000"/>
              </a:lnSpc>
            </a:pPr>
            <a:r>
              <a:rPr lang="zh-CN" altLang="en-US" sz="2000" b="1" dirty="0"/>
              <a:t>其中</a:t>
            </a:r>
            <a:r>
              <a:rPr lang="en-US" altLang="zh-CN" sz="2000" b="1" dirty="0" err="1"/>
              <a:t>Praents</a:t>
            </a:r>
            <a:r>
              <a:rPr lang="en-US" altLang="zh-CN" sz="2000" b="1" dirty="0"/>
              <a:t>(xi)</a:t>
            </a:r>
            <a:r>
              <a:rPr lang="zh-CN" altLang="en-US" sz="2000" b="1" dirty="0"/>
              <a:t>表示属性</a:t>
            </a:r>
            <a:r>
              <a:rPr lang="en-US" altLang="zh-CN" sz="2000" b="1" dirty="0"/>
              <a:t>xi</a:t>
            </a:r>
            <a:r>
              <a:rPr lang="zh-CN" altLang="en-US" sz="2000" b="1" dirty="0"/>
              <a:t>直接前驱节点的联合</a:t>
            </a:r>
            <a:endParaRPr lang="en-US" altLang="zh-CN" sz="2000" b="1" dirty="0"/>
          </a:p>
          <a:p>
            <a:pPr>
              <a:lnSpc>
                <a:spcPct val="150000"/>
              </a:lnSpc>
            </a:pPr>
            <a:endParaRPr lang="zh-CN" altLang="en-US" sz="2000" dirty="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409" y="4653739"/>
            <a:ext cx="8455865" cy="30544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330" y="5553828"/>
            <a:ext cx="5880622" cy="630917"/>
          </a:xfrm>
          <a:prstGeom prst="rect">
            <a:avLst/>
          </a:prstGeom>
        </p:spPr>
      </p:pic>
    </p:spTree>
    <p:extLst>
      <p:ext uri="{BB962C8B-B14F-4D97-AF65-F5344CB8AC3E}">
        <p14:creationId xmlns:p14="http://schemas.microsoft.com/office/powerpoint/2010/main" val="1841969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a:t>2</a:t>
            </a:r>
            <a:r>
              <a:rPr lang="zh-CN" altLang="en-US" sz="2800" b="1" dirty="0" smtClean="0"/>
              <a:t>：</a:t>
            </a:r>
            <a:r>
              <a:rPr lang="zh-CN" altLang="en-US" sz="2800" b="1" dirty="0"/>
              <a:t>贝叶斯网</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23</a:t>
            </a:fld>
            <a:endParaRPr lang="zh-CN" altLang="en-US" dirty="0"/>
          </a:p>
        </p:txBody>
      </p:sp>
      <p:sp>
        <p:nvSpPr>
          <p:cNvPr id="6" name="矩形 5"/>
          <p:cNvSpPr/>
          <p:nvPr/>
        </p:nvSpPr>
        <p:spPr>
          <a:xfrm>
            <a:off x="671998" y="810885"/>
            <a:ext cx="2646878"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贝叶斯网络的构造</a:t>
            </a:r>
            <a:endParaRPr lang="en-US" altLang="zh-CN" sz="2400" dirty="0">
              <a:solidFill>
                <a:schemeClr val="bg1"/>
              </a:solidFill>
            </a:endParaRPr>
          </a:p>
        </p:txBody>
      </p:sp>
      <p:sp>
        <p:nvSpPr>
          <p:cNvPr id="2" name="文本框 1"/>
          <p:cNvSpPr txBox="1"/>
          <p:nvPr/>
        </p:nvSpPr>
        <p:spPr>
          <a:xfrm>
            <a:off x="657875" y="1580326"/>
            <a:ext cx="2542526" cy="707886"/>
          </a:xfrm>
          <a:prstGeom prst="rect">
            <a:avLst/>
          </a:prstGeom>
          <a:noFill/>
        </p:spPr>
        <p:txBody>
          <a:bodyPr wrap="square" rtlCol="0">
            <a:spAutoFit/>
          </a:bodyPr>
          <a:lstStyle/>
          <a:p>
            <a:r>
              <a:rPr lang="zh-CN" altLang="en-US" sz="2000" dirty="0"/>
              <a:t>在这里我简单介绍下贝叶斯网络的</a:t>
            </a:r>
            <a:r>
              <a:rPr lang="zh-CN" altLang="en-US" sz="2000" dirty="0" smtClean="0"/>
              <a:t>构造</a:t>
            </a:r>
            <a:endParaRPr lang="en-US" altLang="zh-CN" sz="20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 y="4816168"/>
            <a:ext cx="10058400" cy="1251751"/>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1792" y="855927"/>
            <a:ext cx="8024883" cy="2156684"/>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50" y="3260774"/>
            <a:ext cx="10058400" cy="1589269"/>
          </a:xfrm>
          <a:prstGeom prst="rect">
            <a:avLst/>
          </a:prstGeom>
        </p:spPr>
      </p:pic>
    </p:spTree>
    <p:extLst>
      <p:ext uri="{BB962C8B-B14F-4D97-AF65-F5344CB8AC3E}">
        <p14:creationId xmlns:p14="http://schemas.microsoft.com/office/powerpoint/2010/main" val="3753128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a:t>2</a:t>
            </a:r>
            <a:r>
              <a:rPr lang="zh-CN" altLang="en-US" sz="2800" b="1" dirty="0" smtClean="0"/>
              <a:t>：</a:t>
            </a:r>
            <a:r>
              <a:rPr lang="zh-CN" altLang="en-US" sz="2800" b="1" dirty="0"/>
              <a:t>贝叶斯网</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24</a:t>
            </a:fld>
            <a:endParaRPr lang="zh-CN" altLang="en-US" dirty="0"/>
          </a:p>
        </p:txBody>
      </p:sp>
      <p:sp>
        <p:nvSpPr>
          <p:cNvPr id="6" name="矩形 5"/>
          <p:cNvSpPr/>
          <p:nvPr/>
        </p:nvSpPr>
        <p:spPr>
          <a:xfrm>
            <a:off x="671998" y="810885"/>
            <a:ext cx="800219" cy="579261"/>
          </a:xfrm>
          <a:prstGeom prst="rect">
            <a:avLst/>
          </a:prstGeom>
          <a:solidFill>
            <a:schemeClr val="accent1"/>
          </a:solidFill>
        </p:spPr>
        <p:txBody>
          <a:bodyPr wrap="none">
            <a:spAutoFit/>
          </a:bodyPr>
          <a:lstStyle/>
          <a:p>
            <a:pPr>
              <a:lnSpc>
                <a:spcPct val="150000"/>
              </a:lnSpc>
            </a:pPr>
            <a:r>
              <a:rPr lang="zh-CN" altLang="en-US" sz="2400" dirty="0">
                <a:solidFill>
                  <a:schemeClr val="bg1"/>
                </a:solidFill>
              </a:rPr>
              <a:t>定义</a:t>
            </a:r>
            <a:endParaRPr lang="en-US" altLang="zh-CN" sz="2400" dirty="0">
              <a:solidFill>
                <a:schemeClr val="bg1"/>
              </a:solidFill>
            </a:endParaRPr>
          </a:p>
        </p:txBody>
      </p:sp>
      <p:sp>
        <p:nvSpPr>
          <p:cNvPr id="2" name="文本框 1"/>
          <p:cNvSpPr txBox="1"/>
          <p:nvPr/>
        </p:nvSpPr>
        <p:spPr>
          <a:xfrm>
            <a:off x="666079" y="1405534"/>
            <a:ext cx="11382704" cy="953403"/>
          </a:xfrm>
          <a:prstGeom prst="rect">
            <a:avLst/>
          </a:prstGeom>
          <a:noFill/>
        </p:spPr>
        <p:txBody>
          <a:bodyPr wrap="square" rtlCol="0">
            <a:spAutoFit/>
          </a:bodyPr>
          <a:lstStyle/>
          <a:p>
            <a:pPr>
              <a:lnSpc>
                <a:spcPct val="150000"/>
              </a:lnSpc>
            </a:pPr>
            <a:r>
              <a:rPr lang="zh-CN" altLang="en-US" sz="2000" b="1" dirty="0" smtClean="0"/>
              <a:t>其中</a:t>
            </a:r>
            <a:r>
              <a:rPr lang="en-US" altLang="zh-CN" sz="2000" b="1" dirty="0" err="1"/>
              <a:t>Praents</a:t>
            </a:r>
            <a:r>
              <a:rPr lang="en-US" altLang="zh-CN" sz="2000" b="1" dirty="0"/>
              <a:t>(xi)</a:t>
            </a:r>
            <a:r>
              <a:rPr lang="zh-CN" altLang="en-US" sz="2000" b="1" dirty="0"/>
              <a:t>表示属性</a:t>
            </a:r>
            <a:r>
              <a:rPr lang="en-US" altLang="zh-CN" sz="2000" b="1" dirty="0"/>
              <a:t>xi</a:t>
            </a:r>
            <a:r>
              <a:rPr lang="zh-CN" altLang="en-US" sz="2000" b="1" dirty="0"/>
              <a:t>直接前驱节点的联合</a:t>
            </a:r>
            <a:endParaRPr lang="en-US" altLang="zh-CN" sz="2000" b="1" dirty="0"/>
          </a:p>
          <a:p>
            <a:pPr>
              <a:lnSpc>
                <a:spcPct val="150000"/>
              </a:lnSpc>
            </a:pPr>
            <a:endParaRPr lang="zh-CN" altLang="en-US" sz="20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12" y="2130076"/>
            <a:ext cx="7315201" cy="1965957"/>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12" y="4145627"/>
            <a:ext cx="6772068" cy="2758358"/>
          </a:xfrm>
          <a:prstGeom prst="rect">
            <a:avLst/>
          </a:prstGeom>
        </p:spPr>
      </p:pic>
      <p:sp>
        <p:nvSpPr>
          <p:cNvPr id="10" name="文本框 9"/>
          <p:cNvSpPr txBox="1"/>
          <p:nvPr/>
        </p:nvSpPr>
        <p:spPr>
          <a:xfrm>
            <a:off x="7682513" y="2233521"/>
            <a:ext cx="4235005" cy="2215991"/>
          </a:xfrm>
          <a:prstGeom prst="rect">
            <a:avLst/>
          </a:prstGeom>
          <a:noFill/>
        </p:spPr>
        <p:txBody>
          <a:bodyPr wrap="square" rtlCol="0">
            <a:spAutoFit/>
          </a:bodyPr>
          <a:lstStyle/>
          <a:p>
            <a:r>
              <a:rPr lang="zh-CN" altLang="en-US" sz="2000" dirty="0" smtClean="0"/>
              <a:t>显然：</a:t>
            </a:r>
            <a:r>
              <a:rPr lang="en-US" altLang="zh-CN" sz="2000" dirty="0" smtClean="0"/>
              <a:t>x3</a:t>
            </a:r>
            <a:r>
              <a:rPr lang="zh-CN" altLang="en-US" sz="2000" dirty="0" smtClean="0"/>
              <a:t>和</a:t>
            </a:r>
            <a:r>
              <a:rPr lang="en-US" altLang="zh-CN" sz="2000" dirty="0" smtClean="0"/>
              <a:t>x4</a:t>
            </a:r>
            <a:r>
              <a:rPr lang="zh-CN" altLang="en-US" sz="2000" dirty="0" smtClean="0"/>
              <a:t>在</a:t>
            </a:r>
            <a:r>
              <a:rPr lang="en-US" altLang="zh-CN" sz="2000" dirty="0" smtClean="0"/>
              <a:t>x1</a:t>
            </a:r>
            <a:r>
              <a:rPr lang="zh-CN" altLang="en-US" sz="2000" dirty="0" smtClean="0"/>
              <a:t>给定时相互独立，</a:t>
            </a:r>
            <a:r>
              <a:rPr lang="en-US" altLang="zh-CN" sz="2000" dirty="0" smtClean="0"/>
              <a:t>x3</a:t>
            </a:r>
            <a:r>
              <a:rPr lang="zh-CN" altLang="en-US" sz="2000" dirty="0" smtClean="0"/>
              <a:t>和</a:t>
            </a:r>
            <a:r>
              <a:rPr lang="en-US" altLang="zh-CN" sz="2000" dirty="0" smtClean="0"/>
              <a:t>x5</a:t>
            </a:r>
            <a:r>
              <a:rPr lang="zh-CN" altLang="en-US" sz="2000" dirty="0" smtClean="0"/>
              <a:t>在</a:t>
            </a:r>
            <a:r>
              <a:rPr lang="en-US" altLang="zh-CN" sz="2000" dirty="0" smtClean="0"/>
              <a:t>x2</a:t>
            </a:r>
            <a:r>
              <a:rPr lang="zh-CN" altLang="en-US" sz="2000" dirty="0" smtClean="0"/>
              <a:t>给定时相互独立。那么当什么情况下变量之间的独立，什么情况下变量之间相互依赖，下面我们给出了常见的几种变量之间拓扑关系图</a:t>
            </a:r>
            <a:endParaRPr lang="en-US" altLang="zh-CN" sz="2000" dirty="0" smtClean="0"/>
          </a:p>
          <a:p>
            <a:endParaRPr lang="zh-CN" altLang="en-US" dirty="0"/>
          </a:p>
        </p:txBody>
      </p:sp>
      <p:sp>
        <p:nvSpPr>
          <p:cNvPr id="14" name="文本框 13"/>
          <p:cNvSpPr txBox="1"/>
          <p:nvPr/>
        </p:nvSpPr>
        <p:spPr>
          <a:xfrm>
            <a:off x="7393811" y="4661107"/>
            <a:ext cx="4219258" cy="1938992"/>
          </a:xfrm>
          <a:prstGeom prst="rect">
            <a:avLst/>
          </a:prstGeom>
          <a:noFill/>
        </p:spPr>
        <p:txBody>
          <a:bodyPr wrap="square" rtlCol="0">
            <a:spAutoFit/>
          </a:bodyPr>
          <a:lstStyle/>
          <a:p>
            <a:r>
              <a:rPr lang="en-US" altLang="zh-CN" sz="2000" b="1" dirty="0"/>
              <a:t>1</a:t>
            </a:r>
            <a:r>
              <a:rPr lang="zh-CN" altLang="en-US" sz="2000" b="1" dirty="0"/>
              <a:t>：同父结构</a:t>
            </a:r>
            <a:r>
              <a:rPr lang="zh-CN" altLang="en-US" sz="2000" dirty="0"/>
              <a:t>，如上面结构所示：给定</a:t>
            </a:r>
            <a:r>
              <a:rPr lang="en-US" altLang="zh-CN" sz="2000" dirty="0"/>
              <a:t>x1</a:t>
            </a:r>
            <a:r>
              <a:rPr lang="zh-CN" altLang="en-US" sz="2000" dirty="0"/>
              <a:t>，</a:t>
            </a:r>
            <a:r>
              <a:rPr lang="en-US" altLang="zh-CN" sz="2000" dirty="0"/>
              <a:t>x3</a:t>
            </a:r>
            <a:r>
              <a:rPr lang="zh-CN" altLang="en-US" sz="2000" dirty="0"/>
              <a:t>和</a:t>
            </a:r>
            <a:r>
              <a:rPr lang="en-US" altLang="zh-CN" sz="2000" dirty="0"/>
              <a:t>x4</a:t>
            </a:r>
            <a:r>
              <a:rPr lang="zh-CN" altLang="en-US" sz="2000" dirty="0"/>
              <a:t>相互独立</a:t>
            </a:r>
            <a:endParaRPr lang="en-US" altLang="zh-CN" sz="2000" dirty="0"/>
          </a:p>
          <a:p>
            <a:r>
              <a:rPr lang="en-US" altLang="zh-CN" sz="2000" b="1" dirty="0"/>
              <a:t>2</a:t>
            </a:r>
            <a:r>
              <a:rPr lang="zh-CN" altLang="en-US" sz="2000" b="1" dirty="0"/>
              <a:t>：</a:t>
            </a:r>
            <a:r>
              <a:rPr lang="en-US" altLang="zh-CN" sz="2000" b="1" dirty="0"/>
              <a:t>V</a:t>
            </a:r>
            <a:r>
              <a:rPr lang="zh-CN" altLang="en-US" sz="2000" b="1" dirty="0"/>
              <a:t>型结构</a:t>
            </a:r>
            <a:r>
              <a:rPr lang="zh-CN" altLang="en-US" sz="2000" dirty="0"/>
              <a:t>，给定</a:t>
            </a:r>
            <a:r>
              <a:rPr lang="en-US" altLang="zh-CN" sz="2000" dirty="0"/>
              <a:t>x4</a:t>
            </a:r>
            <a:r>
              <a:rPr lang="zh-CN" altLang="en-US" sz="2000" dirty="0"/>
              <a:t>，</a:t>
            </a:r>
            <a:r>
              <a:rPr lang="en-US" altLang="zh-CN" sz="2000" dirty="0"/>
              <a:t>x1</a:t>
            </a:r>
            <a:r>
              <a:rPr lang="zh-CN" altLang="en-US" sz="2000" dirty="0"/>
              <a:t>和</a:t>
            </a:r>
            <a:r>
              <a:rPr lang="en-US" altLang="zh-CN" sz="2000" dirty="0"/>
              <a:t>x2</a:t>
            </a:r>
            <a:r>
              <a:rPr lang="zh-CN" altLang="en-US" sz="2000" dirty="0"/>
              <a:t>必相互不独立</a:t>
            </a:r>
            <a:endParaRPr lang="en-US" altLang="zh-CN" sz="2000" dirty="0"/>
          </a:p>
          <a:p>
            <a:r>
              <a:rPr lang="en-US" altLang="zh-CN" sz="2000" b="1" dirty="0"/>
              <a:t>3</a:t>
            </a:r>
            <a:r>
              <a:rPr lang="zh-CN" altLang="en-US" sz="2000" b="1" dirty="0"/>
              <a:t>：顺序结构</a:t>
            </a:r>
            <a:r>
              <a:rPr lang="zh-CN" altLang="en-US" sz="2000" dirty="0"/>
              <a:t>：给定</a:t>
            </a:r>
            <a:r>
              <a:rPr lang="en-US" altLang="zh-CN" sz="2000" dirty="0"/>
              <a:t>x</a:t>
            </a:r>
            <a:r>
              <a:rPr lang="zh-CN" altLang="en-US" sz="2000" dirty="0"/>
              <a:t>，</a:t>
            </a:r>
            <a:r>
              <a:rPr lang="en-US" altLang="zh-CN" sz="2000" dirty="0"/>
              <a:t>y</a:t>
            </a:r>
            <a:r>
              <a:rPr lang="zh-CN" altLang="en-US" sz="2000" dirty="0"/>
              <a:t>和</a:t>
            </a:r>
            <a:r>
              <a:rPr lang="en-US" altLang="zh-CN" sz="2000" dirty="0"/>
              <a:t>z</a:t>
            </a:r>
            <a:r>
              <a:rPr lang="zh-CN" altLang="en-US" sz="2000" dirty="0"/>
              <a:t>将相互独立。</a:t>
            </a:r>
          </a:p>
        </p:txBody>
      </p:sp>
    </p:spTree>
    <p:extLst>
      <p:ext uri="{BB962C8B-B14F-4D97-AF65-F5344CB8AC3E}">
        <p14:creationId xmlns:p14="http://schemas.microsoft.com/office/powerpoint/2010/main" val="11513425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a:t>2</a:t>
            </a:r>
            <a:r>
              <a:rPr lang="zh-CN" altLang="en-US" sz="2800" b="1" dirty="0"/>
              <a:t>：贝叶斯网</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25</a:t>
            </a:fld>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46" y="971479"/>
            <a:ext cx="6772068" cy="2758358"/>
          </a:xfrm>
          <a:prstGeom prst="rect">
            <a:avLst/>
          </a:prstGeom>
        </p:spPr>
      </p:pic>
      <p:sp>
        <p:nvSpPr>
          <p:cNvPr id="10" name="文本框 9"/>
          <p:cNvSpPr txBox="1"/>
          <p:nvPr/>
        </p:nvSpPr>
        <p:spPr>
          <a:xfrm>
            <a:off x="7427160" y="1094917"/>
            <a:ext cx="4219258" cy="2554545"/>
          </a:xfrm>
          <a:prstGeom prst="rect">
            <a:avLst/>
          </a:prstGeom>
          <a:noFill/>
        </p:spPr>
        <p:txBody>
          <a:bodyPr wrap="square" rtlCol="0">
            <a:spAutoFit/>
          </a:bodyPr>
          <a:lstStyle/>
          <a:p>
            <a:r>
              <a:rPr lang="zh-CN" altLang="en-US" sz="2000" dirty="0" smtClean="0"/>
              <a:t>对于同父结构可能容易理解，但是对于</a:t>
            </a:r>
            <a:r>
              <a:rPr lang="en-US" altLang="zh-CN" sz="2000" dirty="0" smtClean="0"/>
              <a:t>V</a:t>
            </a:r>
            <a:r>
              <a:rPr lang="zh-CN" altLang="en-US" sz="2000" dirty="0" smtClean="0"/>
              <a:t>型结构，为什么当</a:t>
            </a:r>
            <a:r>
              <a:rPr lang="en-US" altLang="zh-CN" sz="2000" dirty="0" smtClean="0"/>
              <a:t>x4</a:t>
            </a:r>
            <a:r>
              <a:rPr lang="zh-CN" altLang="en-US" sz="2000" dirty="0" smtClean="0"/>
              <a:t>未给定时</a:t>
            </a:r>
            <a:r>
              <a:rPr lang="en-US" altLang="zh-CN" sz="2000" dirty="0" smtClean="0"/>
              <a:t>x1</a:t>
            </a:r>
            <a:r>
              <a:rPr lang="zh-CN" altLang="en-US" sz="2000" dirty="0" smtClean="0"/>
              <a:t>和</a:t>
            </a:r>
            <a:r>
              <a:rPr lang="en-US" altLang="zh-CN" sz="2000" dirty="0" smtClean="0"/>
              <a:t>x2</a:t>
            </a:r>
            <a:r>
              <a:rPr lang="zh-CN" altLang="en-US" sz="2000" dirty="0" smtClean="0"/>
              <a:t>是独立给定值之后反而不独立了呢？</a:t>
            </a:r>
            <a:endParaRPr lang="en-US" altLang="zh-CN" sz="2000" dirty="0" smtClean="0"/>
          </a:p>
          <a:p>
            <a:endParaRPr lang="en-US" altLang="zh-CN" sz="2000" dirty="0"/>
          </a:p>
          <a:p>
            <a:r>
              <a:rPr lang="zh-CN" altLang="en-US" sz="2000" dirty="0"/>
              <a:t>即</a:t>
            </a:r>
            <a:r>
              <a:rPr lang="zh-CN" altLang="en-US" sz="2000" dirty="0" smtClean="0"/>
              <a:t>在</a:t>
            </a:r>
            <a:r>
              <a:rPr lang="en-US" altLang="zh-CN" sz="2000" b="1" dirty="0" smtClean="0"/>
              <a:t>x4</a:t>
            </a:r>
            <a:r>
              <a:rPr lang="zh-CN" altLang="en-US" sz="2000" b="1" dirty="0" smtClean="0"/>
              <a:t>未知</a:t>
            </a:r>
            <a:r>
              <a:rPr lang="zh-CN" altLang="en-US" sz="2000" b="1" dirty="0"/>
              <a:t>的条件下</a:t>
            </a:r>
            <a:r>
              <a:rPr lang="zh-CN" altLang="en-US" sz="2000" b="1" dirty="0" smtClean="0"/>
              <a:t>，</a:t>
            </a:r>
            <a:r>
              <a:rPr lang="en-US" altLang="zh-CN" sz="2000" b="1" dirty="0" smtClean="0"/>
              <a:t>x1</a:t>
            </a:r>
            <a:r>
              <a:rPr lang="zh-CN" altLang="en-US" sz="2000" b="1" dirty="0" smtClean="0"/>
              <a:t>、</a:t>
            </a:r>
            <a:r>
              <a:rPr lang="en-US" altLang="zh-CN" sz="2000" b="1" dirty="0" smtClean="0"/>
              <a:t>x2</a:t>
            </a:r>
            <a:r>
              <a:rPr lang="zh-CN" altLang="en-US" sz="2000" b="1" dirty="0" smtClean="0"/>
              <a:t>被</a:t>
            </a:r>
            <a:r>
              <a:rPr lang="zh-CN" altLang="en-US" sz="2000" b="1" dirty="0"/>
              <a:t>阻断</a:t>
            </a:r>
            <a:r>
              <a:rPr lang="en-US" altLang="zh-CN" sz="2000" b="1" dirty="0"/>
              <a:t>(blocked)</a:t>
            </a:r>
            <a:r>
              <a:rPr lang="zh-CN" altLang="en-US" sz="2000" b="1" dirty="0"/>
              <a:t>，是独立的</a:t>
            </a:r>
            <a:r>
              <a:rPr lang="zh-CN" altLang="en-US" sz="2000" dirty="0"/>
              <a:t>，称之为</a:t>
            </a:r>
            <a:r>
              <a:rPr lang="en-US" altLang="zh-CN" sz="2000" dirty="0"/>
              <a:t>head-to-head</a:t>
            </a:r>
            <a:r>
              <a:rPr lang="zh-CN" altLang="en-US" sz="2000" dirty="0"/>
              <a:t>条件</a:t>
            </a:r>
            <a:r>
              <a:rPr lang="zh-CN" altLang="en-US" sz="2000" dirty="0" smtClean="0"/>
              <a:t>独立</a:t>
            </a:r>
            <a:r>
              <a:rPr lang="zh-CN" altLang="en-US" sz="2000" dirty="0"/>
              <a:t>。</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46" y="3729837"/>
            <a:ext cx="6772068" cy="3020721"/>
          </a:xfrm>
          <a:prstGeom prst="rect">
            <a:avLst/>
          </a:prstGeom>
        </p:spPr>
      </p:pic>
    </p:spTree>
    <p:extLst>
      <p:ext uri="{BB962C8B-B14F-4D97-AF65-F5344CB8AC3E}">
        <p14:creationId xmlns:p14="http://schemas.microsoft.com/office/powerpoint/2010/main" val="1971658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a:t>2</a:t>
            </a:r>
            <a:r>
              <a:rPr lang="zh-CN" altLang="en-US" sz="2800" b="1" dirty="0"/>
              <a:t>：贝叶斯网</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26</a:t>
            </a:fld>
            <a:endParaRPr lang="zh-CN" altLang="en-US" dirty="0"/>
          </a:p>
        </p:txBody>
      </p:sp>
      <p:sp>
        <p:nvSpPr>
          <p:cNvPr id="7" name="文本框 6"/>
          <p:cNvSpPr txBox="1"/>
          <p:nvPr/>
        </p:nvSpPr>
        <p:spPr>
          <a:xfrm>
            <a:off x="163773" y="1094917"/>
            <a:ext cx="11482645" cy="2554545"/>
          </a:xfrm>
          <a:prstGeom prst="rect">
            <a:avLst/>
          </a:prstGeom>
          <a:noFill/>
        </p:spPr>
        <p:txBody>
          <a:bodyPr wrap="square" rtlCol="0">
            <a:spAutoFit/>
          </a:bodyPr>
          <a:lstStyle/>
          <a:p>
            <a:r>
              <a:rPr lang="zh-CN" altLang="en-US" sz="2000" dirty="0" smtClean="0"/>
              <a:t>回归正题，贝叶斯网络的构造主要是要明白给个变量之间的相互依赖关系</a:t>
            </a:r>
            <a:r>
              <a:rPr lang="en-US" altLang="zh-CN" sz="2000" dirty="0" smtClean="0"/>
              <a:t>---</a:t>
            </a:r>
            <a:r>
              <a:rPr lang="zh-CN" altLang="en-US" sz="2000" dirty="0"/>
              <a:t>进而</a:t>
            </a:r>
            <a:r>
              <a:rPr lang="zh-CN" altLang="en-US" sz="2000" dirty="0" smtClean="0"/>
              <a:t>分析有向图中各个变量的独立性。</a:t>
            </a:r>
            <a:endParaRPr lang="en-US" altLang="zh-CN" sz="2000" dirty="0" smtClean="0"/>
          </a:p>
          <a:p>
            <a:r>
              <a:rPr lang="zh-CN" altLang="en-US" sz="2000" dirty="0" smtClean="0"/>
              <a:t>为了分析有向图中变量间的条件独立性，我们使用“有向分离”（</a:t>
            </a:r>
            <a:r>
              <a:rPr lang="en-US" altLang="zh-CN" sz="2000" dirty="0" smtClean="0"/>
              <a:t>D-separation</a:t>
            </a:r>
            <a:r>
              <a:rPr lang="zh-CN" altLang="en-US" sz="2000" dirty="0" smtClean="0"/>
              <a:t>）我们先要将有向图转换成一个无向图。</a:t>
            </a:r>
            <a:endParaRPr lang="en-US" altLang="zh-CN" sz="2000" dirty="0" smtClean="0"/>
          </a:p>
          <a:p>
            <a:r>
              <a:rPr lang="en-US" altLang="zh-CN" sz="2000" dirty="0"/>
              <a:t>	</a:t>
            </a:r>
            <a:r>
              <a:rPr lang="en-US" altLang="zh-CN" sz="2000" dirty="0" smtClean="0"/>
              <a:t>1</a:t>
            </a:r>
            <a:r>
              <a:rPr lang="zh-CN" altLang="en-US" sz="2000" dirty="0" smtClean="0"/>
              <a:t>：在有向图中找到所有的</a:t>
            </a:r>
            <a:r>
              <a:rPr lang="en-US" altLang="zh-CN" sz="2000" dirty="0" smtClean="0"/>
              <a:t>B</a:t>
            </a:r>
            <a:r>
              <a:rPr lang="zh-CN" altLang="en-US" sz="2000" dirty="0" smtClean="0"/>
              <a:t>型结构，在</a:t>
            </a:r>
            <a:r>
              <a:rPr lang="en-US" altLang="zh-CN" sz="2000" dirty="0" smtClean="0"/>
              <a:t>V</a:t>
            </a:r>
            <a:r>
              <a:rPr lang="zh-CN" altLang="en-US" sz="2000" dirty="0" smtClean="0"/>
              <a:t>型结构中的两个父节点之间添加一条无向边。</a:t>
            </a:r>
            <a:endParaRPr lang="en-US" altLang="zh-CN" sz="2000" dirty="0" smtClean="0"/>
          </a:p>
          <a:p>
            <a:r>
              <a:rPr lang="en-US" altLang="zh-CN" sz="2000" dirty="0"/>
              <a:t>	</a:t>
            </a:r>
            <a:r>
              <a:rPr lang="en-US" altLang="zh-CN" sz="2000" dirty="0" smtClean="0"/>
              <a:t>2</a:t>
            </a:r>
            <a:r>
              <a:rPr lang="zh-CN" altLang="en-US" sz="2000" dirty="0" smtClean="0"/>
              <a:t>：将所有有向边变为无向边。</a:t>
            </a:r>
            <a:endParaRPr lang="en-US" altLang="zh-CN" sz="2000" dirty="0" smtClean="0"/>
          </a:p>
          <a:p>
            <a:r>
              <a:rPr lang="zh-CN" altLang="en-US" sz="2000" dirty="0" smtClean="0"/>
              <a:t>由此产生的图称之为道德图，令父节点相连的过程称之为“道德化”。</a:t>
            </a:r>
            <a:endParaRPr lang="en-US" altLang="zh-CN" sz="2000" dirty="0" smtClean="0"/>
          </a:p>
          <a:p>
            <a:r>
              <a:rPr lang="zh-CN" altLang="en-US" sz="2000" dirty="0" smtClean="0"/>
              <a:t>基于道德图我们能够直观迅速的找到变量之间条件独立性。</a:t>
            </a:r>
            <a:endParaRPr lang="zh-CN" altLang="en-US" sz="20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404" y="3649462"/>
            <a:ext cx="8237504" cy="3202053"/>
          </a:xfrm>
          <a:prstGeom prst="rect">
            <a:avLst/>
          </a:prstGeom>
        </p:spPr>
      </p:pic>
    </p:spTree>
    <p:extLst>
      <p:ext uri="{BB962C8B-B14F-4D97-AF65-F5344CB8AC3E}">
        <p14:creationId xmlns:p14="http://schemas.microsoft.com/office/powerpoint/2010/main" val="10703026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a:t>2</a:t>
            </a:r>
            <a:r>
              <a:rPr lang="zh-CN" altLang="en-US" sz="2800" b="1" dirty="0" smtClean="0"/>
              <a:t>：</a:t>
            </a:r>
            <a:r>
              <a:rPr lang="zh-CN" altLang="en-US" sz="2800" b="1" dirty="0"/>
              <a:t>贝叶斯网</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27</a:t>
            </a:fld>
            <a:endParaRPr lang="zh-CN" altLang="en-US" dirty="0"/>
          </a:p>
        </p:txBody>
      </p:sp>
      <p:sp>
        <p:nvSpPr>
          <p:cNvPr id="6" name="矩形 5"/>
          <p:cNvSpPr/>
          <p:nvPr/>
        </p:nvSpPr>
        <p:spPr>
          <a:xfrm>
            <a:off x="671998" y="810885"/>
            <a:ext cx="800219" cy="579261"/>
          </a:xfrm>
          <a:prstGeom prst="rect">
            <a:avLst/>
          </a:prstGeom>
          <a:solidFill>
            <a:schemeClr val="accent1"/>
          </a:solidFill>
        </p:spPr>
        <p:txBody>
          <a:bodyPr wrap="none">
            <a:spAutoFit/>
          </a:bodyPr>
          <a:lstStyle/>
          <a:p>
            <a:pPr>
              <a:lnSpc>
                <a:spcPct val="150000"/>
              </a:lnSpc>
            </a:pPr>
            <a:r>
              <a:rPr lang="zh-CN" altLang="en-US" sz="2400" dirty="0">
                <a:solidFill>
                  <a:schemeClr val="bg1"/>
                </a:solidFill>
              </a:rPr>
              <a:t>定义</a:t>
            </a:r>
            <a:endParaRPr lang="en-US" altLang="zh-CN" sz="2400" dirty="0">
              <a:solidFill>
                <a:schemeClr val="bg1"/>
              </a:solidFill>
            </a:endParaRPr>
          </a:p>
        </p:txBody>
      </p:sp>
      <p:sp>
        <p:nvSpPr>
          <p:cNvPr id="8" name="文本框 7"/>
          <p:cNvSpPr txBox="1"/>
          <p:nvPr/>
        </p:nvSpPr>
        <p:spPr>
          <a:xfrm>
            <a:off x="560657" y="1390146"/>
            <a:ext cx="11416837" cy="2862322"/>
          </a:xfrm>
          <a:prstGeom prst="rect">
            <a:avLst/>
          </a:prstGeom>
          <a:noFill/>
        </p:spPr>
        <p:txBody>
          <a:bodyPr wrap="square" rtlCol="0">
            <a:spAutoFit/>
          </a:bodyPr>
          <a:lstStyle/>
          <a:p>
            <a:r>
              <a:rPr lang="zh-CN" altLang="en-US" sz="2000" dirty="0" smtClean="0"/>
              <a:t>回归正题，贝叶斯网络的构造主要是要明白给个变量之间的相互依赖关系</a:t>
            </a:r>
            <a:r>
              <a:rPr lang="en-US" altLang="zh-CN" sz="2000" dirty="0" smtClean="0"/>
              <a:t>---</a:t>
            </a:r>
            <a:r>
              <a:rPr lang="zh-CN" altLang="en-US" sz="2000" dirty="0"/>
              <a:t>进而</a:t>
            </a:r>
            <a:r>
              <a:rPr lang="zh-CN" altLang="en-US" sz="2000" dirty="0" smtClean="0"/>
              <a:t>分析有向图中各个变量的独立性。</a:t>
            </a:r>
            <a:endParaRPr lang="en-US" altLang="zh-CN" sz="2000" dirty="0" smtClean="0"/>
          </a:p>
          <a:p>
            <a:r>
              <a:rPr lang="zh-CN" altLang="en-US" sz="2000" dirty="0" smtClean="0"/>
              <a:t>为了分析有向图中变量间的条件独立性，</a:t>
            </a:r>
            <a:r>
              <a:rPr lang="zh-CN" altLang="en-US" sz="2000" b="1" dirty="0" smtClean="0"/>
              <a:t>我们使用“有向分离”（</a:t>
            </a:r>
            <a:r>
              <a:rPr lang="en-US" altLang="zh-CN" sz="2000" b="1" dirty="0" smtClean="0"/>
              <a:t>D-separation</a:t>
            </a:r>
            <a:r>
              <a:rPr lang="zh-CN" altLang="en-US" sz="2000" b="1" dirty="0" smtClean="0"/>
              <a:t>）我们先要将有向图转换成一个无向图</a:t>
            </a:r>
            <a:r>
              <a:rPr lang="zh-CN" altLang="en-US" sz="2000" b="1" dirty="0" smtClean="0"/>
              <a:t>。</a:t>
            </a:r>
            <a:endParaRPr lang="en-US" altLang="zh-CN" sz="2000" b="1" dirty="0" smtClean="0"/>
          </a:p>
          <a:p>
            <a:r>
              <a:rPr lang="zh-CN" altLang="en-US" sz="2000" b="1" dirty="0"/>
              <a:t>步骤</a:t>
            </a:r>
            <a:endParaRPr lang="en-US" altLang="zh-CN" sz="2000" b="1" dirty="0" smtClean="0"/>
          </a:p>
          <a:p>
            <a:r>
              <a:rPr lang="en-US" altLang="zh-CN" sz="2000" dirty="0"/>
              <a:t>	</a:t>
            </a:r>
            <a:r>
              <a:rPr lang="en-US" altLang="zh-CN" sz="2000" dirty="0" smtClean="0"/>
              <a:t>1</a:t>
            </a:r>
            <a:r>
              <a:rPr lang="zh-CN" altLang="en-US" sz="2000" dirty="0" smtClean="0"/>
              <a:t>：在有向图中找到所有的</a:t>
            </a:r>
            <a:r>
              <a:rPr lang="en-US" altLang="zh-CN" sz="2000" dirty="0" smtClean="0"/>
              <a:t>B</a:t>
            </a:r>
            <a:r>
              <a:rPr lang="zh-CN" altLang="en-US" sz="2000" dirty="0" smtClean="0"/>
              <a:t>型结构，在</a:t>
            </a:r>
            <a:r>
              <a:rPr lang="en-US" altLang="zh-CN" sz="2000" dirty="0" smtClean="0"/>
              <a:t>V</a:t>
            </a:r>
            <a:r>
              <a:rPr lang="zh-CN" altLang="en-US" sz="2000" dirty="0" smtClean="0"/>
              <a:t>型结构中的两个父节点之间添加一条无向边。</a:t>
            </a:r>
            <a:endParaRPr lang="en-US" altLang="zh-CN" sz="2000" dirty="0" smtClean="0"/>
          </a:p>
          <a:p>
            <a:r>
              <a:rPr lang="en-US" altLang="zh-CN" sz="2000" dirty="0"/>
              <a:t>	</a:t>
            </a:r>
            <a:r>
              <a:rPr lang="en-US" altLang="zh-CN" sz="2000" dirty="0" smtClean="0"/>
              <a:t>2</a:t>
            </a:r>
            <a:r>
              <a:rPr lang="zh-CN" altLang="en-US" sz="2000" dirty="0" smtClean="0"/>
              <a:t>：将所有有向边变为无向边。</a:t>
            </a:r>
            <a:endParaRPr lang="en-US" altLang="zh-CN" sz="2000" dirty="0" smtClean="0"/>
          </a:p>
          <a:p>
            <a:r>
              <a:rPr lang="zh-CN" altLang="en-US" sz="2000" dirty="0" smtClean="0"/>
              <a:t>由此产生的图称之为道德图，令父节点相连的过程称之为“道德化”。</a:t>
            </a:r>
            <a:endParaRPr lang="en-US" altLang="zh-CN" sz="2000" dirty="0" smtClean="0"/>
          </a:p>
          <a:p>
            <a:r>
              <a:rPr lang="zh-CN" altLang="en-US" sz="2000" dirty="0" smtClean="0"/>
              <a:t>基于道德图我们能够直观迅速的找到变量之间条件独立性。</a:t>
            </a:r>
            <a:endParaRPr lang="zh-CN" altLang="en-US" sz="2000"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217" y="4301862"/>
            <a:ext cx="8190294" cy="2468701"/>
          </a:xfrm>
          <a:prstGeom prst="rect">
            <a:avLst/>
          </a:prstGeom>
        </p:spPr>
      </p:pic>
    </p:spTree>
    <p:extLst>
      <p:ext uri="{BB962C8B-B14F-4D97-AF65-F5344CB8AC3E}">
        <p14:creationId xmlns:p14="http://schemas.microsoft.com/office/powerpoint/2010/main" val="1417500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3</a:t>
            </a:r>
            <a:r>
              <a:rPr lang="zh-CN" altLang="en-US" sz="2800" b="1" dirty="0" smtClean="0"/>
              <a:t>：</a:t>
            </a:r>
            <a:r>
              <a:rPr lang="en-US" altLang="zh-CN" sz="2800" b="1" dirty="0" smtClean="0"/>
              <a:t>EM</a:t>
            </a:r>
            <a:r>
              <a:rPr lang="zh-CN" altLang="en-US" sz="2800" b="1" dirty="0" smtClean="0"/>
              <a:t>算法</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28</a:t>
            </a:fld>
            <a:endParaRPr lang="zh-CN" altLang="en-US" dirty="0"/>
          </a:p>
        </p:txBody>
      </p:sp>
      <p:sp>
        <p:nvSpPr>
          <p:cNvPr id="6" name="矩形 5"/>
          <p:cNvSpPr/>
          <p:nvPr/>
        </p:nvSpPr>
        <p:spPr>
          <a:xfrm>
            <a:off x="671998" y="810885"/>
            <a:ext cx="1415772" cy="579261"/>
          </a:xfrm>
          <a:prstGeom prst="rect">
            <a:avLst/>
          </a:prstGeom>
          <a:solidFill>
            <a:schemeClr val="accent1"/>
          </a:solidFill>
        </p:spPr>
        <p:txBody>
          <a:bodyPr wrap="none">
            <a:spAutoFit/>
          </a:bodyPr>
          <a:lstStyle/>
          <a:p>
            <a:pPr>
              <a:lnSpc>
                <a:spcPct val="150000"/>
              </a:lnSpc>
            </a:pPr>
            <a:r>
              <a:rPr lang="zh-CN" altLang="en-US" sz="2400" dirty="0">
                <a:solidFill>
                  <a:schemeClr val="bg1"/>
                </a:solidFill>
              </a:rPr>
              <a:t>补充知识</a:t>
            </a:r>
            <a:endParaRPr lang="en-US" altLang="zh-CN" sz="2400" dirty="0">
              <a:solidFill>
                <a:schemeClr val="bg1"/>
              </a:solidFill>
            </a:endParaRPr>
          </a:p>
        </p:txBody>
      </p:sp>
      <p:sp>
        <p:nvSpPr>
          <p:cNvPr id="8" name="文本框 7"/>
          <p:cNvSpPr txBox="1"/>
          <p:nvPr/>
        </p:nvSpPr>
        <p:spPr>
          <a:xfrm>
            <a:off x="560657" y="1390146"/>
            <a:ext cx="11416837" cy="3785652"/>
          </a:xfrm>
          <a:prstGeom prst="rect">
            <a:avLst/>
          </a:prstGeom>
          <a:noFill/>
        </p:spPr>
        <p:txBody>
          <a:bodyPr wrap="square" rtlCol="0">
            <a:spAutoFit/>
          </a:bodyPr>
          <a:lstStyle/>
          <a:p>
            <a:r>
              <a:rPr lang="zh-CN" altLang="en-US" sz="2000" b="1" dirty="0"/>
              <a:t>极大似然估计</a:t>
            </a:r>
            <a:r>
              <a:rPr lang="en-US" altLang="zh-CN" sz="2000" b="1" dirty="0"/>
              <a:t>(Maximum Likelihood Estimate</a:t>
            </a:r>
            <a:r>
              <a:rPr lang="zh-CN" altLang="en-US" sz="2000" b="1" dirty="0"/>
              <a:t>，</a:t>
            </a:r>
            <a:r>
              <a:rPr lang="en-US" altLang="zh-CN" sz="2000" b="1" dirty="0"/>
              <a:t>MLE</a:t>
            </a:r>
            <a:r>
              <a:rPr lang="zh-CN" altLang="en-US" sz="2000" b="1" dirty="0"/>
              <a:t>）</a:t>
            </a:r>
            <a:r>
              <a:rPr lang="en-US" altLang="zh-CN" sz="2000" dirty="0"/>
              <a:t>:</a:t>
            </a:r>
            <a:r>
              <a:rPr lang="zh-CN" altLang="en-US" sz="2000" dirty="0"/>
              <a:t>当一件事情发生时，我们取寻求这个的这件事情发生的最大可能的原因</a:t>
            </a:r>
            <a:r>
              <a:rPr lang="zh-CN" altLang="en-US" sz="2000" dirty="0" smtClean="0"/>
              <a:t>。</a:t>
            </a:r>
            <a:endParaRPr lang="en-US" altLang="zh-CN" sz="2000" dirty="0" smtClean="0"/>
          </a:p>
          <a:p>
            <a:endParaRPr lang="en-US" altLang="zh-CN" sz="2000" dirty="0"/>
          </a:p>
          <a:p>
            <a:r>
              <a:rPr lang="zh-CN" altLang="en-US" sz="2000" dirty="0" smtClean="0"/>
              <a:t>栗子栗子</a:t>
            </a:r>
            <a:r>
              <a:rPr lang="en-US" altLang="zh-CN" sz="2000" dirty="0" smtClean="0"/>
              <a:t>:</a:t>
            </a:r>
            <a:r>
              <a:rPr lang="zh-CN" altLang="en-US" sz="2000" dirty="0"/>
              <a:t>一个小故事：有一个业余的猎人新手和一名资深猎人，他们一人一把枪地跑去打猎，砰地一声枪响，一头小鹿应声倒地，这时候问你：更可能的情况是猎人打中了还是新手打中了？</a:t>
            </a:r>
          </a:p>
          <a:p>
            <a:r>
              <a:rPr lang="zh-CN" altLang="en-US" sz="2000" dirty="0"/>
              <a:t>在这个故事里，</a:t>
            </a:r>
            <a:r>
              <a:rPr lang="en-US" altLang="zh-CN" sz="2000" dirty="0"/>
              <a:t>【</a:t>
            </a:r>
            <a:r>
              <a:rPr lang="zh-CN" altLang="en-US" sz="2000" dirty="0"/>
              <a:t>发生的某事件</a:t>
            </a:r>
            <a:r>
              <a:rPr lang="en-US" altLang="zh-CN" sz="2000" dirty="0"/>
              <a:t>X】</a:t>
            </a:r>
            <a:r>
              <a:rPr lang="zh-CN" altLang="en-US" sz="2000" dirty="0"/>
              <a:t>是小鹿被打中，</a:t>
            </a:r>
            <a:r>
              <a:rPr lang="en-US" altLang="zh-CN" sz="2000" dirty="0"/>
              <a:t>【</a:t>
            </a:r>
            <a:r>
              <a:rPr lang="zh-CN" altLang="en-US" sz="2000" dirty="0"/>
              <a:t>我们关心的事情</a:t>
            </a:r>
            <a:r>
              <a:rPr lang="en-US" altLang="zh-CN" sz="2000" dirty="0"/>
              <a:t>A】</a:t>
            </a:r>
            <a:r>
              <a:rPr lang="zh-CN" altLang="en-US" sz="2000" dirty="0"/>
              <a:t>是谁打中了小鹿，</a:t>
            </a:r>
            <a:r>
              <a:rPr lang="en-US" altLang="zh-CN" sz="2000" dirty="0"/>
              <a:t>【A</a:t>
            </a:r>
            <a:r>
              <a:rPr lang="zh-CN" altLang="en-US" sz="2000" dirty="0"/>
              <a:t>的可能的情况</a:t>
            </a:r>
            <a:r>
              <a:rPr lang="en-US" altLang="zh-CN" sz="2000" dirty="0"/>
              <a:t>】</a:t>
            </a:r>
            <a:r>
              <a:rPr lang="zh-CN" altLang="en-US" sz="2000" dirty="0"/>
              <a:t>有猎人打中或新手打中，</a:t>
            </a:r>
            <a:r>
              <a:rPr lang="en-US" altLang="zh-CN" sz="2000" dirty="0"/>
              <a:t>【</a:t>
            </a:r>
            <a:r>
              <a:rPr lang="zh-CN" altLang="en-US" sz="2000" dirty="0"/>
              <a:t>极大似然估计</a:t>
            </a:r>
            <a:r>
              <a:rPr lang="en-US" altLang="zh-CN" sz="2000" dirty="0" err="1"/>
              <a:t>Ahat</a:t>
            </a:r>
            <a:r>
              <a:rPr lang="en-US" altLang="zh-CN" sz="2000" dirty="0"/>
              <a:t>】</a:t>
            </a:r>
            <a:r>
              <a:rPr lang="zh-CN" altLang="en-US" sz="2000" dirty="0"/>
              <a:t>是猎人打中。</a:t>
            </a:r>
            <a:endParaRPr lang="en-US" altLang="zh-CN" sz="2000" dirty="0"/>
          </a:p>
          <a:p>
            <a:endParaRPr lang="en-US" altLang="zh-CN" sz="2000" dirty="0"/>
          </a:p>
          <a:p>
            <a:r>
              <a:rPr lang="zh-CN" altLang="en-US" sz="2000" dirty="0"/>
              <a:t>估计类条件概率常用一种策略是：先假定我们的样本具有某种概率分布，然后基于样本对概率分布的参数进行估计。</a:t>
            </a:r>
            <a:endParaRPr lang="en-US" altLang="zh-CN" sz="2000" dirty="0"/>
          </a:p>
          <a:p>
            <a:r>
              <a:rPr lang="zh-CN" altLang="en-US" sz="2000" dirty="0"/>
              <a:t>假设我们现在有样本集</a:t>
            </a:r>
            <a:r>
              <a:rPr lang="en-US" altLang="zh-CN" sz="2000" dirty="0"/>
              <a:t>D</a:t>
            </a:r>
            <a:r>
              <a:rPr lang="zh-CN" altLang="en-US" sz="2000" dirty="0"/>
              <a:t>，我们知道</a:t>
            </a:r>
            <a:r>
              <a:rPr lang="en-US" altLang="zh-CN" sz="2000" dirty="0"/>
              <a:t>Dc</a:t>
            </a:r>
            <a:r>
              <a:rPr lang="zh-CN" altLang="en-US" sz="2000" dirty="0"/>
              <a:t>为样本集</a:t>
            </a:r>
            <a:r>
              <a:rPr lang="en-US" altLang="zh-CN" sz="2000" dirty="0"/>
              <a:t>D</a:t>
            </a:r>
            <a:r>
              <a:rPr lang="zh-CN" altLang="en-US" sz="2000" dirty="0"/>
              <a:t>中的第</a:t>
            </a:r>
            <a:r>
              <a:rPr lang="en-US" altLang="zh-CN" sz="2000" dirty="0"/>
              <a:t>c</a:t>
            </a:r>
            <a:r>
              <a:rPr lang="zh-CN" altLang="en-US" sz="2000" dirty="0"/>
              <a:t>类样本的集合。假设这些样本独立分布，则参数</a:t>
            </a:r>
            <a:r>
              <a:rPr lang="el-GR" altLang="zh-CN" sz="2000" dirty="0"/>
              <a:t>Θ</a:t>
            </a:r>
            <a:r>
              <a:rPr lang="en-US" altLang="zh-CN" sz="2000" dirty="0"/>
              <a:t>c</a:t>
            </a:r>
            <a:r>
              <a:rPr lang="zh-CN" altLang="en-US" sz="2000" dirty="0"/>
              <a:t>对于数据集</a:t>
            </a:r>
            <a:r>
              <a:rPr lang="en-US" altLang="zh-CN" sz="2000" dirty="0"/>
              <a:t>Dc</a:t>
            </a:r>
            <a:r>
              <a:rPr lang="zh-CN" altLang="en-US" sz="2000" dirty="0"/>
              <a:t>的似然是</a:t>
            </a:r>
            <a:endParaRPr lang="en-US" altLang="zh-CN" sz="20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162" y="5175798"/>
            <a:ext cx="4326339" cy="1457157"/>
          </a:xfrm>
          <a:prstGeom prst="rect">
            <a:avLst/>
          </a:prstGeom>
        </p:spPr>
      </p:pic>
    </p:spTree>
    <p:extLst>
      <p:ext uri="{BB962C8B-B14F-4D97-AF65-F5344CB8AC3E}">
        <p14:creationId xmlns:p14="http://schemas.microsoft.com/office/powerpoint/2010/main" val="3862873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3</a:t>
            </a:r>
            <a:r>
              <a:rPr lang="zh-CN" altLang="en-US" sz="2800" b="1" dirty="0" smtClean="0"/>
              <a:t>：</a:t>
            </a:r>
            <a:r>
              <a:rPr lang="en-US" altLang="zh-CN" sz="2800" b="1" dirty="0" smtClean="0"/>
              <a:t>EM</a:t>
            </a:r>
            <a:r>
              <a:rPr lang="zh-CN" altLang="en-US" sz="2800" b="1" dirty="0" smtClean="0"/>
              <a:t>算法</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29</a:t>
            </a:fld>
            <a:endParaRPr lang="zh-CN" altLang="en-US" dirty="0"/>
          </a:p>
        </p:txBody>
      </p:sp>
      <p:sp>
        <p:nvSpPr>
          <p:cNvPr id="6" name="矩形 5"/>
          <p:cNvSpPr/>
          <p:nvPr/>
        </p:nvSpPr>
        <p:spPr>
          <a:xfrm>
            <a:off x="671998" y="810885"/>
            <a:ext cx="1415772" cy="579261"/>
          </a:xfrm>
          <a:prstGeom prst="rect">
            <a:avLst/>
          </a:prstGeom>
          <a:solidFill>
            <a:schemeClr val="accent1"/>
          </a:solidFill>
        </p:spPr>
        <p:txBody>
          <a:bodyPr wrap="none">
            <a:spAutoFit/>
          </a:bodyPr>
          <a:lstStyle/>
          <a:p>
            <a:pPr>
              <a:lnSpc>
                <a:spcPct val="150000"/>
              </a:lnSpc>
            </a:pPr>
            <a:r>
              <a:rPr lang="zh-CN" altLang="en-US" sz="2400" dirty="0">
                <a:solidFill>
                  <a:schemeClr val="bg1"/>
                </a:solidFill>
              </a:rPr>
              <a:t>补充知识</a:t>
            </a:r>
            <a:endParaRPr lang="en-US" altLang="zh-CN" sz="2400" dirty="0">
              <a:solidFill>
                <a:schemeClr val="bg1"/>
              </a:solidFill>
            </a:endParaRPr>
          </a:p>
        </p:txBody>
      </p:sp>
      <p:sp>
        <p:nvSpPr>
          <p:cNvPr id="9" name="文本框 8"/>
          <p:cNvSpPr txBox="1"/>
          <p:nvPr/>
        </p:nvSpPr>
        <p:spPr>
          <a:xfrm>
            <a:off x="600418" y="1444624"/>
            <a:ext cx="11482645" cy="1421415"/>
          </a:xfrm>
          <a:prstGeom prst="rect">
            <a:avLst/>
          </a:prstGeom>
          <a:noFill/>
        </p:spPr>
        <p:txBody>
          <a:bodyPr wrap="square" rtlCol="0">
            <a:spAutoFit/>
          </a:bodyPr>
          <a:lstStyle/>
          <a:p>
            <a:pPr>
              <a:lnSpc>
                <a:spcPct val="150000"/>
              </a:lnSpc>
            </a:pPr>
            <a:r>
              <a:rPr lang="zh-CN" altLang="en-US" sz="2000" dirty="0" smtClean="0"/>
              <a:t>对参数</a:t>
            </a:r>
            <a:r>
              <a:rPr lang="el-GR" altLang="zh-CN" sz="2000" dirty="0" smtClean="0"/>
              <a:t>Θ</a:t>
            </a:r>
            <a:r>
              <a:rPr lang="en-US" altLang="zh-CN" sz="2000" dirty="0" smtClean="0"/>
              <a:t>c</a:t>
            </a:r>
            <a:r>
              <a:rPr lang="zh-CN" altLang="en-US" sz="2000" dirty="0" smtClean="0"/>
              <a:t>对进行极大似然估计。就是去寻找能最大化</a:t>
            </a:r>
            <a:r>
              <a:rPr lang="en-US" altLang="zh-CN" sz="2000" dirty="0" smtClean="0"/>
              <a:t>P(Dc|</a:t>
            </a:r>
            <a:r>
              <a:rPr lang="el-GR" altLang="zh-CN" sz="2000" dirty="0"/>
              <a:t> Θ</a:t>
            </a:r>
            <a:r>
              <a:rPr lang="en-US" altLang="zh-CN" sz="2000" dirty="0" smtClean="0"/>
              <a:t>c)</a:t>
            </a:r>
            <a:r>
              <a:rPr lang="zh-CN" altLang="en-US" sz="2000" dirty="0" smtClean="0"/>
              <a:t>的参数值</a:t>
            </a:r>
            <a:r>
              <a:rPr lang="el-GR" altLang="zh-CN" sz="2000" dirty="0"/>
              <a:t>Θ</a:t>
            </a:r>
            <a:r>
              <a:rPr lang="en-US" altLang="zh-CN" sz="2000" dirty="0"/>
              <a:t>c </a:t>
            </a:r>
            <a:r>
              <a:rPr lang="zh-CN" altLang="en-US" sz="2000" dirty="0" smtClean="0"/>
              <a:t>。直观上看，极大似然就是在试图在</a:t>
            </a:r>
            <a:r>
              <a:rPr lang="el-GR" altLang="zh-CN" sz="2000" dirty="0"/>
              <a:t>Θ</a:t>
            </a:r>
            <a:r>
              <a:rPr lang="en-US" altLang="zh-CN" sz="2000" dirty="0"/>
              <a:t>c </a:t>
            </a:r>
            <a:r>
              <a:rPr lang="zh-CN" altLang="en-US" sz="2000" dirty="0" smtClean="0"/>
              <a:t>所有可能的取值中。找到一个能使数据出现的“可能性”最大的值。为了方便计算我们通常将其写成对数形式</a:t>
            </a:r>
            <a:r>
              <a:rPr lang="en-US" altLang="zh-CN" sz="2000" dirty="0"/>
              <a:t>	</a:t>
            </a:r>
            <a:endParaRPr lang="zh-CN" altLang="en-US" sz="2000"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693" y="2801843"/>
            <a:ext cx="7391395" cy="2256095"/>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600418" y="5112776"/>
                <a:ext cx="11753164" cy="1785104"/>
              </a:xfrm>
              <a:prstGeom prst="rect">
                <a:avLst/>
              </a:prstGeom>
              <a:noFill/>
            </p:spPr>
            <p:txBody>
              <a:bodyPr wrap="square" rtlCol="0">
                <a:spAutoFit/>
              </a:bodyPr>
              <a:lstStyle/>
              <a:p>
                <a:pPr>
                  <a:lnSpc>
                    <a:spcPct val="150000"/>
                  </a:lnSpc>
                </a:pPr>
                <a:r>
                  <a:rPr lang="zh-CN" altLang="en-US" sz="2000" dirty="0" smtClean="0"/>
                  <a:t>在连续属性情形下，假设概率密度函数</a:t>
                </a:r>
                <a:r>
                  <a:rPr lang="en-US" altLang="zh-CN" sz="2000" dirty="0" smtClean="0"/>
                  <a:t>P(</a:t>
                </a:r>
                <a:r>
                  <a:rPr lang="en-US" altLang="zh-CN" sz="2000" dirty="0" err="1" smtClean="0"/>
                  <a:t>x|c</a:t>
                </a:r>
                <a:r>
                  <a:rPr lang="en-US" altLang="zh-CN" sz="2000" dirty="0" smtClean="0"/>
                  <a:t>)~N(</a:t>
                </a:r>
                <a:r>
                  <a:rPr lang="en-US" altLang="zh-CN" sz="2000" dirty="0" err="1" smtClean="0"/>
                  <a:t>ῡ</a:t>
                </a:r>
                <a:r>
                  <a:rPr lang="en-US" altLang="zh-CN" sz="2000" baseline="-25000" dirty="0" err="1" smtClean="0"/>
                  <a:t>c</a:t>
                </a:r>
                <a:r>
                  <a:rPr lang="en-US" altLang="zh-CN" sz="2000" dirty="0" smtClean="0"/>
                  <a:t>,</a:t>
                </a:r>
                <a:r>
                  <a:rPr lang="vi-VN" altLang="zh-CN" sz="2000" dirty="0" smtClean="0"/>
                  <a:t>Ơ</a:t>
                </a:r>
                <a:r>
                  <a:rPr lang="en-US" altLang="zh-CN" sz="2000" dirty="0" smtClean="0"/>
                  <a:t>c</a:t>
                </a:r>
                <a:r>
                  <a:rPr lang="en-US" altLang="zh-CN" sz="2000" dirty="0" smtClean="0"/>
                  <a:t>) </a:t>
                </a:r>
                <a:r>
                  <a:rPr lang="zh-CN" altLang="en-US" sz="2000" dirty="0" smtClean="0"/>
                  <a:t>正态分布</a:t>
                </a:r>
                <a:endParaRPr lang="en-US" altLang="zh-CN" sz="2000" dirty="0" smtClean="0"/>
              </a:p>
              <a:p>
                <a:pPr>
                  <a:lnSpc>
                    <a:spcPct val="150000"/>
                  </a:lnSpc>
                </a:pPr>
                <a:r>
                  <a:rPr lang="en-US" altLang="zh-CN" sz="2000" dirty="0"/>
                  <a:t>	</a:t>
                </a:r>
                <a:r>
                  <a:rPr lang="en-US" altLang="zh-CN" sz="2000" dirty="0" smtClean="0"/>
                  <a:t> </a:t>
                </a:r>
                <a:r>
                  <a:rPr lang="en-US" altLang="zh-CN" sz="2000" dirty="0" err="1" smtClean="0"/>
                  <a:t>ῡ</a:t>
                </a:r>
                <a:r>
                  <a:rPr lang="en-US" altLang="zh-CN" sz="2000" baseline="-25000" dirty="0" err="1" smtClean="0"/>
                  <a:t>c</a:t>
                </a:r>
                <a:r>
                  <a:rPr lang="en-US" altLang="zh-CN" sz="2000" baseline="-25000" dirty="0" smtClean="0"/>
                  <a:t> </a:t>
                </a:r>
                <a:r>
                  <a:rPr lang="en-US" altLang="zh-CN" sz="2000" dirty="0" smtClean="0"/>
                  <a:t> =</a:t>
                </a:r>
                <a14:m>
                  <m:oMath xmlns:m="http://schemas.openxmlformats.org/officeDocument/2006/math">
                    <m:r>
                      <a:rPr lang="en-US" altLang="zh-CN" sz="2000" b="0" i="0" smtClean="0">
                        <a:latin typeface="Cambria Math" panose="02040503050406030204" pitchFamily="18" charset="0"/>
                      </a:rPr>
                      <m:t>1/|</m:t>
                    </m:r>
                    <m:r>
                      <m:rPr>
                        <m:sty m:val="p"/>
                      </m:rPr>
                      <a:rPr lang="en-US" altLang="zh-CN" sz="2000" b="0" i="0" smtClean="0">
                        <a:latin typeface="Cambria Math" panose="02040503050406030204" pitchFamily="18" charset="0"/>
                      </a:rPr>
                      <m:t>Dc</m:t>
                    </m:r>
                    <m:r>
                      <a:rPr lang="en-US" altLang="zh-CN" sz="2000" b="0" i="0" smtClean="0">
                        <a:latin typeface="Cambria Math" panose="02040503050406030204" pitchFamily="18" charset="0"/>
                      </a:rPr>
                      <m:t>|</m:t>
                    </m:r>
                    <m:nary>
                      <m:naryPr>
                        <m:chr m:val="∑"/>
                        <m:supHide m:val="on"/>
                        <m:ctrlPr>
                          <a:rPr lang="en-US" altLang="zh-CN" sz="2000" i="1" smtClean="0">
                            <a:latin typeface="Cambria Math" panose="02040503050406030204" pitchFamily="18" charset="0"/>
                          </a:rPr>
                        </m:ctrlPr>
                      </m:naryPr>
                      <m:sub>
                        <m:r>
                          <m:rPr>
                            <m:sty m:val="p"/>
                            <m:brk m:alnAt="7"/>
                          </m:rPr>
                          <a:rPr lang="en-US" altLang="zh-CN" sz="2000" i="1">
                            <a:latin typeface="Cambria Math" panose="02040503050406030204" pitchFamily="18" charset="0"/>
                          </a:rPr>
                          <m:t>x</m:t>
                        </m:r>
                        <m:r>
                          <a:rPr lang="en-US" altLang="zh-CN" sz="2000" i="1">
                            <a:latin typeface="Cambria Math" panose="02040503050406030204" pitchFamily="18" charset="0"/>
                          </a:rPr>
                          <m:t>⊆</m:t>
                        </m:r>
                        <m:r>
                          <a:rPr lang="en-US" altLang="zh-CN" sz="2000" b="0" i="1" smtClean="0">
                            <a:latin typeface="Cambria Math" panose="02040503050406030204" pitchFamily="18" charset="0"/>
                          </a:rPr>
                          <m:t>𝐷𝑐</m:t>
                        </m:r>
                      </m:sub>
                      <m:sup/>
                      <m:e>
                        <m:r>
                          <a:rPr lang="en-US" altLang="zh-CN" sz="2000" b="0" i="1" smtClean="0">
                            <a:latin typeface="Cambria Math" panose="02040503050406030204" pitchFamily="18" charset="0"/>
                          </a:rPr>
                          <m:t>𝑥</m:t>
                        </m:r>
                      </m:e>
                    </m:nary>
                  </m:oMath>
                </a14:m>
                <a:endParaRPr lang="en-US" altLang="zh-CN" sz="2000" baseline="-25000" dirty="0" smtClean="0"/>
              </a:p>
              <a:p>
                <a:pPr>
                  <a:lnSpc>
                    <a:spcPct val="150000"/>
                  </a:lnSpc>
                </a:pPr>
                <a:endParaRPr lang="en-US" altLang="zh-CN" sz="2000" baseline="-25000" dirty="0"/>
              </a:p>
              <a:p>
                <a:pPr>
                  <a:lnSpc>
                    <a:spcPct val="150000"/>
                  </a:lnSpc>
                </a:pPr>
                <a:r>
                  <a:rPr lang="en-US" altLang="zh-CN" sz="2000" baseline="-25000" dirty="0" smtClean="0"/>
                  <a:t>	</a:t>
                </a:r>
                <a:r>
                  <a:rPr lang="vi-VN" altLang="zh-CN" sz="2000" dirty="0" smtClean="0"/>
                  <a:t> </a:t>
                </a:r>
                <a:r>
                  <a:rPr lang="vi-VN" altLang="zh-CN" sz="2000" dirty="0"/>
                  <a:t>Ơ</a:t>
                </a:r>
                <a:r>
                  <a:rPr lang="en-US" altLang="zh-CN" sz="2000" dirty="0" smtClean="0"/>
                  <a:t>c = </a:t>
                </a:r>
                <a14:m>
                  <m:oMath xmlns:m="http://schemas.openxmlformats.org/officeDocument/2006/math">
                    <m:r>
                      <a:rPr lang="en-US" altLang="zh-CN" sz="2000">
                        <a:latin typeface="Cambria Math" panose="02040503050406030204" pitchFamily="18" charset="0"/>
                      </a:rPr>
                      <m:t>1/|</m:t>
                    </m:r>
                    <m:r>
                      <m:rPr>
                        <m:sty m:val="p"/>
                      </m:rPr>
                      <a:rPr lang="en-US" altLang="zh-CN" sz="2000">
                        <a:latin typeface="Cambria Math" panose="02040503050406030204" pitchFamily="18" charset="0"/>
                      </a:rPr>
                      <m:t>Dc</m:t>
                    </m:r>
                    <m:r>
                      <a:rPr lang="en-US" altLang="zh-CN" sz="2000">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sty m:val="p"/>
                            <m:brk m:alnAt="7"/>
                          </m:rPr>
                          <a:rPr lang="en-US" altLang="zh-CN" sz="2000" i="1">
                            <a:latin typeface="Cambria Math" panose="02040503050406030204" pitchFamily="18" charset="0"/>
                          </a:rPr>
                          <m:t>x</m:t>
                        </m:r>
                        <m:r>
                          <a:rPr lang="en-US" altLang="zh-CN" sz="2000" i="1">
                            <a:latin typeface="Cambria Math" panose="02040503050406030204" pitchFamily="18" charset="0"/>
                          </a:rPr>
                          <m:t>⊆</m:t>
                        </m:r>
                        <m:r>
                          <a:rPr lang="en-US" altLang="zh-CN" sz="2000" i="1">
                            <a:latin typeface="Cambria Math" panose="02040503050406030204" pitchFamily="18" charset="0"/>
                          </a:rPr>
                          <m:t>𝐷𝑐</m:t>
                        </m:r>
                      </m:sub>
                      <m:sup/>
                      <m:e>
                        <m:r>
                          <a:rPr lang="en-US" altLang="zh-CN" sz="2000" b="0" i="1" smtClean="0">
                            <a:latin typeface="Cambria Math" panose="02040503050406030204" pitchFamily="18" charset="0"/>
                          </a:rPr>
                          <m:t>(</m:t>
                        </m:r>
                        <m:r>
                          <a:rPr lang="en-US" altLang="zh-CN" sz="2000" i="1">
                            <a:latin typeface="Cambria Math" panose="02040503050406030204" pitchFamily="18" charset="0"/>
                          </a:rPr>
                          <m:t>𝑥</m:t>
                        </m:r>
                        <m:r>
                          <a:rPr lang="en-US" altLang="zh-CN" sz="2000" b="0" i="1" smtClean="0">
                            <a:latin typeface="Cambria Math" panose="02040503050406030204" pitchFamily="18" charset="0"/>
                          </a:rPr>
                          <m:t>−</m:t>
                        </m:r>
                        <m:r>
                          <m:rPr>
                            <m:nor/>
                          </m:rPr>
                          <a:rPr lang="en-US" altLang="zh-CN" sz="2000" dirty="0"/>
                          <m:t>ῡ</m:t>
                        </m:r>
                        <m:r>
                          <m:rPr>
                            <m:nor/>
                          </m:rPr>
                          <a:rPr lang="en-US" altLang="zh-CN" sz="2000" baseline="-25000" dirty="0"/>
                          <m:t>c</m:t>
                        </m:r>
                        <m:r>
                          <a:rPr lang="en-US" altLang="zh-CN" sz="2000" b="0" i="1" smtClean="0">
                            <a:latin typeface="Cambria Math" panose="02040503050406030204" pitchFamily="18" charset="0"/>
                          </a:rPr>
                          <m:t>)</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r>
                          <m:rPr>
                            <m:nor/>
                          </m:rPr>
                          <a:rPr lang="en-US" altLang="zh-CN" sz="2000" dirty="0"/>
                          <m:t>ῡ</m:t>
                        </m:r>
                        <m:r>
                          <m:rPr>
                            <m:nor/>
                          </m:rPr>
                          <a:rPr lang="en-US" altLang="zh-CN" sz="2000" baseline="-25000" dirty="0"/>
                          <m:t>c</m:t>
                        </m:r>
                        <m:r>
                          <a:rPr lang="en-US" altLang="zh-CN" sz="2000" i="1">
                            <a:latin typeface="Cambria Math" panose="02040503050406030204" pitchFamily="18" charset="0"/>
                          </a:rPr>
                          <m:t>)</m:t>
                        </m:r>
                        <m:r>
                          <m:rPr>
                            <m:sty m:val="p"/>
                          </m:rPr>
                          <a:rPr lang="en-US" altLang="zh-CN" sz="2000" i="1" baseline="30000" smtClean="0">
                            <a:latin typeface="Cambria Math" panose="02040503050406030204" pitchFamily="18" charset="0"/>
                          </a:rPr>
                          <m:t>T</m:t>
                        </m:r>
                      </m:e>
                    </m:nary>
                  </m:oMath>
                </a14:m>
                <a:endParaRPr lang="en-US" altLang="zh-CN" sz="2000" baseline="-25000" dirty="0" smtClean="0"/>
              </a:p>
            </p:txBody>
          </p:sp>
        </mc:Choice>
        <mc:Fallback>
          <p:sp>
            <p:nvSpPr>
              <p:cNvPr id="12" name="文本框 11"/>
              <p:cNvSpPr txBox="1">
                <a:spLocks noRot="1" noChangeAspect="1" noMove="1" noResize="1" noEditPoints="1" noAdjustHandles="1" noChangeArrowheads="1" noChangeShapeType="1" noTextEdit="1"/>
              </p:cNvSpPr>
              <p:nvPr/>
            </p:nvSpPr>
            <p:spPr>
              <a:xfrm>
                <a:off x="600418" y="5112776"/>
                <a:ext cx="11753164" cy="1785104"/>
              </a:xfrm>
              <a:prstGeom prst="rect">
                <a:avLst/>
              </a:prstGeom>
              <a:blipFill rotWithShape="0">
                <a:blip r:embed="rId4"/>
                <a:stretch>
                  <a:fillRect l="-518" b="-375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0475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smtClean="0">
                <a:solidFill>
                  <a:schemeClr val="tx1">
                    <a:lumMod val="50000"/>
                    <a:lumOff val="50000"/>
                    <a:alpha val="23000"/>
                  </a:schemeClr>
                </a:solidFill>
                <a:latin typeface="微软雅黑" pitchFamily="34" charset="-122"/>
                <a:ea typeface="微软雅黑" pitchFamily="34" charset="-122"/>
              </a:rPr>
              <a:t>PART</a:t>
            </a:r>
          </a:p>
          <a:p>
            <a:pPr algn="ctr"/>
            <a:r>
              <a:rPr lang="en-US" altLang="zh-CN" sz="13800" b="1" dirty="0" smtClean="0">
                <a:solidFill>
                  <a:schemeClr val="tx1">
                    <a:lumMod val="50000"/>
                    <a:lumOff val="50000"/>
                    <a:alpha val="23000"/>
                  </a:schemeClr>
                </a:solidFill>
                <a:latin typeface="微软雅黑" pitchFamily="34" charset="-122"/>
                <a:ea typeface="微软雅黑" pitchFamily="34" charset="-122"/>
              </a:rPr>
              <a:t>ONE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421121" y="1874728"/>
            <a:ext cx="5349758" cy="3108543"/>
          </a:xfrm>
          <a:prstGeom prst="rect">
            <a:avLst/>
          </a:prstGeom>
          <a:noFill/>
          <a:ln>
            <a:noFill/>
          </a:ln>
        </p:spPr>
        <p:txBody>
          <a:bodyPr wrap="square" rtlCol="0">
            <a:spAutoFit/>
          </a:bodyPr>
          <a:lstStyle/>
          <a:p>
            <a:r>
              <a:rPr lang="en-US" altLang="zh-CN" sz="2800" dirty="0"/>
              <a:t>1</a:t>
            </a:r>
            <a:r>
              <a:rPr lang="zh-CN" altLang="en-US" sz="2800" dirty="0"/>
              <a:t>：</a:t>
            </a:r>
            <a:r>
              <a:rPr lang="zh-CN" altLang="en-US" sz="2800" dirty="0" smtClean="0"/>
              <a:t>贝叶斯分类器</a:t>
            </a:r>
            <a:endParaRPr lang="en-US" altLang="zh-CN" sz="2800" dirty="0" smtClean="0"/>
          </a:p>
          <a:p>
            <a:endParaRPr lang="en-US" altLang="zh-CN" sz="2800" dirty="0"/>
          </a:p>
          <a:p>
            <a:r>
              <a:rPr lang="en-US" altLang="zh-CN" sz="2800" dirty="0"/>
              <a:t>2</a:t>
            </a:r>
            <a:r>
              <a:rPr lang="zh-CN" altLang="en-US" sz="2800" dirty="0"/>
              <a:t>：贝叶斯网</a:t>
            </a:r>
            <a:endParaRPr lang="en-US" altLang="zh-CN" sz="2800" dirty="0"/>
          </a:p>
          <a:p>
            <a:endParaRPr lang="en-US" altLang="zh-CN" sz="2800" dirty="0" smtClean="0"/>
          </a:p>
          <a:p>
            <a:r>
              <a:rPr lang="en-US" altLang="zh-CN" sz="2800" dirty="0" smtClean="0"/>
              <a:t>3</a:t>
            </a:r>
            <a:r>
              <a:rPr lang="zh-CN" altLang="en-US" sz="2800" dirty="0"/>
              <a:t>：</a:t>
            </a:r>
            <a:r>
              <a:rPr lang="en-US" altLang="zh-CN" sz="2800" dirty="0"/>
              <a:t>EM</a:t>
            </a:r>
            <a:r>
              <a:rPr lang="zh-CN" altLang="en-US" sz="2800" dirty="0"/>
              <a:t>算法</a:t>
            </a:r>
            <a:endParaRPr lang="en-US" altLang="zh-CN" sz="2800" dirty="0"/>
          </a:p>
          <a:p>
            <a:endParaRPr lang="en-US" altLang="zh-CN" sz="2800" dirty="0" smtClean="0"/>
          </a:p>
          <a:p>
            <a:r>
              <a:rPr lang="en-US" altLang="zh-CN" sz="2800" dirty="0" smtClean="0"/>
              <a:t>4</a:t>
            </a:r>
            <a:r>
              <a:rPr lang="zh-CN" altLang="en-US" sz="2800" dirty="0"/>
              <a:t>：</a:t>
            </a:r>
            <a:r>
              <a:rPr lang="en-US" altLang="zh-CN" sz="2800" dirty="0"/>
              <a:t>demo</a:t>
            </a:r>
          </a:p>
        </p:txBody>
      </p:sp>
      <p:sp>
        <p:nvSpPr>
          <p:cNvPr id="2" name="文本框 1"/>
          <p:cNvSpPr txBox="1"/>
          <p:nvPr/>
        </p:nvSpPr>
        <p:spPr>
          <a:xfrm>
            <a:off x="3405357" y="335845"/>
            <a:ext cx="2885086" cy="923330"/>
          </a:xfrm>
          <a:prstGeom prst="rect">
            <a:avLst/>
          </a:prstGeom>
          <a:noFill/>
        </p:spPr>
        <p:txBody>
          <a:bodyPr wrap="square" rtlCol="0">
            <a:spAutoFit/>
          </a:bodyPr>
          <a:lstStyle/>
          <a:p>
            <a:r>
              <a:rPr lang="zh-CN" altLang="en-US" sz="5400" dirty="0"/>
              <a:t>目录</a:t>
            </a:r>
          </a:p>
        </p:txBody>
      </p:sp>
    </p:spTree>
    <p:extLst>
      <p:ext uri="{BB962C8B-B14F-4D97-AF65-F5344CB8AC3E}">
        <p14:creationId xmlns:p14="http://schemas.microsoft.com/office/powerpoint/2010/main" val="175199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3</a:t>
            </a:r>
            <a:r>
              <a:rPr lang="zh-CN" altLang="en-US" sz="2800" b="1" dirty="0" smtClean="0"/>
              <a:t>：</a:t>
            </a:r>
            <a:r>
              <a:rPr lang="en-US" altLang="zh-CN" sz="2800" b="1" dirty="0" smtClean="0"/>
              <a:t>EM</a:t>
            </a:r>
            <a:r>
              <a:rPr lang="zh-CN" altLang="en-US" sz="2800" b="1" dirty="0" smtClean="0"/>
              <a:t>算法</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30</a:t>
            </a:fld>
            <a:endParaRPr lang="zh-CN" altLang="en-US" dirty="0"/>
          </a:p>
        </p:txBody>
      </p:sp>
      <p:sp>
        <p:nvSpPr>
          <p:cNvPr id="6" name="矩形 5"/>
          <p:cNvSpPr/>
          <p:nvPr/>
        </p:nvSpPr>
        <p:spPr>
          <a:xfrm>
            <a:off x="671998" y="810885"/>
            <a:ext cx="1415772"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概念引出</a:t>
            </a:r>
            <a:endParaRPr lang="en-US" altLang="zh-CN" sz="2400" dirty="0">
              <a:solidFill>
                <a:schemeClr val="bg1"/>
              </a:solidFill>
            </a:endParaRPr>
          </a:p>
        </p:txBody>
      </p:sp>
      <p:sp>
        <p:nvSpPr>
          <p:cNvPr id="9" name="文本框 8"/>
          <p:cNvSpPr txBox="1"/>
          <p:nvPr/>
        </p:nvSpPr>
        <p:spPr>
          <a:xfrm>
            <a:off x="537356" y="1570588"/>
            <a:ext cx="11482645" cy="3785652"/>
          </a:xfrm>
          <a:prstGeom prst="rect">
            <a:avLst/>
          </a:prstGeom>
          <a:noFill/>
        </p:spPr>
        <p:txBody>
          <a:bodyPr wrap="square" rtlCol="0">
            <a:spAutoFit/>
          </a:bodyPr>
          <a:lstStyle/>
          <a:p>
            <a:pPr>
              <a:lnSpc>
                <a:spcPct val="150000"/>
              </a:lnSpc>
            </a:pPr>
            <a:r>
              <a:rPr lang="zh-CN" altLang="en-US" sz="2000" dirty="0"/>
              <a:t>在前面的讨论中假设样本的所有属性都是可以被观察到的，即所有样本都是“完整”的，但是实际我们的样本往往都是不完整的，例如：西瓜的根蒂已经脱落我们就无法判断其是“蜷缩”还是“硬挺的”在这种未观测到变量的情况下，是否仍然能够对参数进行无偏估计呢？</a:t>
            </a:r>
            <a:endParaRPr lang="en-US" altLang="zh-CN" sz="2000" dirty="0"/>
          </a:p>
          <a:p>
            <a:pPr>
              <a:lnSpc>
                <a:spcPct val="150000"/>
              </a:lnSpc>
            </a:pPr>
            <a:r>
              <a:rPr lang="en-US" altLang="zh-CN" sz="2000" dirty="0"/>
              <a:t>	</a:t>
            </a:r>
            <a:r>
              <a:rPr lang="zh-CN" altLang="en-US" sz="2000" dirty="0"/>
              <a:t>隐变量：</a:t>
            </a:r>
            <a:r>
              <a:rPr lang="en-US" altLang="zh-CN" sz="2000" dirty="0"/>
              <a:t>Z</a:t>
            </a:r>
            <a:r>
              <a:rPr lang="zh-CN" altLang="en-US" sz="2000" dirty="0"/>
              <a:t>，已经观察到的变量</a:t>
            </a:r>
            <a:r>
              <a:rPr lang="en-US" altLang="zh-CN" sz="2000" dirty="0"/>
              <a:t>X</a:t>
            </a:r>
          </a:p>
          <a:p>
            <a:pPr>
              <a:lnSpc>
                <a:spcPct val="150000"/>
              </a:lnSpc>
            </a:pPr>
            <a:r>
              <a:rPr lang="en-US" altLang="zh-CN" sz="2000" dirty="0"/>
              <a:t>	</a:t>
            </a:r>
            <a:r>
              <a:rPr lang="en-US" altLang="zh-CN" sz="2000" dirty="0"/>
              <a:t>LL(</a:t>
            </a:r>
            <a:r>
              <a:rPr lang="vi-VN" altLang="zh-CN" sz="2000" dirty="0"/>
              <a:t>Ơ</a:t>
            </a:r>
            <a:r>
              <a:rPr lang="en-US" altLang="zh-CN" sz="2000" dirty="0"/>
              <a:t>|X,Z) = </a:t>
            </a:r>
            <a:r>
              <a:rPr lang="en-US" altLang="zh-CN" sz="2000" dirty="0" err="1"/>
              <a:t>lnP</a:t>
            </a:r>
            <a:r>
              <a:rPr lang="en-US" altLang="zh-CN" sz="2000" dirty="0"/>
              <a:t>(X,Z|</a:t>
            </a:r>
            <a:r>
              <a:rPr lang="vi-VN" altLang="zh-CN" sz="2000" dirty="0"/>
              <a:t> Ơ</a:t>
            </a:r>
            <a:r>
              <a:rPr lang="en-US" altLang="zh-CN" sz="2000" dirty="0"/>
              <a:t>)</a:t>
            </a:r>
          </a:p>
          <a:p>
            <a:pPr>
              <a:lnSpc>
                <a:spcPct val="150000"/>
              </a:lnSpc>
            </a:pPr>
            <a:r>
              <a:rPr lang="en-US" altLang="zh-CN" sz="2000" dirty="0"/>
              <a:t>	</a:t>
            </a:r>
            <a:r>
              <a:rPr lang="zh-CN" altLang="en-US" sz="2000" dirty="0"/>
              <a:t>由于上式中</a:t>
            </a:r>
            <a:r>
              <a:rPr lang="en-US" altLang="zh-CN" sz="2000" dirty="0"/>
              <a:t>Z</a:t>
            </a:r>
            <a:r>
              <a:rPr lang="zh-CN" altLang="en-US" sz="2000" dirty="0"/>
              <a:t>是隐变量无法直接求解，我们可以通过对</a:t>
            </a:r>
            <a:r>
              <a:rPr lang="en-US" altLang="zh-CN" sz="2000" dirty="0"/>
              <a:t>Z</a:t>
            </a:r>
            <a:r>
              <a:rPr lang="zh-CN" altLang="en-US" sz="2000" dirty="0"/>
              <a:t>计算期望</a:t>
            </a:r>
            <a:r>
              <a:rPr lang="zh-CN" altLang="en-US" sz="2000" dirty="0" smtClean="0"/>
              <a:t>，来最大化</a:t>
            </a:r>
            <a:r>
              <a:rPr lang="zh-CN" altLang="en-US" sz="2000" dirty="0"/>
              <a:t>已观测到的数据对数的“边际似然”</a:t>
            </a:r>
            <a:r>
              <a:rPr lang="en-US" altLang="zh-CN" sz="2000" dirty="0"/>
              <a:t>(marginal likelihood)</a:t>
            </a:r>
          </a:p>
          <a:p>
            <a:pPr>
              <a:lnSpc>
                <a:spcPct val="150000"/>
              </a:lnSpc>
            </a:pPr>
            <a:r>
              <a:rPr lang="en-US" altLang="zh-CN" sz="2000" dirty="0"/>
              <a:t>	</a:t>
            </a:r>
            <a:endParaRPr lang="zh-CN" altLang="en-US" sz="2000" dirty="0"/>
          </a:p>
        </p:txBody>
      </p:sp>
    </p:spTree>
    <p:extLst>
      <p:ext uri="{BB962C8B-B14F-4D97-AF65-F5344CB8AC3E}">
        <p14:creationId xmlns:p14="http://schemas.microsoft.com/office/powerpoint/2010/main" val="4200401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3</a:t>
            </a:r>
            <a:r>
              <a:rPr lang="zh-CN" altLang="en-US" sz="2800" b="1" dirty="0" smtClean="0"/>
              <a:t>：</a:t>
            </a:r>
            <a:r>
              <a:rPr lang="en-US" altLang="zh-CN" sz="2800" b="1" dirty="0" smtClean="0"/>
              <a:t>EM</a:t>
            </a:r>
            <a:r>
              <a:rPr lang="zh-CN" altLang="en-US" sz="2800" b="1" dirty="0" smtClean="0"/>
              <a:t>算法</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31</a:t>
            </a:fld>
            <a:endParaRPr lang="zh-CN" altLang="en-US" dirty="0"/>
          </a:p>
        </p:txBody>
      </p:sp>
      <p:sp>
        <p:nvSpPr>
          <p:cNvPr id="6" name="矩形 5"/>
          <p:cNvSpPr/>
          <p:nvPr/>
        </p:nvSpPr>
        <p:spPr>
          <a:xfrm>
            <a:off x="671998" y="810885"/>
            <a:ext cx="1415772"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概念引出</a:t>
            </a:r>
            <a:endParaRPr lang="en-US" altLang="zh-CN" sz="2400" dirty="0">
              <a:solidFill>
                <a:schemeClr val="bg1"/>
              </a:solidFill>
            </a:endParaRPr>
          </a:p>
        </p:txBody>
      </p:sp>
      <mc:AlternateContent xmlns:mc="http://schemas.openxmlformats.org/markup-compatibility/2006">
        <mc:Choice xmlns:a14="http://schemas.microsoft.com/office/drawing/2010/main" Requires="a14">
          <p:sp>
            <p:nvSpPr>
              <p:cNvPr id="9" name="文本框 8"/>
              <p:cNvSpPr txBox="1"/>
              <p:nvPr/>
            </p:nvSpPr>
            <p:spPr>
              <a:xfrm>
                <a:off x="553122" y="1334105"/>
                <a:ext cx="11482645" cy="4247317"/>
              </a:xfrm>
              <a:prstGeom prst="rect">
                <a:avLst/>
              </a:prstGeom>
              <a:noFill/>
            </p:spPr>
            <p:txBody>
              <a:bodyPr wrap="square" rtlCol="0">
                <a:spAutoFit/>
              </a:bodyPr>
              <a:lstStyle/>
              <a:p>
                <a:pPr>
                  <a:lnSpc>
                    <a:spcPct val="150000"/>
                  </a:lnSpc>
                </a:pPr>
                <a:r>
                  <a:rPr lang="en-US" altLang="zh-CN" sz="2000" dirty="0"/>
                  <a:t>	</a:t>
                </a:r>
                <a:r>
                  <a:rPr lang="zh-CN" altLang="en-US" sz="2000" dirty="0"/>
                  <a:t>由于上式中</a:t>
                </a:r>
                <a:r>
                  <a:rPr lang="en-US" altLang="zh-CN" sz="2000" dirty="0"/>
                  <a:t>Z</a:t>
                </a:r>
                <a:r>
                  <a:rPr lang="zh-CN" altLang="en-US" sz="2000" dirty="0"/>
                  <a:t>是隐变量无法直接求解，我们可以通过对</a:t>
                </a:r>
                <a:r>
                  <a:rPr lang="en-US" altLang="zh-CN" sz="2000" dirty="0"/>
                  <a:t>Z</a:t>
                </a:r>
                <a:r>
                  <a:rPr lang="zh-CN" altLang="en-US" sz="2000" dirty="0"/>
                  <a:t>计算期望</a:t>
                </a:r>
                <a:r>
                  <a:rPr lang="zh-CN" altLang="en-US" sz="2000" dirty="0" smtClean="0"/>
                  <a:t>，来最大化</a:t>
                </a:r>
                <a:r>
                  <a:rPr lang="zh-CN" altLang="en-US" sz="2000" dirty="0"/>
                  <a:t>已观测到的数据对数的“边际似然”</a:t>
                </a:r>
                <a:r>
                  <a:rPr lang="en-US" altLang="zh-CN" sz="2000" dirty="0"/>
                  <a:t>(marginal likelihood)</a:t>
                </a:r>
              </a:p>
              <a:p>
                <a:pPr>
                  <a:lnSpc>
                    <a:spcPct val="150000"/>
                  </a:lnSpc>
                </a:pPr>
                <a:r>
                  <a:rPr lang="en-US" altLang="zh-CN" sz="2000" dirty="0"/>
                  <a:t>	</a:t>
                </a:r>
                <a:r>
                  <a:rPr lang="en-US" altLang="zh-CN" sz="2000" dirty="0" smtClean="0"/>
                  <a:t>LL(</a:t>
                </a:r>
                <a:r>
                  <a:rPr lang="el-GR" altLang="zh-CN" sz="2000" dirty="0"/>
                  <a:t>θ</a:t>
                </a:r>
                <a:r>
                  <a:rPr lang="en-US" altLang="zh-CN" sz="2000" dirty="0"/>
                  <a:t>|X) = ln P(X|</a:t>
                </a:r>
                <a:r>
                  <a:rPr lang="el-GR" altLang="zh-CN" sz="2000" dirty="0"/>
                  <a:t>θ</a:t>
                </a:r>
                <a:r>
                  <a:rPr lang="en-US" altLang="zh-CN" sz="2000" dirty="0"/>
                  <a:t>) = ln</a:t>
                </a:r>
                <a14:m>
                  <m:oMath xmlns:m="http://schemas.openxmlformats.org/officeDocument/2006/math">
                    <m:nary>
                      <m:naryPr>
                        <m:chr m:val="∑"/>
                        <m:limLoc m:val="subSup"/>
                        <m:supHide m:val="on"/>
                        <m:ctrlPr>
                          <a:rPr lang="en-US" altLang="zh-CN" sz="2000" i="1">
                            <a:latin typeface="Cambria Math" panose="02040503050406030204" pitchFamily="18" charset="0"/>
                          </a:rPr>
                        </m:ctrlPr>
                      </m:naryPr>
                      <m:sub>
                        <m:r>
                          <m:rPr>
                            <m:brk m:alnAt="9"/>
                          </m:rPr>
                          <a:rPr lang="en-US" altLang="zh-CN" sz="2000" i="1">
                            <a:latin typeface="Cambria Math" panose="02040503050406030204" pitchFamily="18" charset="0"/>
                          </a:rPr>
                          <m:t>𝑧</m:t>
                        </m:r>
                      </m:sub>
                      <m:sup/>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i="1">
                            <a:latin typeface="Cambria Math" panose="02040503050406030204" pitchFamily="18" charset="0"/>
                          </a:rPr>
                          <m:t>𝑍</m:t>
                        </m:r>
                        <m:r>
                          <a:rPr lang="en-US" altLang="zh-CN" sz="2000" i="1">
                            <a:latin typeface="Cambria Math" panose="02040503050406030204" pitchFamily="18" charset="0"/>
                          </a:rPr>
                          <m:t>|</m:t>
                        </m:r>
                        <m:r>
                          <m:rPr>
                            <m:nor/>
                          </m:rPr>
                          <a:rPr lang="el-GR" altLang="zh-CN" sz="2000" dirty="0"/>
                          <m:t>θ</m:t>
                        </m:r>
                        <m:r>
                          <a:rPr lang="en-US" altLang="zh-CN" sz="2000" i="1">
                            <a:latin typeface="Cambria Math" panose="02040503050406030204" pitchFamily="18" charset="0"/>
                          </a:rPr>
                          <m:t>)</m:t>
                        </m:r>
                      </m:e>
                    </m:nary>
                  </m:oMath>
                </a14:m>
                <a:r>
                  <a:rPr lang="en-US" altLang="zh-CN" sz="2000" dirty="0"/>
                  <a:t>	</a:t>
                </a:r>
                <a:endParaRPr lang="en-US" altLang="zh-CN" sz="2000" dirty="0"/>
              </a:p>
              <a:p>
                <a:pPr>
                  <a:lnSpc>
                    <a:spcPct val="150000"/>
                  </a:lnSpc>
                </a:pPr>
                <a:r>
                  <a:rPr lang="zh-CN" altLang="en-US" sz="2000" dirty="0"/>
                  <a:t>而</a:t>
                </a:r>
                <a:r>
                  <a:rPr lang="en-US" altLang="zh-CN" sz="2000" dirty="0"/>
                  <a:t>EM</a:t>
                </a:r>
                <a:r>
                  <a:rPr lang="zh-CN" altLang="en-US" sz="2000" dirty="0"/>
                  <a:t>算法主要目的就是计算参数，采用迭代方式进行；</a:t>
                </a:r>
                <a:endParaRPr lang="en-US" altLang="zh-CN" sz="2000" dirty="0"/>
              </a:p>
              <a:p>
                <a:pPr>
                  <a:lnSpc>
                    <a:spcPct val="150000"/>
                  </a:lnSpc>
                </a:pPr>
                <a:r>
                  <a:rPr lang="en-US" altLang="zh-CN" sz="2000" dirty="0"/>
                  <a:t>	</a:t>
                </a:r>
                <a:r>
                  <a:rPr lang="zh-CN" altLang="en-US" sz="2000" dirty="0">
                    <a:solidFill>
                      <a:srgbClr val="FF0000"/>
                    </a:solidFill>
                  </a:rPr>
                  <a:t>期望</a:t>
                </a:r>
                <a:r>
                  <a:rPr lang="zh-CN" altLang="en-US" sz="2000" dirty="0">
                    <a:solidFill>
                      <a:srgbClr val="FF0000"/>
                    </a:solidFill>
                  </a:rPr>
                  <a:t>最大算法是一种从不完全数据或有数据丢失的数据集（存在隐含变量）中求解概率模型参数的最大似然估计方法</a:t>
                </a:r>
                <a:r>
                  <a:rPr lang="zh-CN" altLang="en-US" sz="2000" dirty="0"/>
                  <a:t>。</a:t>
                </a:r>
                <a:endParaRPr lang="en-US" altLang="zh-CN" sz="2000" dirty="0"/>
              </a:p>
              <a:p>
                <a:pPr>
                  <a:lnSpc>
                    <a:spcPct val="150000"/>
                  </a:lnSpc>
                </a:pPr>
                <a:r>
                  <a:rPr lang="en-US" altLang="zh-CN" sz="2000" dirty="0"/>
                  <a:t>	</a:t>
                </a:r>
                <a:r>
                  <a:rPr lang="zh-CN" altLang="en-US" sz="2000" dirty="0"/>
                  <a:t>基本思想：如果参数</a:t>
                </a:r>
                <a:r>
                  <a:rPr lang="el-GR" altLang="zh-CN" sz="2000" dirty="0"/>
                  <a:t>θ</a:t>
                </a:r>
                <a:r>
                  <a:rPr lang="zh-CN" altLang="en-US" sz="2000" dirty="0"/>
                  <a:t>已知，可以根据样本推断出最优隐变量</a:t>
                </a:r>
                <a:r>
                  <a:rPr lang="en-US" altLang="zh-CN" sz="2000" dirty="0"/>
                  <a:t>Z</a:t>
                </a:r>
                <a:r>
                  <a:rPr lang="zh-CN" altLang="en-US" sz="2000" dirty="0"/>
                  <a:t>的值（</a:t>
                </a:r>
                <a:r>
                  <a:rPr lang="en-US" altLang="zh-CN" sz="2000" dirty="0"/>
                  <a:t>E</a:t>
                </a:r>
                <a:r>
                  <a:rPr lang="zh-CN" altLang="en-US" sz="2000" dirty="0"/>
                  <a:t>步）；反之，若</a:t>
                </a:r>
                <a:r>
                  <a:rPr lang="en-US" altLang="zh-CN" sz="2000" dirty="0"/>
                  <a:t>Z</a:t>
                </a:r>
                <a:r>
                  <a:rPr lang="zh-CN" altLang="en-US" sz="2000" dirty="0"/>
                  <a:t>的值已知，则可以方便对参数</a:t>
                </a:r>
                <a:r>
                  <a:rPr lang="el-GR" altLang="zh-CN" sz="2000" dirty="0"/>
                  <a:t>θ</a:t>
                </a:r>
                <a:r>
                  <a:rPr lang="zh-CN" altLang="en-US" sz="2000" dirty="0"/>
                  <a:t>做极大似然估计（</a:t>
                </a:r>
                <a:r>
                  <a:rPr lang="en-US" altLang="zh-CN" sz="2000" dirty="0"/>
                  <a:t>M</a:t>
                </a:r>
                <a:r>
                  <a:rPr lang="zh-CN" altLang="en-US" sz="2000" dirty="0"/>
                  <a:t>步）。</a:t>
                </a:r>
                <a:endParaRPr lang="en-US" altLang="zh-CN" sz="2000" dirty="0"/>
              </a:p>
              <a:p>
                <a:pPr>
                  <a:lnSpc>
                    <a:spcPct val="150000"/>
                  </a:lnSpc>
                </a:pPr>
                <a:r>
                  <a:rPr lang="en-US" altLang="zh-CN" sz="2000" dirty="0"/>
                  <a:t>	</a:t>
                </a:r>
                <a:endParaRPr lang="zh-CN" altLang="en-US" sz="2000" dirty="0"/>
              </a:p>
            </p:txBody>
          </p:sp>
        </mc:Choice>
        <mc:Fallback>
          <p:sp>
            <p:nvSpPr>
              <p:cNvPr id="9" name="文本框 8"/>
              <p:cNvSpPr txBox="1">
                <a:spLocks noRot="1" noChangeAspect="1" noMove="1" noResize="1" noEditPoints="1" noAdjustHandles="1" noChangeArrowheads="1" noChangeShapeType="1" noTextEdit="1"/>
              </p:cNvSpPr>
              <p:nvPr/>
            </p:nvSpPr>
            <p:spPr>
              <a:xfrm>
                <a:off x="553122" y="1334105"/>
                <a:ext cx="11482645" cy="4247317"/>
              </a:xfrm>
              <a:prstGeom prst="rect">
                <a:avLst/>
              </a:prstGeom>
              <a:blipFill rotWithShape="0">
                <a:blip r:embed="rId3"/>
                <a:stretch>
                  <a:fillRect l="-584" r="-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6995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3</a:t>
            </a:r>
            <a:r>
              <a:rPr lang="zh-CN" altLang="en-US" sz="2800" b="1" dirty="0" smtClean="0"/>
              <a:t>：</a:t>
            </a:r>
            <a:r>
              <a:rPr lang="en-US" altLang="zh-CN" sz="2800" b="1" dirty="0" smtClean="0"/>
              <a:t>EM</a:t>
            </a:r>
            <a:r>
              <a:rPr lang="zh-CN" altLang="en-US" sz="2800" b="1" dirty="0" smtClean="0"/>
              <a:t>算法</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32</a:t>
            </a:fld>
            <a:endParaRPr lang="zh-CN" altLang="en-US" dirty="0"/>
          </a:p>
        </p:txBody>
      </p:sp>
      <p:sp>
        <p:nvSpPr>
          <p:cNvPr id="6" name="矩形 5"/>
          <p:cNvSpPr/>
          <p:nvPr/>
        </p:nvSpPr>
        <p:spPr>
          <a:xfrm>
            <a:off x="671998" y="810885"/>
            <a:ext cx="1415772"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具体步骤</a:t>
            </a:r>
            <a:endParaRPr lang="en-US" altLang="zh-CN" sz="2400" dirty="0">
              <a:solidFill>
                <a:schemeClr val="bg1"/>
              </a:solidFill>
            </a:endParaRPr>
          </a:p>
        </p:txBody>
      </p:sp>
      <p:sp>
        <p:nvSpPr>
          <p:cNvPr id="9" name="文本框 8"/>
          <p:cNvSpPr txBox="1"/>
          <p:nvPr/>
        </p:nvSpPr>
        <p:spPr>
          <a:xfrm>
            <a:off x="553122" y="1334105"/>
            <a:ext cx="11482645" cy="3785652"/>
          </a:xfrm>
          <a:prstGeom prst="rect">
            <a:avLst/>
          </a:prstGeom>
          <a:noFill/>
        </p:spPr>
        <p:txBody>
          <a:bodyPr wrap="square" rtlCol="0">
            <a:spAutoFit/>
          </a:bodyPr>
          <a:lstStyle/>
          <a:p>
            <a:endParaRPr lang="en-US" altLang="zh-CN" sz="2000" dirty="0"/>
          </a:p>
          <a:p>
            <a:r>
              <a:rPr lang="en-US" altLang="zh-CN" sz="2000" dirty="0" smtClean="0"/>
              <a:t>EM</a:t>
            </a:r>
            <a:r>
              <a:rPr lang="zh-CN" altLang="en-US" sz="2000" dirty="0"/>
              <a:t>算法的具体流程：</a:t>
            </a:r>
            <a:endParaRPr lang="en-US" altLang="zh-CN" sz="2000" dirty="0"/>
          </a:p>
          <a:p>
            <a:r>
              <a:rPr lang="en-US" altLang="zh-CN" sz="2000" dirty="0" smtClean="0"/>
              <a:t>	</a:t>
            </a:r>
            <a:r>
              <a:rPr lang="zh-CN" altLang="en-US" sz="2000" dirty="0" smtClean="0"/>
              <a:t>第一</a:t>
            </a:r>
            <a:r>
              <a:rPr lang="zh-CN" altLang="en-US" sz="2000" dirty="0"/>
              <a:t>步：初始化分布参数</a:t>
            </a:r>
            <a:r>
              <a:rPr lang="en-US" altLang="zh-CN" sz="2000" dirty="0"/>
              <a:t>θ</a:t>
            </a:r>
            <a:r>
              <a:rPr lang="zh-CN" altLang="en-US" sz="2000" dirty="0"/>
              <a:t>；</a:t>
            </a:r>
            <a:endParaRPr lang="en-US" altLang="zh-CN" sz="2000" dirty="0"/>
          </a:p>
          <a:p>
            <a:r>
              <a:rPr lang="en-US" altLang="zh-CN" sz="2000" dirty="0" smtClean="0"/>
              <a:t>	</a:t>
            </a:r>
            <a:r>
              <a:rPr lang="zh-CN" altLang="en-US" sz="2000" dirty="0" smtClean="0"/>
              <a:t>第二</a:t>
            </a:r>
            <a:r>
              <a:rPr lang="zh-CN" altLang="en-US" sz="2000" dirty="0"/>
              <a:t>步：</a:t>
            </a:r>
            <a:r>
              <a:rPr lang="zh-CN" altLang="en-US" sz="2000" b="1" dirty="0"/>
              <a:t>重复以下步骤直到收敛</a:t>
            </a:r>
            <a:r>
              <a:rPr lang="zh-CN" altLang="en-US" sz="2000" dirty="0"/>
              <a:t>：</a:t>
            </a:r>
            <a:endParaRPr lang="en-US" altLang="zh-CN" sz="2000" dirty="0"/>
          </a:p>
          <a:p>
            <a:r>
              <a:rPr lang="zh-CN" altLang="en-US" sz="2000" b="1" dirty="0"/>
              <a:t> </a:t>
            </a:r>
            <a:r>
              <a:rPr lang="en-US" altLang="zh-CN" sz="2000" b="1" dirty="0"/>
              <a:t>	</a:t>
            </a:r>
            <a:r>
              <a:rPr lang="en-US" altLang="zh-CN" sz="2000" b="1" dirty="0" smtClean="0"/>
              <a:t>	E</a:t>
            </a:r>
            <a:r>
              <a:rPr lang="zh-CN" altLang="en-US" sz="2000" b="1" dirty="0"/>
              <a:t>步骤：</a:t>
            </a:r>
            <a:r>
              <a:rPr lang="zh-CN" altLang="en-US" sz="2000" dirty="0"/>
              <a:t>根据参数初始值或上一次迭代的模型参数来计算出隐性变量的后验概率，其实就是隐性变量的期望。作为隐藏变量的现估计值：</a:t>
            </a:r>
            <a:endParaRPr lang="en-US" altLang="zh-CN" sz="2000" dirty="0"/>
          </a:p>
          <a:p>
            <a:endParaRPr lang="en-US" altLang="zh-CN" sz="2000" dirty="0"/>
          </a:p>
          <a:p>
            <a:r>
              <a:rPr lang="zh-CN" altLang="en-US" sz="2000" b="1" dirty="0"/>
              <a:t> </a:t>
            </a:r>
            <a:endParaRPr lang="en-US" altLang="zh-CN" sz="2000" b="1" dirty="0"/>
          </a:p>
          <a:p>
            <a:r>
              <a:rPr lang="en-US" altLang="zh-CN" sz="2000" b="1" dirty="0"/>
              <a:t>	</a:t>
            </a:r>
          </a:p>
          <a:p>
            <a:r>
              <a:rPr lang="en-US" altLang="zh-CN" sz="2000" b="1" dirty="0"/>
              <a:t>	</a:t>
            </a:r>
            <a:r>
              <a:rPr lang="en-US" altLang="zh-CN" sz="2000" b="1" dirty="0" smtClean="0"/>
              <a:t>	M</a:t>
            </a:r>
            <a:r>
              <a:rPr lang="zh-CN" altLang="en-US" sz="2000" b="1" dirty="0"/>
              <a:t>步骤：</a:t>
            </a:r>
            <a:r>
              <a:rPr lang="zh-CN" altLang="en-US" sz="2000" dirty="0"/>
              <a:t>将似然函数最大化以获得新的参数值：</a:t>
            </a:r>
            <a:endParaRPr lang="en-US" altLang="zh-CN" sz="2000" dirty="0"/>
          </a:p>
          <a:p>
            <a:r>
              <a:rPr lang="en-US" altLang="zh-CN" sz="2000" dirty="0"/>
              <a:t>		</a:t>
            </a:r>
          </a:p>
          <a:p>
            <a:r>
              <a:rPr lang="en-US" altLang="zh-CN" sz="2000" dirty="0"/>
              <a:t>	</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615" y="3263290"/>
            <a:ext cx="3181350" cy="71437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2598" y="4712816"/>
            <a:ext cx="5962650" cy="1133475"/>
          </a:xfrm>
          <a:prstGeom prst="rect">
            <a:avLst/>
          </a:prstGeom>
        </p:spPr>
      </p:pic>
    </p:spTree>
    <p:extLst>
      <p:ext uri="{BB962C8B-B14F-4D97-AF65-F5344CB8AC3E}">
        <p14:creationId xmlns:p14="http://schemas.microsoft.com/office/powerpoint/2010/main" val="16887621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3</a:t>
            </a:r>
            <a:r>
              <a:rPr lang="zh-CN" altLang="en-US" sz="2800" b="1" dirty="0" smtClean="0"/>
              <a:t>：</a:t>
            </a:r>
            <a:r>
              <a:rPr lang="en-US" altLang="zh-CN" sz="2800" b="1" dirty="0" smtClean="0"/>
              <a:t>EM</a:t>
            </a:r>
            <a:r>
              <a:rPr lang="zh-CN" altLang="en-US" sz="2800" b="1" dirty="0" smtClean="0"/>
              <a:t>算法</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33</a:t>
            </a:fld>
            <a:endParaRPr lang="zh-CN" altLang="en-US" dirty="0"/>
          </a:p>
        </p:txBody>
      </p:sp>
      <p:sp>
        <p:nvSpPr>
          <p:cNvPr id="6" name="矩形 5"/>
          <p:cNvSpPr/>
          <p:nvPr/>
        </p:nvSpPr>
        <p:spPr>
          <a:xfrm>
            <a:off x="671998" y="810885"/>
            <a:ext cx="1415772"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具体步骤</a:t>
            </a:r>
            <a:endParaRPr lang="en-US" altLang="zh-CN" sz="2400" dirty="0">
              <a:solidFill>
                <a:schemeClr val="bg1"/>
              </a:solidFill>
            </a:endParaRPr>
          </a:p>
        </p:txBody>
      </p:sp>
      <p:sp>
        <p:nvSpPr>
          <p:cNvPr id="9" name="文本框 8"/>
          <p:cNvSpPr txBox="1"/>
          <p:nvPr/>
        </p:nvSpPr>
        <p:spPr>
          <a:xfrm>
            <a:off x="553122" y="1334105"/>
            <a:ext cx="11482645" cy="3785652"/>
          </a:xfrm>
          <a:prstGeom prst="rect">
            <a:avLst/>
          </a:prstGeom>
          <a:noFill/>
        </p:spPr>
        <p:txBody>
          <a:bodyPr wrap="square" rtlCol="0">
            <a:spAutoFit/>
          </a:bodyPr>
          <a:lstStyle/>
          <a:p>
            <a:endParaRPr lang="en-US" altLang="zh-CN" sz="2000" dirty="0"/>
          </a:p>
          <a:p>
            <a:r>
              <a:rPr lang="en-US" altLang="zh-CN" sz="2000" dirty="0" smtClean="0"/>
              <a:t>EM</a:t>
            </a:r>
            <a:r>
              <a:rPr lang="zh-CN" altLang="en-US" sz="2000" dirty="0"/>
              <a:t>算法的具体流程：</a:t>
            </a:r>
            <a:endParaRPr lang="en-US" altLang="zh-CN" sz="2000" dirty="0"/>
          </a:p>
          <a:p>
            <a:r>
              <a:rPr lang="en-US" altLang="zh-CN" sz="2000" dirty="0" smtClean="0"/>
              <a:t>	</a:t>
            </a:r>
            <a:r>
              <a:rPr lang="zh-CN" altLang="en-US" sz="2000" dirty="0" smtClean="0"/>
              <a:t>第一</a:t>
            </a:r>
            <a:r>
              <a:rPr lang="zh-CN" altLang="en-US" sz="2000" dirty="0"/>
              <a:t>步：初始化分布参数</a:t>
            </a:r>
            <a:r>
              <a:rPr lang="en-US" altLang="zh-CN" sz="2000" dirty="0"/>
              <a:t>θ</a:t>
            </a:r>
            <a:r>
              <a:rPr lang="zh-CN" altLang="en-US" sz="2000" dirty="0"/>
              <a:t>；</a:t>
            </a:r>
            <a:endParaRPr lang="en-US" altLang="zh-CN" sz="2000" dirty="0"/>
          </a:p>
          <a:p>
            <a:r>
              <a:rPr lang="en-US" altLang="zh-CN" sz="2000" dirty="0" smtClean="0"/>
              <a:t>	</a:t>
            </a:r>
            <a:r>
              <a:rPr lang="zh-CN" altLang="en-US" sz="2000" dirty="0" smtClean="0"/>
              <a:t>第二</a:t>
            </a:r>
            <a:r>
              <a:rPr lang="zh-CN" altLang="en-US" sz="2000" dirty="0"/>
              <a:t>步：</a:t>
            </a:r>
            <a:r>
              <a:rPr lang="zh-CN" altLang="en-US" sz="2000" b="1" dirty="0"/>
              <a:t>重复以下步骤直到收敛</a:t>
            </a:r>
            <a:r>
              <a:rPr lang="zh-CN" altLang="en-US" sz="2000" dirty="0"/>
              <a:t>：</a:t>
            </a:r>
            <a:endParaRPr lang="en-US" altLang="zh-CN" sz="2000" dirty="0"/>
          </a:p>
          <a:p>
            <a:r>
              <a:rPr lang="zh-CN" altLang="en-US" sz="2000" b="1" dirty="0"/>
              <a:t> </a:t>
            </a:r>
            <a:r>
              <a:rPr lang="en-US" altLang="zh-CN" sz="2000" b="1" dirty="0"/>
              <a:t>	</a:t>
            </a:r>
            <a:r>
              <a:rPr lang="en-US" altLang="zh-CN" sz="2000" b="1" dirty="0" smtClean="0"/>
              <a:t>	E</a:t>
            </a:r>
            <a:r>
              <a:rPr lang="zh-CN" altLang="en-US" sz="2000" b="1" dirty="0"/>
              <a:t>步骤：</a:t>
            </a:r>
            <a:r>
              <a:rPr lang="zh-CN" altLang="en-US" sz="2000" dirty="0"/>
              <a:t>根据参数初始值或上一次迭代的模型参数来计算出隐性变量的后验概率，其实就是隐性变量的期望。作为隐藏变量的现估计值：</a:t>
            </a:r>
            <a:endParaRPr lang="en-US" altLang="zh-CN" sz="2000" dirty="0"/>
          </a:p>
          <a:p>
            <a:endParaRPr lang="en-US" altLang="zh-CN" sz="2000" dirty="0"/>
          </a:p>
          <a:p>
            <a:r>
              <a:rPr lang="zh-CN" altLang="en-US" sz="2000" b="1" dirty="0"/>
              <a:t> </a:t>
            </a:r>
            <a:endParaRPr lang="en-US" altLang="zh-CN" sz="2000" b="1" dirty="0"/>
          </a:p>
          <a:p>
            <a:r>
              <a:rPr lang="en-US" altLang="zh-CN" sz="2000" b="1" dirty="0"/>
              <a:t>	</a:t>
            </a:r>
          </a:p>
          <a:p>
            <a:r>
              <a:rPr lang="en-US" altLang="zh-CN" sz="2000" b="1" dirty="0"/>
              <a:t>	</a:t>
            </a:r>
            <a:r>
              <a:rPr lang="en-US" altLang="zh-CN" sz="2000" b="1" dirty="0" smtClean="0"/>
              <a:t>	M</a:t>
            </a:r>
            <a:r>
              <a:rPr lang="zh-CN" altLang="en-US" sz="2000" b="1" dirty="0"/>
              <a:t>步骤：</a:t>
            </a:r>
            <a:r>
              <a:rPr lang="zh-CN" altLang="en-US" sz="2000" dirty="0"/>
              <a:t>将似然函数最大化以获得新的参数值：</a:t>
            </a:r>
            <a:endParaRPr lang="en-US" altLang="zh-CN" sz="2000" dirty="0"/>
          </a:p>
          <a:p>
            <a:r>
              <a:rPr lang="en-US" altLang="zh-CN" sz="2000" dirty="0"/>
              <a:t>		</a:t>
            </a:r>
          </a:p>
          <a:p>
            <a:r>
              <a:rPr lang="en-US" altLang="zh-CN" sz="2000" dirty="0"/>
              <a:t>	</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615" y="3263290"/>
            <a:ext cx="3181350" cy="71437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2598" y="4712816"/>
            <a:ext cx="5962650" cy="1133475"/>
          </a:xfrm>
          <a:prstGeom prst="rect">
            <a:avLst/>
          </a:prstGeom>
        </p:spPr>
      </p:pic>
    </p:spTree>
    <p:extLst>
      <p:ext uri="{BB962C8B-B14F-4D97-AF65-F5344CB8AC3E}">
        <p14:creationId xmlns:p14="http://schemas.microsoft.com/office/powerpoint/2010/main" val="645283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smtClean="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smtClean="0"/>
              <a:t>前言</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sp>
        <p:nvSpPr>
          <p:cNvPr id="6" name="矩形 5"/>
          <p:cNvSpPr/>
          <p:nvPr/>
        </p:nvSpPr>
        <p:spPr>
          <a:xfrm>
            <a:off x="981668" y="2421047"/>
            <a:ext cx="9411086" cy="1883080"/>
          </a:xfrm>
          <a:prstGeom prst="rect">
            <a:avLst/>
          </a:prstGeom>
        </p:spPr>
        <p:txBody>
          <a:bodyPr wrap="square">
            <a:spAutoFit/>
          </a:bodyPr>
          <a:lstStyle/>
          <a:p>
            <a:pPr>
              <a:lnSpc>
                <a:spcPct val="150000"/>
              </a:lnSpc>
            </a:pPr>
            <a:r>
              <a:rPr lang="zh-CN" altLang="en-US" sz="2000" dirty="0"/>
              <a:t>假设有一个样本集</a:t>
            </a:r>
            <a:r>
              <a:rPr lang="en-US" altLang="zh-CN" sz="2000" dirty="0"/>
              <a:t>X={x1,x2….</a:t>
            </a:r>
            <a:r>
              <a:rPr lang="en-US" altLang="zh-CN" sz="2000" dirty="0" err="1"/>
              <a:t>xn</a:t>
            </a:r>
            <a:r>
              <a:rPr lang="en-US" altLang="zh-CN" sz="2000" dirty="0"/>
              <a:t>},</a:t>
            </a:r>
            <a:r>
              <a:rPr lang="zh-CN" altLang="en-US" sz="2000" dirty="0"/>
              <a:t>每一个样本</a:t>
            </a:r>
            <a:r>
              <a:rPr lang="en-US" altLang="zh-CN" sz="2000" dirty="0"/>
              <a:t>x={a1,a2….an}</a:t>
            </a:r>
            <a:r>
              <a:rPr lang="zh-CN" altLang="en-US" sz="2000" dirty="0"/>
              <a:t>个属性组成，并且以知它可能有</a:t>
            </a:r>
            <a:r>
              <a:rPr lang="en-US" altLang="zh-CN" sz="2000" dirty="0"/>
              <a:t>Y={y</a:t>
            </a:r>
            <a:r>
              <a:rPr lang="en-US" altLang="zh-CN" sz="2000" baseline="-25000" dirty="0"/>
              <a:t>1</a:t>
            </a:r>
            <a:r>
              <a:rPr lang="en-US" altLang="zh-CN" sz="2000" dirty="0"/>
              <a:t>,y</a:t>
            </a:r>
            <a:r>
              <a:rPr lang="en-US" altLang="zh-CN" sz="2000" baseline="-25000" dirty="0"/>
              <a:t>2</a:t>
            </a:r>
            <a:r>
              <a:rPr lang="en-US" altLang="zh-CN" sz="2000" dirty="0"/>
              <a:t>…</a:t>
            </a:r>
            <a:r>
              <a:rPr lang="en-US" altLang="zh-CN" sz="2000" dirty="0" err="1"/>
              <a:t>y</a:t>
            </a:r>
            <a:r>
              <a:rPr lang="en-US" altLang="zh-CN" sz="2000" baseline="-25000" dirty="0" err="1"/>
              <a:t>n</a:t>
            </a:r>
            <a:r>
              <a:rPr lang="en-US" altLang="zh-CN" sz="2000" dirty="0"/>
              <a:t>}</a:t>
            </a:r>
            <a:r>
              <a:rPr lang="zh-CN" altLang="en-US" sz="2000" dirty="0"/>
              <a:t>种分类。</a:t>
            </a:r>
            <a:endParaRPr lang="en-US" altLang="zh-CN" sz="2000" dirty="0"/>
          </a:p>
          <a:p>
            <a:pPr>
              <a:lnSpc>
                <a:spcPct val="150000"/>
              </a:lnSpc>
            </a:pPr>
            <a:r>
              <a:rPr lang="zh-CN" altLang="en-US" sz="2000" dirty="0"/>
              <a:t>贝叶斯分类器的目的就是寻找一种映射</a:t>
            </a:r>
            <a:r>
              <a:rPr lang="en-US" altLang="zh-CN" sz="2000" dirty="0"/>
              <a:t>y=g(x),</a:t>
            </a:r>
            <a:r>
              <a:rPr lang="zh-CN" altLang="en-US" sz="2000" dirty="0"/>
              <a:t>使得样本集中每一个</a:t>
            </a:r>
            <a:r>
              <a:rPr lang="en-US" altLang="zh-CN" sz="2000" dirty="0"/>
              <a:t>x</a:t>
            </a:r>
            <a:r>
              <a:rPr lang="en-US" altLang="zh-CN" sz="2000" baseline="-25000" dirty="0"/>
              <a:t>i</a:t>
            </a:r>
            <a:r>
              <a:rPr lang="zh-CN" altLang="en-US" sz="2000" dirty="0"/>
              <a:t>在</a:t>
            </a:r>
            <a:r>
              <a:rPr lang="en-US" altLang="zh-CN" sz="2000" dirty="0"/>
              <a:t>Y</a:t>
            </a:r>
            <a:r>
              <a:rPr lang="zh-CN" altLang="en-US" sz="2000" dirty="0"/>
              <a:t>中都有一个对应的</a:t>
            </a:r>
            <a:r>
              <a:rPr lang="en-US" altLang="zh-CN" sz="2000" dirty="0" err="1"/>
              <a:t>y</a:t>
            </a:r>
            <a:r>
              <a:rPr lang="en-US" altLang="zh-CN" sz="2000" baseline="-25000" dirty="0" err="1"/>
              <a:t>j</a:t>
            </a:r>
            <a:r>
              <a:rPr lang="zh-CN" altLang="en-US" sz="2000" dirty="0"/>
              <a:t>与之对应。</a:t>
            </a:r>
            <a:endParaRPr lang="en-US" altLang="zh-CN" sz="2000" dirty="0"/>
          </a:p>
        </p:txBody>
      </p:sp>
      <p:sp>
        <p:nvSpPr>
          <p:cNvPr id="2" name="矩形 1"/>
          <p:cNvSpPr/>
          <p:nvPr/>
        </p:nvSpPr>
        <p:spPr>
          <a:xfrm>
            <a:off x="868939" y="1154301"/>
            <a:ext cx="3647152" cy="923330"/>
          </a:xfrm>
          <a:prstGeom prst="rect">
            <a:avLst/>
          </a:prstGeom>
          <a:noFill/>
        </p:spPr>
        <p:txBody>
          <a:bodyPr wrap="none" lIns="91440" tIns="45720" rIns="91440" bIns="45720">
            <a:spAutoFit/>
          </a:bodyPr>
          <a:lstStyle/>
          <a:p>
            <a:pPr algn="ctr"/>
            <a:r>
              <a:rPr lang="zh-CN" alt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抛</a:t>
            </a:r>
            <a:r>
              <a:rPr lang="zh-CN" alt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出问题？</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68939" y="287665"/>
            <a:ext cx="5781676" cy="523220"/>
          </a:xfrm>
          <a:prstGeom prst="rect">
            <a:avLst/>
          </a:prstGeom>
          <a:noFill/>
        </p:spPr>
        <p:txBody>
          <a:bodyPr wrap="square" rtlCol="0">
            <a:spAutoFit/>
          </a:bodyPr>
          <a:lstStyle/>
          <a:p>
            <a:r>
              <a:rPr lang="zh-CN" altLang="en-US" sz="2800" dirty="0"/>
              <a:t>前言：补充知识</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sp>
        <p:nvSpPr>
          <p:cNvPr id="6" name="矩形 5"/>
          <p:cNvSpPr/>
          <p:nvPr/>
        </p:nvSpPr>
        <p:spPr>
          <a:xfrm>
            <a:off x="870775" y="1964682"/>
            <a:ext cx="9411086" cy="2554545"/>
          </a:xfrm>
          <a:prstGeom prst="rect">
            <a:avLst/>
          </a:prstGeom>
        </p:spPr>
        <p:txBody>
          <a:bodyPr wrap="square">
            <a:spAutoFit/>
          </a:bodyPr>
          <a:lstStyle/>
          <a:p>
            <a:r>
              <a:rPr lang="zh-CN" altLang="en-US" sz="2000" b="1" dirty="0"/>
              <a:t>先验概率：</a:t>
            </a:r>
            <a:r>
              <a:rPr lang="zh-CN" altLang="en-US" sz="2000" dirty="0"/>
              <a:t>人们根据以往经验分析得到的概率</a:t>
            </a:r>
            <a:r>
              <a:rPr lang="zh-CN" altLang="en-US" sz="2000" dirty="0" smtClean="0"/>
              <a:t>。</a:t>
            </a:r>
            <a:endParaRPr lang="en-US" altLang="zh-CN" sz="2000" dirty="0" smtClean="0"/>
          </a:p>
          <a:p>
            <a:endParaRPr lang="en-US" altLang="zh-CN" sz="2000" dirty="0"/>
          </a:p>
          <a:p>
            <a:r>
              <a:rPr lang="zh-CN" altLang="en-US" sz="2000" b="1" dirty="0"/>
              <a:t>条件概率：</a:t>
            </a:r>
            <a:r>
              <a:rPr lang="en-US" altLang="zh-CN" sz="2000" dirty="0"/>
              <a:t>P(A/B) = P(AB)/P(B)</a:t>
            </a:r>
          </a:p>
          <a:p>
            <a:endParaRPr lang="en-US" altLang="zh-CN" sz="2000" dirty="0" smtClean="0"/>
          </a:p>
          <a:p>
            <a:r>
              <a:rPr lang="zh-CN" altLang="en-US" sz="2000" b="1" dirty="0" smtClean="0"/>
              <a:t>贝叶斯公式</a:t>
            </a:r>
            <a:r>
              <a:rPr lang="zh-CN" altLang="en-US" sz="2000" b="1" dirty="0"/>
              <a:t>：</a:t>
            </a:r>
            <a:endParaRPr lang="en-US" altLang="zh-CN" sz="2000" b="1" dirty="0"/>
          </a:p>
          <a:p>
            <a:r>
              <a:rPr lang="en-US" altLang="zh-CN" sz="2000" dirty="0"/>
              <a:t>	P(B/A) = P(BA)/P(A) = P(A/B)*P(B)/P(A</a:t>
            </a:r>
            <a:r>
              <a:rPr lang="en-US" altLang="zh-CN" sz="2000" dirty="0" smtClean="0"/>
              <a:t>)</a:t>
            </a:r>
          </a:p>
          <a:p>
            <a:endParaRPr lang="en-US" altLang="zh-CN" sz="2000" dirty="0"/>
          </a:p>
          <a:p>
            <a:endParaRPr lang="en-US" altLang="zh-CN" sz="2000" dirty="0"/>
          </a:p>
        </p:txBody>
      </p:sp>
    </p:spTree>
    <p:extLst>
      <p:ext uri="{BB962C8B-B14F-4D97-AF65-F5344CB8AC3E}">
        <p14:creationId xmlns:p14="http://schemas.microsoft.com/office/powerpoint/2010/main" val="148044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68939" y="287665"/>
            <a:ext cx="5781676" cy="523220"/>
          </a:xfrm>
          <a:prstGeom prst="rect">
            <a:avLst/>
          </a:prstGeom>
          <a:noFill/>
        </p:spPr>
        <p:txBody>
          <a:bodyPr wrap="square" rtlCol="0">
            <a:spAutoFit/>
          </a:bodyPr>
          <a:lstStyle/>
          <a:p>
            <a:r>
              <a:rPr lang="en-US" altLang="zh-CN" sz="2800" dirty="0" smtClean="0"/>
              <a:t>1</a:t>
            </a:r>
            <a:r>
              <a:rPr lang="zh-CN" altLang="en-US" sz="2800"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dirty="0"/>
          </a:p>
        </p:txBody>
      </p:sp>
      <p:sp>
        <p:nvSpPr>
          <p:cNvPr id="6" name="矩形 5"/>
          <p:cNvSpPr/>
          <p:nvPr/>
        </p:nvSpPr>
        <p:spPr>
          <a:xfrm>
            <a:off x="868939" y="955689"/>
            <a:ext cx="9411086" cy="4247317"/>
          </a:xfrm>
          <a:prstGeom prst="rect">
            <a:avLst/>
          </a:prstGeom>
        </p:spPr>
        <p:txBody>
          <a:bodyPr wrap="square">
            <a:spAutoFit/>
          </a:bodyPr>
          <a:lstStyle/>
          <a:p>
            <a:endParaRPr lang="en-US" altLang="zh-CN" sz="2000" dirty="0"/>
          </a:p>
          <a:p>
            <a:r>
              <a:rPr lang="zh-CN" altLang="en-US" sz="2000" b="1" dirty="0" smtClean="0"/>
              <a:t>贝叶斯决策论：</a:t>
            </a:r>
            <a:endParaRPr lang="en-US" altLang="zh-CN" sz="2000" b="1" dirty="0"/>
          </a:p>
          <a:p>
            <a:pPr>
              <a:lnSpc>
                <a:spcPct val="150000"/>
              </a:lnSpc>
            </a:pPr>
            <a:r>
              <a:rPr lang="zh-CN" altLang="en-US" sz="2000" dirty="0"/>
              <a:t>假设现在有一样本</a:t>
            </a:r>
            <a:r>
              <a:rPr lang="en-US" altLang="zh-CN" sz="2000" dirty="0"/>
              <a:t>x={a1,a2….an},</a:t>
            </a:r>
            <a:r>
              <a:rPr lang="zh-CN" altLang="en-US" sz="2000" dirty="0"/>
              <a:t>我们需要对其进行分类，根据贝叶斯决策论，其实就是求</a:t>
            </a:r>
            <a:r>
              <a:rPr lang="en-US" altLang="zh-CN" sz="2000" dirty="0"/>
              <a:t>P(</a:t>
            </a:r>
            <a:r>
              <a:rPr lang="en-US" altLang="zh-CN" sz="2000" dirty="0" err="1"/>
              <a:t>yj</a:t>
            </a:r>
            <a:r>
              <a:rPr lang="en-US" altLang="zh-CN" sz="2000" dirty="0"/>
              <a:t>/x)</a:t>
            </a:r>
            <a:r>
              <a:rPr lang="zh-CN" altLang="en-US" sz="2000" dirty="0"/>
              <a:t>。即求在</a:t>
            </a:r>
            <a:r>
              <a:rPr lang="en-US" altLang="zh-CN" sz="2000" dirty="0"/>
              <a:t>x</a:t>
            </a:r>
            <a:r>
              <a:rPr lang="zh-CN" altLang="en-US" sz="2000" dirty="0"/>
              <a:t>出现的条件下分类为</a:t>
            </a:r>
            <a:r>
              <a:rPr lang="en-US" altLang="zh-CN" sz="2000" dirty="0" err="1"/>
              <a:t>yj</a:t>
            </a:r>
            <a:r>
              <a:rPr lang="zh-CN" altLang="en-US" sz="2000" dirty="0"/>
              <a:t>的概率。当然最终的分类我们肯定是求出</a:t>
            </a:r>
            <a:r>
              <a:rPr lang="en-US" altLang="zh-CN" sz="2000" dirty="0"/>
              <a:t>P</a:t>
            </a:r>
            <a:r>
              <a:rPr lang="zh-CN" altLang="en-US" sz="2000" dirty="0"/>
              <a:t>的最大值所对应的</a:t>
            </a:r>
            <a:r>
              <a:rPr lang="en-US" altLang="zh-CN" sz="2000" dirty="0" err="1"/>
              <a:t>yj</a:t>
            </a:r>
            <a:r>
              <a:rPr lang="zh-CN" altLang="en-US" sz="2000" dirty="0"/>
              <a:t>作为最终的类别</a:t>
            </a:r>
            <a:r>
              <a:rPr lang="zh-CN" altLang="en-US" sz="2000" dirty="0" smtClean="0"/>
              <a:t>。</a:t>
            </a:r>
            <a:endParaRPr lang="en-US" altLang="zh-CN" sz="2000" dirty="0" smtClean="0"/>
          </a:p>
          <a:p>
            <a:pPr>
              <a:lnSpc>
                <a:spcPct val="150000"/>
              </a:lnSpc>
            </a:pPr>
            <a:endParaRPr lang="en-US" altLang="zh-CN" sz="2000" dirty="0"/>
          </a:p>
          <a:p>
            <a:pPr>
              <a:lnSpc>
                <a:spcPct val="150000"/>
              </a:lnSpc>
            </a:pPr>
            <a:r>
              <a:rPr lang="zh-CN" altLang="en-US" sz="2000" b="1" dirty="0"/>
              <a:t>来个栗子：</a:t>
            </a:r>
            <a:r>
              <a:rPr lang="zh-CN" altLang="en-US" sz="2000" dirty="0"/>
              <a:t>我们在街上看见一个皮肤比较黑的人，此时我们可能会猜测他来自非洲。因为非洲黑人比较多。当然他也可能来自亚洲，欧洲等，具体我们可能需要根据具体情况分析（语言，身形等）</a:t>
            </a:r>
            <a:endParaRPr lang="en-US" altLang="zh-CN" sz="2000" dirty="0"/>
          </a:p>
          <a:p>
            <a:endParaRPr lang="en-US" altLang="zh-CN" sz="2000" dirty="0"/>
          </a:p>
        </p:txBody>
      </p:sp>
    </p:spTree>
    <p:extLst>
      <p:ext uri="{BB962C8B-B14F-4D97-AF65-F5344CB8AC3E}">
        <p14:creationId xmlns:p14="http://schemas.microsoft.com/office/powerpoint/2010/main" val="749258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7</a:t>
            </a:fld>
            <a:endParaRPr lang="zh-CN" altLang="en-US" dirty="0"/>
          </a:p>
        </p:txBody>
      </p:sp>
      <p:sp>
        <p:nvSpPr>
          <p:cNvPr id="6" name="矩形 5"/>
          <p:cNvSpPr/>
          <p:nvPr/>
        </p:nvSpPr>
        <p:spPr>
          <a:xfrm>
            <a:off x="695323" y="926774"/>
            <a:ext cx="2226892" cy="461665"/>
          </a:xfrm>
          <a:prstGeom prst="rect">
            <a:avLst/>
          </a:prstGeom>
          <a:solidFill>
            <a:schemeClr val="accent1"/>
          </a:solidFill>
        </p:spPr>
        <p:txBody>
          <a:bodyPr wrap="none">
            <a:spAutoFit/>
          </a:bodyPr>
          <a:lstStyle/>
          <a:p>
            <a:r>
              <a:rPr lang="zh-CN" altLang="en-US" sz="2400" b="1" dirty="0" smtClean="0">
                <a:solidFill>
                  <a:schemeClr val="bg1"/>
                </a:solidFill>
              </a:rPr>
              <a:t>分类过程</a:t>
            </a:r>
            <a:r>
              <a:rPr lang="zh-CN" altLang="en-US" sz="2400" b="1" dirty="0" smtClean="0">
                <a:solidFill>
                  <a:schemeClr val="bg1"/>
                </a:solidFill>
              </a:rPr>
              <a:t>：</a:t>
            </a:r>
            <a:r>
              <a:rPr lang="en-US" altLang="zh-CN" sz="2400" dirty="0" smtClean="0">
                <a:solidFill>
                  <a:schemeClr val="bg1"/>
                </a:solidFill>
              </a:rPr>
              <a:t>4</a:t>
            </a:r>
            <a:r>
              <a:rPr lang="zh-CN" altLang="en-US" sz="2400" dirty="0">
                <a:solidFill>
                  <a:schemeClr val="bg1"/>
                </a:solidFill>
              </a:rPr>
              <a:t>步</a:t>
            </a:r>
            <a:endParaRPr lang="en-US" altLang="zh-CN" sz="2400" dirty="0" smtClean="0">
              <a:solidFill>
                <a:schemeClr val="bg1"/>
              </a:solidFill>
            </a:endParaRPr>
          </a:p>
        </p:txBody>
      </p:sp>
      <p:sp>
        <p:nvSpPr>
          <p:cNvPr id="3" name="文本框 2"/>
          <p:cNvSpPr txBox="1"/>
          <p:nvPr/>
        </p:nvSpPr>
        <p:spPr>
          <a:xfrm>
            <a:off x="695323" y="1749972"/>
            <a:ext cx="10106027" cy="3139321"/>
          </a:xfrm>
          <a:prstGeom prst="rect">
            <a:avLst/>
          </a:prstGeom>
          <a:noFill/>
        </p:spPr>
        <p:txBody>
          <a:bodyPr wrap="square" rtlCol="0">
            <a:spAutoFit/>
          </a:bodyPr>
          <a:lstStyle/>
          <a:p>
            <a:pPr>
              <a:lnSpc>
                <a:spcPct val="150000"/>
              </a:lnSpc>
            </a:pPr>
            <a:r>
              <a:rPr lang="zh-CN" altLang="en-US" sz="2000" dirty="0"/>
              <a:t>将刚刚我们描述的过程进行归纳总结如下</a:t>
            </a:r>
            <a:r>
              <a:rPr lang="zh-CN" altLang="en-US" sz="2000" dirty="0" smtClean="0"/>
              <a:t>：</a:t>
            </a:r>
            <a:endParaRPr lang="en-US" altLang="zh-CN" sz="2000" dirty="0" smtClean="0"/>
          </a:p>
          <a:p>
            <a:pPr>
              <a:lnSpc>
                <a:spcPct val="150000"/>
              </a:lnSpc>
            </a:pPr>
            <a:endParaRPr lang="en-US" altLang="zh-CN" sz="2000" dirty="0"/>
          </a:p>
          <a:p>
            <a:pPr>
              <a:lnSpc>
                <a:spcPct val="150000"/>
              </a:lnSpc>
            </a:pPr>
            <a:r>
              <a:rPr lang="en-US" altLang="zh-CN" sz="2000" dirty="0"/>
              <a:t>&lt;1&gt;</a:t>
            </a:r>
            <a:r>
              <a:rPr lang="zh-CN" altLang="en-US" sz="2000" dirty="0"/>
              <a:t>：设</a:t>
            </a:r>
            <a:r>
              <a:rPr lang="en-US" altLang="zh-CN" sz="2000" dirty="0"/>
              <a:t>x={a1,a2….am}</a:t>
            </a:r>
            <a:r>
              <a:rPr lang="zh-CN" altLang="en-US" sz="2000" dirty="0"/>
              <a:t>为一个待分类的样本，其中</a:t>
            </a:r>
            <a:r>
              <a:rPr lang="en-US" altLang="zh-CN" sz="2000" dirty="0" err="1"/>
              <a:t>ai</a:t>
            </a:r>
            <a:r>
              <a:rPr lang="zh-CN" altLang="en-US" sz="2000" dirty="0"/>
              <a:t>为</a:t>
            </a:r>
            <a:r>
              <a:rPr lang="en-US" altLang="zh-CN" sz="2000" dirty="0"/>
              <a:t>x</a:t>
            </a:r>
            <a:r>
              <a:rPr lang="zh-CN" altLang="en-US" sz="2000" dirty="0"/>
              <a:t>对应的属性</a:t>
            </a:r>
            <a:endParaRPr lang="en-US" altLang="zh-CN" sz="2000" dirty="0"/>
          </a:p>
          <a:p>
            <a:pPr>
              <a:lnSpc>
                <a:spcPct val="150000"/>
              </a:lnSpc>
            </a:pPr>
            <a:r>
              <a:rPr lang="en-US" altLang="zh-CN" sz="2000" dirty="0" smtClean="0"/>
              <a:t>&lt;</a:t>
            </a:r>
            <a:r>
              <a:rPr lang="en-US" altLang="zh-CN" sz="2000" dirty="0"/>
              <a:t>2&gt;</a:t>
            </a:r>
            <a:r>
              <a:rPr lang="zh-CN" altLang="en-US" sz="2000" dirty="0"/>
              <a:t>：类别集合</a:t>
            </a:r>
            <a:r>
              <a:rPr lang="en-US" altLang="zh-CN" sz="2000" dirty="0"/>
              <a:t>Y={y1,y</a:t>
            </a:r>
            <a:r>
              <a:rPr lang="en-US" altLang="zh-CN" sz="2000" baseline="-25000" dirty="0"/>
              <a:t>2</a:t>
            </a:r>
            <a:r>
              <a:rPr lang="en-US" altLang="zh-CN" sz="2000" dirty="0"/>
              <a:t>…..</a:t>
            </a:r>
            <a:r>
              <a:rPr lang="en-US" altLang="zh-CN" sz="2000" dirty="0" err="1"/>
              <a:t>y</a:t>
            </a:r>
            <a:r>
              <a:rPr lang="en-US" altLang="zh-CN" sz="2000" baseline="-25000" dirty="0" err="1"/>
              <a:t>n</a:t>
            </a:r>
            <a:r>
              <a:rPr lang="en-US" altLang="zh-CN" sz="2000" dirty="0"/>
              <a:t>}</a:t>
            </a:r>
            <a:r>
              <a:rPr lang="zh-CN" altLang="en-US" sz="2000" dirty="0"/>
              <a:t>。</a:t>
            </a:r>
            <a:r>
              <a:rPr lang="en-US" altLang="zh-CN" sz="2000" dirty="0"/>
              <a:t>N</a:t>
            </a:r>
            <a:r>
              <a:rPr lang="zh-CN" altLang="en-US" sz="2000" dirty="0"/>
              <a:t>种分类。</a:t>
            </a:r>
            <a:endParaRPr lang="en-US" altLang="zh-CN" sz="2000" dirty="0"/>
          </a:p>
          <a:p>
            <a:pPr>
              <a:lnSpc>
                <a:spcPct val="150000"/>
              </a:lnSpc>
            </a:pPr>
            <a:r>
              <a:rPr lang="en-US" altLang="zh-CN" sz="2000" dirty="0"/>
              <a:t>&lt;3&gt;</a:t>
            </a:r>
            <a:r>
              <a:rPr lang="zh-CN" altLang="en-US" sz="2000" dirty="0"/>
              <a:t>：计算</a:t>
            </a:r>
            <a:r>
              <a:rPr lang="en-US" altLang="zh-CN" sz="2000" dirty="0"/>
              <a:t>P(y1/x), P(y2/x), P(y3/x), P(y4/x), P(y5/x),…. P(</a:t>
            </a:r>
            <a:r>
              <a:rPr lang="en-US" altLang="zh-CN" sz="2000" dirty="0" err="1"/>
              <a:t>yn</a:t>
            </a:r>
            <a:r>
              <a:rPr lang="en-US" altLang="zh-CN" sz="2000" dirty="0"/>
              <a:t>/x)</a:t>
            </a:r>
          </a:p>
          <a:p>
            <a:pPr>
              <a:lnSpc>
                <a:spcPct val="150000"/>
              </a:lnSpc>
            </a:pPr>
            <a:r>
              <a:rPr lang="en-US" altLang="zh-CN" sz="2000" dirty="0"/>
              <a:t>&lt;4&gt;</a:t>
            </a:r>
            <a:r>
              <a:rPr lang="zh-CN" altLang="en-US" sz="2000" dirty="0"/>
              <a:t>：计算</a:t>
            </a:r>
            <a:r>
              <a:rPr lang="en-US" altLang="zh-CN" sz="2000" dirty="0"/>
              <a:t>P(</a:t>
            </a:r>
            <a:r>
              <a:rPr lang="en-US" altLang="zh-CN" sz="2000" dirty="0" err="1"/>
              <a:t>yk</a:t>
            </a:r>
            <a:r>
              <a:rPr lang="en-US" altLang="zh-CN" sz="2000" dirty="0"/>
              <a:t>/x) = Max{P(y1/x),P(y2/x)…..P(</a:t>
            </a:r>
            <a:r>
              <a:rPr lang="en-US" altLang="zh-CN" sz="2000" dirty="0" err="1"/>
              <a:t>y</a:t>
            </a:r>
            <a:r>
              <a:rPr lang="en-US" altLang="zh-CN" sz="2000" baseline="-25000" dirty="0" err="1"/>
              <a:t>n</a:t>
            </a:r>
            <a:r>
              <a:rPr lang="en-US" altLang="zh-CN" sz="2000" dirty="0"/>
              <a:t>/x)};</a:t>
            </a:r>
          </a:p>
          <a:p>
            <a:endParaRPr lang="zh-CN" altLang="en-US" dirty="0"/>
          </a:p>
        </p:txBody>
      </p:sp>
    </p:spTree>
    <p:extLst>
      <p:ext uri="{BB962C8B-B14F-4D97-AF65-F5344CB8AC3E}">
        <p14:creationId xmlns:p14="http://schemas.microsoft.com/office/powerpoint/2010/main" val="19083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sp>
        <p:nvSpPr>
          <p:cNvPr id="6" name="矩形 5"/>
          <p:cNvSpPr/>
          <p:nvPr/>
        </p:nvSpPr>
        <p:spPr>
          <a:xfrm>
            <a:off x="695323" y="926774"/>
            <a:ext cx="1107996" cy="461665"/>
          </a:xfrm>
          <a:prstGeom prst="rect">
            <a:avLst/>
          </a:prstGeom>
          <a:solidFill>
            <a:schemeClr val="accent1"/>
          </a:solidFill>
        </p:spPr>
        <p:txBody>
          <a:bodyPr wrap="none">
            <a:spAutoFit/>
          </a:bodyPr>
          <a:lstStyle/>
          <a:p>
            <a:r>
              <a:rPr lang="zh-CN" altLang="en-US" sz="2400" b="1" dirty="0">
                <a:solidFill>
                  <a:schemeClr val="bg1"/>
                </a:solidFill>
              </a:rPr>
              <a:t>第三步</a:t>
            </a:r>
            <a:endParaRPr lang="en-US" altLang="zh-CN" sz="2400" dirty="0" smtClean="0">
              <a:solidFill>
                <a:schemeClr val="bg1"/>
              </a:solidFill>
            </a:endParaRPr>
          </a:p>
        </p:txBody>
      </p:sp>
      <p:sp>
        <p:nvSpPr>
          <p:cNvPr id="2" name="文本框 1"/>
          <p:cNvSpPr txBox="1"/>
          <p:nvPr/>
        </p:nvSpPr>
        <p:spPr>
          <a:xfrm>
            <a:off x="695324" y="1813034"/>
            <a:ext cx="11333766" cy="4093428"/>
          </a:xfrm>
          <a:prstGeom prst="rect">
            <a:avLst/>
          </a:prstGeom>
          <a:noFill/>
        </p:spPr>
        <p:txBody>
          <a:bodyPr wrap="square" rtlCol="0">
            <a:spAutoFit/>
          </a:bodyPr>
          <a:lstStyle/>
          <a:p>
            <a:pPr>
              <a:lnSpc>
                <a:spcPct val="150000"/>
              </a:lnSpc>
            </a:pPr>
            <a:r>
              <a:rPr lang="en-US" altLang="zh-CN" sz="2000" dirty="0"/>
              <a:t>&lt;3&gt;</a:t>
            </a:r>
            <a:r>
              <a:rPr lang="zh-CN" altLang="en-US" sz="2000" dirty="0"/>
              <a:t>：计算</a:t>
            </a:r>
            <a:r>
              <a:rPr lang="en-US" altLang="zh-CN" sz="2000" dirty="0"/>
              <a:t>P(y1/x), P(y2/x), P(y3/x), P(y4/x), P(y5/x),…. P(</a:t>
            </a:r>
            <a:r>
              <a:rPr lang="en-US" altLang="zh-CN" sz="2000" dirty="0" err="1"/>
              <a:t>yn</a:t>
            </a:r>
            <a:r>
              <a:rPr lang="en-US" altLang="zh-CN" sz="2000" dirty="0"/>
              <a:t>/x</a:t>
            </a:r>
            <a:r>
              <a:rPr lang="en-US" altLang="zh-CN" sz="2000" dirty="0" smtClean="0"/>
              <a:t>)</a:t>
            </a:r>
          </a:p>
          <a:p>
            <a:pPr>
              <a:lnSpc>
                <a:spcPct val="150000"/>
              </a:lnSpc>
            </a:pPr>
            <a:endParaRPr lang="en-US" altLang="zh-CN" sz="2000" dirty="0"/>
          </a:p>
          <a:p>
            <a:pPr>
              <a:lnSpc>
                <a:spcPct val="150000"/>
              </a:lnSpc>
            </a:pPr>
            <a:r>
              <a:rPr lang="zh-CN" altLang="en-US" sz="2000" dirty="0"/>
              <a:t>那么问题来了？怎么计算第三步的概率呢？</a:t>
            </a:r>
            <a:endParaRPr lang="en-US" altLang="zh-CN" sz="2000" dirty="0"/>
          </a:p>
          <a:p>
            <a:pPr>
              <a:lnSpc>
                <a:spcPct val="150000"/>
              </a:lnSpc>
            </a:pPr>
            <a:endParaRPr lang="en-US" altLang="zh-CN" sz="2000" dirty="0" smtClean="0"/>
          </a:p>
          <a:p>
            <a:pPr>
              <a:lnSpc>
                <a:spcPct val="150000"/>
              </a:lnSpc>
            </a:pPr>
            <a:r>
              <a:rPr lang="zh-CN" altLang="en-US" sz="2000" dirty="0"/>
              <a:t>由</a:t>
            </a:r>
            <a:r>
              <a:rPr lang="zh-CN" altLang="en-US" sz="2000" dirty="0" smtClean="0"/>
              <a:t>贝叶斯公式</a:t>
            </a:r>
            <a:r>
              <a:rPr lang="zh-CN" altLang="en-US" sz="2000" dirty="0"/>
              <a:t>得：</a:t>
            </a:r>
            <a:r>
              <a:rPr lang="en-US" altLang="zh-CN" sz="2000" dirty="0"/>
              <a:t>P(</a:t>
            </a:r>
            <a:r>
              <a:rPr lang="en-US" altLang="zh-CN" sz="2000" dirty="0" err="1"/>
              <a:t>y</a:t>
            </a:r>
            <a:r>
              <a:rPr lang="en-US" altLang="zh-CN" sz="2000" baseline="-25000" dirty="0" err="1"/>
              <a:t>i</a:t>
            </a:r>
            <a:r>
              <a:rPr lang="en-US" altLang="zh-CN" sz="2000" dirty="0"/>
              <a:t>/x) = P(x/</a:t>
            </a:r>
            <a:r>
              <a:rPr lang="en-US" altLang="zh-CN" sz="2000" dirty="0" err="1"/>
              <a:t>y</a:t>
            </a:r>
            <a:r>
              <a:rPr lang="en-US" altLang="zh-CN" sz="2000" baseline="-25000" dirty="0" err="1"/>
              <a:t>i</a:t>
            </a:r>
            <a:r>
              <a:rPr lang="en-US" altLang="zh-CN" sz="2000" dirty="0"/>
              <a:t>)*P(</a:t>
            </a:r>
            <a:r>
              <a:rPr lang="en-US" altLang="zh-CN" sz="2000" dirty="0" err="1"/>
              <a:t>yi</a:t>
            </a:r>
            <a:r>
              <a:rPr lang="en-US" altLang="zh-CN" sz="2000" dirty="0"/>
              <a:t>)/P(x)</a:t>
            </a:r>
          </a:p>
          <a:p>
            <a:pPr>
              <a:lnSpc>
                <a:spcPct val="150000"/>
              </a:lnSpc>
            </a:pPr>
            <a:endParaRPr lang="en-US" altLang="zh-CN" sz="2000" dirty="0" smtClean="0"/>
          </a:p>
          <a:p>
            <a:pPr>
              <a:lnSpc>
                <a:spcPct val="150000"/>
              </a:lnSpc>
            </a:pPr>
            <a:r>
              <a:rPr lang="zh-CN" altLang="en-US" sz="2000" dirty="0" smtClean="0"/>
              <a:t>又</a:t>
            </a:r>
            <a:r>
              <a:rPr lang="zh-CN" altLang="en-US" sz="2000" dirty="0"/>
              <a:t>因为</a:t>
            </a:r>
            <a:r>
              <a:rPr lang="en-US" altLang="zh-CN" sz="2000" dirty="0"/>
              <a:t>P(x)</a:t>
            </a:r>
            <a:r>
              <a:rPr lang="zh-CN" altLang="en-US" sz="2000" dirty="0"/>
              <a:t>和具体的分类无关我们可以将其看做是常数。所以我们的目标就是求</a:t>
            </a:r>
            <a:r>
              <a:rPr lang="en-US" altLang="zh-CN" sz="2000" dirty="0"/>
              <a:t>P(x/</a:t>
            </a:r>
            <a:r>
              <a:rPr lang="en-US" altLang="zh-CN" sz="2000" dirty="0" err="1"/>
              <a:t>yi</a:t>
            </a:r>
            <a:r>
              <a:rPr lang="en-US" altLang="zh-CN" sz="2000" dirty="0"/>
              <a:t>)*P(</a:t>
            </a:r>
            <a:r>
              <a:rPr lang="en-US" altLang="zh-CN" sz="2000" dirty="0" err="1"/>
              <a:t>yi</a:t>
            </a:r>
            <a:r>
              <a:rPr lang="en-US" altLang="zh-CN" sz="2000" dirty="0"/>
              <a:t>)</a:t>
            </a:r>
            <a:r>
              <a:rPr lang="zh-CN" altLang="en-US" sz="2000" dirty="0"/>
              <a:t>的最大值。</a:t>
            </a:r>
            <a:endParaRPr lang="en-US" altLang="zh-CN" sz="2000" dirty="0"/>
          </a:p>
          <a:p>
            <a:endParaRPr lang="zh-CN" altLang="en-US" sz="2000" dirty="0"/>
          </a:p>
        </p:txBody>
      </p:sp>
    </p:spTree>
    <p:extLst>
      <p:ext uri="{BB962C8B-B14F-4D97-AF65-F5344CB8AC3E}">
        <p14:creationId xmlns:p14="http://schemas.microsoft.com/office/powerpoint/2010/main" val="65815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en-US" altLang="zh-CN" sz="2800" b="1" dirty="0" smtClean="0"/>
              <a:t>1</a:t>
            </a:r>
            <a:r>
              <a:rPr lang="zh-CN" altLang="en-US" sz="2800" b="1" dirty="0" smtClean="0"/>
              <a:t>：贝叶斯分类器</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9</a:t>
            </a:fld>
            <a:endParaRPr lang="zh-CN" altLang="en-US" dirty="0"/>
          </a:p>
        </p:txBody>
      </p:sp>
      <p:sp>
        <p:nvSpPr>
          <p:cNvPr id="6" name="矩形 5"/>
          <p:cNvSpPr/>
          <p:nvPr/>
        </p:nvSpPr>
        <p:spPr>
          <a:xfrm>
            <a:off x="665434" y="857997"/>
            <a:ext cx="4879862" cy="646331"/>
          </a:xfrm>
          <a:prstGeom prst="rect">
            <a:avLst/>
          </a:prstGeom>
          <a:solidFill>
            <a:schemeClr val="accent1"/>
          </a:solidFill>
        </p:spPr>
        <p:txBody>
          <a:bodyPr wrap="none">
            <a:spAutoFit/>
          </a:bodyPr>
          <a:lstStyle/>
          <a:p>
            <a:pPr>
              <a:lnSpc>
                <a:spcPct val="150000"/>
              </a:lnSpc>
            </a:pPr>
            <a:r>
              <a:rPr lang="zh-CN" altLang="en-US" sz="2400" dirty="0" smtClean="0">
                <a:solidFill>
                  <a:schemeClr val="bg1"/>
                </a:solidFill>
              </a:rPr>
              <a:t>目标：求</a:t>
            </a:r>
            <a:r>
              <a:rPr lang="en-US" altLang="zh-CN" sz="2400" dirty="0">
                <a:solidFill>
                  <a:schemeClr val="bg1"/>
                </a:solidFill>
              </a:rPr>
              <a:t>P(x/</a:t>
            </a:r>
            <a:r>
              <a:rPr lang="en-US" altLang="zh-CN" sz="2400" dirty="0" err="1">
                <a:solidFill>
                  <a:schemeClr val="bg1"/>
                </a:solidFill>
              </a:rPr>
              <a:t>y</a:t>
            </a:r>
            <a:r>
              <a:rPr lang="en-US" altLang="zh-CN" sz="2400" baseline="-25000" dirty="0" err="1">
                <a:solidFill>
                  <a:schemeClr val="bg1"/>
                </a:solidFill>
              </a:rPr>
              <a:t>i</a:t>
            </a:r>
            <a:r>
              <a:rPr lang="en-US" altLang="zh-CN" sz="2400" dirty="0">
                <a:solidFill>
                  <a:schemeClr val="bg1"/>
                </a:solidFill>
              </a:rPr>
              <a:t>)*P(</a:t>
            </a:r>
            <a:r>
              <a:rPr lang="en-US" altLang="zh-CN" sz="2400" dirty="0" err="1">
                <a:solidFill>
                  <a:schemeClr val="bg1"/>
                </a:solidFill>
              </a:rPr>
              <a:t>y</a:t>
            </a:r>
            <a:r>
              <a:rPr lang="en-US" altLang="zh-CN" sz="2400" baseline="-25000" dirty="0" err="1">
                <a:solidFill>
                  <a:schemeClr val="bg1"/>
                </a:solidFill>
              </a:rPr>
              <a:t>i</a:t>
            </a:r>
            <a:r>
              <a:rPr lang="en-US" altLang="zh-CN" sz="2400" dirty="0">
                <a:solidFill>
                  <a:schemeClr val="bg1"/>
                </a:solidFill>
              </a:rPr>
              <a:t>)</a:t>
            </a:r>
            <a:r>
              <a:rPr lang="zh-CN" altLang="en-US" sz="2400" dirty="0">
                <a:solidFill>
                  <a:schemeClr val="bg1"/>
                </a:solidFill>
              </a:rPr>
              <a:t>的最大值：</a:t>
            </a:r>
            <a:endParaRPr lang="en-US" altLang="zh-CN" sz="2400" dirty="0">
              <a:solidFill>
                <a:schemeClr val="bg1"/>
              </a:solidFill>
            </a:endParaRPr>
          </a:p>
        </p:txBody>
      </p:sp>
      <mc:AlternateContent xmlns:mc="http://schemas.openxmlformats.org/markup-compatibility/2006">
        <mc:Choice xmlns:a14="http://schemas.microsoft.com/office/drawing/2010/main" Requires="a14">
          <p:sp>
            <p:nvSpPr>
              <p:cNvPr id="2" name="文本框 1"/>
              <p:cNvSpPr txBox="1"/>
              <p:nvPr/>
            </p:nvSpPr>
            <p:spPr>
              <a:xfrm>
                <a:off x="665432" y="1504328"/>
                <a:ext cx="11382704" cy="4607608"/>
              </a:xfrm>
              <a:prstGeom prst="rect">
                <a:avLst/>
              </a:prstGeom>
              <a:noFill/>
            </p:spPr>
            <p:txBody>
              <a:bodyPr wrap="square" rtlCol="0">
                <a:spAutoFit/>
              </a:bodyPr>
              <a:lstStyle/>
              <a:p>
                <a:pPr>
                  <a:lnSpc>
                    <a:spcPct val="150000"/>
                  </a:lnSpc>
                </a:pPr>
                <a:endParaRPr lang="en-US" altLang="zh-CN" sz="2000" dirty="0"/>
              </a:p>
              <a:p>
                <a:pPr>
                  <a:lnSpc>
                    <a:spcPct val="150000"/>
                  </a:lnSpc>
                </a:pPr>
                <a:r>
                  <a:rPr lang="zh-CN" altLang="en-US" sz="2000" dirty="0"/>
                  <a:t>朴素贝叶斯分类器：我们假设样本</a:t>
                </a:r>
                <a:r>
                  <a:rPr lang="en-US" altLang="zh-CN" sz="2000" dirty="0"/>
                  <a:t>x</a:t>
                </a:r>
                <a:r>
                  <a:rPr lang="zh-CN" altLang="en-US" sz="2000" dirty="0"/>
                  <a:t>的各个属性</a:t>
                </a:r>
                <a:r>
                  <a:rPr lang="en-US" altLang="zh-CN" sz="2000" dirty="0"/>
                  <a:t>a1….am</a:t>
                </a:r>
                <a:r>
                  <a:rPr lang="zh-CN" altLang="en-US" sz="2000" dirty="0"/>
                  <a:t>的各个属性之间是无关的</a:t>
                </a:r>
                <a:r>
                  <a:rPr lang="en-US" altLang="zh-CN" sz="2000" dirty="0"/>
                  <a:t>---</a:t>
                </a:r>
                <a:r>
                  <a:rPr lang="zh-CN" altLang="en-US" sz="2000" dirty="0"/>
                  <a:t>相互独立的。则</a:t>
                </a:r>
                <a:r>
                  <a:rPr lang="en-US" altLang="zh-CN" sz="2000" dirty="0"/>
                  <a:t>P(x/</a:t>
                </a:r>
                <a:r>
                  <a:rPr lang="en-US" altLang="zh-CN" sz="2000" dirty="0" err="1"/>
                  <a:t>yi</a:t>
                </a:r>
                <a:r>
                  <a:rPr lang="en-US" altLang="zh-CN" sz="2000" dirty="0"/>
                  <a:t>)</a:t>
                </a:r>
                <a:r>
                  <a:rPr lang="zh-CN" altLang="en-US" sz="2000" dirty="0"/>
                  <a:t>便可以写成</a:t>
                </a:r>
                <a:endParaRPr lang="en-US" altLang="zh-CN" sz="2000" dirty="0"/>
              </a:p>
              <a:p>
                <a:pPr>
                  <a:lnSpc>
                    <a:spcPct val="150000"/>
                  </a:lnSpc>
                </a:pPr>
                <a:endParaRPr lang="en-US" altLang="zh-CN" sz="2000" dirty="0" smtClean="0"/>
              </a:p>
              <a:p>
                <a:pPr>
                  <a:lnSpc>
                    <a:spcPct val="150000"/>
                  </a:lnSpc>
                </a:pPr>
                <a:r>
                  <a:rPr lang="en-US" altLang="zh-CN" sz="2000" dirty="0" smtClean="0"/>
                  <a:t>P(x/</a:t>
                </a:r>
                <a:r>
                  <a:rPr lang="en-US" altLang="zh-CN" sz="2000" dirty="0" err="1" smtClean="0"/>
                  <a:t>yi</a:t>
                </a:r>
                <a:r>
                  <a:rPr lang="en-US" altLang="zh-CN" sz="2000" dirty="0"/>
                  <a:t>)  = P(a1/</a:t>
                </a:r>
                <a:r>
                  <a:rPr lang="en-US" altLang="zh-CN" sz="2000" dirty="0" err="1"/>
                  <a:t>yi</a:t>
                </a:r>
                <a:r>
                  <a:rPr lang="en-US" altLang="zh-CN" sz="2000" dirty="0"/>
                  <a:t>)*P(a2/</a:t>
                </a:r>
                <a:r>
                  <a:rPr lang="en-US" altLang="zh-CN" sz="2000" dirty="0" err="1"/>
                  <a:t>yi</a:t>
                </a:r>
                <a:r>
                  <a:rPr lang="en-US" altLang="zh-CN" sz="2000" dirty="0"/>
                  <a:t>)…..P(am/</a:t>
                </a:r>
                <a:r>
                  <a:rPr lang="en-US" altLang="zh-CN" sz="2000" dirty="0" err="1"/>
                  <a:t>yi</a:t>
                </a:r>
                <a:r>
                  <a:rPr lang="en-US" altLang="zh-CN" sz="2000" dirty="0"/>
                  <a:t>);</a:t>
                </a:r>
              </a:p>
              <a:p>
                <a:pPr>
                  <a:lnSpc>
                    <a:spcPct val="150000"/>
                  </a:lnSpc>
                </a:pPr>
                <a:endParaRPr lang="en-US" altLang="zh-CN" sz="2000" dirty="0" smtClean="0"/>
              </a:p>
              <a:p>
                <a:pPr>
                  <a:lnSpc>
                    <a:spcPct val="150000"/>
                  </a:lnSpc>
                </a:pPr>
                <a:r>
                  <a:rPr lang="zh-CN" altLang="en-US" sz="2000" dirty="0" smtClean="0"/>
                  <a:t>即</a:t>
                </a:r>
                <a:r>
                  <a:rPr lang="zh-CN" altLang="en-US" sz="2000" dirty="0"/>
                  <a:t>我们的目标就是</a:t>
                </a:r>
                <a:r>
                  <a:rPr lang="en-US" altLang="zh-CN" sz="2000" dirty="0"/>
                  <a:t>target = Max(P(</a:t>
                </a:r>
                <a:r>
                  <a:rPr lang="en-US" altLang="zh-CN" sz="2000" dirty="0" err="1"/>
                  <a:t>y</a:t>
                </a:r>
                <a:r>
                  <a:rPr lang="en-US" altLang="zh-CN" sz="2000" baseline="-25000" dirty="0" err="1"/>
                  <a:t>i</a:t>
                </a:r>
                <a:r>
                  <a:rPr lang="en-US" altLang="zh-CN" sz="2000" dirty="0"/>
                  <a:t>)*</a:t>
                </a:r>
                <a14:m>
                  <m:oMath xmlns:m="http://schemas.openxmlformats.org/officeDocument/2006/math">
                    <m:nary>
                      <m:naryPr>
                        <m:chr m:val="∏"/>
                        <m:ctrlPr>
                          <a:rPr lang="zh-CN" altLang="en-US"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m</m:t>
                        </m:r>
                      </m:sup>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𝑎𝑗</m:t>
                        </m:r>
                        <m:r>
                          <a:rPr lang="en-US" altLang="zh-CN" sz="2000" i="1">
                            <a:latin typeface="Cambria Math" panose="02040503050406030204" pitchFamily="18" charset="0"/>
                          </a:rPr>
                          <m:t>/</m:t>
                        </m:r>
                        <m:r>
                          <a:rPr lang="en-US" altLang="zh-CN" sz="2000" i="1">
                            <a:latin typeface="Cambria Math" panose="02040503050406030204" pitchFamily="18" charset="0"/>
                          </a:rPr>
                          <m:t>𝑦𝑖</m:t>
                        </m:r>
                        <m:r>
                          <a:rPr lang="en-US" altLang="zh-CN" sz="2000" i="1">
                            <a:latin typeface="Cambria Math" panose="02040503050406030204" pitchFamily="18" charset="0"/>
                          </a:rPr>
                          <m:t>)</m:t>
                        </m:r>
                      </m:e>
                    </m:nary>
                  </m:oMath>
                </a14:m>
                <a:r>
                  <a:rPr lang="en-US" altLang="zh-CN" sz="2000" dirty="0"/>
                  <a:t> ) </a:t>
                </a:r>
                <a:r>
                  <a:rPr lang="en-US" altLang="zh-CN" sz="2000" dirty="0" err="1"/>
                  <a:t>i</a:t>
                </a:r>
                <a:r>
                  <a:rPr lang="en-US" altLang="zh-CN" sz="2000" dirty="0"/>
                  <a:t>=1,….n;</a:t>
                </a:r>
              </a:p>
              <a:p>
                <a:pPr>
                  <a:lnSpc>
                    <a:spcPct val="150000"/>
                  </a:lnSpc>
                </a:pPr>
                <a:endParaRPr lang="en-US" altLang="zh-CN" sz="2000" dirty="0" smtClean="0"/>
              </a:p>
              <a:p>
                <a:pPr>
                  <a:lnSpc>
                    <a:spcPct val="150000"/>
                  </a:lnSpc>
                </a:pPr>
                <a:r>
                  <a:rPr lang="zh-CN" altLang="en-US" sz="2000" dirty="0" smtClean="0"/>
                  <a:t>那么</a:t>
                </a:r>
                <a:r>
                  <a:rPr lang="zh-CN" altLang="en-US" sz="2000" dirty="0"/>
                  <a:t>问题又来了？这里的属性</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𝑎𝑗</m:t>
                    </m:r>
                    <m:r>
                      <a:rPr lang="en-US" altLang="zh-CN" sz="2000" i="1">
                        <a:latin typeface="Cambria Math" panose="02040503050406030204" pitchFamily="18" charset="0"/>
                      </a:rPr>
                      <m:t>/</m:t>
                    </m:r>
                    <m:r>
                      <a:rPr lang="en-US" altLang="zh-CN" sz="2000" i="1">
                        <a:latin typeface="Cambria Math" panose="02040503050406030204" pitchFamily="18" charset="0"/>
                      </a:rPr>
                      <m:t>𝑦𝑖</m:t>
                    </m:r>
                    <m:r>
                      <a:rPr lang="en-US" altLang="zh-CN" sz="2000" i="1">
                        <a:latin typeface="Cambria Math" panose="02040503050406030204" pitchFamily="18" charset="0"/>
                      </a:rPr>
                      <m:t>)</m:t>
                    </m:r>
                  </m:oMath>
                </a14:m>
                <a:r>
                  <a:rPr lang="zh-CN" altLang="en-US" sz="2000" dirty="0"/>
                  <a:t>怎么计算？</a:t>
                </a:r>
                <a:endParaRPr lang="en-US" altLang="zh-CN" sz="2000" dirty="0"/>
              </a:p>
              <a:p>
                <a:endParaRPr lang="zh-CN" altLang="en-US" sz="2000" dirty="0"/>
              </a:p>
            </p:txBody>
          </p:sp>
        </mc:Choice>
        <mc:Fallback>
          <p:sp>
            <p:nvSpPr>
              <p:cNvPr id="2" name="文本框 1"/>
              <p:cNvSpPr txBox="1">
                <a:spLocks noRot="1" noChangeAspect="1" noMove="1" noResize="1" noEditPoints="1" noAdjustHandles="1" noChangeArrowheads="1" noChangeShapeType="1" noTextEdit="1"/>
              </p:cNvSpPr>
              <p:nvPr/>
            </p:nvSpPr>
            <p:spPr>
              <a:xfrm>
                <a:off x="665432" y="1504328"/>
                <a:ext cx="11382704" cy="4607608"/>
              </a:xfrm>
              <a:prstGeom prst="rect">
                <a:avLst/>
              </a:prstGeom>
              <a:blipFill rotWithShape="0">
                <a:blip r:embed="rId2"/>
                <a:stretch>
                  <a:fillRect l="-536" r="-4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6811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8327</TotalTime>
  <Words>2928</Words>
  <Application>Microsoft Office PowerPoint</Application>
  <PresentationFormat>宽屏</PresentationFormat>
  <Paragraphs>320</Paragraphs>
  <Slides>34</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Adobe Gothic Std B</vt:lpstr>
      <vt:lpstr>华文楷体</vt:lpstr>
      <vt:lpstr>宋体</vt:lpstr>
      <vt:lpstr>微软雅黑</vt:lpstr>
      <vt:lpstr>Arial</vt:lpstr>
      <vt:lpstr>Calibri</vt:lpstr>
      <vt:lpstr>Cambria Math</vt:lpstr>
      <vt:lpstr>Consolas</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陈鹏</cp:lastModifiedBy>
  <cp:revision>648</cp:revision>
  <dcterms:created xsi:type="dcterms:W3CDTF">2015-10-24T01:57:00Z</dcterms:created>
  <dcterms:modified xsi:type="dcterms:W3CDTF">2017-04-08T03:21:26Z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蓝色扁平化学术答辩模板第六部.pptx</vt:lpwstr>
  </property>
  <property fmtid="{D5CDD505-2E9C-101B-9397-08002B2CF9AE}" pid="3" name="fileid">
    <vt:lpwstr>786060</vt:lpwstr>
  </property>
  <property fmtid="{D5CDD505-2E9C-101B-9397-08002B2CF9AE}" pid="4" name="KSOProductBuildVer">
    <vt:lpwstr>2052-10.1.0.5457</vt:lpwstr>
  </property>
</Properties>
</file>