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58" r:id="rId4"/>
    <p:sldId id="359"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5" r:id="rId27"/>
    <p:sldId id="426" r:id="rId28"/>
    <p:sldId id="427" r:id="rId29"/>
    <p:sldId id="428" r:id="rId30"/>
    <p:sldId id="429" r:id="rId31"/>
    <p:sldId id="430" r:id="rId32"/>
    <p:sldId id="432" r:id="rId33"/>
    <p:sldId id="36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395"/>
    <a:srgbClr val="F7F7F8"/>
    <a:srgbClr val="3A5872"/>
    <a:srgbClr val="FDFDFD"/>
    <a:srgbClr val="2E74B4"/>
    <a:srgbClr val="0F6FC6"/>
    <a:srgbClr val="2585BD"/>
    <a:srgbClr val="BFBFBF"/>
    <a:srgbClr val="174C85"/>
    <a:srgbClr val="248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50" d="100"/>
          <a:sy n="50" d="100"/>
        </p:scale>
        <p:origin x="330" y="414"/>
      </p:cViewPr>
      <p:guideLst>
        <p:guide orient="horz" pos="217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55527A4E-22B4-457C-94FD-BD63CF6DF79A}"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55527A4E-22B4-457C-94FD-BD63CF6DF79A}"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55527A4E-22B4-457C-94FD-BD63CF6DF79A}"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55527A4E-22B4-457C-94FD-BD63CF6DF79A}"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7F7F8"/>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
        <p:nvSpPr>
          <p:cNvPr id="2" name="标题 1"/>
          <p:cNvSpPr>
            <a:spLocks noGrp="1"/>
          </p:cNvSpPr>
          <p:nvPr>
            <p:ph type="ctrTitle"/>
          </p:nvPr>
        </p:nvSpPr>
        <p:spPr>
          <a:xfrm>
            <a:off x="2353789" y="2466013"/>
            <a:ext cx="7653811" cy="1605396"/>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353789" y="4080117"/>
            <a:ext cx="7653811" cy="432612"/>
          </a:xfrm>
        </p:spPr>
        <p:txBody>
          <a:bodyPr>
            <a:normAutofit/>
          </a:bodyPr>
          <a:lstStyle>
            <a:lvl1pPr marL="0" indent="0" algn="ctr">
              <a:buNone/>
              <a:defRPr sz="18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19" name="平行四边形 18"/>
          <p:cNvSpPr/>
          <p:nvPr userDrawn="1"/>
        </p:nvSpPr>
        <p:spPr>
          <a:xfrm flipV="1">
            <a:off x="1523706" y="5943599"/>
            <a:ext cx="9142226" cy="913070"/>
          </a:xfrm>
          <a:prstGeom prst="parallelogram">
            <a:avLst>
              <a:gd name="adj" fmla="val 84953"/>
            </a:avLst>
          </a:prstGeom>
          <a:solidFill>
            <a:srgbClr val="BFBFBF">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1" y="0"/>
            <a:ext cx="12189636" cy="3676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userDrawn="1"/>
        </p:nvSpPr>
        <p:spPr>
          <a:xfrm flipH="1">
            <a:off x="7392931" y="0"/>
            <a:ext cx="4799069" cy="367623"/>
          </a:xfrm>
          <a:custGeom>
            <a:avLst/>
            <a:gdLst>
              <a:gd name="connsiteX0" fmla="*/ 3481170 w 3481170"/>
              <a:gd name="connsiteY0" fmla="*/ 0 h 275771"/>
              <a:gd name="connsiteX1" fmla="*/ 0 w 3481170"/>
              <a:gd name="connsiteY1" fmla="*/ 0 h 275771"/>
              <a:gd name="connsiteX2" fmla="*/ 0 w 3481170"/>
              <a:gd name="connsiteY2" fmla="*/ 275771 h 275771"/>
              <a:gd name="connsiteX3" fmla="*/ 3205399 w 3481170"/>
              <a:gd name="connsiteY3" fmla="*/ 275771 h 275771"/>
            </a:gdLst>
            <a:ahLst/>
            <a:cxnLst>
              <a:cxn ang="0">
                <a:pos x="connsiteX0" y="connsiteY0"/>
              </a:cxn>
              <a:cxn ang="0">
                <a:pos x="connsiteX1" y="connsiteY1"/>
              </a:cxn>
              <a:cxn ang="0">
                <a:pos x="connsiteX2" y="connsiteY2"/>
              </a:cxn>
              <a:cxn ang="0">
                <a:pos x="connsiteX3" y="connsiteY3"/>
              </a:cxn>
            </a:cxnLst>
            <a:rect l="l" t="t" r="r" b="b"/>
            <a:pathLst>
              <a:path w="3481170" h="275771">
                <a:moveTo>
                  <a:pt x="3481170" y="0"/>
                </a:moveTo>
                <a:lnTo>
                  <a:pt x="0" y="0"/>
                </a:lnTo>
                <a:lnTo>
                  <a:pt x="0" y="275771"/>
                </a:lnTo>
                <a:lnTo>
                  <a:pt x="3205399" y="275771"/>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2821194" y="5086350"/>
            <a:ext cx="9368442" cy="1770320"/>
          </a:xfrm>
          <a:custGeom>
            <a:avLst/>
            <a:gdLst>
              <a:gd name="connsiteX0" fmla="*/ 0 w 7027695"/>
              <a:gd name="connsiteY0" fmla="*/ 0 h 1443037"/>
              <a:gd name="connsiteX1" fmla="*/ 7027695 w 7027695"/>
              <a:gd name="connsiteY1" fmla="*/ 0 h 1443037"/>
              <a:gd name="connsiteX2" fmla="*/ 7027695 w 7027695"/>
              <a:gd name="connsiteY2" fmla="*/ 1443037 h 1443037"/>
              <a:gd name="connsiteX3" fmla="*/ 1251303 w 7027695"/>
              <a:gd name="connsiteY3" fmla="*/ 1443037 h 1443037"/>
            </a:gdLst>
            <a:ahLst/>
            <a:cxnLst>
              <a:cxn ang="0">
                <a:pos x="connsiteX0" y="connsiteY0"/>
              </a:cxn>
              <a:cxn ang="0">
                <a:pos x="connsiteX1" y="connsiteY1"/>
              </a:cxn>
              <a:cxn ang="0">
                <a:pos x="connsiteX2" y="connsiteY2"/>
              </a:cxn>
              <a:cxn ang="0">
                <a:pos x="connsiteX3" y="connsiteY3"/>
              </a:cxn>
            </a:cxnLst>
            <a:rect l="l" t="t" r="r" b="b"/>
            <a:pathLst>
              <a:path w="7027695" h="1443037">
                <a:moveTo>
                  <a:pt x="0" y="0"/>
                </a:moveTo>
                <a:lnTo>
                  <a:pt x="7027695" y="0"/>
                </a:lnTo>
                <a:lnTo>
                  <a:pt x="7027695" y="1443037"/>
                </a:lnTo>
                <a:lnTo>
                  <a:pt x="1251303" y="1443037"/>
                </a:lnTo>
                <a:close/>
              </a:path>
            </a:pathLst>
          </a:custGeom>
          <a:solidFill>
            <a:srgbClr val="0B5395">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userDrawn="1"/>
        </p:nvSpPr>
        <p:spPr>
          <a:xfrm>
            <a:off x="299" y="6230258"/>
            <a:ext cx="3294714" cy="626412"/>
          </a:xfrm>
          <a:custGeom>
            <a:avLst/>
            <a:gdLst>
              <a:gd name="connsiteX0" fmla="*/ 0 w 2471515"/>
              <a:gd name="connsiteY0" fmla="*/ 0 h 469900"/>
              <a:gd name="connsiteX1" fmla="*/ 2059975 w 2471515"/>
              <a:gd name="connsiteY1" fmla="*/ 0 h 469900"/>
              <a:gd name="connsiteX2" fmla="*/ 2471515 w 2471515"/>
              <a:gd name="connsiteY2" fmla="*/ 469900 h 469900"/>
              <a:gd name="connsiteX3" fmla="*/ 0 w 2471515"/>
              <a:gd name="connsiteY3" fmla="*/ 469900 h 469900"/>
            </a:gdLst>
            <a:ahLst/>
            <a:cxnLst>
              <a:cxn ang="0">
                <a:pos x="connsiteX0" y="connsiteY0"/>
              </a:cxn>
              <a:cxn ang="0">
                <a:pos x="connsiteX1" y="connsiteY1"/>
              </a:cxn>
              <a:cxn ang="0">
                <a:pos x="connsiteX2" y="connsiteY2"/>
              </a:cxn>
              <a:cxn ang="0">
                <a:pos x="connsiteX3" y="connsiteY3"/>
              </a:cxn>
            </a:cxnLst>
            <a:rect l="l" t="t" r="r" b="b"/>
            <a:pathLst>
              <a:path w="2471515" h="469900">
                <a:moveTo>
                  <a:pt x="0" y="0"/>
                </a:moveTo>
                <a:lnTo>
                  <a:pt x="2059975" y="0"/>
                </a:lnTo>
                <a:lnTo>
                  <a:pt x="2471515" y="469900"/>
                </a:lnTo>
                <a:lnTo>
                  <a:pt x="0" y="469900"/>
                </a:lnTo>
                <a:close/>
              </a:path>
            </a:pathLst>
          </a:custGeom>
          <a:solidFill>
            <a:srgbClr val="0B5395">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rgbClr val="F7F7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51466" y="2271144"/>
            <a:ext cx="9889067" cy="1502910"/>
          </a:xfrm>
        </p:spPr>
        <p:txBody>
          <a:bodyPr anchor="b" anchorCtr="0">
            <a:normAutofit/>
          </a:bodyPr>
          <a:lstStyle>
            <a:lvl1pPr algn="ctr">
              <a:defRPr sz="3600" b="1">
                <a:solidFill>
                  <a:schemeClr val="accent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51466" y="3825800"/>
            <a:ext cx="9889067"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571216"/>
            <a:ext cx="10515600" cy="96837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7F7F8"/>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503484"/>
            <a:ext cx="10515600" cy="9683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fld>
            <a:endParaRPr lang="zh-CN" altLang="en-US"/>
          </a:p>
        </p:txBody>
      </p:sp>
      <p:sp>
        <p:nvSpPr>
          <p:cNvPr id="41" name="矩形 40"/>
          <p:cNvSpPr/>
          <p:nvPr userDrawn="1"/>
        </p:nvSpPr>
        <p:spPr>
          <a:xfrm>
            <a:off x="-1" y="0"/>
            <a:ext cx="12189636" cy="367623"/>
          </a:xfrm>
          <a:prstGeom prst="rect">
            <a:avLst/>
          </a:prstGeom>
          <a:solidFill>
            <a:srgbClr val="248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flipH="1">
            <a:off x="7392931" y="0"/>
            <a:ext cx="4799069" cy="367623"/>
          </a:xfrm>
          <a:custGeom>
            <a:avLst/>
            <a:gdLst>
              <a:gd name="connsiteX0" fmla="*/ 3481170 w 3481170"/>
              <a:gd name="connsiteY0" fmla="*/ 0 h 275771"/>
              <a:gd name="connsiteX1" fmla="*/ 0 w 3481170"/>
              <a:gd name="connsiteY1" fmla="*/ 0 h 275771"/>
              <a:gd name="connsiteX2" fmla="*/ 0 w 3481170"/>
              <a:gd name="connsiteY2" fmla="*/ 275771 h 275771"/>
              <a:gd name="connsiteX3" fmla="*/ 3205399 w 3481170"/>
              <a:gd name="connsiteY3" fmla="*/ 275771 h 275771"/>
            </a:gdLst>
            <a:ahLst/>
            <a:cxnLst>
              <a:cxn ang="0">
                <a:pos x="connsiteX0" y="connsiteY0"/>
              </a:cxn>
              <a:cxn ang="0">
                <a:pos x="connsiteX1" y="connsiteY1"/>
              </a:cxn>
              <a:cxn ang="0">
                <a:pos x="connsiteX2" y="connsiteY2"/>
              </a:cxn>
              <a:cxn ang="0">
                <a:pos x="connsiteX3" y="connsiteY3"/>
              </a:cxn>
            </a:cxnLst>
            <a:rect l="l" t="t" r="r" b="b"/>
            <a:pathLst>
              <a:path w="3481170" h="275771">
                <a:moveTo>
                  <a:pt x="3481170" y="0"/>
                </a:moveTo>
                <a:lnTo>
                  <a:pt x="0" y="0"/>
                </a:lnTo>
                <a:lnTo>
                  <a:pt x="0" y="275771"/>
                </a:lnTo>
                <a:lnTo>
                  <a:pt x="3205399" y="275771"/>
                </a:lnTo>
                <a:close/>
              </a:path>
            </a:pathLst>
          </a:custGeom>
          <a:solidFill>
            <a:srgbClr val="174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slide" Target="slide1.xml"/><Relationship Id="rId3" Type="http://schemas.openxmlformats.org/officeDocument/2006/relationships/tags" Target="../tags/tag2.xml"/><Relationship Id="rId2" Type="http://schemas.openxmlformats.org/officeDocument/2006/relationships/slide" Target="slide3.xml"/><Relationship Id="rId14" Type="http://schemas.openxmlformats.org/officeDocument/2006/relationships/notesSlide" Target="../notesSlides/notesSlide1.xml"/><Relationship Id="rId13" Type="http://schemas.openxmlformats.org/officeDocument/2006/relationships/slideLayout" Target="../slideLayouts/slideLayout7.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1.png"/><Relationship Id="rId1" Type="http://schemas.openxmlformats.org/officeDocument/2006/relationships/image" Target="../media/image60.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2.png"/></Relationships>
</file>

<file path=ppt/slides/_rels/slide31.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5" Type="http://schemas.openxmlformats.org/officeDocument/2006/relationships/slideLayout" Target="../slideLayouts/slideLayout7.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8.wmf"/><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smtClean="0">
                <a:solidFill>
                  <a:schemeClr val="accent1">
                    <a:lumMod val="75000"/>
                  </a:schemeClr>
                </a:solidFill>
              </a:rPr>
              <a:t>支持向量机</a:t>
            </a:r>
            <a:endParaRPr lang="zh-CN" dirty="0" smtClean="0">
              <a:solidFill>
                <a:schemeClr val="accent1">
                  <a:lumMod val="75000"/>
                </a:schemeClr>
              </a:solidFill>
            </a:endParaRPr>
          </a:p>
        </p:txBody>
      </p:sp>
      <p:sp>
        <p:nvSpPr>
          <p:cNvPr id="17" name="副标题 16"/>
          <p:cNvSpPr>
            <a:spLocks noGrp="1"/>
          </p:cNvSpPr>
          <p:nvPr>
            <p:ph type="subTitle" idx="1"/>
          </p:nvPr>
        </p:nvSpPr>
        <p:spPr>
          <a:xfrm>
            <a:off x="2353789" y="4224049"/>
            <a:ext cx="7653811" cy="432612"/>
          </a:xfrm>
        </p:spPr>
        <p:txBody>
          <a:bodyPr/>
          <a:lstStyle/>
          <a:p>
            <a:r>
              <a:rPr lang="zh-CN" altLang="en-US" dirty="0" smtClean="0">
                <a:solidFill>
                  <a:schemeClr val="accent1">
                    <a:lumMod val="50000"/>
                  </a:schemeClr>
                </a:solidFill>
              </a:rPr>
              <a:t>汇报人：田昊野 </a:t>
            </a:r>
            <a:endParaRPr lang="zh-CN" altLang="en-US" dirty="0">
              <a:solidFill>
                <a:schemeClr val="accent1">
                  <a:lumMod val="50000"/>
                </a:schemeClr>
              </a:solidFill>
            </a:endParaRPr>
          </a:p>
        </p:txBody>
      </p:sp>
      <p:sp>
        <p:nvSpPr>
          <p:cNvPr id="6" name="KSO_Shape"/>
          <p:cNvSpPr/>
          <p:nvPr/>
        </p:nvSpPr>
        <p:spPr bwMode="auto">
          <a:xfrm>
            <a:off x="5734050" y="1955226"/>
            <a:ext cx="723900" cy="690118"/>
          </a:xfrm>
          <a:custGeom>
            <a:avLst/>
            <a:gdLst>
              <a:gd name="T0" fmla="*/ 809074 w 1703388"/>
              <a:gd name="T1" fmla="*/ 1478228 h 1624013"/>
              <a:gd name="T2" fmla="*/ 791320 w 1703388"/>
              <a:gd name="T3" fmla="*/ 1498504 h 1624013"/>
              <a:gd name="T4" fmla="*/ 767225 w 1703388"/>
              <a:gd name="T5" fmla="*/ 1669343 h 1624013"/>
              <a:gd name="T6" fmla="*/ 784979 w 1703388"/>
              <a:gd name="T7" fmla="*/ 1689619 h 1624013"/>
              <a:gd name="T8" fmla="*/ 1094912 w 1703388"/>
              <a:gd name="T9" fmla="*/ 1696209 h 1624013"/>
              <a:gd name="T10" fmla="*/ 1123318 w 1703388"/>
              <a:gd name="T11" fmla="*/ 1687592 h 1624013"/>
              <a:gd name="T12" fmla="*/ 1138790 w 1703388"/>
              <a:gd name="T13" fmla="*/ 1665793 h 1624013"/>
              <a:gd name="T14" fmla="*/ 1112159 w 1703388"/>
              <a:gd name="T15" fmla="*/ 1494956 h 1624013"/>
              <a:gd name="T16" fmla="*/ 1091869 w 1703388"/>
              <a:gd name="T17" fmla="*/ 1476453 h 1624013"/>
              <a:gd name="T18" fmla="*/ 420515 w 1703388"/>
              <a:gd name="T19" fmla="*/ 1084591 h 1624013"/>
              <a:gd name="T20" fmla="*/ 1484232 w 1703388"/>
              <a:gd name="T21" fmla="*/ 1089660 h 1624013"/>
              <a:gd name="T22" fmla="*/ 991959 w 1703388"/>
              <a:gd name="T23" fmla="*/ 702499 h 1624013"/>
              <a:gd name="T24" fmla="*/ 840325 w 1703388"/>
              <a:gd name="T25" fmla="*/ 542724 h 1624013"/>
              <a:gd name="T26" fmla="*/ 585098 w 1703388"/>
              <a:gd name="T27" fmla="*/ 161549 h 1624013"/>
              <a:gd name="T28" fmla="*/ 552147 w 1703388"/>
              <a:gd name="T29" fmla="*/ 161549 h 1624013"/>
              <a:gd name="T30" fmla="*/ 946033 w 1703388"/>
              <a:gd name="T31" fmla="*/ 19770 h 1624013"/>
              <a:gd name="T32" fmla="*/ 936648 w 1703388"/>
              <a:gd name="T33" fmla="*/ 33458 h 1624013"/>
              <a:gd name="T34" fmla="*/ 943496 w 1703388"/>
              <a:gd name="T35" fmla="*/ 53482 h 1624013"/>
              <a:gd name="T36" fmla="*/ 970128 w 1703388"/>
              <a:gd name="T37" fmla="*/ 54496 h 1624013"/>
              <a:gd name="T38" fmla="*/ 979258 w 1703388"/>
              <a:gd name="T39" fmla="*/ 40556 h 1624013"/>
              <a:gd name="T40" fmla="*/ 972156 w 1703388"/>
              <a:gd name="T41" fmla="*/ 20784 h 1624013"/>
              <a:gd name="T42" fmla="*/ 227758 w 1703388"/>
              <a:gd name="T43" fmla="*/ 0 h 1624013"/>
              <a:gd name="T44" fmla="*/ 1692713 w 1703388"/>
              <a:gd name="T45" fmla="*/ 2281 h 1624013"/>
              <a:gd name="T46" fmla="*/ 1716554 w 1703388"/>
              <a:gd name="T47" fmla="*/ 12167 h 1624013"/>
              <a:gd name="T48" fmla="*/ 1735324 w 1703388"/>
              <a:gd name="T49" fmla="*/ 28389 h 1624013"/>
              <a:gd name="T50" fmla="*/ 1746990 w 1703388"/>
              <a:gd name="T51" fmla="*/ 49427 h 1624013"/>
              <a:gd name="T52" fmla="*/ 1750794 w 1703388"/>
              <a:gd name="T53" fmla="*/ 1014127 h 1624013"/>
              <a:gd name="T54" fmla="*/ 1745976 w 1703388"/>
              <a:gd name="T55" fmla="*/ 1038460 h 1624013"/>
              <a:gd name="T56" fmla="*/ 1733040 w 1703388"/>
              <a:gd name="T57" fmla="*/ 1058990 h 1624013"/>
              <a:gd name="T58" fmla="*/ 1713257 w 1703388"/>
              <a:gd name="T59" fmla="*/ 1074452 h 1624013"/>
              <a:gd name="T60" fmla="*/ 1688909 w 1703388"/>
              <a:gd name="T61" fmla="*/ 1083070 h 1624013"/>
              <a:gd name="T62" fmla="*/ 1619162 w 1703388"/>
              <a:gd name="T63" fmla="*/ 1089660 h 1624013"/>
              <a:gd name="T64" fmla="*/ 1688402 w 1703388"/>
              <a:gd name="T65" fmla="*/ 1097011 h 1624013"/>
              <a:gd name="T66" fmla="*/ 1711229 w 1703388"/>
              <a:gd name="T67" fmla="*/ 1105882 h 1624013"/>
              <a:gd name="T68" fmla="*/ 1733294 w 1703388"/>
              <a:gd name="T69" fmla="*/ 1127681 h 1624013"/>
              <a:gd name="T70" fmla="*/ 1905000 w 1703388"/>
              <a:gd name="T71" fmla="*/ 1740820 h 1624013"/>
              <a:gd name="T72" fmla="*/ 1900435 w 1703388"/>
              <a:gd name="T73" fmla="*/ 1766674 h 1624013"/>
              <a:gd name="T74" fmla="*/ 1887500 w 1703388"/>
              <a:gd name="T75" fmla="*/ 1788472 h 1624013"/>
              <a:gd name="T76" fmla="*/ 1867970 w 1703388"/>
              <a:gd name="T77" fmla="*/ 1804947 h 1624013"/>
              <a:gd name="T78" fmla="*/ 1843368 w 1703388"/>
              <a:gd name="T79" fmla="*/ 1814579 h 1624013"/>
              <a:gd name="T80" fmla="*/ 69241 w 1703388"/>
              <a:gd name="T81" fmla="*/ 1815593 h 1624013"/>
              <a:gd name="T82" fmla="*/ 43624 w 1703388"/>
              <a:gd name="T83" fmla="*/ 1808750 h 1624013"/>
              <a:gd name="T84" fmla="*/ 22573 w 1703388"/>
              <a:gd name="T85" fmla="*/ 1794049 h 1624013"/>
              <a:gd name="T86" fmla="*/ 7609 w 1703388"/>
              <a:gd name="T87" fmla="*/ 1773517 h 1624013"/>
              <a:gd name="T88" fmla="*/ 508 w 1703388"/>
              <a:gd name="T89" fmla="*/ 1748678 h 1624013"/>
              <a:gd name="T90" fmla="*/ 165365 w 1703388"/>
              <a:gd name="T91" fmla="*/ 1142635 h 1624013"/>
              <a:gd name="T92" fmla="*/ 191490 w 1703388"/>
              <a:gd name="T93" fmla="*/ 1108924 h 1624013"/>
              <a:gd name="T94" fmla="*/ 213047 w 1703388"/>
              <a:gd name="T95" fmla="*/ 1098025 h 1624013"/>
              <a:gd name="T96" fmla="*/ 286093 w 1703388"/>
              <a:gd name="T97" fmla="*/ 1092448 h 1624013"/>
              <a:gd name="T98" fmla="*/ 219896 w 1703388"/>
              <a:gd name="T99" fmla="*/ 1083831 h 1624013"/>
              <a:gd name="T100" fmla="*/ 194787 w 1703388"/>
              <a:gd name="T101" fmla="*/ 1075972 h 1624013"/>
              <a:gd name="T102" fmla="*/ 174497 w 1703388"/>
              <a:gd name="T103" fmla="*/ 1061778 h 1624013"/>
              <a:gd name="T104" fmla="*/ 160547 w 1703388"/>
              <a:gd name="T105" fmla="*/ 1041502 h 1624013"/>
              <a:gd name="T106" fmla="*/ 154460 w 1703388"/>
              <a:gd name="T107" fmla="*/ 1017675 h 1624013"/>
              <a:gd name="T108" fmla="*/ 156996 w 1703388"/>
              <a:gd name="T109" fmla="*/ 52975 h 1624013"/>
              <a:gd name="T110" fmla="*/ 167649 w 1703388"/>
              <a:gd name="T111" fmla="*/ 31177 h 1624013"/>
              <a:gd name="T112" fmla="*/ 185403 w 1703388"/>
              <a:gd name="T113" fmla="*/ 14194 h 1624013"/>
              <a:gd name="T114" fmla="*/ 208736 w 1703388"/>
              <a:gd name="T115" fmla="*/ 3296 h 16240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703388" h="1624013">
                <a:moveTo>
                  <a:pt x="746125" y="1315983"/>
                </a:moveTo>
                <a:lnTo>
                  <a:pt x="742043" y="1316210"/>
                </a:lnTo>
                <a:lnTo>
                  <a:pt x="737961" y="1316663"/>
                </a:lnTo>
                <a:lnTo>
                  <a:pt x="734333" y="1317570"/>
                </a:lnTo>
                <a:lnTo>
                  <a:pt x="730477" y="1318930"/>
                </a:lnTo>
                <a:lnTo>
                  <a:pt x="727075" y="1320290"/>
                </a:lnTo>
                <a:lnTo>
                  <a:pt x="723447" y="1321877"/>
                </a:lnTo>
                <a:lnTo>
                  <a:pt x="720499" y="1323690"/>
                </a:lnTo>
                <a:lnTo>
                  <a:pt x="717550" y="1326183"/>
                </a:lnTo>
                <a:lnTo>
                  <a:pt x="715056" y="1328450"/>
                </a:lnTo>
                <a:lnTo>
                  <a:pt x="712788" y="1331170"/>
                </a:lnTo>
                <a:lnTo>
                  <a:pt x="710520" y="1334116"/>
                </a:lnTo>
                <a:lnTo>
                  <a:pt x="708933" y="1336836"/>
                </a:lnTo>
                <a:lnTo>
                  <a:pt x="707572" y="1340009"/>
                </a:lnTo>
                <a:lnTo>
                  <a:pt x="706665" y="1343409"/>
                </a:lnTo>
                <a:lnTo>
                  <a:pt x="705984" y="1346582"/>
                </a:lnTo>
                <a:lnTo>
                  <a:pt x="705984" y="1350209"/>
                </a:lnTo>
                <a:lnTo>
                  <a:pt x="684213" y="1482805"/>
                </a:lnTo>
                <a:lnTo>
                  <a:pt x="684440" y="1486204"/>
                </a:lnTo>
                <a:lnTo>
                  <a:pt x="685120" y="1489604"/>
                </a:lnTo>
                <a:lnTo>
                  <a:pt x="686027" y="1492778"/>
                </a:lnTo>
                <a:lnTo>
                  <a:pt x="687388" y="1495951"/>
                </a:lnTo>
                <a:lnTo>
                  <a:pt x="689202" y="1499124"/>
                </a:lnTo>
                <a:lnTo>
                  <a:pt x="691243" y="1501844"/>
                </a:lnTo>
                <a:lnTo>
                  <a:pt x="693511" y="1504564"/>
                </a:lnTo>
                <a:lnTo>
                  <a:pt x="696233" y="1506830"/>
                </a:lnTo>
                <a:lnTo>
                  <a:pt x="698954" y="1509097"/>
                </a:lnTo>
                <a:lnTo>
                  <a:pt x="701902" y="1510910"/>
                </a:lnTo>
                <a:lnTo>
                  <a:pt x="705304" y="1512950"/>
                </a:lnTo>
                <a:lnTo>
                  <a:pt x="708706" y="1514310"/>
                </a:lnTo>
                <a:lnTo>
                  <a:pt x="712561" y="1515443"/>
                </a:lnTo>
                <a:lnTo>
                  <a:pt x="716417" y="1516123"/>
                </a:lnTo>
                <a:lnTo>
                  <a:pt x="720499" y="1516803"/>
                </a:lnTo>
                <a:lnTo>
                  <a:pt x="724354" y="1516803"/>
                </a:lnTo>
                <a:lnTo>
                  <a:pt x="979034" y="1516803"/>
                </a:lnTo>
                <a:lnTo>
                  <a:pt x="982890" y="1516803"/>
                </a:lnTo>
                <a:lnTo>
                  <a:pt x="986972" y="1516123"/>
                </a:lnTo>
                <a:lnTo>
                  <a:pt x="990827" y="1515443"/>
                </a:lnTo>
                <a:lnTo>
                  <a:pt x="994683" y="1514310"/>
                </a:lnTo>
                <a:lnTo>
                  <a:pt x="998084" y="1512950"/>
                </a:lnTo>
                <a:lnTo>
                  <a:pt x="1001486" y="1510910"/>
                </a:lnTo>
                <a:lnTo>
                  <a:pt x="1004434" y="1509097"/>
                </a:lnTo>
                <a:lnTo>
                  <a:pt x="1007156" y="1506830"/>
                </a:lnTo>
                <a:lnTo>
                  <a:pt x="1009877" y="1504564"/>
                </a:lnTo>
                <a:lnTo>
                  <a:pt x="1012145" y="1501844"/>
                </a:lnTo>
                <a:lnTo>
                  <a:pt x="1014186" y="1499124"/>
                </a:lnTo>
                <a:lnTo>
                  <a:pt x="1016001" y="1495951"/>
                </a:lnTo>
                <a:lnTo>
                  <a:pt x="1017361" y="1492778"/>
                </a:lnTo>
                <a:lnTo>
                  <a:pt x="1018268" y="1489604"/>
                </a:lnTo>
                <a:lnTo>
                  <a:pt x="1018949" y="1486204"/>
                </a:lnTo>
                <a:lnTo>
                  <a:pt x="1019176" y="1482805"/>
                </a:lnTo>
                <a:lnTo>
                  <a:pt x="997404" y="1350209"/>
                </a:lnTo>
                <a:lnTo>
                  <a:pt x="997404" y="1346582"/>
                </a:lnTo>
                <a:lnTo>
                  <a:pt x="996724" y="1343409"/>
                </a:lnTo>
                <a:lnTo>
                  <a:pt x="995817" y="1340009"/>
                </a:lnTo>
                <a:lnTo>
                  <a:pt x="994456" y="1336836"/>
                </a:lnTo>
                <a:lnTo>
                  <a:pt x="992868" y="1334116"/>
                </a:lnTo>
                <a:lnTo>
                  <a:pt x="990601" y="1331170"/>
                </a:lnTo>
                <a:lnTo>
                  <a:pt x="988333" y="1328450"/>
                </a:lnTo>
                <a:lnTo>
                  <a:pt x="985838" y="1326183"/>
                </a:lnTo>
                <a:lnTo>
                  <a:pt x="982890" y="1323690"/>
                </a:lnTo>
                <a:lnTo>
                  <a:pt x="979942" y="1321877"/>
                </a:lnTo>
                <a:lnTo>
                  <a:pt x="976313" y="1320290"/>
                </a:lnTo>
                <a:lnTo>
                  <a:pt x="972911" y="1318930"/>
                </a:lnTo>
                <a:lnTo>
                  <a:pt x="969056" y="1317570"/>
                </a:lnTo>
                <a:lnTo>
                  <a:pt x="965427" y="1316663"/>
                </a:lnTo>
                <a:lnTo>
                  <a:pt x="961345" y="1316210"/>
                </a:lnTo>
                <a:lnTo>
                  <a:pt x="957263" y="1315983"/>
                </a:lnTo>
                <a:lnTo>
                  <a:pt x="746125" y="1315983"/>
                </a:lnTo>
                <a:close/>
                <a:moveTo>
                  <a:pt x="376011" y="969875"/>
                </a:moveTo>
                <a:lnTo>
                  <a:pt x="376238" y="972141"/>
                </a:lnTo>
                <a:lnTo>
                  <a:pt x="376238" y="974408"/>
                </a:lnTo>
                <a:lnTo>
                  <a:pt x="376238" y="976901"/>
                </a:lnTo>
                <a:lnTo>
                  <a:pt x="375784" y="979848"/>
                </a:lnTo>
                <a:lnTo>
                  <a:pt x="1327604" y="979848"/>
                </a:lnTo>
                <a:lnTo>
                  <a:pt x="1327151" y="976901"/>
                </a:lnTo>
                <a:lnTo>
                  <a:pt x="1327151" y="974408"/>
                </a:lnTo>
                <a:lnTo>
                  <a:pt x="1327151" y="972141"/>
                </a:lnTo>
                <a:lnTo>
                  <a:pt x="1327377" y="969875"/>
                </a:lnTo>
                <a:lnTo>
                  <a:pt x="376011" y="969875"/>
                </a:lnTo>
                <a:close/>
                <a:moveTo>
                  <a:pt x="1190625" y="246062"/>
                </a:moveTo>
                <a:lnTo>
                  <a:pt x="1179043" y="466952"/>
                </a:lnTo>
                <a:lnTo>
                  <a:pt x="1105004" y="394834"/>
                </a:lnTo>
                <a:lnTo>
                  <a:pt x="886977" y="628196"/>
                </a:lnTo>
                <a:lnTo>
                  <a:pt x="869943" y="612775"/>
                </a:lnTo>
                <a:lnTo>
                  <a:pt x="821114" y="566964"/>
                </a:lnTo>
                <a:lnTo>
                  <a:pt x="810667" y="557212"/>
                </a:lnTo>
                <a:lnTo>
                  <a:pt x="624436" y="758825"/>
                </a:lnTo>
                <a:lnTo>
                  <a:pt x="558800" y="693284"/>
                </a:lnTo>
                <a:lnTo>
                  <a:pt x="695067" y="545193"/>
                </a:lnTo>
                <a:lnTo>
                  <a:pt x="751391" y="485321"/>
                </a:lnTo>
                <a:lnTo>
                  <a:pt x="808169" y="425450"/>
                </a:lnTo>
                <a:lnTo>
                  <a:pt x="890838" y="502557"/>
                </a:lnTo>
                <a:lnTo>
                  <a:pt x="1044819" y="339498"/>
                </a:lnTo>
                <a:lnTo>
                  <a:pt x="970781" y="267607"/>
                </a:lnTo>
                <a:lnTo>
                  <a:pt x="1190625" y="246062"/>
                </a:lnTo>
                <a:close/>
                <a:moveTo>
                  <a:pt x="493712" y="144462"/>
                </a:moveTo>
                <a:lnTo>
                  <a:pt x="523175" y="144462"/>
                </a:lnTo>
                <a:lnTo>
                  <a:pt x="523175" y="796255"/>
                </a:lnTo>
                <a:lnTo>
                  <a:pt x="1174750" y="796255"/>
                </a:lnTo>
                <a:lnTo>
                  <a:pt x="1174750" y="825500"/>
                </a:lnTo>
                <a:lnTo>
                  <a:pt x="523175" y="825500"/>
                </a:lnTo>
                <a:lnTo>
                  <a:pt x="493712" y="825500"/>
                </a:lnTo>
                <a:lnTo>
                  <a:pt x="493712" y="796255"/>
                </a:lnTo>
                <a:lnTo>
                  <a:pt x="493712" y="144462"/>
                </a:lnTo>
                <a:close/>
                <a:moveTo>
                  <a:pt x="207282" y="64825"/>
                </a:moveTo>
                <a:lnTo>
                  <a:pt x="207282" y="905277"/>
                </a:lnTo>
                <a:lnTo>
                  <a:pt x="1496106" y="905277"/>
                </a:lnTo>
                <a:lnTo>
                  <a:pt x="1496106" y="64825"/>
                </a:lnTo>
                <a:lnTo>
                  <a:pt x="207282" y="64825"/>
                </a:lnTo>
                <a:close/>
                <a:moveTo>
                  <a:pt x="846818" y="17453"/>
                </a:moveTo>
                <a:lnTo>
                  <a:pt x="845911" y="17679"/>
                </a:lnTo>
                <a:lnTo>
                  <a:pt x="844777" y="18133"/>
                </a:lnTo>
                <a:lnTo>
                  <a:pt x="843643" y="18586"/>
                </a:lnTo>
                <a:lnTo>
                  <a:pt x="841829" y="19946"/>
                </a:lnTo>
                <a:lnTo>
                  <a:pt x="840468" y="21986"/>
                </a:lnTo>
                <a:lnTo>
                  <a:pt x="839108" y="24479"/>
                </a:lnTo>
                <a:lnTo>
                  <a:pt x="838200" y="26973"/>
                </a:lnTo>
                <a:lnTo>
                  <a:pt x="837520" y="29919"/>
                </a:lnTo>
                <a:lnTo>
                  <a:pt x="837520" y="33319"/>
                </a:lnTo>
                <a:lnTo>
                  <a:pt x="837520" y="36266"/>
                </a:lnTo>
                <a:lnTo>
                  <a:pt x="838200" y="39439"/>
                </a:lnTo>
                <a:lnTo>
                  <a:pt x="839108" y="41932"/>
                </a:lnTo>
                <a:lnTo>
                  <a:pt x="840468" y="44199"/>
                </a:lnTo>
                <a:lnTo>
                  <a:pt x="841829" y="46465"/>
                </a:lnTo>
                <a:lnTo>
                  <a:pt x="843643" y="47825"/>
                </a:lnTo>
                <a:lnTo>
                  <a:pt x="844777" y="48279"/>
                </a:lnTo>
                <a:lnTo>
                  <a:pt x="845911" y="48732"/>
                </a:lnTo>
                <a:lnTo>
                  <a:pt x="846818" y="48959"/>
                </a:lnTo>
                <a:lnTo>
                  <a:pt x="847952" y="48959"/>
                </a:lnTo>
                <a:lnTo>
                  <a:pt x="865188" y="48959"/>
                </a:lnTo>
                <a:lnTo>
                  <a:pt x="866095" y="48959"/>
                </a:lnTo>
                <a:lnTo>
                  <a:pt x="867456" y="48732"/>
                </a:lnTo>
                <a:lnTo>
                  <a:pt x="868363" y="48279"/>
                </a:lnTo>
                <a:lnTo>
                  <a:pt x="869270" y="47825"/>
                </a:lnTo>
                <a:lnTo>
                  <a:pt x="871084" y="46465"/>
                </a:lnTo>
                <a:lnTo>
                  <a:pt x="872445" y="44199"/>
                </a:lnTo>
                <a:lnTo>
                  <a:pt x="874033" y="41932"/>
                </a:lnTo>
                <a:lnTo>
                  <a:pt x="874940" y="39439"/>
                </a:lnTo>
                <a:lnTo>
                  <a:pt x="875620" y="36266"/>
                </a:lnTo>
                <a:lnTo>
                  <a:pt x="875847" y="33319"/>
                </a:lnTo>
                <a:lnTo>
                  <a:pt x="875620" y="29919"/>
                </a:lnTo>
                <a:lnTo>
                  <a:pt x="874940" y="26973"/>
                </a:lnTo>
                <a:lnTo>
                  <a:pt x="874033" y="24479"/>
                </a:lnTo>
                <a:lnTo>
                  <a:pt x="872445" y="21986"/>
                </a:lnTo>
                <a:lnTo>
                  <a:pt x="871084" y="19946"/>
                </a:lnTo>
                <a:lnTo>
                  <a:pt x="869270" y="18586"/>
                </a:lnTo>
                <a:lnTo>
                  <a:pt x="868363" y="18133"/>
                </a:lnTo>
                <a:lnTo>
                  <a:pt x="867456" y="17679"/>
                </a:lnTo>
                <a:lnTo>
                  <a:pt x="866095" y="17453"/>
                </a:lnTo>
                <a:lnTo>
                  <a:pt x="865188" y="17453"/>
                </a:lnTo>
                <a:lnTo>
                  <a:pt x="847952" y="17453"/>
                </a:lnTo>
                <a:lnTo>
                  <a:pt x="846818" y="17453"/>
                </a:lnTo>
                <a:close/>
                <a:moveTo>
                  <a:pt x="203654" y="0"/>
                </a:moveTo>
                <a:lnTo>
                  <a:pt x="207282" y="0"/>
                </a:lnTo>
                <a:lnTo>
                  <a:pt x="1496106" y="0"/>
                </a:lnTo>
                <a:lnTo>
                  <a:pt x="1499961" y="0"/>
                </a:lnTo>
                <a:lnTo>
                  <a:pt x="1503363" y="227"/>
                </a:lnTo>
                <a:lnTo>
                  <a:pt x="1506765" y="680"/>
                </a:lnTo>
                <a:lnTo>
                  <a:pt x="1510167" y="1360"/>
                </a:lnTo>
                <a:lnTo>
                  <a:pt x="1513568" y="2040"/>
                </a:lnTo>
                <a:lnTo>
                  <a:pt x="1516743" y="2947"/>
                </a:lnTo>
                <a:lnTo>
                  <a:pt x="1520145" y="3853"/>
                </a:lnTo>
                <a:lnTo>
                  <a:pt x="1523093" y="4987"/>
                </a:lnTo>
                <a:lnTo>
                  <a:pt x="1526042" y="6347"/>
                </a:lnTo>
                <a:lnTo>
                  <a:pt x="1529217" y="7706"/>
                </a:lnTo>
                <a:lnTo>
                  <a:pt x="1531938" y="9293"/>
                </a:lnTo>
                <a:lnTo>
                  <a:pt x="1534886" y="10880"/>
                </a:lnTo>
                <a:lnTo>
                  <a:pt x="1537608" y="12693"/>
                </a:lnTo>
                <a:lnTo>
                  <a:pt x="1540102" y="14506"/>
                </a:lnTo>
                <a:lnTo>
                  <a:pt x="1542824" y="16546"/>
                </a:lnTo>
                <a:lnTo>
                  <a:pt x="1545092" y="18586"/>
                </a:lnTo>
                <a:lnTo>
                  <a:pt x="1547360" y="20626"/>
                </a:lnTo>
                <a:lnTo>
                  <a:pt x="1549627" y="22893"/>
                </a:lnTo>
                <a:lnTo>
                  <a:pt x="1551669" y="25386"/>
                </a:lnTo>
                <a:lnTo>
                  <a:pt x="1553483" y="27879"/>
                </a:lnTo>
                <a:lnTo>
                  <a:pt x="1555297" y="30372"/>
                </a:lnTo>
                <a:lnTo>
                  <a:pt x="1557111" y="33092"/>
                </a:lnTo>
                <a:lnTo>
                  <a:pt x="1558472" y="35812"/>
                </a:lnTo>
                <a:lnTo>
                  <a:pt x="1559833" y="38759"/>
                </a:lnTo>
                <a:lnTo>
                  <a:pt x="1561194" y="41479"/>
                </a:lnTo>
                <a:lnTo>
                  <a:pt x="1562101" y="44199"/>
                </a:lnTo>
                <a:lnTo>
                  <a:pt x="1563008" y="47372"/>
                </a:lnTo>
                <a:lnTo>
                  <a:pt x="1564142" y="50318"/>
                </a:lnTo>
                <a:lnTo>
                  <a:pt x="1564595" y="53718"/>
                </a:lnTo>
                <a:lnTo>
                  <a:pt x="1565049" y="56665"/>
                </a:lnTo>
                <a:lnTo>
                  <a:pt x="1565276" y="59838"/>
                </a:lnTo>
                <a:lnTo>
                  <a:pt x="1565502" y="63238"/>
                </a:lnTo>
                <a:lnTo>
                  <a:pt x="1565502" y="906864"/>
                </a:lnTo>
                <a:lnTo>
                  <a:pt x="1565276" y="910037"/>
                </a:lnTo>
                <a:lnTo>
                  <a:pt x="1565049" y="913437"/>
                </a:lnTo>
                <a:lnTo>
                  <a:pt x="1564595" y="916383"/>
                </a:lnTo>
                <a:lnTo>
                  <a:pt x="1564142" y="919783"/>
                </a:lnTo>
                <a:lnTo>
                  <a:pt x="1563008" y="922730"/>
                </a:lnTo>
                <a:lnTo>
                  <a:pt x="1562101" y="925676"/>
                </a:lnTo>
                <a:lnTo>
                  <a:pt x="1561194" y="928623"/>
                </a:lnTo>
                <a:lnTo>
                  <a:pt x="1559833" y="931343"/>
                </a:lnTo>
                <a:lnTo>
                  <a:pt x="1558472" y="934289"/>
                </a:lnTo>
                <a:lnTo>
                  <a:pt x="1557111" y="937009"/>
                </a:lnTo>
                <a:lnTo>
                  <a:pt x="1555297" y="939502"/>
                </a:lnTo>
                <a:lnTo>
                  <a:pt x="1553483" y="942222"/>
                </a:lnTo>
                <a:lnTo>
                  <a:pt x="1551669" y="944716"/>
                </a:lnTo>
                <a:lnTo>
                  <a:pt x="1549627" y="946982"/>
                </a:lnTo>
                <a:lnTo>
                  <a:pt x="1547360" y="949475"/>
                </a:lnTo>
                <a:lnTo>
                  <a:pt x="1545092" y="951515"/>
                </a:lnTo>
                <a:lnTo>
                  <a:pt x="1542824" y="953555"/>
                </a:lnTo>
                <a:lnTo>
                  <a:pt x="1540102" y="955369"/>
                </a:lnTo>
                <a:lnTo>
                  <a:pt x="1537608" y="957409"/>
                </a:lnTo>
                <a:lnTo>
                  <a:pt x="1534886" y="959222"/>
                </a:lnTo>
                <a:lnTo>
                  <a:pt x="1531938" y="960808"/>
                </a:lnTo>
                <a:lnTo>
                  <a:pt x="1529217" y="962168"/>
                </a:lnTo>
                <a:lnTo>
                  <a:pt x="1526042" y="963755"/>
                </a:lnTo>
                <a:lnTo>
                  <a:pt x="1523093" y="965115"/>
                </a:lnTo>
                <a:lnTo>
                  <a:pt x="1520145" y="966248"/>
                </a:lnTo>
                <a:lnTo>
                  <a:pt x="1516743" y="967155"/>
                </a:lnTo>
                <a:lnTo>
                  <a:pt x="1513568" y="967835"/>
                </a:lnTo>
                <a:lnTo>
                  <a:pt x="1510167" y="968515"/>
                </a:lnTo>
                <a:lnTo>
                  <a:pt x="1506765" y="969195"/>
                </a:lnTo>
                <a:lnTo>
                  <a:pt x="1503363" y="969648"/>
                </a:lnTo>
                <a:lnTo>
                  <a:pt x="1499961" y="969875"/>
                </a:lnTo>
                <a:lnTo>
                  <a:pt x="1496106" y="969875"/>
                </a:lnTo>
                <a:lnTo>
                  <a:pt x="1447347" y="969875"/>
                </a:lnTo>
                <a:lnTo>
                  <a:pt x="1447801" y="972141"/>
                </a:lnTo>
                <a:lnTo>
                  <a:pt x="1447801" y="974408"/>
                </a:lnTo>
                <a:lnTo>
                  <a:pt x="1447801" y="976901"/>
                </a:lnTo>
                <a:lnTo>
                  <a:pt x="1447347" y="979848"/>
                </a:lnTo>
                <a:lnTo>
                  <a:pt x="1496106" y="979848"/>
                </a:lnTo>
                <a:lnTo>
                  <a:pt x="1499735" y="979848"/>
                </a:lnTo>
                <a:lnTo>
                  <a:pt x="1503136" y="980074"/>
                </a:lnTo>
                <a:lnTo>
                  <a:pt x="1506538" y="980528"/>
                </a:lnTo>
                <a:lnTo>
                  <a:pt x="1509713" y="980981"/>
                </a:lnTo>
                <a:lnTo>
                  <a:pt x="1513115" y="981661"/>
                </a:lnTo>
                <a:lnTo>
                  <a:pt x="1516063" y="982568"/>
                </a:lnTo>
                <a:lnTo>
                  <a:pt x="1519238" y="983474"/>
                </a:lnTo>
                <a:lnTo>
                  <a:pt x="1521960" y="984608"/>
                </a:lnTo>
                <a:lnTo>
                  <a:pt x="1524681" y="985968"/>
                </a:lnTo>
                <a:lnTo>
                  <a:pt x="1527629" y="987328"/>
                </a:lnTo>
                <a:lnTo>
                  <a:pt x="1530124" y="988914"/>
                </a:lnTo>
                <a:lnTo>
                  <a:pt x="1532619" y="990501"/>
                </a:lnTo>
                <a:lnTo>
                  <a:pt x="1535113" y="992314"/>
                </a:lnTo>
                <a:lnTo>
                  <a:pt x="1537381" y="994354"/>
                </a:lnTo>
                <a:lnTo>
                  <a:pt x="1539649" y="996394"/>
                </a:lnTo>
                <a:lnTo>
                  <a:pt x="1541917" y="998434"/>
                </a:lnTo>
                <a:lnTo>
                  <a:pt x="1545999" y="1003194"/>
                </a:lnTo>
                <a:lnTo>
                  <a:pt x="1549854" y="1008407"/>
                </a:lnTo>
                <a:lnTo>
                  <a:pt x="1553256" y="1013847"/>
                </a:lnTo>
                <a:lnTo>
                  <a:pt x="1556431" y="1019740"/>
                </a:lnTo>
                <a:lnTo>
                  <a:pt x="1559152" y="1026086"/>
                </a:lnTo>
                <a:lnTo>
                  <a:pt x="1561420" y="1032886"/>
                </a:lnTo>
                <a:lnTo>
                  <a:pt x="1563688" y="1039686"/>
                </a:lnTo>
                <a:lnTo>
                  <a:pt x="1565502" y="1046939"/>
                </a:lnTo>
                <a:lnTo>
                  <a:pt x="1703388" y="1556695"/>
                </a:lnTo>
                <a:lnTo>
                  <a:pt x="1703388" y="1560095"/>
                </a:lnTo>
                <a:lnTo>
                  <a:pt x="1702935" y="1563722"/>
                </a:lnTo>
                <a:lnTo>
                  <a:pt x="1702708" y="1566895"/>
                </a:lnTo>
                <a:lnTo>
                  <a:pt x="1702027" y="1570068"/>
                </a:lnTo>
                <a:lnTo>
                  <a:pt x="1701347" y="1573468"/>
                </a:lnTo>
                <a:lnTo>
                  <a:pt x="1700440" y="1576641"/>
                </a:lnTo>
                <a:lnTo>
                  <a:pt x="1699306" y="1579815"/>
                </a:lnTo>
                <a:lnTo>
                  <a:pt x="1698172" y="1582761"/>
                </a:lnTo>
                <a:lnTo>
                  <a:pt x="1696585" y="1585934"/>
                </a:lnTo>
                <a:lnTo>
                  <a:pt x="1694997" y="1588654"/>
                </a:lnTo>
                <a:lnTo>
                  <a:pt x="1693410" y="1591374"/>
                </a:lnTo>
                <a:lnTo>
                  <a:pt x="1691822" y="1594321"/>
                </a:lnTo>
                <a:lnTo>
                  <a:pt x="1689781" y="1596814"/>
                </a:lnTo>
                <a:lnTo>
                  <a:pt x="1687740" y="1599307"/>
                </a:lnTo>
                <a:lnTo>
                  <a:pt x="1685472" y="1602027"/>
                </a:lnTo>
                <a:lnTo>
                  <a:pt x="1683204" y="1604294"/>
                </a:lnTo>
                <a:lnTo>
                  <a:pt x="1680710" y="1606334"/>
                </a:lnTo>
                <a:lnTo>
                  <a:pt x="1678442" y="1608600"/>
                </a:lnTo>
                <a:lnTo>
                  <a:pt x="1675720" y="1610640"/>
                </a:lnTo>
                <a:lnTo>
                  <a:pt x="1672999" y="1612454"/>
                </a:lnTo>
                <a:lnTo>
                  <a:pt x="1670277" y="1614040"/>
                </a:lnTo>
                <a:lnTo>
                  <a:pt x="1667329" y="1615853"/>
                </a:lnTo>
                <a:lnTo>
                  <a:pt x="1664381" y="1617440"/>
                </a:lnTo>
                <a:lnTo>
                  <a:pt x="1661433" y="1618573"/>
                </a:lnTo>
                <a:lnTo>
                  <a:pt x="1658031" y="1619707"/>
                </a:lnTo>
                <a:lnTo>
                  <a:pt x="1655083" y="1620840"/>
                </a:lnTo>
                <a:lnTo>
                  <a:pt x="1651681" y="1621747"/>
                </a:lnTo>
                <a:lnTo>
                  <a:pt x="1648279" y="1622653"/>
                </a:lnTo>
                <a:lnTo>
                  <a:pt x="1645104" y="1623333"/>
                </a:lnTo>
                <a:lnTo>
                  <a:pt x="1641476" y="1623560"/>
                </a:lnTo>
                <a:lnTo>
                  <a:pt x="1638074" y="1624013"/>
                </a:lnTo>
                <a:lnTo>
                  <a:pt x="1634445" y="1624013"/>
                </a:lnTo>
                <a:lnTo>
                  <a:pt x="68943" y="1624013"/>
                </a:lnTo>
                <a:lnTo>
                  <a:pt x="65314" y="1624013"/>
                </a:lnTo>
                <a:lnTo>
                  <a:pt x="61913" y="1623560"/>
                </a:lnTo>
                <a:lnTo>
                  <a:pt x="58511" y="1623333"/>
                </a:lnTo>
                <a:lnTo>
                  <a:pt x="55109" y="1622653"/>
                </a:lnTo>
                <a:lnTo>
                  <a:pt x="51934" y="1621747"/>
                </a:lnTo>
                <a:lnTo>
                  <a:pt x="48532" y="1620840"/>
                </a:lnTo>
                <a:lnTo>
                  <a:pt x="45357" y="1619707"/>
                </a:lnTo>
                <a:lnTo>
                  <a:pt x="41955" y="1618573"/>
                </a:lnTo>
                <a:lnTo>
                  <a:pt x="39007" y="1617440"/>
                </a:lnTo>
                <a:lnTo>
                  <a:pt x="36286" y="1615853"/>
                </a:lnTo>
                <a:lnTo>
                  <a:pt x="33111" y="1614040"/>
                </a:lnTo>
                <a:lnTo>
                  <a:pt x="30389" y="1612454"/>
                </a:lnTo>
                <a:lnTo>
                  <a:pt x="27668" y="1610640"/>
                </a:lnTo>
                <a:lnTo>
                  <a:pt x="25173" y="1608600"/>
                </a:lnTo>
                <a:lnTo>
                  <a:pt x="22679" y="1606334"/>
                </a:lnTo>
                <a:lnTo>
                  <a:pt x="20184" y="1604294"/>
                </a:lnTo>
                <a:lnTo>
                  <a:pt x="17916" y="1602027"/>
                </a:lnTo>
                <a:lnTo>
                  <a:pt x="15875" y="1599307"/>
                </a:lnTo>
                <a:lnTo>
                  <a:pt x="13607" y="1596814"/>
                </a:lnTo>
                <a:lnTo>
                  <a:pt x="11793" y="1594321"/>
                </a:lnTo>
                <a:lnTo>
                  <a:pt x="9979" y="1591374"/>
                </a:lnTo>
                <a:lnTo>
                  <a:pt x="8391" y="1588654"/>
                </a:lnTo>
                <a:lnTo>
                  <a:pt x="6804" y="1585934"/>
                </a:lnTo>
                <a:lnTo>
                  <a:pt x="5216" y="1582761"/>
                </a:lnTo>
                <a:lnTo>
                  <a:pt x="4082" y="1579815"/>
                </a:lnTo>
                <a:lnTo>
                  <a:pt x="2948" y="1576641"/>
                </a:lnTo>
                <a:lnTo>
                  <a:pt x="2041" y="1573468"/>
                </a:lnTo>
                <a:lnTo>
                  <a:pt x="1361" y="1570068"/>
                </a:lnTo>
                <a:lnTo>
                  <a:pt x="680" y="1566895"/>
                </a:lnTo>
                <a:lnTo>
                  <a:pt x="454" y="1563722"/>
                </a:lnTo>
                <a:lnTo>
                  <a:pt x="0" y="1560095"/>
                </a:lnTo>
                <a:lnTo>
                  <a:pt x="0" y="1556695"/>
                </a:lnTo>
                <a:lnTo>
                  <a:pt x="137886" y="1046939"/>
                </a:lnTo>
                <a:lnTo>
                  <a:pt x="140154" y="1040592"/>
                </a:lnTo>
                <a:lnTo>
                  <a:pt x="142422" y="1034019"/>
                </a:lnTo>
                <a:lnTo>
                  <a:pt x="144916" y="1027673"/>
                </a:lnTo>
                <a:lnTo>
                  <a:pt x="147864" y="1021780"/>
                </a:lnTo>
                <a:lnTo>
                  <a:pt x="150813" y="1016113"/>
                </a:lnTo>
                <a:lnTo>
                  <a:pt x="154214" y="1010447"/>
                </a:lnTo>
                <a:lnTo>
                  <a:pt x="158070" y="1005007"/>
                </a:lnTo>
                <a:lnTo>
                  <a:pt x="161925" y="1000474"/>
                </a:lnTo>
                <a:lnTo>
                  <a:pt x="166461" y="995714"/>
                </a:lnTo>
                <a:lnTo>
                  <a:pt x="168729" y="993901"/>
                </a:lnTo>
                <a:lnTo>
                  <a:pt x="171224" y="991634"/>
                </a:lnTo>
                <a:lnTo>
                  <a:pt x="173718" y="990047"/>
                </a:lnTo>
                <a:lnTo>
                  <a:pt x="176213" y="988234"/>
                </a:lnTo>
                <a:lnTo>
                  <a:pt x="178934" y="986874"/>
                </a:lnTo>
                <a:lnTo>
                  <a:pt x="181656" y="985288"/>
                </a:lnTo>
                <a:lnTo>
                  <a:pt x="184604" y="983928"/>
                </a:lnTo>
                <a:lnTo>
                  <a:pt x="187552" y="982794"/>
                </a:lnTo>
                <a:lnTo>
                  <a:pt x="190500" y="981888"/>
                </a:lnTo>
                <a:lnTo>
                  <a:pt x="193675" y="981208"/>
                </a:lnTo>
                <a:lnTo>
                  <a:pt x="196850" y="980528"/>
                </a:lnTo>
                <a:lnTo>
                  <a:pt x="200252" y="980074"/>
                </a:lnTo>
                <a:lnTo>
                  <a:pt x="203654" y="979848"/>
                </a:lnTo>
                <a:lnTo>
                  <a:pt x="207282" y="979848"/>
                </a:lnTo>
                <a:lnTo>
                  <a:pt x="256041" y="979848"/>
                </a:lnTo>
                <a:lnTo>
                  <a:pt x="255815" y="976901"/>
                </a:lnTo>
                <a:lnTo>
                  <a:pt x="255588" y="974408"/>
                </a:lnTo>
                <a:lnTo>
                  <a:pt x="255588" y="972141"/>
                </a:lnTo>
                <a:lnTo>
                  <a:pt x="256041" y="969875"/>
                </a:lnTo>
                <a:lnTo>
                  <a:pt x="207282" y="969875"/>
                </a:lnTo>
                <a:lnTo>
                  <a:pt x="203654" y="969875"/>
                </a:lnTo>
                <a:lnTo>
                  <a:pt x="200252" y="969648"/>
                </a:lnTo>
                <a:lnTo>
                  <a:pt x="196624" y="969195"/>
                </a:lnTo>
                <a:lnTo>
                  <a:pt x="193222" y="968515"/>
                </a:lnTo>
                <a:lnTo>
                  <a:pt x="189820" y="967835"/>
                </a:lnTo>
                <a:lnTo>
                  <a:pt x="186645" y="967155"/>
                </a:lnTo>
                <a:lnTo>
                  <a:pt x="183243" y="966248"/>
                </a:lnTo>
                <a:lnTo>
                  <a:pt x="180295" y="965115"/>
                </a:lnTo>
                <a:lnTo>
                  <a:pt x="177347" y="963755"/>
                </a:lnTo>
                <a:lnTo>
                  <a:pt x="174172" y="962168"/>
                </a:lnTo>
                <a:lnTo>
                  <a:pt x="171450" y="960808"/>
                </a:lnTo>
                <a:lnTo>
                  <a:pt x="168502" y="959222"/>
                </a:lnTo>
                <a:lnTo>
                  <a:pt x="165781" y="957409"/>
                </a:lnTo>
                <a:lnTo>
                  <a:pt x="163286" y="955369"/>
                </a:lnTo>
                <a:lnTo>
                  <a:pt x="160564" y="953555"/>
                </a:lnTo>
                <a:lnTo>
                  <a:pt x="158297" y="951515"/>
                </a:lnTo>
                <a:lnTo>
                  <a:pt x="156029" y="949475"/>
                </a:lnTo>
                <a:lnTo>
                  <a:pt x="153761" y="946982"/>
                </a:lnTo>
                <a:lnTo>
                  <a:pt x="151720" y="944716"/>
                </a:lnTo>
                <a:lnTo>
                  <a:pt x="149906" y="942222"/>
                </a:lnTo>
                <a:lnTo>
                  <a:pt x="148091" y="939502"/>
                </a:lnTo>
                <a:lnTo>
                  <a:pt x="146277" y="937009"/>
                </a:lnTo>
                <a:lnTo>
                  <a:pt x="144916" y="934289"/>
                </a:lnTo>
                <a:lnTo>
                  <a:pt x="143556" y="931343"/>
                </a:lnTo>
                <a:lnTo>
                  <a:pt x="142195" y="928623"/>
                </a:lnTo>
                <a:lnTo>
                  <a:pt x="141288" y="925676"/>
                </a:lnTo>
                <a:lnTo>
                  <a:pt x="140381" y="922730"/>
                </a:lnTo>
                <a:lnTo>
                  <a:pt x="139247" y="919783"/>
                </a:lnTo>
                <a:lnTo>
                  <a:pt x="138793" y="916383"/>
                </a:lnTo>
                <a:lnTo>
                  <a:pt x="138339" y="913437"/>
                </a:lnTo>
                <a:lnTo>
                  <a:pt x="138113" y="910037"/>
                </a:lnTo>
                <a:lnTo>
                  <a:pt x="137886" y="906864"/>
                </a:lnTo>
                <a:lnTo>
                  <a:pt x="137886" y="63238"/>
                </a:lnTo>
                <a:lnTo>
                  <a:pt x="138113" y="59838"/>
                </a:lnTo>
                <a:lnTo>
                  <a:pt x="138339" y="56665"/>
                </a:lnTo>
                <a:lnTo>
                  <a:pt x="138793" y="53718"/>
                </a:lnTo>
                <a:lnTo>
                  <a:pt x="139247" y="50318"/>
                </a:lnTo>
                <a:lnTo>
                  <a:pt x="140381" y="47372"/>
                </a:lnTo>
                <a:lnTo>
                  <a:pt x="141288" y="44199"/>
                </a:lnTo>
                <a:lnTo>
                  <a:pt x="142195" y="41479"/>
                </a:lnTo>
                <a:lnTo>
                  <a:pt x="143556" y="38759"/>
                </a:lnTo>
                <a:lnTo>
                  <a:pt x="144916" y="35812"/>
                </a:lnTo>
                <a:lnTo>
                  <a:pt x="146277" y="33092"/>
                </a:lnTo>
                <a:lnTo>
                  <a:pt x="148091" y="30372"/>
                </a:lnTo>
                <a:lnTo>
                  <a:pt x="149906" y="27879"/>
                </a:lnTo>
                <a:lnTo>
                  <a:pt x="151720" y="25386"/>
                </a:lnTo>
                <a:lnTo>
                  <a:pt x="153761" y="22893"/>
                </a:lnTo>
                <a:lnTo>
                  <a:pt x="156029" y="20626"/>
                </a:lnTo>
                <a:lnTo>
                  <a:pt x="158297" y="18586"/>
                </a:lnTo>
                <a:lnTo>
                  <a:pt x="160564" y="16546"/>
                </a:lnTo>
                <a:lnTo>
                  <a:pt x="163286" y="14506"/>
                </a:lnTo>
                <a:lnTo>
                  <a:pt x="165781" y="12693"/>
                </a:lnTo>
                <a:lnTo>
                  <a:pt x="168502" y="10880"/>
                </a:lnTo>
                <a:lnTo>
                  <a:pt x="171450" y="9293"/>
                </a:lnTo>
                <a:lnTo>
                  <a:pt x="174172" y="7706"/>
                </a:lnTo>
                <a:lnTo>
                  <a:pt x="177347" y="6347"/>
                </a:lnTo>
                <a:lnTo>
                  <a:pt x="180295" y="4987"/>
                </a:lnTo>
                <a:lnTo>
                  <a:pt x="183243" y="3853"/>
                </a:lnTo>
                <a:lnTo>
                  <a:pt x="186645" y="2947"/>
                </a:lnTo>
                <a:lnTo>
                  <a:pt x="189820" y="2040"/>
                </a:lnTo>
                <a:lnTo>
                  <a:pt x="193222" y="1360"/>
                </a:lnTo>
                <a:lnTo>
                  <a:pt x="196624" y="680"/>
                </a:lnTo>
                <a:lnTo>
                  <a:pt x="200252" y="227"/>
                </a:lnTo>
                <a:lnTo>
                  <a:pt x="20365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 name="六边形 2"/>
          <p:cNvSpPr/>
          <p:nvPr/>
        </p:nvSpPr>
        <p:spPr>
          <a:xfrm rot="16200000">
            <a:off x="5434014" y="1684445"/>
            <a:ext cx="1323973" cy="1231681"/>
          </a:xfrm>
          <a:prstGeom prst="hexagon">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723900" y="420370"/>
            <a:ext cx="7790180" cy="6334125"/>
          </a:xfrm>
          <a:prstGeom prst="rect">
            <a:avLst/>
          </a:prstGeom>
        </p:spPr>
      </p:pic>
      <p:sp>
        <p:nvSpPr>
          <p:cNvPr id="4" name="文本框 3"/>
          <p:cNvSpPr txBox="1"/>
          <p:nvPr/>
        </p:nvSpPr>
        <p:spPr>
          <a:xfrm>
            <a:off x="8822055" y="1212850"/>
            <a:ext cx="2468880" cy="417830"/>
          </a:xfrm>
          <a:prstGeom prst="rect">
            <a:avLst/>
          </a:prstGeom>
          <a:noFill/>
        </p:spPr>
        <p:txBody>
          <a:bodyPr wrap="none" rtlCol="0">
            <a:spAutoFit/>
          </a:bodyPr>
          <a:p>
            <a:r>
              <a:rPr lang="zh-CN" altLang="en-US" sz="2000" b="1" u="sng"/>
              <a:t>拉格朗日对偶性补充</a:t>
            </a:r>
            <a:endParaRPr lang="zh-CN" altLang="en-US" sz="2000" b="1"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64845" y="1163955"/>
            <a:ext cx="7619365" cy="4085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80770" y="548005"/>
            <a:ext cx="7713980" cy="5819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9395" y="401955"/>
            <a:ext cx="7619365" cy="6362065"/>
          </a:xfrm>
          <a:prstGeom prst="rect">
            <a:avLst/>
          </a:prstGeom>
        </p:spPr>
      </p:pic>
      <p:pic>
        <p:nvPicPr>
          <p:cNvPr id="4" name="图片 3"/>
          <p:cNvPicPr>
            <a:picLocks noChangeAspect="1"/>
          </p:cNvPicPr>
          <p:nvPr/>
        </p:nvPicPr>
        <p:blipFill>
          <a:blip r:embed="rId2"/>
          <a:stretch>
            <a:fillRect/>
          </a:stretch>
        </p:blipFill>
        <p:spPr>
          <a:xfrm>
            <a:off x="7975600" y="5068570"/>
            <a:ext cx="2794000" cy="1695450"/>
          </a:xfrm>
          <a:prstGeom prst="rect">
            <a:avLst/>
          </a:prstGeom>
        </p:spPr>
      </p:pic>
      <p:cxnSp>
        <p:nvCxnSpPr>
          <p:cNvPr id="6" name="直接连接符 5"/>
          <p:cNvCxnSpPr/>
          <p:nvPr/>
        </p:nvCxnSpPr>
        <p:spPr>
          <a:xfrm>
            <a:off x="8040370" y="5469890"/>
            <a:ext cx="122618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01650" y="677545"/>
            <a:ext cx="7656830" cy="1390650"/>
          </a:xfrm>
          <a:prstGeom prst="rect">
            <a:avLst/>
          </a:prstGeom>
        </p:spPr>
      </p:pic>
      <p:pic>
        <p:nvPicPr>
          <p:cNvPr id="3" name="图片 2"/>
          <p:cNvPicPr>
            <a:picLocks noChangeAspect="1"/>
          </p:cNvPicPr>
          <p:nvPr/>
        </p:nvPicPr>
        <p:blipFill>
          <a:blip r:embed="rId2"/>
          <a:stretch>
            <a:fillRect/>
          </a:stretch>
        </p:blipFill>
        <p:spPr>
          <a:xfrm>
            <a:off x="501650" y="2068195"/>
            <a:ext cx="7238365" cy="1085850"/>
          </a:xfrm>
          <a:prstGeom prst="rect">
            <a:avLst/>
          </a:prstGeom>
        </p:spPr>
      </p:pic>
      <p:pic>
        <p:nvPicPr>
          <p:cNvPr id="4" name="图片 3"/>
          <p:cNvPicPr>
            <a:picLocks noChangeAspect="1"/>
          </p:cNvPicPr>
          <p:nvPr/>
        </p:nvPicPr>
        <p:blipFill>
          <a:blip r:embed="rId3"/>
          <a:stretch>
            <a:fillRect/>
          </a:stretch>
        </p:blipFill>
        <p:spPr>
          <a:xfrm>
            <a:off x="501650" y="4025265"/>
            <a:ext cx="3647440" cy="1704975"/>
          </a:xfrm>
          <a:prstGeom prst="rect">
            <a:avLst/>
          </a:prstGeom>
        </p:spPr>
      </p:pic>
      <p:sp>
        <p:nvSpPr>
          <p:cNvPr id="5" name="文本框 4"/>
          <p:cNvSpPr txBox="1"/>
          <p:nvPr/>
        </p:nvSpPr>
        <p:spPr>
          <a:xfrm>
            <a:off x="501650" y="3433445"/>
            <a:ext cx="2468880" cy="417830"/>
          </a:xfrm>
          <a:prstGeom prst="rect">
            <a:avLst/>
          </a:prstGeom>
          <a:noFill/>
        </p:spPr>
        <p:txBody>
          <a:bodyPr wrap="none" rtlCol="0">
            <a:spAutoFit/>
          </a:bodyPr>
          <a:p>
            <a:r>
              <a:rPr lang="zh-CN" altLang="en-US" sz="2000"/>
              <a:t>最终要求解的问题：</a:t>
            </a:r>
            <a:endParaRPr lang="zh-CN" altLang="en-US" sz="2000"/>
          </a:p>
        </p:txBody>
      </p:sp>
      <p:sp>
        <p:nvSpPr>
          <p:cNvPr id="6" name="文本框 5"/>
          <p:cNvSpPr txBox="1"/>
          <p:nvPr/>
        </p:nvSpPr>
        <p:spPr>
          <a:xfrm>
            <a:off x="8909050" y="677545"/>
            <a:ext cx="2621280" cy="483235"/>
          </a:xfrm>
          <a:prstGeom prst="rect">
            <a:avLst/>
          </a:prstGeom>
          <a:noFill/>
        </p:spPr>
        <p:txBody>
          <a:bodyPr wrap="none" rtlCol="0">
            <a:spAutoFit/>
          </a:bodyPr>
          <a:p>
            <a:r>
              <a:rPr lang="zh-CN" altLang="en-US" sz="2400" b="1"/>
              <a:t>解决求解难的问题</a:t>
            </a:r>
            <a:endParaRPr lang="zh-CN" altLang="en-US"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0225" y="729615"/>
            <a:ext cx="4754880" cy="483235"/>
          </a:xfrm>
          <a:prstGeom prst="rect">
            <a:avLst/>
          </a:prstGeom>
          <a:noFill/>
        </p:spPr>
        <p:txBody>
          <a:bodyPr wrap="none" rtlCol="0">
            <a:spAutoFit/>
          </a:bodyPr>
          <a:p>
            <a:r>
              <a:rPr lang="zh-CN" altLang="en-US" sz="2400"/>
              <a:t>由对偶问题的解求原始问题的解：</a:t>
            </a:r>
            <a:endParaRPr lang="zh-CN" altLang="en-US" sz="2400"/>
          </a:p>
        </p:txBody>
      </p:sp>
      <p:pic>
        <p:nvPicPr>
          <p:cNvPr id="3" name="图片 2"/>
          <p:cNvPicPr>
            <a:picLocks noChangeAspect="1"/>
          </p:cNvPicPr>
          <p:nvPr/>
        </p:nvPicPr>
        <p:blipFill>
          <a:blip r:embed="rId1"/>
          <a:stretch>
            <a:fillRect/>
          </a:stretch>
        </p:blipFill>
        <p:spPr>
          <a:xfrm>
            <a:off x="530225" y="1320165"/>
            <a:ext cx="7818755" cy="3790315"/>
          </a:xfrm>
          <a:prstGeom prst="rect">
            <a:avLst/>
          </a:prstGeom>
        </p:spPr>
      </p:pic>
      <p:pic>
        <p:nvPicPr>
          <p:cNvPr id="4" name="图片 3"/>
          <p:cNvPicPr>
            <a:picLocks noChangeAspect="1"/>
          </p:cNvPicPr>
          <p:nvPr/>
        </p:nvPicPr>
        <p:blipFill>
          <a:blip r:embed="rId2"/>
          <a:stretch>
            <a:fillRect/>
          </a:stretch>
        </p:blipFill>
        <p:spPr>
          <a:xfrm>
            <a:off x="3168015" y="5110480"/>
            <a:ext cx="2542540" cy="514350"/>
          </a:xfrm>
          <a:prstGeom prst="rect">
            <a:avLst/>
          </a:prstGeom>
        </p:spPr>
      </p:pic>
      <p:pic>
        <p:nvPicPr>
          <p:cNvPr id="5" name="图片 4"/>
          <p:cNvPicPr>
            <a:picLocks noChangeAspect="1"/>
          </p:cNvPicPr>
          <p:nvPr/>
        </p:nvPicPr>
        <p:blipFill>
          <a:blip r:embed="rId3"/>
          <a:stretch>
            <a:fillRect/>
          </a:stretch>
        </p:blipFill>
        <p:spPr>
          <a:xfrm>
            <a:off x="530225" y="5561330"/>
            <a:ext cx="7409815" cy="1276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46415" y="923290"/>
            <a:ext cx="3535680" cy="483235"/>
          </a:xfrm>
          <a:prstGeom prst="rect">
            <a:avLst/>
          </a:prstGeom>
          <a:noFill/>
        </p:spPr>
        <p:txBody>
          <a:bodyPr wrap="none" rtlCol="0">
            <a:spAutoFit/>
          </a:bodyPr>
          <a:p>
            <a:r>
              <a:rPr lang="zh-CN" altLang="en-US" sz="2400"/>
              <a:t>线性可分支持向量机总结</a:t>
            </a:r>
            <a:endParaRPr lang="zh-CN" altLang="en-US" sz="2400"/>
          </a:p>
        </p:txBody>
      </p:sp>
      <p:pic>
        <p:nvPicPr>
          <p:cNvPr id="3" name="图片 2"/>
          <p:cNvPicPr>
            <a:picLocks noChangeAspect="1"/>
          </p:cNvPicPr>
          <p:nvPr/>
        </p:nvPicPr>
        <p:blipFill>
          <a:blip r:embed="rId1"/>
          <a:stretch>
            <a:fillRect/>
          </a:stretch>
        </p:blipFill>
        <p:spPr>
          <a:xfrm>
            <a:off x="349885" y="565785"/>
            <a:ext cx="7600315" cy="6114415"/>
          </a:xfrm>
          <a:prstGeom prst="rect">
            <a:avLst/>
          </a:prstGeom>
        </p:spPr>
      </p:pic>
      <p:sp>
        <p:nvSpPr>
          <p:cNvPr id="4" name="文本框 3"/>
          <p:cNvSpPr txBox="1"/>
          <p:nvPr/>
        </p:nvSpPr>
        <p:spPr>
          <a:xfrm>
            <a:off x="8513445" y="6127115"/>
            <a:ext cx="2976880" cy="417830"/>
          </a:xfrm>
          <a:prstGeom prst="rect">
            <a:avLst/>
          </a:prstGeom>
          <a:noFill/>
        </p:spPr>
        <p:txBody>
          <a:bodyPr wrap="none" rtlCol="0">
            <a:spAutoFit/>
          </a:bodyPr>
          <a:p>
            <a:r>
              <a:rPr lang="zh-CN" altLang="en-US" sz="2000"/>
              <a:t>问题：不完全线性可分？</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9435" y="701675"/>
            <a:ext cx="2011680" cy="483235"/>
          </a:xfrm>
          <a:prstGeom prst="rect">
            <a:avLst/>
          </a:prstGeom>
          <a:noFill/>
        </p:spPr>
        <p:txBody>
          <a:bodyPr wrap="none" rtlCol="0">
            <a:spAutoFit/>
          </a:bodyPr>
          <a:p>
            <a:r>
              <a:rPr lang="zh-CN" altLang="en-US" sz="2400"/>
              <a:t>软间隔最大化</a:t>
            </a:r>
            <a:endParaRPr lang="zh-CN" altLang="en-US" sz="2400"/>
          </a:p>
        </p:txBody>
      </p:sp>
      <p:pic>
        <p:nvPicPr>
          <p:cNvPr id="3" name="图片 2"/>
          <p:cNvPicPr>
            <a:picLocks noChangeAspect="1"/>
          </p:cNvPicPr>
          <p:nvPr/>
        </p:nvPicPr>
        <p:blipFill>
          <a:blip r:embed="rId1"/>
          <a:stretch>
            <a:fillRect/>
          </a:stretch>
        </p:blipFill>
        <p:spPr>
          <a:xfrm>
            <a:off x="559435" y="1343660"/>
            <a:ext cx="7571740" cy="676275"/>
          </a:xfrm>
          <a:prstGeom prst="rect">
            <a:avLst/>
          </a:prstGeom>
        </p:spPr>
      </p:pic>
      <p:pic>
        <p:nvPicPr>
          <p:cNvPr id="4" name="图片 3"/>
          <p:cNvPicPr>
            <a:picLocks noChangeAspect="1"/>
          </p:cNvPicPr>
          <p:nvPr/>
        </p:nvPicPr>
        <p:blipFill>
          <a:blip r:embed="rId2"/>
          <a:stretch>
            <a:fillRect/>
          </a:stretch>
        </p:blipFill>
        <p:spPr>
          <a:xfrm>
            <a:off x="559435" y="2019935"/>
            <a:ext cx="7619365" cy="2124075"/>
          </a:xfrm>
          <a:prstGeom prst="rect">
            <a:avLst/>
          </a:prstGeom>
        </p:spPr>
      </p:pic>
      <p:pic>
        <p:nvPicPr>
          <p:cNvPr id="5" name="图片 4"/>
          <p:cNvPicPr>
            <a:picLocks noChangeAspect="1"/>
          </p:cNvPicPr>
          <p:nvPr/>
        </p:nvPicPr>
        <p:blipFill>
          <a:blip r:embed="rId3"/>
          <a:stretch>
            <a:fillRect/>
          </a:stretch>
        </p:blipFill>
        <p:spPr>
          <a:xfrm>
            <a:off x="2756535" y="4423410"/>
            <a:ext cx="4114165" cy="1638300"/>
          </a:xfrm>
          <a:prstGeom prst="rect">
            <a:avLst/>
          </a:prstGeom>
        </p:spPr>
      </p:pic>
      <p:sp>
        <p:nvSpPr>
          <p:cNvPr id="6" name="文本框 5"/>
          <p:cNvSpPr txBox="1"/>
          <p:nvPr/>
        </p:nvSpPr>
        <p:spPr>
          <a:xfrm>
            <a:off x="7596505" y="4987925"/>
            <a:ext cx="1905635" cy="384810"/>
          </a:xfrm>
          <a:prstGeom prst="rect">
            <a:avLst/>
          </a:prstGeom>
          <a:noFill/>
        </p:spPr>
        <p:txBody>
          <a:bodyPr wrap="none" rtlCol="0">
            <a:spAutoFit/>
          </a:bodyPr>
          <a:p>
            <a:r>
              <a:rPr lang="en-US" altLang="zh-CN"/>
              <a:t>C</a:t>
            </a:r>
            <a:r>
              <a:rPr lang="zh-CN" altLang="zh-CN"/>
              <a:t>惩罚参数的控制</a:t>
            </a:r>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8520" y="865505"/>
            <a:ext cx="2316480" cy="483235"/>
          </a:xfrm>
          <a:prstGeom prst="rect">
            <a:avLst/>
          </a:prstGeom>
          <a:noFill/>
        </p:spPr>
        <p:txBody>
          <a:bodyPr wrap="none" rtlCol="0">
            <a:spAutoFit/>
          </a:bodyPr>
          <a:p>
            <a:r>
              <a:rPr lang="zh-CN" altLang="en-US" sz="2400"/>
              <a:t>转化为对偶问题</a:t>
            </a:r>
            <a:endParaRPr lang="zh-CN" altLang="en-US" sz="2400"/>
          </a:p>
        </p:txBody>
      </p:sp>
      <p:pic>
        <p:nvPicPr>
          <p:cNvPr id="3" name="图片 2"/>
          <p:cNvPicPr>
            <a:picLocks noChangeAspect="1"/>
          </p:cNvPicPr>
          <p:nvPr/>
        </p:nvPicPr>
        <p:blipFill>
          <a:blip r:embed="rId1"/>
          <a:stretch>
            <a:fillRect/>
          </a:stretch>
        </p:blipFill>
        <p:spPr>
          <a:xfrm>
            <a:off x="858520" y="1514475"/>
            <a:ext cx="7285990" cy="2419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11785" y="382905"/>
            <a:ext cx="7628255" cy="64395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p:nvPr>
            <p:custDataLst>
              <p:tags r:id="rId1"/>
            </p:custDataLst>
          </p:nvPr>
        </p:nvSpPr>
        <p:spPr bwMode="auto">
          <a:xfrm flipH="1">
            <a:off x="1181100" y="1219200"/>
            <a:ext cx="1943100" cy="693209"/>
          </a:xfrm>
          <a:prstGeom prst="rect">
            <a:avLst/>
          </a:prstGeom>
          <a:solidFill>
            <a:schemeClr val="accent1"/>
          </a:solidFill>
          <a:ln w="9525">
            <a:noFill/>
            <a:miter lim="800000"/>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b="1">
                <a:solidFill>
                  <a:srgbClr val="FFFFFF"/>
                </a:solidFill>
                <a:latin typeface="微软雅黑" panose="020B0503020204020204" pitchFamily="34" charset="-122"/>
                <a:cs typeface="Times New Roman" panose="02020603050405020304" pitchFamily="18" charset="0"/>
              </a:rPr>
              <a:t>目录</a:t>
            </a:r>
            <a:endParaRPr lang="zh-CN" altLang="en-US" sz="3600" b="1" dirty="0">
              <a:solidFill>
                <a:srgbClr val="FFFFFF"/>
              </a:solidFill>
              <a:latin typeface="微软雅黑" panose="020B0503020204020204" pitchFamily="34" charset="-122"/>
              <a:cs typeface="Times New Roman" panose="02020603050405020304" pitchFamily="18" charset="0"/>
            </a:endParaRPr>
          </a:p>
        </p:txBody>
      </p:sp>
      <p:sp>
        <p:nvSpPr>
          <p:cNvPr id="35" name="MH_Entry_1">
            <a:hlinkClick r:id="rId2" action="ppaction://hlinksldjump"/>
          </p:cNvPr>
          <p:cNvSpPr/>
          <p:nvPr>
            <p:custDataLst>
              <p:tags r:id="rId3"/>
            </p:custDataLst>
          </p:nvPr>
        </p:nvSpPr>
        <p:spPr>
          <a:xfrm>
            <a:off x="4484629" y="2369609"/>
            <a:ext cx="5364221" cy="5029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nSpc>
                <a:spcPct val="130000"/>
              </a:lnSpc>
            </a:pPr>
            <a:r>
              <a:rPr lang="zh-CN" altLang="en-US" sz="2400" dirty="0" smtClean="0">
                <a:solidFill>
                  <a:schemeClr val="accent1">
                    <a:lumMod val="50000"/>
                  </a:schemeClr>
                </a:solidFill>
                <a:latin typeface="+mn-ea"/>
              </a:rPr>
              <a:t>支持向量机简介</a:t>
            </a:r>
            <a:endParaRPr lang="zh-CN" altLang="en-US" sz="2400" dirty="0" smtClean="0">
              <a:solidFill>
                <a:schemeClr val="accent1">
                  <a:lumMod val="50000"/>
                </a:schemeClr>
              </a:solidFill>
              <a:latin typeface="+mn-ea"/>
            </a:endParaRPr>
          </a:p>
        </p:txBody>
      </p:sp>
      <p:sp>
        <p:nvSpPr>
          <p:cNvPr id="44" name="MH_Entry_2">
            <a:hlinkClick r:id="rId4" action="ppaction://hlinksldjump"/>
          </p:cNvPr>
          <p:cNvSpPr/>
          <p:nvPr>
            <p:custDataLst>
              <p:tags r:id="rId5"/>
            </p:custDataLst>
          </p:nvPr>
        </p:nvSpPr>
        <p:spPr>
          <a:xfrm>
            <a:off x="4484629" y="3356884"/>
            <a:ext cx="5364221" cy="5029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nSpc>
                <a:spcPct val="130000"/>
              </a:lnSpc>
            </a:pPr>
            <a:r>
              <a:rPr lang="zh-CN" altLang="en-US" sz="2400" dirty="0" smtClean="0">
                <a:solidFill>
                  <a:schemeClr val="accent1">
                    <a:lumMod val="50000"/>
                  </a:schemeClr>
                </a:solidFill>
                <a:latin typeface="+mn-ea"/>
              </a:rPr>
              <a:t>线性支持向量机</a:t>
            </a:r>
            <a:endParaRPr lang="zh-CN" altLang="en-US" sz="2400" dirty="0" smtClean="0">
              <a:solidFill>
                <a:schemeClr val="accent1">
                  <a:lumMod val="50000"/>
                </a:schemeClr>
              </a:solidFill>
              <a:latin typeface="+mn-ea"/>
            </a:endParaRPr>
          </a:p>
        </p:txBody>
      </p:sp>
      <p:sp>
        <p:nvSpPr>
          <p:cNvPr id="49" name="MH_Entry_3">
            <a:hlinkClick r:id="rId4" action="ppaction://hlinksldjump"/>
          </p:cNvPr>
          <p:cNvSpPr/>
          <p:nvPr>
            <p:custDataLst>
              <p:tags r:id="rId6"/>
            </p:custDataLst>
          </p:nvPr>
        </p:nvSpPr>
        <p:spPr>
          <a:xfrm>
            <a:off x="4484629" y="4344158"/>
            <a:ext cx="5364221" cy="5029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nSpc>
                <a:spcPct val="130000"/>
              </a:lnSpc>
            </a:pPr>
            <a:r>
              <a:rPr lang="zh-CN" altLang="en-US" sz="2400" dirty="0" smtClean="0">
                <a:solidFill>
                  <a:schemeClr val="accent1">
                    <a:lumMod val="50000"/>
                  </a:schemeClr>
                </a:solidFill>
                <a:latin typeface="+mn-ea"/>
                <a:sym typeface="+mn-ea"/>
              </a:rPr>
              <a:t>非线性可分支持向量机</a:t>
            </a:r>
            <a:endParaRPr lang="zh-CN" altLang="en-US" sz="2400" dirty="0" smtClean="0">
              <a:solidFill>
                <a:schemeClr val="accent1">
                  <a:lumMod val="50000"/>
                </a:schemeClr>
              </a:solidFill>
              <a:latin typeface="+mn-ea"/>
            </a:endParaRPr>
          </a:p>
        </p:txBody>
      </p:sp>
      <p:sp>
        <p:nvSpPr>
          <p:cNvPr id="38" name="MH_Number_1">
            <a:hlinkClick r:id="rId2" action="ppaction://hlinksldjump"/>
          </p:cNvPr>
          <p:cNvSpPr/>
          <p:nvPr>
            <p:custDataLst>
              <p:tags r:id="rId7"/>
            </p:custDataLst>
          </p:nvPr>
        </p:nvSpPr>
        <p:spPr bwMode="auto">
          <a:xfrm>
            <a:off x="3706353" y="2464859"/>
            <a:ext cx="778280" cy="40840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ln>
        </p:spPr>
        <p:txBody>
          <a:bodyPr wrap="square" lIns="0" tIns="0" rIns="72000" bIns="0" anchor="ctr">
            <a:noAutofit/>
          </a:bodyPr>
          <a:lstStyle/>
          <a:p>
            <a:pPr algn="ctr">
              <a:spcBef>
                <a:spcPct val="0"/>
              </a:spcBef>
            </a:pPr>
            <a:r>
              <a:rPr lang="en-US" altLang="zh-CN" sz="2400" b="1" dirty="0">
                <a:solidFill>
                  <a:srgbClr val="FFFFFF"/>
                </a:solidFill>
                <a:latin typeface="Times New Roman" panose="02020603050405020304" pitchFamily="18" charset="0"/>
                <a:cs typeface="Times New Roman" panose="02020603050405020304" pitchFamily="18" charset="0"/>
              </a:rPr>
              <a:t>01</a:t>
            </a:r>
            <a:endParaRPr lang="zh-CN" altLang="en-US" sz="2400" b="1" dirty="0">
              <a:solidFill>
                <a:srgbClr val="FFFFFF"/>
              </a:solidFill>
              <a:latin typeface="Times New Roman" panose="02020603050405020304" pitchFamily="18" charset="0"/>
              <a:cs typeface="Times New Roman" panose="02020603050405020304" pitchFamily="18" charset="0"/>
            </a:endParaRPr>
          </a:p>
        </p:txBody>
      </p:sp>
      <p:sp>
        <p:nvSpPr>
          <p:cNvPr id="40" name="MH_Number_2">
            <a:hlinkClick r:id="rId4" action="ppaction://hlinksldjump"/>
          </p:cNvPr>
          <p:cNvSpPr/>
          <p:nvPr>
            <p:custDataLst>
              <p:tags r:id="rId8"/>
            </p:custDataLst>
          </p:nvPr>
        </p:nvSpPr>
        <p:spPr bwMode="auto">
          <a:xfrm>
            <a:off x="3706353" y="3464595"/>
            <a:ext cx="778280" cy="40840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ln>
        </p:spPr>
        <p:txBody>
          <a:bodyPr wrap="square" lIns="0" tIns="0" rIns="72000" bIns="0" anchor="ctr">
            <a:noAutofit/>
          </a:bodyPr>
          <a:lstStyle/>
          <a:p>
            <a:pPr algn="ctr">
              <a:spcBef>
                <a:spcPct val="0"/>
              </a:spcBef>
            </a:pPr>
            <a:r>
              <a:rPr lang="en-US" altLang="zh-CN" sz="2400" b="1">
                <a:solidFill>
                  <a:srgbClr val="FFFFFF"/>
                </a:solidFill>
                <a:latin typeface="Times New Roman" panose="02020603050405020304" pitchFamily="18" charset="0"/>
                <a:cs typeface="Times New Roman" panose="02020603050405020304" pitchFamily="18" charset="0"/>
              </a:rPr>
              <a:t>02</a:t>
            </a:r>
            <a:endParaRPr lang="zh-CN" altLang="en-US" sz="2400" b="1" dirty="0">
              <a:solidFill>
                <a:srgbClr val="FFFFFF"/>
              </a:solidFill>
              <a:latin typeface="Times New Roman" panose="02020603050405020304" pitchFamily="18" charset="0"/>
              <a:cs typeface="Times New Roman" panose="02020603050405020304" pitchFamily="18" charset="0"/>
            </a:endParaRPr>
          </a:p>
        </p:txBody>
      </p:sp>
      <p:sp>
        <p:nvSpPr>
          <p:cNvPr id="46" name="MH_Number_3">
            <a:hlinkClick r:id="rId4" action="ppaction://hlinksldjump"/>
          </p:cNvPr>
          <p:cNvSpPr/>
          <p:nvPr>
            <p:custDataLst>
              <p:tags r:id="rId9"/>
            </p:custDataLst>
          </p:nvPr>
        </p:nvSpPr>
        <p:spPr bwMode="auto">
          <a:xfrm>
            <a:off x="3706353" y="4426232"/>
            <a:ext cx="778280" cy="40840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ln>
        </p:spPr>
        <p:txBody>
          <a:bodyPr wrap="square" lIns="0" tIns="0" rIns="72000" bIns="0" anchor="ctr">
            <a:noAutofit/>
          </a:bodyPr>
          <a:lstStyle/>
          <a:p>
            <a:pPr algn="ctr">
              <a:spcBef>
                <a:spcPct val="0"/>
              </a:spcBef>
            </a:pPr>
            <a:r>
              <a:rPr lang="en-US" altLang="zh-CN" sz="2400" b="1">
                <a:solidFill>
                  <a:srgbClr val="FFFFFF"/>
                </a:solidFill>
                <a:latin typeface="Times New Roman" panose="02020603050405020304" pitchFamily="18" charset="0"/>
                <a:cs typeface="Times New Roman" panose="02020603050405020304" pitchFamily="18" charset="0"/>
              </a:rPr>
              <a:t>03</a:t>
            </a:r>
            <a:endParaRPr lang="zh-CN" altLang="en-US" sz="2400" b="1" dirty="0">
              <a:solidFill>
                <a:srgbClr val="FFFFFF"/>
              </a:solidFill>
              <a:latin typeface="Times New Roman" panose="02020603050405020304" pitchFamily="18" charset="0"/>
              <a:cs typeface="Times New Roman" panose="02020603050405020304" pitchFamily="18" charset="0"/>
            </a:endParaRPr>
          </a:p>
        </p:txBody>
      </p:sp>
      <p:sp>
        <p:nvSpPr>
          <p:cNvPr id="50" name="MH_Number_4">
            <a:hlinkClick r:id="rId4" action="ppaction://hlinksldjump"/>
          </p:cNvPr>
          <p:cNvSpPr/>
          <p:nvPr>
            <p:custDataLst>
              <p:tags r:id="rId10"/>
            </p:custDataLst>
          </p:nvPr>
        </p:nvSpPr>
        <p:spPr bwMode="auto">
          <a:xfrm>
            <a:off x="3706353" y="5425969"/>
            <a:ext cx="778280" cy="408406"/>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ln>
        </p:spPr>
        <p:txBody>
          <a:bodyPr wrap="square" lIns="0" tIns="0" rIns="72000" bIns="0" anchor="ctr">
            <a:noAutofit/>
          </a:bodyPr>
          <a:lstStyle/>
          <a:p>
            <a:pPr algn="ctr">
              <a:spcBef>
                <a:spcPct val="0"/>
              </a:spcBef>
            </a:pPr>
            <a:r>
              <a:rPr lang="en-US" altLang="zh-CN" sz="2400" b="1">
                <a:solidFill>
                  <a:srgbClr val="FFFFFF"/>
                </a:solidFill>
                <a:latin typeface="Times New Roman" panose="02020603050405020304" pitchFamily="18" charset="0"/>
                <a:cs typeface="Times New Roman" panose="02020603050405020304" pitchFamily="18" charset="0"/>
              </a:rPr>
              <a:t>04</a:t>
            </a:r>
            <a:endParaRPr lang="zh-CN" altLang="en-US" sz="2400" b="1"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4" action="ppaction://hlinksldjump"/>
          </p:cNvPr>
          <p:cNvSpPr/>
          <p:nvPr>
            <p:custDataLst>
              <p:tags r:id="rId11"/>
            </p:custDataLst>
          </p:nvPr>
        </p:nvSpPr>
        <p:spPr>
          <a:xfrm>
            <a:off x="4484629" y="5331433"/>
            <a:ext cx="5364221" cy="5029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nSpc>
                <a:spcPct val="130000"/>
              </a:lnSpc>
            </a:pPr>
            <a:r>
              <a:rPr lang="en-US" altLang="zh-CN" sz="2400" dirty="0" smtClean="0">
                <a:solidFill>
                  <a:schemeClr val="accent1">
                    <a:lumMod val="50000"/>
                  </a:schemeClr>
                </a:solidFill>
                <a:latin typeface="+mn-ea"/>
              </a:rPr>
              <a:t>SMO</a:t>
            </a:r>
            <a:r>
              <a:rPr lang="zh-CN" altLang="en-US" sz="2400" dirty="0" smtClean="0">
                <a:solidFill>
                  <a:schemeClr val="accent1">
                    <a:lumMod val="50000"/>
                  </a:schemeClr>
                </a:solidFill>
                <a:latin typeface="+mn-ea"/>
              </a:rPr>
              <a:t>优化</a:t>
            </a:r>
            <a:endParaRPr lang="zh-CN" altLang="en-US" sz="2400" dirty="0" smtClean="0">
              <a:solidFill>
                <a:schemeClr val="accent1">
                  <a:lumMod val="50000"/>
                </a:schemeClr>
              </a:solidFill>
              <a:latin typeface="+mn-ea"/>
            </a:endParaRPr>
          </a:p>
        </p:txBody>
      </p:sp>
      <p:sp>
        <p:nvSpPr>
          <p:cNvPr id="5" name="文本框 4"/>
          <p:cNvSpPr txBox="1"/>
          <p:nvPr/>
        </p:nvSpPr>
        <p:spPr>
          <a:xfrm>
            <a:off x="770640" y="1899621"/>
            <a:ext cx="2906253" cy="769441"/>
          </a:xfrm>
          <a:prstGeom prst="rect">
            <a:avLst/>
          </a:prstGeom>
          <a:noFill/>
        </p:spPr>
        <p:txBody>
          <a:bodyPr wrap="square" rtlCol="0">
            <a:spAutoFit/>
          </a:bodyPr>
          <a:lstStyle/>
          <a:p>
            <a:pPr algn="ctr"/>
            <a:r>
              <a:rPr lang="en-US" altLang="zh-CN" sz="4400" dirty="0" smtClean="0">
                <a:solidFill>
                  <a:schemeClr val="bg1">
                    <a:lumMod val="75000"/>
                  </a:schemeClr>
                </a:solidFill>
              </a:rPr>
              <a:t>CONTENT</a:t>
            </a:r>
            <a:endParaRPr lang="zh-CN" altLang="en-US" sz="4400" dirty="0">
              <a:solidFill>
                <a:schemeClr val="bg1">
                  <a:lumMod val="75000"/>
                </a:schemeClr>
              </a:solidFill>
            </a:endParaRPr>
          </a:p>
        </p:txBody>
      </p:sp>
    </p:spTree>
    <p:custDataLst>
      <p:tags r:id="rId1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custDataLst>
              <p:tags r:id="rId1"/>
            </p:custDataLst>
          </p:nvPr>
        </p:nvSpPr>
        <p:spPr>
          <a:xfrm>
            <a:off x="3394076" y="2381251"/>
            <a:ext cx="5262563" cy="811213"/>
          </a:xfrm>
          <a:prstGeom prst="rect">
            <a:avLst/>
          </a:prstGeom>
        </p:spPr>
        <p:txBody>
          <a:bodyPr anchor="b">
            <a:normAutofit lnSpcReduction="20000"/>
          </a:bodyPr>
          <a:lstStyle>
            <a:lvl1pPr algn="ctr" defTabSz="914400" rtl="0" eaLnBrk="1" latinLnBrk="0" hangingPunct="1">
              <a:lnSpc>
                <a:spcPct val="90000"/>
              </a:lnSpc>
              <a:spcBef>
                <a:spcPct val="0"/>
              </a:spcBef>
              <a:buNone/>
              <a:defRPr sz="4000" b="1" i="0" kern="1200" baseline="0">
                <a:solidFill>
                  <a:schemeClr val="tx2">
                    <a:lumMod val="75000"/>
                  </a:schemeClr>
                </a:solidFill>
                <a:effectLst>
                  <a:outerShdw dist="50800" dir="5400000" algn="t" rotWithShape="0">
                    <a:schemeClr val="bg1">
                      <a:alpha val="19000"/>
                    </a:schemeClr>
                  </a:outerShdw>
                </a:effectLst>
                <a:latin typeface="Arial Black" panose="020B0A04020102020204" pitchFamily="34" charset="0"/>
                <a:ea typeface="微软雅黑" panose="020B0503020204020204" pitchFamily="34" charset="-122"/>
                <a:cs typeface="+mj-cs"/>
              </a:defRPr>
            </a:lvl1pPr>
          </a:lstStyle>
          <a:p>
            <a:pPr>
              <a:lnSpc>
                <a:spcPct val="130000"/>
              </a:lnSpc>
            </a:pPr>
            <a:r>
              <a:rPr lang="zh-CN" altLang="en-US" dirty="0" smtClean="0">
                <a:solidFill>
                  <a:schemeClr val="accent1">
                    <a:lumMod val="50000"/>
                  </a:schemeClr>
                </a:solidFill>
                <a:latin typeface="+mn-ea"/>
                <a:sym typeface="+mn-ea"/>
              </a:rPr>
              <a:t>非线性可分支持向量机</a:t>
            </a:r>
            <a:endParaRPr lang="zh-CN" altLang="en-US" dirty="0">
              <a:solidFill>
                <a:schemeClr val="tx1">
                  <a:lumMod val="65000"/>
                  <a:lumOff val="35000"/>
                </a:schemeClr>
              </a:solidFill>
              <a:effectLst>
                <a:outerShdw dist="50800" dir="5400000" algn="t" rotWithShape="0">
                  <a:srgbClr val="FFFFFF">
                    <a:alpha val="19000"/>
                  </a:srgbClr>
                </a:outerShdw>
              </a:effectLst>
            </a:endParaRPr>
          </a:p>
        </p:txBody>
      </p:sp>
      <p:sp>
        <p:nvSpPr>
          <p:cNvPr id="5" name="文本占位符 6"/>
          <p:cNvSpPr txBox="1"/>
          <p:nvPr>
            <p:custDataLst>
              <p:tags r:id="rId2"/>
            </p:custDataLst>
          </p:nvPr>
        </p:nvSpPr>
        <p:spPr>
          <a:xfrm>
            <a:off x="3394076" y="3371851"/>
            <a:ext cx="5262563" cy="398463"/>
          </a:xfrm>
          <a:prstGeom prst="rect">
            <a:avLst/>
          </a:prstGeom>
          <a:solidFill>
            <a:schemeClr val="accent1">
              <a:lumMod val="60000"/>
              <a:lumOff val="40000"/>
            </a:schemeClr>
          </a:solidFill>
        </p:spPr>
        <p:txBody>
          <a:bodyPr anchor="ctr">
            <a:normAutofit/>
          </a:bodyPr>
          <a:lstStyle>
            <a:lvl1pPr marL="0" indent="0" algn="ctr" defTabSz="914400" rtl="0" eaLnBrk="1" latinLnBrk="0" hangingPunct="1">
              <a:lnSpc>
                <a:spcPct val="110000"/>
              </a:lnSpc>
              <a:spcBef>
                <a:spcPts val="1800"/>
              </a:spcBef>
              <a:spcAft>
                <a:spcPts val="0"/>
              </a:spcAft>
              <a:buClr>
                <a:schemeClr val="accent1"/>
              </a:buClr>
              <a:buSzPct val="60000"/>
              <a:buFont typeface="Wingdings" panose="05000000000000000000" pitchFamily="2" charset="2"/>
              <a:buNone/>
              <a:defRPr sz="1600" kern="1200" baseline="0">
                <a:solidFill>
                  <a:schemeClr val="bg1"/>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tx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t>非线性可分和核函数</a:t>
            </a:r>
            <a:endParaRPr lang="zh-CN" altLang="en-US" dirty="0"/>
          </a:p>
        </p:txBody>
      </p:sp>
      <p:sp>
        <p:nvSpPr>
          <p:cNvPr id="10" name="椭圆 9">
            <a:hlinkClick r:id="" action="ppaction://hlinkshowjump?jump=nextslide"/>
          </p:cNvPr>
          <p:cNvSpPr/>
          <p:nvPr>
            <p:custDataLst>
              <p:tags r:id="rId3"/>
            </p:custDataLst>
          </p:nvPr>
        </p:nvSpPr>
        <p:spPr bwMode="auto">
          <a:xfrm>
            <a:off x="5781676" y="4025901"/>
            <a:ext cx="487363" cy="487363"/>
          </a:xfrm>
          <a:prstGeom prst="ellipse">
            <a:avLst/>
          </a:prstGeom>
          <a:solidFill>
            <a:srgbClr val="B0B2B5"/>
          </a:solidFill>
          <a:ln w="12700" cap="flat" cmpd="sng" algn="ctr">
            <a:noFill/>
            <a:prstDash val="solid"/>
            <a:miter lim="800000"/>
          </a:ln>
          <a:effectLst>
            <a:outerShdw dist="25400" dir="5400000" algn="t" rotWithShape="0">
              <a:srgbClr val="FFFFFF">
                <a:alpha val="37000"/>
              </a:srgbClr>
            </a:outerShdw>
          </a:effectLst>
        </p:spPr>
        <p:txBody>
          <a:bodyPr anchor="ctr"/>
          <a:lstStyle/>
          <a:p>
            <a:pPr algn="ctr">
              <a:defRPr/>
            </a:pPr>
            <a:endParaRPr lang="zh-CN" altLang="en-US" kern="0">
              <a:solidFill>
                <a:schemeClr val="bg1">
                  <a:lumMod val="65000"/>
                </a:schemeClr>
              </a:solidFill>
              <a:latin typeface="Calibri" panose="020F0502020204030204"/>
              <a:ea typeface="幼圆"/>
            </a:endParaRPr>
          </a:p>
        </p:txBody>
      </p:sp>
      <p:sp>
        <p:nvSpPr>
          <p:cNvPr id="11" name="燕尾形 10">
            <a:hlinkClick r:id="" action="ppaction://hlinkshowjump?jump=nextslide"/>
          </p:cNvPr>
          <p:cNvSpPr/>
          <p:nvPr>
            <p:custDataLst>
              <p:tags r:id="rId4"/>
            </p:custDataLst>
          </p:nvPr>
        </p:nvSpPr>
        <p:spPr bwMode="auto">
          <a:xfrm>
            <a:off x="5937251" y="4178300"/>
            <a:ext cx="176213" cy="204788"/>
          </a:xfrm>
          <a:prstGeom prst="chevron">
            <a:avLst>
              <a:gd name="adj" fmla="val 61752"/>
            </a:avLst>
          </a:prstGeom>
          <a:solidFill>
            <a:srgbClr val="FFFFFF"/>
          </a:solidFill>
          <a:ln w="12700" cap="flat" cmpd="sng" algn="ctr">
            <a:noFill/>
            <a:prstDash val="solid"/>
            <a:miter lim="800000"/>
          </a:ln>
          <a:effectLst/>
        </p:spPr>
        <p:txBody>
          <a:bodyPr anchor="ctr"/>
          <a:lstStyle/>
          <a:p>
            <a:pPr algn="ctr">
              <a:defRPr/>
            </a:pPr>
            <a:endParaRPr lang="zh-CN" altLang="en-US" kern="0">
              <a:solidFill>
                <a:srgbClr val="3D3F41"/>
              </a:solidFill>
              <a:latin typeface="Calibri" panose="020F0502020204030204"/>
              <a:ea typeface="幼圆"/>
            </a:endParaRPr>
          </a:p>
        </p:txBody>
      </p:sp>
    </p:spTree>
    <p:custDataLst>
      <p:tags r:id="rId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74700" y="848995"/>
            <a:ext cx="7552690" cy="3190240"/>
          </a:xfrm>
          <a:prstGeom prst="rect">
            <a:avLst/>
          </a:prstGeom>
        </p:spPr>
      </p:pic>
      <p:sp>
        <p:nvSpPr>
          <p:cNvPr id="3" name="文本框 2"/>
          <p:cNvSpPr txBox="1"/>
          <p:nvPr/>
        </p:nvSpPr>
        <p:spPr>
          <a:xfrm>
            <a:off x="774700" y="4039235"/>
            <a:ext cx="5897880" cy="384810"/>
          </a:xfrm>
          <a:prstGeom prst="rect">
            <a:avLst/>
          </a:prstGeom>
          <a:noFill/>
        </p:spPr>
        <p:txBody>
          <a:bodyPr wrap="none" rtlCol="0">
            <a:spAutoFit/>
          </a:bodyPr>
          <a:p>
            <a:r>
              <a:rPr lang="zh-CN" altLang="en-US"/>
              <a:t>无法在二维平面分割，转换到高维空间（希尔伯特空间）</a:t>
            </a:r>
            <a:endParaRPr lang="zh-CN" altLang="en-US"/>
          </a:p>
        </p:txBody>
      </p:sp>
      <p:pic>
        <p:nvPicPr>
          <p:cNvPr id="4" name="图片 3"/>
          <p:cNvPicPr>
            <a:picLocks noChangeAspect="1"/>
          </p:cNvPicPr>
          <p:nvPr/>
        </p:nvPicPr>
        <p:blipFill>
          <a:blip r:embed="rId2"/>
          <a:stretch>
            <a:fillRect/>
          </a:stretch>
        </p:blipFill>
        <p:spPr>
          <a:xfrm>
            <a:off x="774700" y="4504690"/>
            <a:ext cx="7581265" cy="2019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3580" y="759460"/>
            <a:ext cx="3230880" cy="483235"/>
          </a:xfrm>
          <a:prstGeom prst="rect">
            <a:avLst/>
          </a:prstGeom>
          <a:noFill/>
        </p:spPr>
        <p:txBody>
          <a:bodyPr wrap="none" rtlCol="0">
            <a:spAutoFit/>
          </a:bodyPr>
          <a:p>
            <a:r>
              <a:rPr lang="zh-CN" altLang="en-US" sz="2400"/>
              <a:t>核技巧的对偶优化问题</a:t>
            </a:r>
            <a:endParaRPr lang="zh-CN" altLang="en-US" sz="2400"/>
          </a:p>
        </p:txBody>
      </p:sp>
      <p:pic>
        <p:nvPicPr>
          <p:cNvPr id="3" name="图片 2"/>
          <p:cNvPicPr>
            <a:picLocks noChangeAspect="1"/>
          </p:cNvPicPr>
          <p:nvPr/>
        </p:nvPicPr>
        <p:blipFill>
          <a:blip r:embed="rId1"/>
          <a:stretch>
            <a:fillRect/>
          </a:stretch>
        </p:blipFill>
        <p:spPr>
          <a:xfrm>
            <a:off x="703580" y="1478280"/>
            <a:ext cx="7562215" cy="2105025"/>
          </a:xfrm>
          <a:prstGeom prst="rect">
            <a:avLst/>
          </a:prstGeom>
        </p:spPr>
      </p:pic>
      <p:pic>
        <p:nvPicPr>
          <p:cNvPr id="4" name="图片 3"/>
          <p:cNvPicPr>
            <a:picLocks noChangeAspect="1"/>
          </p:cNvPicPr>
          <p:nvPr/>
        </p:nvPicPr>
        <p:blipFill>
          <a:blip r:embed="rId2"/>
          <a:stretch>
            <a:fillRect/>
          </a:stretch>
        </p:blipFill>
        <p:spPr>
          <a:xfrm>
            <a:off x="703580" y="4584700"/>
            <a:ext cx="4647565" cy="1009650"/>
          </a:xfrm>
          <a:prstGeom prst="rect">
            <a:avLst/>
          </a:prstGeom>
        </p:spPr>
      </p:pic>
      <p:pic>
        <p:nvPicPr>
          <p:cNvPr id="5" name="图片 4"/>
          <p:cNvPicPr>
            <a:picLocks noChangeAspect="1"/>
          </p:cNvPicPr>
          <p:nvPr/>
        </p:nvPicPr>
        <p:blipFill>
          <a:blip r:embed="rId3"/>
          <a:stretch>
            <a:fillRect/>
          </a:stretch>
        </p:blipFill>
        <p:spPr>
          <a:xfrm>
            <a:off x="5572760" y="4584700"/>
            <a:ext cx="4714240" cy="1238250"/>
          </a:xfrm>
          <a:prstGeom prst="rect">
            <a:avLst/>
          </a:prstGeom>
        </p:spPr>
      </p:pic>
      <p:sp>
        <p:nvSpPr>
          <p:cNvPr id="6" name="文本框 5"/>
          <p:cNvSpPr txBox="1"/>
          <p:nvPr/>
        </p:nvSpPr>
        <p:spPr>
          <a:xfrm>
            <a:off x="703580" y="3891280"/>
            <a:ext cx="3383280" cy="384810"/>
          </a:xfrm>
          <a:prstGeom prst="rect">
            <a:avLst/>
          </a:prstGeom>
          <a:noFill/>
        </p:spPr>
        <p:txBody>
          <a:bodyPr wrap="none" rtlCol="0">
            <a:spAutoFit/>
          </a:bodyPr>
          <a:p>
            <a:r>
              <a:rPr lang="zh-CN" altLang="en-US"/>
              <a:t>应用已存在的核函数直接计算：</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custDataLst>
              <p:tags r:id="rId1"/>
            </p:custDataLst>
          </p:nvPr>
        </p:nvSpPr>
        <p:spPr>
          <a:xfrm>
            <a:off x="3394076" y="2381251"/>
            <a:ext cx="5262563" cy="811213"/>
          </a:xfrm>
          <a:prstGeom prst="rect">
            <a:avLst/>
          </a:prstGeom>
        </p:spPr>
        <p:txBody>
          <a:bodyPr anchor="b">
            <a:normAutofit lnSpcReduction="20000"/>
          </a:bodyPr>
          <a:lstStyle>
            <a:lvl1pPr algn="ctr" defTabSz="914400" rtl="0" eaLnBrk="1" latinLnBrk="0" hangingPunct="1">
              <a:lnSpc>
                <a:spcPct val="90000"/>
              </a:lnSpc>
              <a:spcBef>
                <a:spcPct val="0"/>
              </a:spcBef>
              <a:buNone/>
              <a:defRPr sz="4000" b="1" i="0" kern="1200" baseline="0">
                <a:solidFill>
                  <a:schemeClr val="tx2">
                    <a:lumMod val="75000"/>
                  </a:schemeClr>
                </a:solidFill>
                <a:effectLst>
                  <a:outerShdw dist="50800" dir="5400000" algn="t" rotWithShape="0">
                    <a:schemeClr val="bg1">
                      <a:alpha val="19000"/>
                    </a:schemeClr>
                  </a:outerShdw>
                </a:effectLst>
                <a:latin typeface="Arial Black" panose="020B0A04020102020204" pitchFamily="34" charset="0"/>
                <a:ea typeface="微软雅黑" panose="020B0503020204020204" pitchFamily="34" charset="-122"/>
                <a:cs typeface="+mj-cs"/>
              </a:defRPr>
            </a:lvl1pPr>
          </a:lstStyle>
          <a:p>
            <a:pPr>
              <a:lnSpc>
                <a:spcPct val="130000"/>
              </a:lnSpc>
            </a:pPr>
            <a:r>
              <a:rPr lang="en-US" altLang="zh-CN" dirty="0" smtClean="0">
                <a:solidFill>
                  <a:schemeClr val="accent1">
                    <a:lumMod val="50000"/>
                  </a:schemeClr>
                </a:solidFill>
                <a:latin typeface="+mn-ea"/>
                <a:sym typeface="+mn-ea"/>
              </a:rPr>
              <a:t>SMO</a:t>
            </a:r>
            <a:r>
              <a:rPr lang="zh-CN" altLang="en-US" dirty="0" smtClean="0">
                <a:solidFill>
                  <a:schemeClr val="accent1">
                    <a:lumMod val="50000"/>
                  </a:schemeClr>
                </a:solidFill>
                <a:latin typeface="+mn-ea"/>
                <a:sym typeface="+mn-ea"/>
              </a:rPr>
              <a:t>优化</a:t>
            </a:r>
            <a:endParaRPr lang="zh-CN" altLang="en-US" dirty="0">
              <a:solidFill>
                <a:schemeClr val="tx1">
                  <a:lumMod val="65000"/>
                  <a:lumOff val="35000"/>
                </a:schemeClr>
              </a:solidFill>
              <a:effectLst>
                <a:outerShdw dist="50800" dir="5400000" algn="t" rotWithShape="0">
                  <a:srgbClr val="FFFFFF">
                    <a:alpha val="19000"/>
                  </a:srgbClr>
                </a:outerShdw>
              </a:effectLst>
            </a:endParaRPr>
          </a:p>
        </p:txBody>
      </p:sp>
      <p:sp>
        <p:nvSpPr>
          <p:cNvPr id="5" name="文本占位符 6"/>
          <p:cNvSpPr txBox="1"/>
          <p:nvPr>
            <p:custDataLst>
              <p:tags r:id="rId2"/>
            </p:custDataLst>
          </p:nvPr>
        </p:nvSpPr>
        <p:spPr>
          <a:xfrm>
            <a:off x="3394076" y="3371851"/>
            <a:ext cx="5262563" cy="398463"/>
          </a:xfrm>
          <a:prstGeom prst="rect">
            <a:avLst/>
          </a:prstGeom>
          <a:solidFill>
            <a:schemeClr val="accent1">
              <a:lumMod val="60000"/>
              <a:lumOff val="40000"/>
            </a:schemeClr>
          </a:solidFill>
        </p:spPr>
        <p:txBody>
          <a:bodyPr anchor="ctr">
            <a:normAutofit/>
          </a:bodyPr>
          <a:lstStyle>
            <a:lvl1pPr marL="0" indent="0" algn="ctr" defTabSz="914400" rtl="0" eaLnBrk="1" latinLnBrk="0" hangingPunct="1">
              <a:lnSpc>
                <a:spcPct val="110000"/>
              </a:lnSpc>
              <a:spcBef>
                <a:spcPts val="1800"/>
              </a:spcBef>
              <a:spcAft>
                <a:spcPts val="0"/>
              </a:spcAft>
              <a:buClr>
                <a:schemeClr val="accent1"/>
              </a:buClr>
              <a:buSzPct val="60000"/>
              <a:buFont typeface="Wingdings" panose="05000000000000000000" pitchFamily="2" charset="2"/>
              <a:buNone/>
              <a:defRPr sz="1600" kern="1200" baseline="0">
                <a:solidFill>
                  <a:schemeClr val="bg1"/>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tx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CN" dirty="0"/>
              <a:t>2</a:t>
            </a:r>
            <a:r>
              <a:rPr lang="zh-CN" altLang="en-US" dirty="0"/>
              <a:t>个变量的选择和求解</a:t>
            </a:r>
            <a:endParaRPr lang="zh-CN" altLang="en-US" dirty="0"/>
          </a:p>
        </p:txBody>
      </p:sp>
      <p:sp>
        <p:nvSpPr>
          <p:cNvPr id="10" name="椭圆 9">
            <a:hlinkClick r:id="" action="ppaction://hlinkshowjump?jump=nextslide"/>
          </p:cNvPr>
          <p:cNvSpPr/>
          <p:nvPr>
            <p:custDataLst>
              <p:tags r:id="rId3"/>
            </p:custDataLst>
          </p:nvPr>
        </p:nvSpPr>
        <p:spPr bwMode="auto">
          <a:xfrm>
            <a:off x="5781676" y="4025901"/>
            <a:ext cx="487363" cy="487363"/>
          </a:xfrm>
          <a:prstGeom prst="ellipse">
            <a:avLst/>
          </a:prstGeom>
          <a:solidFill>
            <a:srgbClr val="B0B2B5"/>
          </a:solidFill>
          <a:ln w="12700" cap="flat" cmpd="sng" algn="ctr">
            <a:noFill/>
            <a:prstDash val="solid"/>
            <a:miter lim="800000"/>
          </a:ln>
          <a:effectLst>
            <a:outerShdw dist="25400" dir="5400000" algn="t" rotWithShape="0">
              <a:srgbClr val="FFFFFF">
                <a:alpha val="37000"/>
              </a:srgbClr>
            </a:outerShdw>
          </a:effectLst>
        </p:spPr>
        <p:txBody>
          <a:bodyPr anchor="ctr"/>
          <a:lstStyle/>
          <a:p>
            <a:pPr algn="ctr">
              <a:defRPr/>
            </a:pPr>
            <a:endParaRPr lang="zh-CN" altLang="en-US" kern="0">
              <a:solidFill>
                <a:schemeClr val="bg1">
                  <a:lumMod val="65000"/>
                </a:schemeClr>
              </a:solidFill>
              <a:latin typeface="Calibri" panose="020F0502020204030204"/>
              <a:ea typeface="幼圆"/>
            </a:endParaRPr>
          </a:p>
        </p:txBody>
      </p:sp>
      <p:sp>
        <p:nvSpPr>
          <p:cNvPr id="11" name="燕尾形 10">
            <a:hlinkClick r:id="" action="ppaction://hlinkshowjump?jump=nextslide"/>
          </p:cNvPr>
          <p:cNvSpPr/>
          <p:nvPr>
            <p:custDataLst>
              <p:tags r:id="rId4"/>
            </p:custDataLst>
          </p:nvPr>
        </p:nvSpPr>
        <p:spPr bwMode="auto">
          <a:xfrm>
            <a:off x="5937251" y="4178300"/>
            <a:ext cx="176213" cy="204788"/>
          </a:xfrm>
          <a:prstGeom prst="chevron">
            <a:avLst>
              <a:gd name="adj" fmla="val 61752"/>
            </a:avLst>
          </a:prstGeom>
          <a:solidFill>
            <a:srgbClr val="FFFFFF"/>
          </a:solidFill>
          <a:ln w="12700" cap="flat" cmpd="sng" algn="ctr">
            <a:noFill/>
            <a:prstDash val="solid"/>
            <a:miter lim="800000"/>
          </a:ln>
          <a:effectLst/>
        </p:spPr>
        <p:txBody>
          <a:bodyPr anchor="ctr"/>
          <a:lstStyle/>
          <a:p>
            <a:pPr algn="ctr">
              <a:defRPr/>
            </a:pPr>
            <a:endParaRPr lang="zh-CN" altLang="en-US" kern="0">
              <a:solidFill>
                <a:srgbClr val="3D3F41"/>
              </a:solidFill>
              <a:latin typeface="Calibri" panose="020F0502020204030204"/>
              <a:ea typeface="幼圆"/>
            </a:endParaRPr>
          </a:p>
        </p:txBody>
      </p:sp>
    </p:spTree>
    <p:custDataLst>
      <p:tags r:id="rId5"/>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50570" y="755015"/>
            <a:ext cx="7581265" cy="2837815"/>
          </a:xfrm>
          <a:prstGeom prst="rect">
            <a:avLst/>
          </a:prstGeom>
        </p:spPr>
      </p:pic>
      <p:pic>
        <p:nvPicPr>
          <p:cNvPr id="3" name="图片 2"/>
          <p:cNvPicPr>
            <a:picLocks noChangeAspect="1"/>
          </p:cNvPicPr>
          <p:nvPr/>
        </p:nvPicPr>
        <p:blipFill>
          <a:blip r:embed="rId2"/>
          <a:stretch>
            <a:fillRect/>
          </a:stretch>
        </p:blipFill>
        <p:spPr>
          <a:xfrm>
            <a:off x="750570" y="4095115"/>
            <a:ext cx="7656830" cy="2371725"/>
          </a:xfrm>
          <a:prstGeom prst="rect">
            <a:avLst/>
          </a:prstGeom>
        </p:spPr>
      </p:pic>
      <p:sp>
        <p:nvSpPr>
          <p:cNvPr id="4" name="文本框 3"/>
          <p:cNvSpPr txBox="1"/>
          <p:nvPr/>
        </p:nvSpPr>
        <p:spPr>
          <a:xfrm>
            <a:off x="750570" y="3677285"/>
            <a:ext cx="2722880" cy="417830"/>
          </a:xfrm>
          <a:prstGeom prst="rect">
            <a:avLst/>
          </a:prstGeom>
          <a:noFill/>
        </p:spPr>
        <p:txBody>
          <a:bodyPr wrap="none" rtlCol="0">
            <a:spAutoFit/>
          </a:bodyPr>
          <a:p>
            <a:r>
              <a:rPr lang="zh-CN" altLang="zh-CN" sz="2000" b="1"/>
              <a:t>用一个变量表示另一个</a:t>
            </a:r>
            <a:endParaRPr lang="zh-CN" altLang="zh-CN" sz="2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6745" y="720725"/>
            <a:ext cx="3230880" cy="483235"/>
          </a:xfrm>
          <a:prstGeom prst="rect">
            <a:avLst/>
          </a:prstGeom>
          <a:noFill/>
        </p:spPr>
        <p:txBody>
          <a:bodyPr wrap="none" rtlCol="0">
            <a:spAutoFit/>
          </a:bodyPr>
          <a:p>
            <a:r>
              <a:rPr lang="zh-CN" altLang="en-US" sz="2400"/>
              <a:t>两个变量二次规划求解</a:t>
            </a:r>
            <a:endParaRPr lang="zh-CN" altLang="en-US" sz="2400"/>
          </a:p>
        </p:txBody>
      </p:sp>
      <p:pic>
        <p:nvPicPr>
          <p:cNvPr id="3" name="图片 2"/>
          <p:cNvPicPr>
            <a:picLocks noChangeAspect="1"/>
          </p:cNvPicPr>
          <p:nvPr/>
        </p:nvPicPr>
        <p:blipFill>
          <a:blip r:embed="rId1"/>
          <a:stretch>
            <a:fillRect/>
          </a:stretch>
        </p:blipFill>
        <p:spPr>
          <a:xfrm>
            <a:off x="842645" y="1405890"/>
            <a:ext cx="6819265" cy="1343025"/>
          </a:xfrm>
          <a:prstGeom prst="rect">
            <a:avLst/>
          </a:prstGeom>
        </p:spPr>
      </p:pic>
      <p:pic>
        <p:nvPicPr>
          <p:cNvPr id="5" name="图片 4"/>
          <p:cNvPicPr>
            <a:picLocks noChangeAspect="1"/>
          </p:cNvPicPr>
          <p:nvPr/>
        </p:nvPicPr>
        <p:blipFill>
          <a:blip r:embed="rId2"/>
          <a:stretch>
            <a:fillRect/>
          </a:stretch>
        </p:blipFill>
        <p:spPr>
          <a:xfrm>
            <a:off x="842645" y="2748915"/>
            <a:ext cx="6819265" cy="1295400"/>
          </a:xfrm>
          <a:prstGeom prst="rect">
            <a:avLst/>
          </a:prstGeom>
        </p:spPr>
      </p:pic>
      <p:pic>
        <p:nvPicPr>
          <p:cNvPr id="6" name="图片 5"/>
          <p:cNvPicPr>
            <a:picLocks noChangeAspect="1"/>
          </p:cNvPicPr>
          <p:nvPr/>
        </p:nvPicPr>
        <p:blipFill>
          <a:blip r:embed="rId3"/>
          <a:stretch>
            <a:fillRect/>
          </a:stretch>
        </p:blipFill>
        <p:spPr>
          <a:xfrm>
            <a:off x="1856740" y="4227830"/>
            <a:ext cx="4790440" cy="2428875"/>
          </a:xfrm>
          <a:prstGeom prst="rect">
            <a:avLst/>
          </a:prstGeom>
        </p:spPr>
      </p:pic>
      <p:pic>
        <p:nvPicPr>
          <p:cNvPr id="7" name="图片 6"/>
          <p:cNvPicPr>
            <a:picLocks noChangeAspect="1"/>
          </p:cNvPicPr>
          <p:nvPr/>
        </p:nvPicPr>
        <p:blipFill>
          <a:blip r:embed="rId4"/>
          <a:stretch>
            <a:fillRect/>
          </a:stretch>
        </p:blipFill>
        <p:spPr>
          <a:xfrm>
            <a:off x="7275195" y="5165725"/>
            <a:ext cx="1638300" cy="552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50850" y="386080"/>
            <a:ext cx="7600315" cy="6472555"/>
          </a:xfrm>
          <a:prstGeom prst="rect">
            <a:avLst/>
          </a:prstGeom>
        </p:spPr>
      </p:pic>
      <p:pic>
        <p:nvPicPr>
          <p:cNvPr id="3" name="图片 2"/>
          <p:cNvPicPr>
            <a:picLocks noChangeAspect="1"/>
          </p:cNvPicPr>
          <p:nvPr/>
        </p:nvPicPr>
        <p:blipFill>
          <a:blip r:embed="rId2"/>
          <a:stretch>
            <a:fillRect/>
          </a:stretch>
        </p:blipFill>
        <p:spPr>
          <a:xfrm>
            <a:off x="8187690" y="1034415"/>
            <a:ext cx="3877945" cy="828675"/>
          </a:xfrm>
          <a:prstGeom prst="rect">
            <a:avLst/>
          </a:prstGeom>
        </p:spPr>
      </p:pic>
      <p:sp>
        <p:nvSpPr>
          <p:cNvPr id="5" name="文本框 4"/>
          <p:cNvSpPr txBox="1"/>
          <p:nvPr/>
        </p:nvSpPr>
        <p:spPr>
          <a:xfrm>
            <a:off x="9792970" y="574040"/>
            <a:ext cx="667385" cy="460375"/>
          </a:xfrm>
          <a:prstGeom prst="rect">
            <a:avLst/>
          </a:prstGeom>
          <a:noFill/>
        </p:spPr>
        <p:txBody>
          <a:bodyPr wrap="none" rtlCol="0">
            <a:spAutoFit/>
          </a:bodyPr>
          <a:p>
            <a:r>
              <a:rPr lang="en-US" altLang="zh-CN" sz="2400" b="1"/>
              <a:t>Min</a:t>
            </a:r>
            <a:endParaRPr lang="en-US" altLang="zh-CN" sz="2400" b="1"/>
          </a:p>
        </p:txBody>
      </p:sp>
      <p:pic>
        <p:nvPicPr>
          <p:cNvPr id="6" name="图片 5"/>
          <p:cNvPicPr>
            <a:picLocks noChangeAspect="1"/>
          </p:cNvPicPr>
          <p:nvPr/>
        </p:nvPicPr>
        <p:blipFill>
          <a:blip r:embed="rId3"/>
          <a:stretch>
            <a:fillRect/>
          </a:stretch>
        </p:blipFill>
        <p:spPr>
          <a:xfrm>
            <a:off x="8138160" y="2397760"/>
            <a:ext cx="3977005" cy="981075"/>
          </a:xfrm>
          <a:prstGeom prst="rect">
            <a:avLst/>
          </a:prstGeom>
        </p:spPr>
      </p:pic>
      <p:sp>
        <p:nvSpPr>
          <p:cNvPr id="7" name="文本框 6"/>
          <p:cNvSpPr txBox="1"/>
          <p:nvPr/>
        </p:nvSpPr>
        <p:spPr>
          <a:xfrm>
            <a:off x="9616440" y="2012950"/>
            <a:ext cx="1024890" cy="384810"/>
          </a:xfrm>
          <a:prstGeom prst="rect">
            <a:avLst/>
          </a:prstGeom>
          <a:noFill/>
        </p:spPr>
        <p:txBody>
          <a:bodyPr wrap="none" rtlCol="0">
            <a:spAutoFit/>
          </a:bodyPr>
          <a:p>
            <a:r>
              <a:rPr lang="zh-CN" altLang="en-US" b="1"/>
              <a:t>对α求导</a:t>
            </a:r>
            <a:endParaRPr lang="zh-CN" altLang="en-US" b="1"/>
          </a:p>
        </p:txBody>
      </p:sp>
      <p:pic>
        <p:nvPicPr>
          <p:cNvPr id="8" name="图片 7"/>
          <p:cNvPicPr>
            <a:picLocks noChangeAspect="1"/>
          </p:cNvPicPr>
          <p:nvPr/>
        </p:nvPicPr>
        <p:blipFill>
          <a:blip r:embed="rId4"/>
          <a:stretch>
            <a:fillRect/>
          </a:stretch>
        </p:blipFill>
        <p:spPr>
          <a:xfrm>
            <a:off x="8970010" y="3427095"/>
            <a:ext cx="2314575" cy="390525"/>
          </a:xfrm>
          <a:prstGeom prst="rect">
            <a:avLst/>
          </a:prstGeom>
        </p:spPr>
      </p:pic>
      <p:pic>
        <p:nvPicPr>
          <p:cNvPr id="9" name="图片 8"/>
          <p:cNvPicPr>
            <a:picLocks noChangeAspect="1"/>
          </p:cNvPicPr>
          <p:nvPr/>
        </p:nvPicPr>
        <p:blipFill>
          <a:blip r:embed="rId5"/>
          <a:stretch>
            <a:fillRect/>
          </a:stretch>
        </p:blipFill>
        <p:spPr>
          <a:xfrm>
            <a:off x="8902065" y="4679315"/>
            <a:ext cx="2447925" cy="619125"/>
          </a:xfrm>
          <a:prstGeom prst="rect">
            <a:avLst/>
          </a:prstGeom>
        </p:spPr>
      </p:pic>
      <p:pic>
        <p:nvPicPr>
          <p:cNvPr id="10" name="图片 9"/>
          <p:cNvPicPr>
            <a:picLocks noChangeAspect="1"/>
          </p:cNvPicPr>
          <p:nvPr/>
        </p:nvPicPr>
        <p:blipFill>
          <a:blip r:embed="rId6"/>
          <a:stretch>
            <a:fillRect/>
          </a:stretch>
        </p:blipFill>
        <p:spPr>
          <a:xfrm>
            <a:off x="9221470" y="3817620"/>
            <a:ext cx="1809750" cy="371475"/>
          </a:xfrm>
          <a:prstGeom prst="rect">
            <a:avLst/>
          </a:prstGeom>
        </p:spPr>
      </p:pic>
      <p:cxnSp>
        <p:nvCxnSpPr>
          <p:cNvPr id="11" name="直接箭头连接符 10"/>
          <p:cNvCxnSpPr/>
          <p:nvPr/>
        </p:nvCxnSpPr>
        <p:spPr>
          <a:xfrm flipH="1" flipV="1">
            <a:off x="5481955" y="3172460"/>
            <a:ext cx="3291840" cy="1602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7535" y="720090"/>
            <a:ext cx="2316480" cy="483235"/>
          </a:xfrm>
          <a:prstGeom prst="rect">
            <a:avLst/>
          </a:prstGeom>
          <a:noFill/>
        </p:spPr>
        <p:txBody>
          <a:bodyPr wrap="none" rtlCol="0">
            <a:spAutoFit/>
          </a:bodyPr>
          <a:p>
            <a:r>
              <a:rPr lang="zh-CN" altLang="en-US" sz="2400"/>
              <a:t>两个变量的选择</a:t>
            </a:r>
            <a:endParaRPr lang="zh-CN" altLang="en-US" sz="2400"/>
          </a:p>
        </p:txBody>
      </p:sp>
      <p:pic>
        <p:nvPicPr>
          <p:cNvPr id="4" name="图片 3"/>
          <p:cNvPicPr>
            <a:picLocks noChangeAspect="1"/>
          </p:cNvPicPr>
          <p:nvPr/>
        </p:nvPicPr>
        <p:blipFill>
          <a:blip r:embed="rId1"/>
          <a:stretch>
            <a:fillRect/>
          </a:stretch>
        </p:blipFill>
        <p:spPr>
          <a:xfrm>
            <a:off x="2818765" y="1856105"/>
            <a:ext cx="1990725" cy="390525"/>
          </a:xfrm>
          <a:prstGeom prst="rect">
            <a:avLst/>
          </a:prstGeom>
        </p:spPr>
      </p:pic>
      <p:pic>
        <p:nvPicPr>
          <p:cNvPr id="5" name="图片 4"/>
          <p:cNvPicPr>
            <a:picLocks noChangeAspect="1"/>
          </p:cNvPicPr>
          <p:nvPr/>
        </p:nvPicPr>
        <p:blipFill>
          <a:blip r:embed="rId2"/>
          <a:stretch>
            <a:fillRect/>
          </a:stretch>
        </p:blipFill>
        <p:spPr>
          <a:xfrm>
            <a:off x="2670810" y="2246630"/>
            <a:ext cx="2286000" cy="1000125"/>
          </a:xfrm>
          <a:prstGeom prst="rect">
            <a:avLst/>
          </a:prstGeom>
        </p:spPr>
      </p:pic>
      <p:pic>
        <p:nvPicPr>
          <p:cNvPr id="6" name="图片 5"/>
          <p:cNvPicPr>
            <a:picLocks noChangeAspect="1"/>
          </p:cNvPicPr>
          <p:nvPr/>
        </p:nvPicPr>
        <p:blipFill>
          <a:blip r:embed="rId3"/>
          <a:stretch>
            <a:fillRect/>
          </a:stretch>
        </p:blipFill>
        <p:spPr>
          <a:xfrm>
            <a:off x="2199640" y="3246755"/>
            <a:ext cx="3228340" cy="581025"/>
          </a:xfrm>
          <a:prstGeom prst="rect">
            <a:avLst/>
          </a:prstGeom>
        </p:spPr>
      </p:pic>
      <p:pic>
        <p:nvPicPr>
          <p:cNvPr id="7" name="图片 6"/>
          <p:cNvPicPr>
            <a:picLocks noChangeAspect="1"/>
          </p:cNvPicPr>
          <p:nvPr/>
        </p:nvPicPr>
        <p:blipFill>
          <a:blip r:embed="rId4"/>
          <a:stretch>
            <a:fillRect/>
          </a:stretch>
        </p:blipFill>
        <p:spPr>
          <a:xfrm>
            <a:off x="597535" y="4048125"/>
            <a:ext cx="7552690" cy="1209675"/>
          </a:xfrm>
          <a:prstGeom prst="rect">
            <a:avLst/>
          </a:prstGeom>
        </p:spPr>
      </p:pic>
      <p:sp>
        <p:nvSpPr>
          <p:cNvPr id="8" name="文本框 7"/>
          <p:cNvSpPr txBox="1"/>
          <p:nvPr/>
        </p:nvSpPr>
        <p:spPr>
          <a:xfrm>
            <a:off x="597535" y="1280795"/>
            <a:ext cx="2592070" cy="417830"/>
          </a:xfrm>
          <a:prstGeom prst="rect">
            <a:avLst/>
          </a:prstGeom>
          <a:noFill/>
        </p:spPr>
        <p:txBody>
          <a:bodyPr wrap="none" rtlCol="0">
            <a:spAutoFit/>
          </a:bodyPr>
          <a:p>
            <a:r>
              <a:rPr lang="en-US" altLang="zh-CN" sz="2000"/>
              <a:t>1. </a:t>
            </a:r>
            <a:r>
              <a:rPr lang="zh-CN" altLang="en-US" sz="2000"/>
              <a:t>第</a:t>
            </a:r>
            <a:r>
              <a:rPr lang="en-US" altLang="zh-CN" sz="2000"/>
              <a:t>1</a:t>
            </a:r>
            <a:r>
              <a:rPr lang="zh-CN" altLang="en-US" sz="2000"/>
              <a:t>个变量的选择：</a:t>
            </a:r>
            <a:endParaRPr lang="zh-CN" altLang="en-US" sz="2000"/>
          </a:p>
        </p:txBody>
      </p:sp>
      <p:sp>
        <p:nvSpPr>
          <p:cNvPr id="9" name="文本框 8"/>
          <p:cNvSpPr txBox="1"/>
          <p:nvPr/>
        </p:nvSpPr>
        <p:spPr>
          <a:xfrm>
            <a:off x="1054735" y="2433320"/>
            <a:ext cx="1212215" cy="384810"/>
          </a:xfrm>
          <a:prstGeom prst="rect">
            <a:avLst/>
          </a:prstGeom>
          <a:noFill/>
        </p:spPr>
        <p:txBody>
          <a:bodyPr wrap="none" rtlCol="0">
            <a:spAutoFit/>
          </a:bodyPr>
          <a:p>
            <a:r>
              <a:rPr lang="en-US" altLang="zh-CN" b="1"/>
              <a:t>KKT</a:t>
            </a:r>
            <a:r>
              <a:rPr lang="zh-CN" altLang="en-US" b="1"/>
              <a:t>条件：</a:t>
            </a:r>
            <a:endParaRPr lang="zh-CN" altLang="en-US" b="1"/>
          </a:p>
        </p:txBody>
      </p:sp>
      <p:sp>
        <p:nvSpPr>
          <p:cNvPr id="10" name="文本框 9"/>
          <p:cNvSpPr txBox="1"/>
          <p:nvPr/>
        </p:nvSpPr>
        <p:spPr>
          <a:xfrm>
            <a:off x="5427980" y="2616835"/>
            <a:ext cx="1443990" cy="384810"/>
          </a:xfrm>
          <a:prstGeom prst="rect">
            <a:avLst/>
          </a:prstGeom>
          <a:noFill/>
        </p:spPr>
        <p:txBody>
          <a:bodyPr wrap="none" rtlCol="0">
            <a:spAutoFit/>
          </a:bodyPr>
          <a:p>
            <a:r>
              <a:rPr lang="zh-CN" altLang="en-US"/>
              <a:t>由</a:t>
            </a:r>
            <a:r>
              <a:rPr lang="en-US" altLang="zh-CN"/>
              <a:t>111</a:t>
            </a:r>
            <a:r>
              <a:rPr lang="zh-CN" altLang="en-US"/>
              <a:t>页推导</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6115" y="846455"/>
            <a:ext cx="2592070" cy="417830"/>
          </a:xfrm>
          <a:prstGeom prst="rect">
            <a:avLst/>
          </a:prstGeom>
          <a:noFill/>
        </p:spPr>
        <p:txBody>
          <a:bodyPr wrap="none" rtlCol="0">
            <a:spAutoFit/>
          </a:bodyPr>
          <a:p>
            <a:r>
              <a:rPr lang="en-US" altLang="zh-CN" sz="2000"/>
              <a:t>2. </a:t>
            </a:r>
            <a:r>
              <a:rPr lang="zh-CN" altLang="en-US" sz="2000"/>
              <a:t>第</a:t>
            </a:r>
            <a:r>
              <a:rPr lang="en-US" altLang="zh-CN" sz="2000"/>
              <a:t>2</a:t>
            </a:r>
            <a:r>
              <a:rPr lang="zh-CN" altLang="en-US" sz="2000"/>
              <a:t>个变量的选择：</a:t>
            </a:r>
            <a:endParaRPr lang="zh-CN" altLang="en-US" sz="2000"/>
          </a:p>
        </p:txBody>
      </p:sp>
      <p:sp>
        <p:nvSpPr>
          <p:cNvPr id="3" name="文本框 2"/>
          <p:cNvSpPr txBox="1"/>
          <p:nvPr/>
        </p:nvSpPr>
        <p:spPr>
          <a:xfrm>
            <a:off x="996315" y="1385570"/>
            <a:ext cx="3307080" cy="384810"/>
          </a:xfrm>
          <a:prstGeom prst="rect">
            <a:avLst/>
          </a:prstGeom>
          <a:noFill/>
        </p:spPr>
        <p:txBody>
          <a:bodyPr wrap="none" rtlCol="0">
            <a:spAutoFit/>
          </a:bodyPr>
          <a:p>
            <a:pPr algn="ctr"/>
            <a:r>
              <a:rPr lang="zh-CN" altLang="en-US"/>
              <a:t>选择标准是是α有足够大的变化</a:t>
            </a:r>
            <a:endParaRPr lang="zh-CN" altLang="en-US"/>
          </a:p>
        </p:txBody>
      </p:sp>
      <p:pic>
        <p:nvPicPr>
          <p:cNvPr id="4" name="图片 3"/>
          <p:cNvPicPr>
            <a:picLocks noChangeAspect="1"/>
          </p:cNvPicPr>
          <p:nvPr/>
        </p:nvPicPr>
        <p:blipFill>
          <a:blip r:embed="rId1"/>
          <a:stretch>
            <a:fillRect/>
          </a:stretch>
        </p:blipFill>
        <p:spPr>
          <a:xfrm>
            <a:off x="996315" y="1891665"/>
            <a:ext cx="2419350" cy="600075"/>
          </a:xfrm>
          <a:prstGeom prst="rect">
            <a:avLst/>
          </a:prstGeom>
        </p:spPr>
      </p:pic>
      <p:sp>
        <p:nvSpPr>
          <p:cNvPr id="5" name="文本框 4"/>
          <p:cNvSpPr txBox="1"/>
          <p:nvPr/>
        </p:nvSpPr>
        <p:spPr>
          <a:xfrm>
            <a:off x="996315" y="2661920"/>
            <a:ext cx="3199130" cy="384810"/>
          </a:xfrm>
          <a:prstGeom prst="rect">
            <a:avLst/>
          </a:prstGeom>
          <a:noFill/>
        </p:spPr>
        <p:txBody>
          <a:bodyPr wrap="none" rtlCol="0">
            <a:spAutoFit/>
          </a:bodyPr>
          <a:p>
            <a:pPr algn="l"/>
            <a:r>
              <a:rPr lang="en-US" altLang="zh-CN">
                <a:sym typeface="+mn-ea"/>
              </a:rPr>
              <a:t>E1</a:t>
            </a:r>
            <a:r>
              <a:rPr lang="zh-CN" altLang="en-US">
                <a:sym typeface="+mn-ea"/>
              </a:rPr>
              <a:t>已经确定，需要</a:t>
            </a:r>
            <a:r>
              <a:rPr lang="en-US" altLang="zh-CN">
                <a:sym typeface="+mn-ea"/>
              </a:rPr>
              <a:t>|E1-E2|</a:t>
            </a:r>
            <a:r>
              <a:rPr lang="zh-CN" altLang="en-US">
                <a:sym typeface="+mn-ea"/>
              </a:rPr>
              <a:t>最大</a:t>
            </a:r>
            <a:endParaRPr lang="zh-CN" altLang="en-US"/>
          </a:p>
        </p:txBody>
      </p:sp>
      <p:sp>
        <p:nvSpPr>
          <p:cNvPr id="6" name="文本框 5"/>
          <p:cNvSpPr txBox="1"/>
          <p:nvPr/>
        </p:nvSpPr>
        <p:spPr>
          <a:xfrm>
            <a:off x="666115" y="3236595"/>
            <a:ext cx="2775585" cy="417830"/>
          </a:xfrm>
          <a:prstGeom prst="rect">
            <a:avLst/>
          </a:prstGeom>
          <a:noFill/>
        </p:spPr>
        <p:txBody>
          <a:bodyPr wrap="none" rtlCol="0">
            <a:spAutoFit/>
          </a:bodyPr>
          <a:p>
            <a:r>
              <a:rPr lang="en-US" altLang="zh-CN" sz="2000"/>
              <a:t>3. </a:t>
            </a:r>
            <a:r>
              <a:rPr lang="zh-CN" altLang="en-US" sz="2000"/>
              <a:t>计算阈值</a:t>
            </a:r>
            <a:r>
              <a:rPr lang="en-US" altLang="zh-CN" sz="2000"/>
              <a:t>b</a:t>
            </a:r>
            <a:r>
              <a:rPr lang="zh-CN" altLang="en-US" sz="2000"/>
              <a:t>和差值</a:t>
            </a:r>
            <a:r>
              <a:rPr lang="en-US" altLang="zh-CN" sz="2000"/>
              <a:t>Ei</a:t>
            </a:r>
            <a:r>
              <a:rPr lang="zh-CN" altLang="en-US" sz="2000"/>
              <a:t>：</a:t>
            </a:r>
            <a:endParaRPr lang="zh-CN" altLang="en-US" sz="2000"/>
          </a:p>
        </p:txBody>
      </p:sp>
      <p:sp>
        <p:nvSpPr>
          <p:cNvPr id="7" name="文本框 6"/>
          <p:cNvSpPr txBox="1"/>
          <p:nvPr/>
        </p:nvSpPr>
        <p:spPr>
          <a:xfrm>
            <a:off x="996315" y="3723005"/>
            <a:ext cx="3959225" cy="384810"/>
          </a:xfrm>
          <a:prstGeom prst="rect">
            <a:avLst/>
          </a:prstGeom>
          <a:noFill/>
        </p:spPr>
        <p:txBody>
          <a:bodyPr wrap="none" rtlCol="0">
            <a:spAutoFit/>
          </a:bodyPr>
          <a:p>
            <a:r>
              <a:rPr lang="zh-CN" altLang="en-US"/>
              <a:t>每次优化两个变量后，重新计算阈值</a:t>
            </a:r>
            <a:r>
              <a:rPr lang="en-US" altLang="zh-CN"/>
              <a:t>b</a:t>
            </a:r>
            <a:endParaRPr lang="en-US" altLang="zh-CN"/>
          </a:p>
        </p:txBody>
      </p:sp>
      <p:pic>
        <p:nvPicPr>
          <p:cNvPr id="9" name="图片 8"/>
          <p:cNvPicPr>
            <a:picLocks noChangeAspect="1"/>
          </p:cNvPicPr>
          <p:nvPr/>
        </p:nvPicPr>
        <p:blipFill>
          <a:blip r:embed="rId2"/>
          <a:stretch>
            <a:fillRect/>
          </a:stretch>
        </p:blipFill>
        <p:spPr>
          <a:xfrm>
            <a:off x="996315" y="4195445"/>
            <a:ext cx="4018915" cy="571500"/>
          </a:xfrm>
          <a:prstGeom prst="rect">
            <a:avLst/>
          </a:prstGeom>
        </p:spPr>
      </p:pic>
      <p:pic>
        <p:nvPicPr>
          <p:cNvPr id="10" name="图片 9"/>
          <p:cNvPicPr>
            <a:picLocks noChangeAspect="1"/>
          </p:cNvPicPr>
          <p:nvPr/>
        </p:nvPicPr>
        <p:blipFill>
          <a:blip r:embed="rId3"/>
          <a:stretch>
            <a:fillRect/>
          </a:stretch>
        </p:blipFill>
        <p:spPr>
          <a:xfrm>
            <a:off x="996315" y="4766945"/>
            <a:ext cx="3056890" cy="533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75005" y="441325"/>
            <a:ext cx="7656830" cy="4971415"/>
          </a:xfrm>
          <a:prstGeom prst="rect">
            <a:avLst/>
          </a:prstGeom>
        </p:spPr>
      </p:pic>
      <p:pic>
        <p:nvPicPr>
          <p:cNvPr id="4" name="图片 3"/>
          <p:cNvPicPr>
            <a:picLocks noChangeAspect="1"/>
          </p:cNvPicPr>
          <p:nvPr/>
        </p:nvPicPr>
        <p:blipFill>
          <a:blip r:embed="rId2"/>
          <a:stretch>
            <a:fillRect/>
          </a:stretch>
        </p:blipFill>
        <p:spPr>
          <a:xfrm>
            <a:off x="675005" y="5320665"/>
            <a:ext cx="7619365" cy="657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8"/>
        </a:solidFill>
        <a:effectLst/>
      </p:bgPr>
    </p:bg>
    <p:spTree>
      <p:nvGrpSpPr>
        <p:cNvPr id="1" name=""/>
        <p:cNvGrpSpPr/>
        <p:nvPr/>
      </p:nvGrpSpPr>
      <p:grpSpPr>
        <a:xfrm>
          <a:off x="0" y="0"/>
          <a:ext cx="0" cy="0"/>
          <a:chOff x="0" y="0"/>
          <a:chExt cx="0" cy="0"/>
        </a:xfrm>
      </p:grpSpPr>
      <p:sp>
        <p:nvSpPr>
          <p:cNvPr id="4" name="标题 5"/>
          <p:cNvSpPr txBox="1"/>
          <p:nvPr>
            <p:custDataLst>
              <p:tags r:id="rId1"/>
            </p:custDataLst>
          </p:nvPr>
        </p:nvSpPr>
        <p:spPr>
          <a:xfrm>
            <a:off x="3394076" y="2381251"/>
            <a:ext cx="5262563" cy="811213"/>
          </a:xfrm>
          <a:prstGeom prst="rect">
            <a:avLst/>
          </a:prstGeom>
        </p:spPr>
        <p:txBody>
          <a:bodyPr anchor="b">
            <a:normAutofit lnSpcReduction="20000"/>
          </a:bodyPr>
          <a:lstStyle>
            <a:lvl1pPr algn="ctr" defTabSz="914400" rtl="0" eaLnBrk="1" latinLnBrk="0" hangingPunct="1">
              <a:lnSpc>
                <a:spcPct val="90000"/>
              </a:lnSpc>
              <a:spcBef>
                <a:spcPct val="0"/>
              </a:spcBef>
              <a:buNone/>
              <a:defRPr sz="4000" b="1" i="0" kern="1200" baseline="0">
                <a:solidFill>
                  <a:schemeClr val="tx2">
                    <a:lumMod val="75000"/>
                  </a:schemeClr>
                </a:solidFill>
                <a:effectLst>
                  <a:outerShdw dist="50800" dir="5400000" algn="t" rotWithShape="0">
                    <a:schemeClr val="bg1">
                      <a:alpha val="19000"/>
                    </a:schemeClr>
                  </a:outerShdw>
                </a:effectLst>
                <a:latin typeface="Arial Black" panose="020B0A04020102020204" pitchFamily="34" charset="0"/>
                <a:ea typeface="微软雅黑" panose="020B0503020204020204" pitchFamily="34" charset="-122"/>
                <a:cs typeface="+mj-cs"/>
              </a:defRPr>
            </a:lvl1pPr>
          </a:lstStyle>
          <a:p>
            <a:pPr>
              <a:lnSpc>
                <a:spcPct val="130000"/>
              </a:lnSpc>
            </a:pPr>
            <a:r>
              <a:rPr lang="zh-CN" altLang="en-US" dirty="0" smtClean="0">
                <a:solidFill>
                  <a:schemeClr val="accent1">
                    <a:lumMod val="50000"/>
                  </a:schemeClr>
                </a:solidFill>
                <a:latin typeface="+mn-ea"/>
                <a:sym typeface="+mn-ea"/>
              </a:rPr>
              <a:t>支持向量机简介</a:t>
            </a:r>
            <a:endParaRPr lang="zh-CN" altLang="en-US" dirty="0">
              <a:solidFill>
                <a:schemeClr val="tx1">
                  <a:lumMod val="65000"/>
                  <a:lumOff val="35000"/>
                </a:schemeClr>
              </a:solidFill>
              <a:effectLst>
                <a:outerShdw dist="50800" dir="5400000" algn="t" rotWithShape="0">
                  <a:srgbClr val="FFFFFF">
                    <a:alpha val="19000"/>
                  </a:srgbClr>
                </a:outerShdw>
              </a:effectLst>
            </a:endParaRPr>
          </a:p>
        </p:txBody>
      </p:sp>
      <p:sp>
        <p:nvSpPr>
          <p:cNvPr id="5" name="文本占位符 6"/>
          <p:cNvSpPr txBox="1"/>
          <p:nvPr>
            <p:custDataLst>
              <p:tags r:id="rId2"/>
            </p:custDataLst>
          </p:nvPr>
        </p:nvSpPr>
        <p:spPr>
          <a:xfrm>
            <a:off x="3394076" y="3371851"/>
            <a:ext cx="5262563" cy="398463"/>
          </a:xfrm>
          <a:prstGeom prst="rect">
            <a:avLst/>
          </a:prstGeom>
          <a:solidFill>
            <a:schemeClr val="accent1">
              <a:lumMod val="60000"/>
              <a:lumOff val="40000"/>
            </a:schemeClr>
          </a:solidFill>
        </p:spPr>
        <p:txBody>
          <a:bodyPr anchor="ctr">
            <a:normAutofit/>
          </a:bodyPr>
          <a:lstStyle>
            <a:lvl1pPr marL="0" indent="0" algn="ctr" defTabSz="914400" rtl="0" eaLnBrk="1" latinLnBrk="0" hangingPunct="1">
              <a:lnSpc>
                <a:spcPct val="110000"/>
              </a:lnSpc>
              <a:spcBef>
                <a:spcPts val="1800"/>
              </a:spcBef>
              <a:spcAft>
                <a:spcPts val="0"/>
              </a:spcAft>
              <a:buClr>
                <a:schemeClr val="accent1"/>
              </a:buClr>
              <a:buSzPct val="60000"/>
              <a:buFont typeface="Wingdings" panose="05000000000000000000" pitchFamily="2" charset="2"/>
              <a:buNone/>
              <a:defRPr sz="1600" kern="1200" baseline="0">
                <a:solidFill>
                  <a:schemeClr val="bg1"/>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tx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t>支持向量机的相关概念</a:t>
            </a:r>
            <a:endParaRPr lang="zh-CN" altLang="en-US" dirty="0"/>
          </a:p>
        </p:txBody>
      </p:sp>
      <p:sp>
        <p:nvSpPr>
          <p:cNvPr id="10" name="椭圆 9">
            <a:hlinkClick r:id="" action="ppaction://hlinkshowjump?jump=nextslide"/>
          </p:cNvPr>
          <p:cNvSpPr/>
          <p:nvPr>
            <p:custDataLst>
              <p:tags r:id="rId3"/>
            </p:custDataLst>
          </p:nvPr>
        </p:nvSpPr>
        <p:spPr bwMode="auto">
          <a:xfrm>
            <a:off x="5781676" y="4025901"/>
            <a:ext cx="487363" cy="487363"/>
          </a:xfrm>
          <a:prstGeom prst="ellipse">
            <a:avLst/>
          </a:prstGeom>
          <a:solidFill>
            <a:srgbClr val="B0B2B5"/>
          </a:solidFill>
          <a:ln w="12700" cap="flat" cmpd="sng" algn="ctr">
            <a:noFill/>
            <a:prstDash val="solid"/>
            <a:miter lim="800000"/>
          </a:ln>
          <a:effectLst>
            <a:outerShdw dist="25400" dir="5400000" algn="t" rotWithShape="0">
              <a:srgbClr val="FFFFFF">
                <a:alpha val="37000"/>
              </a:srgbClr>
            </a:outerShdw>
          </a:effectLst>
        </p:spPr>
        <p:txBody>
          <a:bodyPr anchor="ctr"/>
          <a:lstStyle/>
          <a:p>
            <a:pPr algn="ctr">
              <a:defRPr/>
            </a:pPr>
            <a:endParaRPr lang="zh-CN" altLang="en-US" kern="0">
              <a:solidFill>
                <a:schemeClr val="bg1">
                  <a:lumMod val="65000"/>
                </a:schemeClr>
              </a:solidFill>
              <a:latin typeface="Calibri" panose="020F0502020204030204"/>
              <a:ea typeface="幼圆"/>
            </a:endParaRPr>
          </a:p>
        </p:txBody>
      </p:sp>
      <p:sp>
        <p:nvSpPr>
          <p:cNvPr id="11" name="燕尾形 10">
            <a:hlinkClick r:id="" action="ppaction://hlinkshowjump?jump=nextslide"/>
          </p:cNvPr>
          <p:cNvSpPr/>
          <p:nvPr>
            <p:custDataLst>
              <p:tags r:id="rId4"/>
            </p:custDataLst>
          </p:nvPr>
        </p:nvSpPr>
        <p:spPr bwMode="auto">
          <a:xfrm>
            <a:off x="5937251" y="4178300"/>
            <a:ext cx="176213" cy="204788"/>
          </a:xfrm>
          <a:prstGeom prst="chevron">
            <a:avLst>
              <a:gd name="adj" fmla="val 61752"/>
            </a:avLst>
          </a:prstGeom>
          <a:solidFill>
            <a:srgbClr val="FFFFFF"/>
          </a:solidFill>
          <a:ln w="12700" cap="flat" cmpd="sng" algn="ctr">
            <a:noFill/>
            <a:prstDash val="solid"/>
            <a:miter lim="800000"/>
          </a:ln>
          <a:effectLst/>
        </p:spPr>
        <p:txBody>
          <a:bodyPr anchor="ctr"/>
          <a:lstStyle/>
          <a:p>
            <a:pPr algn="ctr">
              <a:defRPr/>
            </a:pPr>
            <a:endParaRPr lang="zh-CN" altLang="en-US" kern="0">
              <a:solidFill>
                <a:srgbClr val="3D3F41"/>
              </a:solidFill>
              <a:latin typeface="Calibri" panose="020F0502020204030204"/>
              <a:ea typeface="幼圆"/>
            </a:endParaRPr>
          </a:p>
        </p:txBody>
      </p:sp>
    </p:spTree>
    <p:custDataLst>
      <p:tags r:id="rId5"/>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13155" y="461645"/>
            <a:ext cx="7400290" cy="62528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7F7F8"/>
        </a:solidFill>
        <a:effectLst/>
      </p:bgPr>
    </p:bg>
    <p:spTree>
      <p:nvGrpSpPr>
        <p:cNvPr id="1" name=""/>
        <p:cNvGrpSpPr/>
        <p:nvPr/>
      </p:nvGrpSpPr>
      <p:grpSpPr>
        <a:xfrm>
          <a:off x="0" y="0"/>
          <a:ext cx="0" cy="0"/>
          <a:chOff x="0" y="0"/>
          <a:chExt cx="0" cy="0"/>
        </a:xfrm>
      </p:grpSpPr>
      <p:sp>
        <p:nvSpPr>
          <p:cNvPr id="3" name="直角三角形 2"/>
          <p:cNvSpPr/>
          <p:nvPr>
            <p:custDataLst>
              <p:tags r:id="rId1"/>
            </p:custDataLst>
          </p:nvPr>
        </p:nvSpPr>
        <p:spPr>
          <a:xfrm rot="1536572" flipH="1">
            <a:off x="7866064" y="3538538"/>
            <a:ext cx="519112" cy="474662"/>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直角三角形 3"/>
          <p:cNvSpPr/>
          <p:nvPr>
            <p:custDataLst>
              <p:tags r:id="rId2"/>
            </p:custDataLst>
          </p:nvPr>
        </p:nvSpPr>
        <p:spPr>
          <a:xfrm rot="14190071" flipH="1">
            <a:off x="6762751" y="4144963"/>
            <a:ext cx="350837" cy="24923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直角三角形 4"/>
          <p:cNvSpPr/>
          <p:nvPr>
            <p:custDataLst>
              <p:tags r:id="rId3"/>
            </p:custDataLst>
          </p:nvPr>
        </p:nvSpPr>
        <p:spPr>
          <a:xfrm rot="4247644" flipH="1">
            <a:off x="7240588" y="5137151"/>
            <a:ext cx="231775" cy="1651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直角三角形 5"/>
          <p:cNvSpPr/>
          <p:nvPr>
            <p:custDataLst>
              <p:tags r:id="rId4"/>
            </p:custDataLst>
          </p:nvPr>
        </p:nvSpPr>
        <p:spPr>
          <a:xfrm rot="4247644" flipH="1">
            <a:off x="7864476" y="5394326"/>
            <a:ext cx="119062" cy="6508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直角三角形 6"/>
          <p:cNvSpPr/>
          <p:nvPr>
            <p:custDataLst>
              <p:tags r:id="rId5"/>
            </p:custDataLst>
          </p:nvPr>
        </p:nvSpPr>
        <p:spPr>
          <a:xfrm rot="10186793" flipH="1">
            <a:off x="4710113" y="4854575"/>
            <a:ext cx="231775" cy="1651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直角三角形 7"/>
          <p:cNvSpPr/>
          <p:nvPr>
            <p:custDataLst>
              <p:tags r:id="rId6"/>
            </p:custDataLst>
          </p:nvPr>
        </p:nvSpPr>
        <p:spPr>
          <a:xfrm rot="3312711" flipH="1">
            <a:off x="5064919" y="4231482"/>
            <a:ext cx="231775" cy="252413"/>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直角三角形 8"/>
          <p:cNvSpPr/>
          <p:nvPr>
            <p:custDataLst>
              <p:tags r:id="rId7"/>
            </p:custDataLst>
          </p:nvPr>
        </p:nvSpPr>
        <p:spPr>
          <a:xfrm rot="5400000" flipH="1">
            <a:off x="3683795" y="2729707"/>
            <a:ext cx="138112" cy="250825"/>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直角三角形 9"/>
          <p:cNvSpPr/>
          <p:nvPr>
            <p:custDataLst>
              <p:tags r:id="rId8"/>
            </p:custDataLst>
          </p:nvPr>
        </p:nvSpPr>
        <p:spPr>
          <a:xfrm rot="5400000" flipH="1">
            <a:off x="3730626" y="1527176"/>
            <a:ext cx="66675" cy="12065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custDataLst>
              <p:tags r:id="rId9"/>
            </p:custDataLst>
          </p:nvPr>
        </p:nvCxnSpPr>
        <p:spPr>
          <a:xfrm flipH="1" flipV="1">
            <a:off x="7148514" y="4344989"/>
            <a:ext cx="715962" cy="4476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0"/>
            </p:custDataLst>
          </p:nvPr>
        </p:nvCxnSpPr>
        <p:spPr>
          <a:xfrm flipH="1" flipV="1">
            <a:off x="6900863" y="4360863"/>
            <a:ext cx="1246187" cy="77946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1"/>
            </p:custDataLst>
          </p:nvPr>
        </p:nvCxnSpPr>
        <p:spPr>
          <a:xfrm flipH="1" flipV="1">
            <a:off x="3867151" y="1720851"/>
            <a:ext cx="717550" cy="4476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2"/>
            </p:custDataLst>
          </p:nvPr>
        </p:nvCxnSpPr>
        <p:spPr>
          <a:xfrm flipH="1" flipV="1">
            <a:off x="2973388" y="1417638"/>
            <a:ext cx="1246187" cy="78105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custDataLst>
              <p:tags r:id="rId13"/>
            </p:custDataLst>
          </p:nvPr>
        </p:nvSpPr>
        <p:spPr>
          <a:xfrm flipH="1">
            <a:off x="4423552" y="2216102"/>
            <a:ext cx="3391976" cy="2751567"/>
          </a:xfrm>
          <a:custGeom>
            <a:avLst/>
            <a:gdLst>
              <a:gd name="connsiteX0" fmla="*/ 0 w 3391976"/>
              <a:gd name="connsiteY0" fmla="*/ 0 h 2751567"/>
              <a:gd name="connsiteX1" fmla="*/ 3391976 w 3391976"/>
              <a:gd name="connsiteY1" fmla="*/ 0 h 2751567"/>
              <a:gd name="connsiteX2" fmla="*/ 1695988 w 3391976"/>
              <a:gd name="connsiteY2" fmla="*/ 2751567 h 2751567"/>
            </a:gdLst>
            <a:ahLst/>
            <a:cxnLst>
              <a:cxn ang="0">
                <a:pos x="connsiteX0" y="connsiteY0"/>
              </a:cxn>
              <a:cxn ang="0">
                <a:pos x="connsiteX1" y="connsiteY1"/>
              </a:cxn>
              <a:cxn ang="0">
                <a:pos x="connsiteX2" y="connsiteY2"/>
              </a:cxn>
            </a:cxnLst>
            <a:rect l="l" t="t" r="r" b="b"/>
            <a:pathLst>
              <a:path w="3391976" h="2751567">
                <a:moveTo>
                  <a:pt x="0" y="0"/>
                </a:moveTo>
                <a:lnTo>
                  <a:pt x="3391976" y="0"/>
                </a:lnTo>
                <a:lnTo>
                  <a:pt x="1695988" y="27515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36000" anchor="ctr"/>
          <a:lstStyle/>
          <a:p>
            <a:pPr algn="ctr">
              <a:lnSpc>
                <a:spcPct val="80000"/>
              </a:lnSpc>
              <a:defRPr/>
            </a:pPr>
            <a:r>
              <a:rPr lang="en-US" altLang="zh-CN" sz="5400" dirty="0" smtClean="0">
                <a:solidFill>
                  <a:srgbClr val="FFFFFF"/>
                </a:solidFill>
                <a:effectLst>
                  <a:innerShdw blurRad="38100" dist="25400" dir="13500000">
                    <a:prstClr val="black">
                      <a:alpha val="50000"/>
                    </a:prstClr>
                  </a:innerShdw>
                </a:effectLst>
                <a:latin typeface="Aharoni" panose="02010803020104030203" pitchFamily="2" charset="-79"/>
                <a:ea typeface="华文琥珀" panose="02010800040101010101" pitchFamily="2" charset="-122"/>
                <a:cs typeface="Aharoni" panose="02010803020104030203" pitchFamily="2" charset="-79"/>
              </a:rPr>
              <a:t>Thank</a:t>
            </a:r>
            <a:endParaRPr lang="en-US" altLang="zh-CN" sz="5400" dirty="0" smtClean="0">
              <a:solidFill>
                <a:srgbClr val="FFFFFF"/>
              </a:solidFill>
              <a:effectLst>
                <a:innerShdw blurRad="38100" dist="25400" dir="13500000">
                  <a:prstClr val="black">
                    <a:alpha val="50000"/>
                  </a:prstClr>
                </a:innerShdw>
              </a:effectLst>
              <a:latin typeface="Aharoni" panose="02010803020104030203" pitchFamily="2" charset="-79"/>
              <a:ea typeface="华文琥珀" panose="02010800040101010101" pitchFamily="2" charset="-122"/>
              <a:cs typeface="Aharoni" panose="02010803020104030203" pitchFamily="2" charset="-79"/>
            </a:endParaRPr>
          </a:p>
          <a:p>
            <a:pPr algn="ctr">
              <a:lnSpc>
                <a:spcPct val="80000"/>
              </a:lnSpc>
              <a:defRPr/>
            </a:pPr>
            <a:r>
              <a:rPr lang="en-US" altLang="zh-CN" sz="5400" dirty="0" smtClean="0">
                <a:solidFill>
                  <a:srgbClr val="FFFFFF"/>
                </a:solidFill>
                <a:effectLst>
                  <a:innerShdw blurRad="38100" dist="25400" dir="13500000">
                    <a:prstClr val="black">
                      <a:alpha val="50000"/>
                    </a:prstClr>
                  </a:innerShdw>
                </a:effectLst>
                <a:latin typeface="Aharoni" panose="02010803020104030203" pitchFamily="2" charset="-79"/>
                <a:ea typeface="华文琥珀" panose="02010800040101010101" pitchFamily="2" charset="-122"/>
                <a:cs typeface="Aharoni" panose="02010803020104030203" pitchFamily="2" charset="-79"/>
              </a:rPr>
              <a:t>you</a:t>
            </a:r>
            <a:endParaRPr lang="zh-CN" altLang="en-US" sz="5400" dirty="0">
              <a:solidFill>
                <a:srgbClr val="FFFFFF"/>
              </a:solidFill>
              <a:effectLst>
                <a:innerShdw blurRad="38100" dist="25400" dir="13500000">
                  <a:prstClr val="black">
                    <a:alpha val="50000"/>
                  </a:prstClr>
                </a:innerShdw>
              </a:effectLst>
              <a:latin typeface="Aharoni" panose="02010803020104030203" pitchFamily="2" charset="-79"/>
              <a:ea typeface="华文琥珀" panose="02010800040101010101" pitchFamily="2" charset="-122"/>
              <a:cs typeface="Aharoni" panose="02010803020104030203" pitchFamily="2" charset="-79"/>
            </a:endParaRPr>
          </a:p>
        </p:txBody>
      </p:sp>
    </p:spTree>
    <p:custDataLst>
      <p:tags r:id="rId1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651510" y="1634490"/>
            <a:ext cx="7232015" cy="3666490"/>
          </a:xfrm>
          <a:prstGeom prst="rect">
            <a:avLst/>
          </a:prstGeom>
        </p:spPr>
      </p:pic>
      <p:pic>
        <p:nvPicPr>
          <p:cNvPr id="9" name="图片 8"/>
          <p:cNvPicPr>
            <a:picLocks noChangeAspect="1"/>
          </p:cNvPicPr>
          <p:nvPr/>
        </p:nvPicPr>
        <p:blipFill>
          <a:blip r:embed="rId2"/>
          <a:stretch>
            <a:fillRect/>
          </a:stretch>
        </p:blipFill>
        <p:spPr>
          <a:xfrm>
            <a:off x="8042910" y="1634490"/>
            <a:ext cx="3723640" cy="3667125"/>
          </a:xfrm>
          <a:prstGeom prst="rect">
            <a:avLst/>
          </a:prstGeom>
        </p:spPr>
      </p:pic>
      <p:sp>
        <p:nvSpPr>
          <p:cNvPr id="10" name="文本框 9"/>
          <p:cNvSpPr txBox="1"/>
          <p:nvPr/>
        </p:nvSpPr>
        <p:spPr>
          <a:xfrm>
            <a:off x="10752455" y="4224020"/>
            <a:ext cx="956310" cy="36830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p>
            <a:r>
              <a:rPr lang="en-US" altLang="zh-CN"/>
              <a:t>w</a:t>
            </a:r>
            <a:r>
              <a:rPr lang="zh-CN" altLang="en-US"/>
              <a:t>·</a:t>
            </a:r>
            <a:r>
              <a:rPr lang="en-US" altLang="zh-CN"/>
              <a:t>x+b=0</a:t>
            </a:r>
            <a:endParaRPr lang="en-US" altLang="zh-CN"/>
          </a:p>
        </p:txBody>
      </p:sp>
      <p:sp>
        <p:nvSpPr>
          <p:cNvPr id="11" name="文本框 10"/>
          <p:cNvSpPr txBox="1"/>
          <p:nvPr/>
        </p:nvSpPr>
        <p:spPr>
          <a:xfrm>
            <a:off x="781050" y="875030"/>
            <a:ext cx="1097280" cy="483235"/>
          </a:xfrm>
          <a:prstGeom prst="rect">
            <a:avLst/>
          </a:prstGeom>
          <a:noFill/>
        </p:spPr>
        <p:txBody>
          <a:bodyPr wrap="none" rtlCol="0">
            <a:spAutoFit/>
          </a:bodyPr>
          <a:p>
            <a:r>
              <a:rPr lang="zh-CN" altLang="en-US" sz="2400"/>
              <a:t>超平面</a:t>
            </a:r>
            <a:endParaRPr lang="zh-CN" altLang="en-US" sz="2400"/>
          </a:p>
        </p:txBody>
      </p:sp>
      <p:sp>
        <p:nvSpPr>
          <p:cNvPr id="12" name="文本框 11"/>
          <p:cNvSpPr txBox="1"/>
          <p:nvPr/>
        </p:nvSpPr>
        <p:spPr>
          <a:xfrm>
            <a:off x="8943340" y="5426710"/>
            <a:ext cx="2171700" cy="384810"/>
          </a:xfrm>
          <a:prstGeom prst="rect">
            <a:avLst/>
          </a:prstGeom>
          <a:noFill/>
        </p:spPr>
        <p:txBody>
          <a:bodyPr wrap="none" rtlCol="0">
            <a:spAutoFit/>
          </a:bodyPr>
          <a:p>
            <a:r>
              <a:rPr lang="en-US" altLang="zh-CN"/>
              <a:t>w</a:t>
            </a:r>
            <a:r>
              <a:rPr lang="zh-CN" altLang="en-US"/>
              <a:t>：相当于系数向量</a:t>
            </a:r>
            <a:endParaRPr lang="zh-CN" altLang="en-US"/>
          </a:p>
        </p:txBody>
      </p:sp>
      <p:sp>
        <p:nvSpPr>
          <p:cNvPr id="13" name="文本框 12"/>
          <p:cNvSpPr txBox="1"/>
          <p:nvPr/>
        </p:nvSpPr>
        <p:spPr>
          <a:xfrm>
            <a:off x="1003300" y="5524500"/>
            <a:ext cx="1325880" cy="933450"/>
          </a:xfrm>
          <a:prstGeom prst="rect">
            <a:avLst/>
          </a:prstGeom>
          <a:noFill/>
        </p:spPr>
        <p:txBody>
          <a:bodyPr wrap="none" rtlCol="0">
            <a:spAutoFit/>
          </a:bodyPr>
          <a:p>
            <a:r>
              <a:rPr lang="zh-CN" altLang="en-US"/>
              <a:t>超平面    ：</a:t>
            </a:r>
            <a:endParaRPr lang="zh-CN" altLang="en-US"/>
          </a:p>
          <a:p>
            <a:endParaRPr lang="zh-CN" altLang="en-US"/>
          </a:p>
          <a:p>
            <a:r>
              <a:rPr lang="zh-CN" altLang="en-US"/>
              <a:t>分类函数：</a:t>
            </a:r>
            <a:endParaRPr lang="zh-CN" altLang="en-US"/>
          </a:p>
        </p:txBody>
      </p:sp>
      <p:pic>
        <p:nvPicPr>
          <p:cNvPr id="14" name="图片 13"/>
          <p:cNvPicPr>
            <a:picLocks noChangeAspect="1"/>
          </p:cNvPicPr>
          <p:nvPr/>
        </p:nvPicPr>
        <p:blipFill>
          <a:blip r:embed="rId3"/>
          <a:stretch>
            <a:fillRect/>
          </a:stretch>
        </p:blipFill>
        <p:spPr>
          <a:xfrm>
            <a:off x="2329180" y="5524500"/>
            <a:ext cx="1640205" cy="384175"/>
          </a:xfrm>
          <a:prstGeom prst="rect">
            <a:avLst/>
          </a:prstGeom>
        </p:spPr>
      </p:pic>
      <p:pic>
        <p:nvPicPr>
          <p:cNvPr id="15" name="图片 14"/>
          <p:cNvPicPr>
            <a:picLocks noChangeAspect="1"/>
          </p:cNvPicPr>
          <p:nvPr/>
        </p:nvPicPr>
        <p:blipFill>
          <a:blip r:embed="rId4"/>
          <a:stretch>
            <a:fillRect/>
          </a:stretch>
        </p:blipFill>
        <p:spPr>
          <a:xfrm>
            <a:off x="2329180" y="6085840"/>
            <a:ext cx="2668905" cy="4387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6585" y="788035"/>
            <a:ext cx="1402080" cy="483235"/>
          </a:xfrm>
          <a:prstGeom prst="rect">
            <a:avLst/>
          </a:prstGeom>
          <a:noFill/>
        </p:spPr>
        <p:txBody>
          <a:bodyPr wrap="none" rtlCol="0">
            <a:spAutoFit/>
          </a:bodyPr>
          <a:p>
            <a:r>
              <a:rPr lang="zh-CN" altLang="en-US" sz="2400"/>
              <a:t>函数间隔</a:t>
            </a:r>
            <a:endParaRPr lang="zh-CN" altLang="en-US" sz="2400"/>
          </a:p>
        </p:txBody>
      </p:sp>
      <p:pic>
        <p:nvPicPr>
          <p:cNvPr id="3" name="图片 2"/>
          <p:cNvPicPr>
            <a:picLocks noChangeAspect="1"/>
          </p:cNvPicPr>
          <p:nvPr/>
        </p:nvPicPr>
        <p:blipFill>
          <a:blip r:embed="rId1"/>
          <a:stretch>
            <a:fillRect/>
          </a:stretch>
        </p:blipFill>
        <p:spPr>
          <a:xfrm>
            <a:off x="732155" y="1379220"/>
            <a:ext cx="7868285" cy="4157345"/>
          </a:xfrm>
          <a:prstGeom prst="rect">
            <a:avLst/>
          </a:prstGeom>
        </p:spPr>
      </p:pic>
      <p:graphicFrame>
        <p:nvGraphicFramePr>
          <p:cNvPr id="6" name="对象 5">
            <a:hlinkClick r:id="" action="ppaction://ole?verb="/>
          </p:cNvPr>
          <p:cNvGraphicFramePr>
            <a:graphicFrameLocks noChangeAspect="1"/>
          </p:cNvGraphicFramePr>
          <p:nvPr/>
        </p:nvGraphicFramePr>
        <p:xfrm>
          <a:off x="9087485" y="1733550"/>
          <a:ext cx="2178050" cy="735965"/>
        </p:xfrm>
        <a:graphic>
          <a:graphicData uri="http://schemas.openxmlformats.org/presentationml/2006/ole">
            <mc:AlternateContent xmlns:mc="http://schemas.openxmlformats.org/markup-compatibility/2006">
              <mc:Choice xmlns:v="urn:schemas-microsoft-com:vml" Requires="v">
                <p:oleObj spid="_x0000_s1026" name="" r:id="rId2" imgW="711200" imgH="228600" progId="Equation.KSEE3">
                  <p:embed/>
                </p:oleObj>
              </mc:Choice>
              <mc:Fallback>
                <p:oleObj name="" r:id="rId2" imgW="711200" imgH="228600" progId="Equation.KSEE3">
                  <p:embed/>
                  <p:pic>
                    <p:nvPicPr>
                      <p:cNvPr id="0" name="图片 1025"/>
                      <p:cNvPicPr/>
                      <p:nvPr/>
                    </p:nvPicPr>
                    <p:blipFill>
                      <a:blip r:embed="rId3"/>
                      <a:stretch>
                        <a:fillRect/>
                      </a:stretch>
                    </p:blipFill>
                    <p:spPr>
                      <a:xfrm>
                        <a:off x="9087485" y="1733550"/>
                        <a:ext cx="2178050" cy="73596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9007475" y="3430270"/>
          <a:ext cx="914400" cy="215900"/>
        </p:xfrm>
        <a:graphic>
          <a:graphicData uri="http://schemas.openxmlformats.org/presentationml/2006/ole">
            <mc:AlternateContent xmlns:mc="http://schemas.openxmlformats.org/markup-compatibility/2006">
              <mc:Choice xmlns:v="urn:schemas-microsoft-com:vml" Requires="v">
                <p:oleObj spid="_x0000_s1027" name="" r:id="rId4" imgW="914400" imgH="215900" progId="Equation.KSEE3">
                  <p:embed/>
                </p:oleObj>
              </mc:Choice>
              <mc:Fallback>
                <p:oleObj name="" r:id="rId4" imgW="914400" imgH="215900" progId="Equation.KSEE3">
                  <p:embed/>
                  <p:pic>
                    <p:nvPicPr>
                      <p:cNvPr id="0" name="图片 1026"/>
                      <p:cNvPicPr/>
                      <p:nvPr/>
                    </p:nvPicPr>
                    <p:blipFill>
                      <a:blip r:embed="rId5"/>
                      <a:stretch>
                        <a:fillRect/>
                      </a:stretch>
                    </p:blipFill>
                    <p:spPr>
                      <a:xfrm>
                        <a:off x="9007475" y="3430270"/>
                        <a:ext cx="914400" cy="2159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9087485" y="2686050"/>
          <a:ext cx="2177415" cy="527050"/>
        </p:xfrm>
        <a:graphic>
          <a:graphicData uri="http://schemas.openxmlformats.org/presentationml/2006/ole">
            <mc:AlternateContent xmlns:mc="http://schemas.openxmlformats.org/markup-compatibility/2006">
              <mc:Choice xmlns:v="urn:schemas-microsoft-com:vml" Requires="v">
                <p:oleObj spid="_x0000_s1028" name="" r:id="rId6" imgW="812800" imgH="228600" progId="Equation.KSEE3">
                  <p:embed/>
                </p:oleObj>
              </mc:Choice>
              <mc:Fallback>
                <p:oleObj name="" r:id="rId6" imgW="812800" imgH="228600" progId="Equation.KSEE3">
                  <p:embed/>
                  <p:pic>
                    <p:nvPicPr>
                      <p:cNvPr id="0" name="图片 1027"/>
                      <p:cNvPicPr/>
                      <p:nvPr/>
                    </p:nvPicPr>
                    <p:blipFill>
                      <a:blip r:embed="rId7"/>
                      <a:stretch>
                        <a:fillRect/>
                      </a:stretch>
                    </p:blipFill>
                    <p:spPr>
                      <a:xfrm>
                        <a:off x="9087485" y="2686050"/>
                        <a:ext cx="2177415" cy="527050"/>
                      </a:xfrm>
                      <a:prstGeom prst="rect">
                        <a:avLst/>
                      </a:prstGeom>
                    </p:spPr>
                  </p:pic>
                </p:oleObj>
              </mc:Fallback>
            </mc:AlternateContent>
          </a:graphicData>
        </a:graphic>
      </p:graphicFrame>
      <p:sp>
        <p:nvSpPr>
          <p:cNvPr id="9" name="文本框 8"/>
          <p:cNvSpPr txBox="1"/>
          <p:nvPr/>
        </p:nvSpPr>
        <p:spPr>
          <a:xfrm>
            <a:off x="732155" y="5828030"/>
            <a:ext cx="7207250" cy="384810"/>
          </a:xfrm>
          <a:prstGeom prst="rect">
            <a:avLst/>
          </a:prstGeom>
          <a:noFill/>
        </p:spPr>
        <p:txBody>
          <a:bodyPr wrap="square" rtlCol="0">
            <a:spAutoFit/>
          </a:bodyPr>
          <a:p>
            <a:r>
              <a:rPr lang="zh-CN" altLang="zh-CN"/>
              <a:t>问题：函数间隔的</a:t>
            </a:r>
            <a:r>
              <a:rPr lang="en-US" altLang="zh-CN"/>
              <a:t>w</a:t>
            </a:r>
            <a:r>
              <a:rPr lang="zh-CN" altLang="en-US"/>
              <a:t>和</a:t>
            </a:r>
            <a:r>
              <a:rPr lang="en-US" altLang="zh-CN"/>
              <a:t>b</a:t>
            </a:r>
            <a:r>
              <a:rPr lang="zh-CN" altLang="en-US"/>
              <a:t>可以成倍改变，超平面不变，这样求解无意义</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3740" y="807720"/>
            <a:ext cx="1402080" cy="483235"/>
          </a:xfrm>
          <a:prstGeom prst="rect">
            <a:avLst/>
          </a:prstGeom>
          <a:noFill/>
        </p:spPr>
        <p:txBody>
          <a:bodyPr wrap="none" rtlCol="0">
            <a:spAutoFit/>
          </a:bodyPr>
          <a:p>
            <a:r>
              <a:rPr lang="zh-CN" altLang="en-US" sz="2400"/>
              <a:t>几何间隔</a:t>
            </a:r>
            <a:endParaRPr lang="zh-CN" altLang="en-US" sz="2400"/>
          </a:p>
        </p:txBody>
      </p:sp>
      <p:pic>
        <p:nvPicPr>
          <p:cNvPr id="3" name="图片 2"/>
          <p:cNvPicPr>
            <a:picLocks noChangeAspect="1"/>
          </p:cNvPicPr>
          <p:nvPr/>
        </p:nvPicPr>
        <p:blipFill>
          <a:blip r:embed="rId1"/>
          <a:stretch>
            <a:fillRect/>
          </a:stretch>
        </p:blipFill>
        <p:spPr>
          <a:xfrm>
            <a:off x="713740" y="1642110"/>
            <a:ext cx="7552690" cy="1257300"/>
          </a:xfrm>
          <a:prstGeom prst="rect">
            <a:avLst/>
          </a:prstGeom>
        </p:spPr>
      </p:pic>
      <p:pic>
        <p:nvPicPr>
          <p:cNvPr id="4" name="图片 3"/>
          <p:cNvPicPr>
            <a:picLocks noChangeAspect="1"/>
          </p:cNvPicPr>
          <p:nvPr/>
        </p:nvPicPr>
        <p:blipFill>
          <a:blip r:embed="rId2"/>
          <a:stretch>
            <a:fillRect/>
          </a:stretch>
        </p:blipFill>
        <p:spPr>
          <a:xfrm>
            <a:off x="8361045" y="1642110"/>
            <a:ext cx="3606165" cy="3348355"/>
          </a:xfrm>
          <a:prstGeom prst="rect">
            <a:avLst/>
          </a:prstGeom>
        </p:spPr>
      </p:pic>
      <p:pic>
        <p:nvPicPr>
          <p:cNvPr id="5" name="图片 4"/>
          <p:cNvPicPr>
            <a:picLocks noChangeAspect="1"/>
          </p:cNvPicPr>
          <p:nvPr/>
        </p:nvPicPr>
        <p:blipFill>
          <a:blip r:embed="rId3"/>
          <a:stretch>
            <a:fillRect/>
          </a:stretch>
        </p:blipFill>
        <p:spPr>
          <a:xfrm>
            <a:off x="713740" y="2971165"/>
            <a:ext cx="7552055" cy="2828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3740" y="798195"/>
            <a:ext cx="1706880" cy="483235"/>
          </a:xfrm>
          <a:prstGeom prst="rect">
            <a:avLst/>
          </a:prstGeom>
          <a:noFill/>
        </p:spPr>
        <p:txBody>
          <a:bodyPr wrap="none" rtlCol="0">
            <a:spAutoFit/>
          </a:bodyPr>
          <a:p>
            <a:r>
              <a:rPr lang="zh-CN" altLang="en-US" sz="2400"/>
              <a:t>间隔最大化</a:t>
            </a:r>
            <a:endParaRPr lang="zh-CN" altLang="en-US" sz="2400"/>
          </a:p>
        </p:txBody>
      </p:sp>
      <p:pic>
        <p:nvPicPr>
          <p:cNvPr id="3" name="图片 2"/>
          <p:cNvPicPr>
            <a:picLocks noChangeAspect="1"/>
          </p:cNvPicPr>
          <p:nvPr/>
        </p:nvPicPr>
        <p:blipFill>
          <a:blip r:embed="rId1"/>
          <a:stretch>
            <a:fillRect/>
          </a:stretch>
        </p:blipFill>
        <p:spPr>
          <a:xfrm>
            <a:off x="888365" y="2287270"/>
            <a:ext cx="4097655" cy="1268730"/>
          </a:xfrm>
          <a:prstGeom prst="rect">
            <a:avLst/>
          </a:prstGeom>
        </p:spPr>
      </p:pic>
      <p:sp>
        <p:nvSpPr>
          <p:cNvPr id="4" name="文本框 3"/>
          <p:cNvSpPr txBox="1"/>
          <p:nvPr/>
        </p:nvSpPr>
        <p:spPr>
          <a:xfrm>
            <a:off x="772160" y="1551305"/>
            <a:ext cx="11384280" cy="659130"/>
          </a:xfrm>
          <a:prstGeom prst="rect">
            <a:avLst/>
          </a:prstGeom>
          <a:noFill/>
        </p:spPr>
        <p:txBody>
          <a:bodyPr wrap="none" rtlCol="0">
            <a:spAutoFit/>
          </a:bodyPr>
          <a:p>
            <a:r>
              <a:rPr lang="zh-CN" altLang="en-US"/>
              <a:t>找到几何间隔最大化的超平面意味着以充分大的确信度对训练数据进行分类。不仅将正负例点分开，而且有足够</a:t>
            </a:r>
            <a:endParaRPr lang="zh-CN" altLang="en-US"/>
          </a:p>
          <a:p>
            <a:r>
              <a:rPr lang="zh-CN" altLang="en-US"/>
              <a:t>大的确信度分开，使得超平面对未知新实例有很好的分类预测能力。</a:t>
            </a:r>
            <a:endParaRPr lang="en-US" altLang="zh-CN"/>
          </a:p>
        </p:txBody>
      </p:sp>
      <p:pic>
        <p:nvPicPr>
          <p:cNvPr id="5" name="图片 4"/>
          <p:cNvPicPr>
            <a:picLocks noChangeAspect="1"/>
          </p:cNvPicPr>
          <p:nvPr/>
        </p:nvPicPr>
        <p:blipFill>
          <a:blip r:embed="rId2"/>
          <a:stretch>
            <a:fillRect/>
          </a:stretch>
        </p:blipFill>
        <p:spPr>
          <a:xfrm>
            <a:off x="8545195" y="2116455"/>
            <a:ext cx="3190240" cy="2780665"/>
          </a:xfrm>
          <a:prstGeom prst="rect">
            <a:avLst/>
          </a:prstGeom>
        </p:spPr>
      </p:pic>
      <p:pic>
        <p:nvPicPr>
          <p:cNvPr id="6" name="图片 5"/>
          <p:cNvPicPr>
            <a:picLocks noChangeAspect="1"/>
          </p:cNvPicPr>
          <p:nvPr/>
        </p:nvPicPr>
        <p:blipFill>
          <a:blip r:embed="rId3"/>
          <a:stretch>
            <a:fillRect/>
          </a:stretch>
        </p:blipFill>
        <p:spPr>
          <a:xfrm>
            <a:off x="888365" y="3700780"/>
            <a:ext cx="7485380" cy="723900"/>
          </a:xfrm>
          <a:prstGeom prst="rect">
            <a:avLst/>
          </a:prstGeom>
        </p:spPr>
      </p:pic>
      <p:sp>
        <p:nvSpPr>
          <p:cNvPr id="8" name="文本框 7"/>
          <p:cNvSpPr txBox="1"/>
          <p:nvPr/>
        </p:nvSpPr>
        <p:spPr>
          <a:xfrm>
            <a:off x="888365" y="4620895"/>
            <a:ext cx="7269480" cy="933450"/>
          </a:xfrm>
          <a:prstGeom prst="rect">
            <a:avLst/>
          </a:prstGeom>
          <a:noFill/>
        </p:spPr>
        <p:txBody>
          <a:bodyPr wrap="none" rtlCol="0">
            <a:spAutoFit/>
          </a:bodyPr>
          <a:p>
            <a:r>
              <a:rPr lang="zh-CN" altLang="en-US"/>
              <a:t>函数间隔变化，超平面没有改变，所以其对目标函数的优化没有影响。</a:t>
            </a:r>
            <a:endParaRPr lang="zh-CN" altLang="en-US"/>
          </a:p>
          <a:p>
            <a:endParaRPr lang="zh-CN" altLang="en-US"/>
          </a:p>
          <a:p>
            <a:r>
              <a:rPr lang="zh-CN" altLang="en-US"/>
              <a:t>将        取</a:t>
            </a:r>
            <a:r>
              <a:rPr lang="en-US" altLang="zh-CN"/>
              <a:t>1</a:t>
            </a:r>
            <a:r>
              <a:rPr lang="zh-CN" altLang="en-US"/>
              <a:t>。得到</a:t>
            </a:r>
            <a:endParaRPr lang="zh-CN" altLang="en-US"/>
          </a:p>
        </p:txBody>
      </p:sp>
      <p:pic>
        <p:nvPicPr>
          <p:cNvPr id="9" name="图片 8"/>
          <p:cNvPicPr>
            <a:picLocks noChangeAspect="1"/>
          </p:cNvPicPr>
          <p:nvPr/>
        </p:nvPicPr>
        <p:blipFill>
          <a:blip r:embed="rId4"/>
          <a:stretch>
            <a:fillRect/>
          </a:stretch>
        </p:blipFill>
        <p:spPr>
          <a:xfrm>
            <a:off x="1310005" y="5157470"/>
            <a:ext cx="304800" cy="295275"/>
          </a:xfrm>
          <a:prstGeom prst="rect">
            <a:avLst/>
          </a:prstGeom>
        </p:spPr>
      </p:pic>
      <p:graphicFrame>
        <p:nvGraphicFramePr>
          <p:cNvPr id="10" name="对象 9">
            <a:hlinkClick r:id="" action="ppaction://ole?verb="/>
          </p:cNvPr>
          <p:cNvGraphicFramePr>
            <a:graphicFrameLocks noChangeAspect="1"/>
          </p:cNvGraphicFramePr>
          <p:nvPr/>
        </p:nvGraphicFramePr>
        <p:xfrm>
          <a:off x="2779713" y="5086350"/>
          <a:ext cx="1701165" cy="708025"/>
        </p:xfrm>
        <a:graphic>
          <a:graphicData uri="http://schemas.openxmlformats.org/presentationml/2006/ole">
            <mc:AlternateContent xmlns:mc="http://schemas.openxmlformats.org/markup-compatibility/2006">
              <mc:Choice xmlns:v="urn:schemas-microsoft-com:vml" Requires="v">
                <p:oleObj spid="_x0000_s2049" name="" r:id="rId5" imgW="622300" imgH="419100" progId="Equation.KSEE3">
                  <p:embed/>
                </p:oleObj>
              </mc:Choice>
              <mc:Fallback>
                <p:oleObj name="" r:id="rId5" imgW="622300" imgH="419100" progId="Equation.KSEE3">
                  <p:embed/>
                  <p:pic>
                    <p:nvPicPr>
                      <p:cNvPr id="0" name="图片 2048"/>
                      <p:cNvPicPr/>
                      <p:nvPr/>
                    </p:nvPicPr>
                    <p:blipFill>
                      <a:blip r:embed="rId6"/>
                      <a:stretch>
                        <a:fillRect/>
                      </a:stretch>
                    </p:blipFill>
                    <p:spPr>
                      <a:xfrm>
                        <a:off x="2779713" y="5086350"/>
                        <a:ext cx="1701165" cy="70802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0575" y="740410"/>
            <a:ext cx="3840480" cy="483235"/>
          </a:xfrm>
          <a:prstGeom prst="rect">
            <a:avLst/>
          </a:prstGeom>
          <a:noFill/>
        </p:spPr>
        <p:txBody>
          <a:bodyPr wrap="none" rtlCol="0">
            <a:spAutoFit/>
          </a:bodyPr>
          <a:p>
            <a:r>
              <a:rPr lang="zh-CN" altLang="en-US" sz="2400"/>
              <a:t>约束最优化问题（简单版）</a:t>
            </a:r>
            <a:endParaRPr lang="zh-CN" altLang="en-US" sz="2400"/>
          </a:p>
        </p:txBody>
      </p:sp>
      <p:pic>
        <p:nvPicPr>
          <p:cNvPr id="3" name="图片 2"/>
          <p:cNvPicPr>
            <a:picLocks noChangeAspect="1"/>
          </p:cNvPicPr>
          <p:nvPr/>
        </p:nvPicPr>
        <p:blipFill>
          <a:blip r:embed="rId1"/>
          <a:stretch>
            <a:fillRect/>
          </a:stretch>
        </p:blipFill>
        <p:spPr>
          <a:xfrm>
            <a:off x="790575" y="1308735"/>
            <a:ext cx="4438015" cy="1153795"/>
          </a:xfrm>
          <a:prstGeom prst="rect">
            <a:avLst/>
          </a:prstGeom>
        </p:spPr>
      </p:pic>
      <p:pic>
        <p:nvPicPr>
          <p:cNvPr id="4" name="图片 3"/>
          <p:cNvPicPr>
            <a:picLocks noChangeAspect="1"/>
          </p:cNvPicPr>
          <p:nvPr/>
        </p:nvPicPr>
        <p:blipFill>
          <a:blip r:embed="rId2"/>
          <a:stretch>
            <a:fillRect/>
          </a:stretch>
        </p:blipFill>
        <p:spPr>
          <a:xfrm>
            <a:off x="790575" y="2538095"/>
            <a:ext cx="7733030" cy="4180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custDataLst>
              <p:tags r:id="rId1"/>
            </p:custDataLst>
          </p:nvPr>
        </p:nvSpPr>
        <p:spPr>
          <a:xfrm>
            <a:off x="3394076" y="2381251"/>
            <a:ext cx="5262563" cy="811213"/>
          </a:xfrm>
          <a:prstGeom prst="rect">
            <a:avLst/>
          </a:prstGeom>
        </p:spPr>
        <p:txBody>
          <a:bodyPr anchor="b">
            <a:normAutofit lnSpcReduction="20000"/>
          </a:bodyPr>
          <a:lstStyle>
            <a:lvl1pPr algn="ctr" defTabSz="914400" rtl="0" eaLnBrk="1" latinLnBrk="0" hangingPunct="1">
              <a:lnSpc>
                <a:spcPct val="90000"/>
              </a:lnSpc>
              <a:spcBef>
                <a:spcPct val="0"/>
              </a:spcBef>
              <a:buNone/>
              <a:defRPr sz="4000" b="1" i="0" kern="1200" baseline="0">
                <a:solidFill>
                  <a:schemeClr val="tx2">
                    <a:lumMod val="75000"/>
                  </a:schemeClr>
                </a:solidFill>
                <a:effectLst>
                  <a:outerShdw dist="50800" dir="5400000" algn="t" rotWithShape="0">
                    <a:schemeClr val="bg1">
                      <a:alpha val="19000"/>
                    </a:schemeClr>
                  </a:outerShdw>
                </a:effectLst>
                <a:latin typeface="Arial Black" panose="020B0A04020102020204" pitchFamily="34" charset="0"/>
                <a:ea typeface="微软雅黑" panose="020B0503020204020204" pitchFamily="34" charset="-122"/>
                <a:cs typeface="+mj-cs"/>
              </a:defRPr>
            </a:lvl1pPr>
          </a:lstStyle>
          <a:p>
            <a:pPr>
              <a:lnSpc>
                <a:spcPct val="130000"/>
              </a:lnSpc>
            </a:pPr>
            <a:r>
              <a:rPr lang="zh-CN" altLang="en-US" dirty="0" smtClean="0">
                <a:solidFill>
                  <a:schemeClr val="accent1">
                    <a:lumMod val="50000"/>
                  </a:schemeClr>
                </a:solidFill>
                <a:latin typeface="+mn-ea"/>
                <a:sym typeface="+mn-ea"/>
              </a:rPr>
              <a:t>线性支持向量机</a:t>
            </a:r>
            <a:endParaRPr lang="zh-CN" altLang="en-US" dirty="0">
              <a:solidFill>
                <a:schemeClr val="tx1">
                  <a:lumMod val="65000"/>
                  <a:lumOff val="35000"/>
                </a:schemeClr>
              </a:solidFill>
              <a:effectLst>
                <a:outerShdw dist="50800" dir="5400000" algn="t" rotWithShape="0">
                  <a:srgbClr val="FFFFFF">
                    <a:alpha val="19000"/>
                  </a:srgbClr>
                </a:outerShdw>
              </a:effectLst>
            </a:endParaRPr>
          </a:p>
        </p:txBody>
      </p:sp>
      <p:sp>
        <p:nvSpPr>
          <p:cNvPr id="5" name="文本占位符 6"/>
          <p:cNvSpPr txBox="1"/>
          <p:nvPr>
            <p:custDataLst>
              <p:tags r:id="rId2"/>
            </p:custDataLst>
          </p:nvPr>
        </p:nvSpPr>
        <p:spPr>
          <a:xfrm>
            <a:off x="3394076" y="3371851"/>
            <a:ext cx="5262563" cy="398463"/>
          </a:xfrm>
          <a:prstGeom prst="rect">
            <a:avLst/>
          </a:prstGeom>
          <a:solidFill>
            <a:schemeClr val="accent1">
              <a:lumMod val="60000"/>
              <a:lumOff val="40000"/>
            </a:schemeClr>
          </a:solidFill>
        </p:spPr>
        <p:txBody>
          <a:bodyPr anchor="ctr">
            <a:normAutofit/>
          </a:bodyPr>
          <a:lstStyle>
            <a:lvl1pPr marL="0" indent="0" algn="ctr" defTabSz="914400" rtl="0" eaLnBrk="1" latinLnBrk="0" hangingPunct="1">
              <a:lnSpc>
                <a:spcPct val="110000"/>
              </a:lnSpc>
              <a:spcBef>
                <a:spcPts val="1800"/>
              </a:spcBef>
              <a:spcAft>
                <a:spcPts val="0"/>
              </a:spcAft>
              <a:buClr>
                <a:schemeClr val="accent1"/>
              </a:buClr>
              <a:buSzPct val="60000"/>
              <a:buFont typeface="Wingdings" panose="05000000000000000000" pitchFamily="2" charset="2"/>
              <a:buNone/>
              <a:defRPr sz="1600" kern="1200" baseline="0">
                <a:solidFill>
                  <a:schemeClr val="bg1"/>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tx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a:t>对偶问题和软间隔</a:t>
            </a:r>
            <a:endParaRPr lang="zh-CN" altLang="en-US" dirty="0"/>
          </a:p>
        </p:txBody>
      </p:sp>
      <p:sp>
        <p:nvSpPr>
          <p:cNvPr id="10" name="椭圆 9">
            <a:hlinkClick r:id="" action="ppaction://hlinkshowjump?jump=nextslide"/>
          </p:cNvPr>
          <p:cNvSpPr/>
          <p:nvPr>
            <p:custDataLst>
              <p:tags r:id="rId3"/>
            </p:custDataLst>
          </p:nvPr>
        </p:nvSpPr>
        <p:spPr bwMode="auto">
          <a:xfrm>
            <a:off x="5781676" y="4025901"/>
            <a:ext cx="487363" cy="487363"/>
          </a:xfrm>
          <a:prstGeom prst="ellipse">
            <a:avLst/>
          </a:prstGeom>
          <a:solidFill>
            <a:srgbClr val="B0B2B5"/>
          </a:solidFill>
          <a:ln w="12700" cap="flat" cmpd="sng" algn="ctr">
            <a:noFill/>
            <a:prstDash val="solid"/>
            <a:miter lim="800000"/>
          </a:ln>
          <a:effectLst>
            <a:outerShdw dist="25400" dir="5400000" algn="t" rotWithShape="0">
              <a:srgbClr val="FFFFFF">
                <a:alpha val="37000"/>
              </a:srgbClr>
            </a:outerShdw>
          </a:effectLst>
        </p:spPr>
        <p:txBody>
          <a:bodyPr anchor="ctr"/>
          <a:lstStyle/>
          <a:p>
            <a:pPr algn="ctr">
              <a:defRPr/>
            </a:pPr>
            <a:endParaRPr lang="zh-CN" altLang="en-US" kern="0">
              <a:solidFill>
                <a:schemeClr val="bg1">
                  <a:lumMod val="65000"/>
                </a:schemeClr>
              </a:solidFill>
              <a:latin typeface="Calibri" panose="020F0502020204030204"/>
              <a:ea typeface="幼圆"/>
            </a:endParaRPr>
          </a:p>
        </p:txBody>
      </p:sp>
      <p:sp>
        <p:nvSpPr>
          <p:cNvPr id="11" name="燕尾形 10">
            <a:hlinkClick r:id="" action="ppaction://hlinkshowjump?jump=nextslide"/>
          </p:cNvPr>
          <p:cNvSpPr/>
          <p:nvPr>
            <p:custDataLst>
              <p:tags r:id="rId4"/>
            </p:custDataLst>
          </p:nvPr>
        </p:nvSpPr>
        <p:spPr bwMode="auto">
          <a:xfrm>
            <a:off x="5937251" y="4178300"/>
            <a:ext cx="176213" cy="204788"/>
          </a:xfrm>
          <a:prstGeom prst="chevron">
            <a:avLst>
              <a:gd name="adj" fmla="val 61752"/>
            </a:avLst>
          </a:prstGeom>
          <a:solidFill>
            <a:srgbClr val="FFFFFF"/>
          </a:solidFill>
          <a:ln w="12700" cap="flat" cmpd="sng" algn="ctr">
            <a:noFill/>
            <a:prstDash val="solid"/>
            <a:miter lim="800000"/>
          </a:ln>
          <a:effectLst/>
        </p:spPr>
        <p:txBody>
          <a:bodyPr anchor="ctr"/>
          <a:lstStyle/>
          <a:p>
            <a:pPr algn="ctr">
              <a:defRPr/>
            </a:pPr>
            <a:endParaRPr lang="zh-CN" altLang="en-US" kern="0">
              <a:solidFill>
                <a:srgbClr val="3D3F41"/>
              </a:solidFill>
              <a:latin typeface="Calibri" panose="020F0502020204030204"/>
              <a:ea typeface="幼圆"/>
            </a:endParaRPr>
          </a:p>
        </p:txBody>
      </p:sp>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61027230642"/>
  <p:tag name="MH_LIBRARY" val="CONTENTS"/>
  <p:tag name="MH_TYPE" val="OTHERS"/>
  <p:tag name="ID" val="553524"/>
</p:tagLst>
</file>

<file path=ppt/tags/tag10.xml><?xml version="1.0" encoding="utf-8"?>
<p:tagLst xmlns:p="http://schemas.openxmlformats.org/presentationml/2006/main">
  <p:tag name="MH" val="20161027230642"/>
  <p:tag name="MH_LIBRARY" val="CONTENTS"/>
  <p:tag name="MH_AUTOCOLOR" val="TRUE"/>
  <p:tag name="MH_TYPE" val="CONTENTS"/>
  <p:tag name="ID" val="553524"/>
</p:tagLst>
</file>

<file path=ppt/tags/tag11.xml><?xml version="1.0" encoding="utf-8"?>
<p:tagLst xmlns:p="http://schemas.openxmlformats.org/presentationml/2006/main">
  <p:tag name="MH" val="20161027231119"/>
  <p:tag name="MH_LIBRARY" val="GRAPHIC"/>
  <p:tag name="MH_ORDER" val="标题 5"/>
</p:tagLst>
</file>

<file path=ppt/tags/tag12.xml><?xml version="1.0" encoding="utf-8"?>
<p:tagLst xmlns:p="http://schemas.openxmlformats.org/presentationml/2006/main">
  <p:tag name="MH" val="20161027231119"/>
  <p:tag name="MH_LIBRARY" val="GRAPHIC"/>
  <p:tag name="MH_ORDER" val="文本占位符 6"/>
</p:tagLst>
</file>

<file path=ppt/tags/tag13.xml><?xml version="1.0" encoding="utf-8"?>
<p:tagLst xmlns:p="http://schemas.openxmlformats.org/presentationml/2006/main">
  <p:tag name="MH" val="20161027231119"/>
  <p:tag name="MH_LIBRARY" val="GRAPHIC"/>
  <p:tag name="MH_ORDER" val="Oval 9"/>
</p:tagLst>
</file>

<file path=ppt/tags/tag14.xml><?xml version="1.0" encoding="utf-8"?>
<p:tagLst xmlns:p="http://schemas.openxmlformats.org/presentationml/2006/main">
  <p:tag name="MH" val="20161027231119"/>
  <p:tag name="MH_LIBRARY" val="GRAPHIC"/>
  <p:tag name="MH_ORDER" val="Chevron 10"/>
</p:tagLst>
</file>

<file path=ppt/tags/tag15.xml><?xml version="1.0" encoding="utf-8"?>
<p:tagLst xmlns:p="http://schemas.openxmlformats.org/presentationml/2006/main">
  <p:tag name="MH" val="20161027231119"/>
  <p:tag name="MH_LIBRARY" val="GRAPHIC"/>
</p:tagLst>
</file>

<file path=ppt/tags/tag16.xml><?xml version="1.0" encoding="utf-8"?>
<p:tagLst xmlns:p="http://schemas.openxmlformats.org/presentationml/2006/main">
  <p:tag name="MH" val="20161027231119"/>
  <p:tag name="MH_LIBRARY" val="GRAPHIC"/>
  <p:tag name="MH_ORDER" val="标题 5"/>
</p:tagLst>
</file>

<file path=ppt/tags/tag17.xml><?xml version="1.0" encoding="utf-8"?>
<p:tagLst xmlns:p="http://schemas.openxmlformats.org/presentationml/2006/main">
  <p:tag name="MH" val="20161027231119"/>
  <p:tag name="MH_LIBRARY" val="GRAPHIC"/>
  <p:tag name="MH_ORDER" val="文本占位符 6"/>
</p:tagLst>
</file>

<file path=ppt/tags/tag18.xml><?xml version="1.0" encoding="utf-8"?>
<p:tagLst xmlns:p="http://schemas.openxmlformats.org/presentationml/2006/main">
  <p:tag name="MH" val="20161027231119"/>
  <p:tag name="MH_LIBRARY" val="GRAPHIC"/>
  <p:tag name="MH_ORDER" val="Oval 9"/>
</p:tagLst>
</file>

<file path=ppt/tags/tag19.xml><?xml version="1.0" encoding="utf-8"?>
<p:tagLst xmlns:p="http://schemas.openxmlformats.org/presentationml/2006/main">
  <p:tag name="MH" val="20161027231119"/>
  <p:tag name="MH_LIBRARY" val="GRAPHIC"/>
  <p:tag name="MH_ORDER" val="Chevron 10"/>
</p:tagLst>
</file>

<file path=ppt/tags/tag2.xml><?xml version="1.0" encoding="utf-8"?>
<p:tagLst xmlns:p="http://schemas.openxmlformats.org/presentationml/2006/main">
  <p:tag name="MH" val="20161027230642"/>
  <p:tag name="MH_LIBRARY" val="CONTENTS"/>
  <p:tag name="MH_TYPE" val="ENTRY"/>
  <p:tag name="ID" val="553524"/>
  <p:tag name="MH_ORDER" val="1"/>
</p:tagLst>
</file>

<file path=ppt/tags/tag20.xml><?xml version="1.0" encoding="utf-8"?>
<p:tagLst xmlns:p="http://schemas.openxmlformats.org/presentationml/2006/main">
  <p:tag name="MH" val="20161027231119"/>
  <p:tag name="MH_LIBRARY" val="GRAPHIC"/>
</p:tagLst>
</file>

<file path=ppt/tags/tag21.xml><?xml version="1.0" encoding="utf-8"?>
<p:tagLst xmlns:p="http://schemas.openxmlformats.org/presentationml/2006/main">
  <p:tag name="MH" val="20161027231119"/>
  <p:tag name="MH_LIBRARY" val="GRAPHIC"/>
  <p:tag name="MH_ORDER" val="标题 5"/>
</p:tagLst>
</file>

<file path=ppt/tags/tag22.xml><?xml version="1.0" encoding="utf-8"?>
<p:tagLst xmlns:p="http://schemas.openxmlformats.org/presentationml/2006/main">
  <p:tag name="MH" val="20161027231119"/>
  <p:tag name="MH_LIBRARY" val="GRAPHIC"/>
  <p:tag name="MH_ORDER" val="文本占位符 6"/>
</p:tagLst>
</file>

<file path=ppt/tags/tag23.xml><?xml version="1.0" encoding="utf-8"?>
<p:tagLst xmlns:p="http://schemas.openxmlformats.org/presentationml/2006/main">
  <p:tag name="MH" val="20161027231119"/>
  <p:tag name="MH_LIBRARY" val="GRAPHIC"/>
  <p:tag name="MH_ORDER" val="Oval 9"/>
</p:tagLst>
</file>

<file path=ppt/tags/tag24.xml><?xml version="1.0" encoding="utf-8"?>
<p:tagLst xmlns:p="http://schemas.openxmlformats.org/presentationml/2006/main">
  <p:tag name="MH" val="20161027231119"/>
  <p:tag name="MH_LIBRARY" val="GRAPHIC"/>
  <p:tag name="MH_ORDER" val="Chevron 10"/>
</p:tagLst>
</file>

<file path=ppt/tags/tag25.xml><?xml version="1.0" encoding="utf-8"?>
<p:tagLst xmlns:p="http://schemas.openxmlformats.org/presentationml/2006/main">
  <p:tag name="MH" val="20161027231119"/>
  <p:tag name="MH_LIBRARY" val="GRAPHIC"/>
</p:tagLst>
</file>

<file path=ppt/tags/tag26.xml><?xml version="1.0" encoding="utf-8"?>
<p:tagLst xmlns:p="http://schemas.openxmlformats.org/presentationml/2006/main">
  <p:tag name="MH" val="20161027231119"/>
  <p:tag name="MH_LIBRARY" val="GRAPHIC"/>
  <p:tag name="MH_ORDER" val="标题 5"/>
</p:tagLst>
</file>

<file path=ppt/tags/tag27.xml><?xml version="1.0" encoding="utf-8"?>
<p:tagLst xmlns:p="http://schemas.openxmlformats.org/presentationml/2006/main">
  <p:tag name="MH" val="20161027231119"/>
  <p:tag name="MH_LIBRARY" val="GRAPHIC"/>
  <p:tag name="MH_ORDER" val="文本占位符 6"/>
</p:tagLst>
</file>

<file path=ppt/tags/tag28.xml><?xml version="1.0" encoding="utf-8"?>
<p:tagLst xmlns:p="http://schemas.openxmlformats.org/presentationml/2006/main">
  <p:tag name="MH" val="20161027231119"/>
  <p:tag name="MH_LIBRARY" val="GRAPHIC"/>
  <p:tag name="MH_ORDER" val="Oval 9"/>
</p:tagLst>
</file>

<file path=ppt/tags/tag29.xml><?xml version="1.0" encoding="utf-8"?>
<p:tagLst xmlns:p="http://schemas.openxmlformats.org/presentationml/2006/main">
  <p:tag name="MH" val="20161027231119"/>
  <p:tag name="MH_LIBRARY" val="GRAPHIC"/>
  <p:tag name="MH_ORDER" val="Chevron 10"/>
</p:tagLst>
</file>

<file path=ppt/tags/tag3.xml><?xml version="1.0" encoding="utf-8"?>
<p:tagLst xmlns:p="http://schemas.openxmlformats.org/presentationml/2006/main">
  <p:tag name="MH" val="20161027230642"/>
  <p:tag name="MH_LIBRARY" val="CONTENTS"/>
  <p:tag name="MH_TYPE" val="ENTRY"/>
  <p:tag name="ID" val="553524"/>
  <p:tag name="MH_ORDER" val="2"/>
</p:tagLst>
</file>

<file path=ppt/tags/tag30.xml><?xml version="1.0" encoding="utf-8"?>
<p:tagLst xmlns:p="http://schemas.openxmlformats.org/presentationml/2006/main">
  <p:tag name="MH" val="20161027231119"/>
  <p:tag name="MH_LIBRARY" val="GRAPHIC"/>
</p:tagLst>
</file>

<file path=ppt/tags/tag31.xml><?xml version="1.0" encoding="utf-8"?>
<p:tagLst xmlns:p="http://schemas.openxmlformats.org/presentationml/2006/main">
  <p:tag name="MH" val="20161027234534"/>
  <p:tag name="MH_LIBRARY" val="GRAPHIC"/>
  <p:tag name="MH_ORDER" val="Right Triangle 2"/>
</p:tagLst>
</file>

<file path=ppt/tags/tag32.xml><?xml version="1.0" encoding="utf-8"?>
<p:tagLst xmlns:p="http://schemas.openxmlformats.org/presentationml/2006/main">
  <p:tag name="MH" val="20161027234534"/>
  <p:tag name="MH_LIBRARY" val="GRAPHIC"/>
  <p:tag name="MH_ORDER" val="Right Triangle 3"/>
</p:tagLst>
</file>

<file path=ppt/tags/tag33.xml><?xml version="1.0" encoding="utf-8"?>
<p:tagLst xmlns:p="http://schemas.openxmlformats.org/presentationml/2006/main">
  <p:tag name="MH" val="20161027234534"/>
  <p:tag name="MH_LIBRARY" val="GRAPHIC"/>
  <p:tag name="MH_ORDER" val="Right Triangle 4"/>
</p:tagLst>
</file>

<file path=ppt/tags/tag34.xml><?xml version="1.0" encoding="utf-8"?>
<p:tagLst xmlns:p="http://schemas.openxmlformats.org/presentationml/2006/main">
  <p:tag name="MH" val="20161027234534"/>
  <p:tag name="MH_LIBRARY" val="GRAPHIC"/>
  <p:tag name="MH_ORDER" val="Right Triangle 5"/>
</p:tagLst>
</file>

<file path=ppt/tags/tag35.xml><?xml version="1.0" encoding="utf-8"?>
<p:tagLst xmlns:p="http://schemas.openxmlformats.org/presentationml/2006/main">
  <p:tag name="MH" val="20161027234534"/>
  <p:tag name="MH_LIBRARY" val="GRAPHIC"/>
  <p:tag name="MH_ORDER" val="Right Triangle 6"/>
</p:tagLst>
</file>

<file path=ppt/tags/tag36.xml><?xml version="1.0" encoding="utf-8"?>
<p:tagLst xmlns:p="http://schemas.openxmlformats.org/presentationml/2006/main">
  <p:tag name="MH" val="20161027234534"/>
  <p:tag name="MH_LIBRARY" val="GRAPHIC"/>
  <p:tag name="MH_ORDER" val="Right Triangle 7"/>
</p:tagLst>
</file>

<file path=ppt/tags/tag37.xml><?xml version="1.0" encoding="utf-8"?>
<p:tagLst xmlns:p="http://schemas.openxmlformats.org/presentationml/2006/main">
  <p:tag name="MH" val="20161027234534"/>
  <p:tag name="MH_LIBRARY" val="GRAPHIC"/>
  <p:tag name="MH_ORDER" val="Right Triangle 8"/>
</p:tagLst>
</file>

<file path=ppt/tags/tag38.xml><?xml version="1.0" encoding="utf-8"?>
<p:tagLst xmlns:p="http://schemas.openxmlformats.org/presentationml/2006/main">
  <p:tag name="MH" val="20161027234534"/>
  <p:tag name="MH_LIBRARY" val="GRAPHIC"/>
  <p:tag name="MH_ORDER" val="Right Triangle 9"/>
</p:tagLst>
</file>

<file path=ppt/tags/tag39.xml><?xml version="1.0" encoding="utf-8"?>
<p:tagLst xmlns:p="http://schemas.openxmlformats.org/presentationml/2006/main">
  <p:tag name="MH" val="20161027234534"/>
  <p:tag name="MH_LIBRARY" val="GRAPHIC"/>
  <p:tag name="MH_ORDER" val="Straight Connector 10"/>
</p:tagLst>
</file>

<file path=ppt/tags/tag4.xml><?xml version="1.0" encoding="utf-8"?>
<p:tagLst xmlns:p="http://schemas.openxmlformats.org/presentationml/2006/main">
  <p:tag name="MH" val="20161027230642"/>
  <p:tag name="MH_LIBRARY" val="CONTENTS"/>
  <p:tag name="MH_TYPE" val="ENTRY"/>
  <p:tag name="ID" val="553524"/>
  <p:tag name="MH_ORDER" val="3"/>
</p:tagLst>
</file>

<file path=ppt/tags/tag40.xml><?xml version="1.0" encoding="utf-8"?>
<p:tagLst xmlns:p="http://schemas.openxmlformats.org/presentationml/2006/main">
  <p:tag name="MH" val="20161027234534"/>
  <p:tag name="MH_LIBRARY" val="GRAPHIC"/>
  <p:tag name="MH_ORDER" val="Straight Connector 11"/>
</p:tagLst>
</file>

<file path=ppt/tags/tag41.xml><?xml version="1.0" encoding="utf-8"?>
<p:tagLst xmlns:p="http://schemas.openxmlformats.org/presentationml/2006/main">
  <p:tag name="MH" val="20161027234534"/>
  <p:tag name="MH_LIBRARY" val="GRAPHIC"/>
  <p:tag name="MH_ORDER" val="Straight Connector 12"/>
</p:tagLst>
</file>

<file path=ppt/tags/tag42.xml><?xml version="1.0" encoding="utf-8"?>
<p:tagLst xmlns:p="http://schemas.openxmlformats.org/presentationml/2006/main">
  <p:tag name="MH" val="20161027234534"/>
  <p:tag name="MH_LIBRARY" val="GRAPHIC"/>
  <p:tag name="MH_ORDER" val="Straight Connector 13"/>
</p:tagLst>
</file>

<file path=ppt/tags/tag43.xml><?xml version="1.0" encoding="utf-8"?>
<p:tagLst xmlns:p="http://schemas.openxmlformats.org/presentationml/2006/main">
  <p:tag name="MH" val="20161027234534"/>
  <p:tag name="MH_LIBRARY" val="GRAPHIC"/>
  <p:tag name="MH_ORDER" val="Freeform 20"/>
</p:tagLst>
</file>

<file path=ppt/tags/tag44.xml><?xml version="1.0" encoding="utf-8"?>
<p:tagLst xmlns:p="http://schemas.openxmlformats.org/presentationml/2006/main">
  <p:tag name="MH" val="20161027234534"/>
  <p:tag name="MH_LIBRARY" val="GRAPHIC"/>
</p:tagLst>
</file>

<file path=ppt/tags/tag5.xml><?xml version="1.0" encoding="utf-8"?>
<p:tagLst xmlns:p="http://schemas.openxmlformats.org/presentationml/2006/main">
  <p:tag name="MH" val="20161027230642"/>
  <p:tag name="MH_LIBRARY" val="CONTENTS"/>
  <p:tag name="MH_TYPE" val="NUMBER"/>
  <p:tag name="ID" val="553524"/>
  <p:tag name="MH_ORDER" val="1"/>
</p:tagLst>
</file>

<file path=ppt/tags/tag6.xml><?xml version="1.0" encoding="utf-8"?>
<p:tagLst xmlns:p="http://schemas.openxmlformats.org/presentationml/2006/main">
  <p:tag name="MH" val="20161027230642"/>
  <p:tag name="MH_LIBRARY" val="CONTENTS"/>
  <p:tag name="MH_TYPE" val="NUMBER"/>
  <p:tag name="ID" val="553524"/>
  <p:tag name="MH_ORDER" val="2"/>
</p:tagLst>
</file>

<file path=ppt/tags/tag7.xml><?xml version="1.0" encoding="utf-8"?>
<p:tagLst xmlns:p="http://schemas.openxmlformats.org/presentationml/2006/main">
  <p:tag name="MH" val="20161027230642"/>
  <p:tag name="MH_LIBRARY" val="CONTENTS"/>
  <p:tag name="MH_TYPE" val="NUMBER"/>
  <p:tag name="ID" val="553524"/>
  <p:tag name="MH_ORDER" val="3"/>
</p:tagLst>
</file>

<file path=ppt/tags/tag8.xml><?xml version="1.0" encoding="utf-8"?>
<p:tagLst xmlns:p="http://schemas.openxmlformats.org/presentationml/2006/main">
  <p:tag name="MH" val="20161027230642"/>
  <p:tag name="MH_LIBRARY" val="CONTENTS"/>
  <p:tag name="MH_TYPE" val="NUMBER"/>
  <p:tag name="ID" val="553524"/>
  <p:tag name="MH_ORDER" val="4"/>
</p:tagLst>
</file>

<file path=ppt/tags/tag9.xml><?xml version="1.0" encoding="utf-8"?>
<p:tagLst xmlns:p="http://schemas.openxmlformats.org/presentationml/2006/main">
  <p:tag name="MH" val="20161027230642"/>
  <p:tag name="MH_LIBRARY" val="CONTENTS"/>
  <p:tag name="MH_TYPE" val="ENTRY"/>
  <p:tag name="ID" val="553524"/>
  <p:tag name="MH_ORDER" val="4"/>
</p:tagLst>
</file>

<file path=ppt/theme/theme1.xml><?xml version="1.0" encoding="utf-8"?>
<a:theme xmlns:a="http://schemas.openxmlformats.org/drawingml/2006/main" name="Office 主题">
  <a:themeElements>
    <a:clrScheme name="自定义 39">
      <a:dk1>
        <a:srgbClr val="3F3F3F"/>
      </a:dk1>
      <a:lt1>
        <a:sysClr val="window" lastClr="FFFFFF"/>
      </a:lt1>
      <a:dk2>
        <a:srgbClr val="17406D"/>
      </a:dk2>
      <a:lt2>
        <a:srgbClr val="DBEFF9"/>
      </a:lt2>
      <a:accent1>
        <a:srgbClr val="2E74B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Words>
  <Application>WPS 演示</Application>
  <PresentationFormat>宽屏</PresentationFormat>
  <Paragraphs>120</Paragraphs>
  <Slides>31</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31</vt:i4>
      </vt:variant>
    </vt:vector>
  </HeadingPairs>
  <TitlesOfParts>
    <vt:vector size="50" baseType="lpstr">
      <vt:lpstr>Arial</vt:lpstr>
      <vt:lpstr>宋体</vt:lpstr>
      <vt:lpstr>Wingdings</vt:lpstr>
      <vt:lpstr>微软雅黑</vt:lpstr>
      <vt:lpstr>Calibri</vt:lpstr>
      <vt:lpstr>Arial Narrow</vt:lpstr>
      <vt:lpstr>Times New Roman</vt:lpstr>
      <vt:lpstr>Arial Black</vt:lpstr>
      <vt:lpstr>幼圆</vt:lpstr>
      <vt:lpstr>Calibri</vt:lpstr>
      <vt:lpstr>幼圆</vt:lpstr>
      <vt:lpstr>Calibri Light</vt:lpstr>
      <vt:lpstr>Aharoni</vt:lpstr>
      <vt:lpstr>华文琥珀</vt:lpstr>
      <vt:lpstr>Office 主题</vt:lpstr>
      <vt:lpstr>Equation.KSEE3</vt:lpstr>
      <vt:lpstr>Equation.KSEE3</vt:lpstr>
      <vt:lpstr>Equation.KSEE3</vt:lpstr>
      <vt:lpstr>Equation.KSEE3</vt:lpstr>
      <vt:lpstr>支持向量机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简约通用总结PPT模板</dc:title>
  <dc:creator>Admin</dc:creator>
  <cp:lastModifiedBy>Administrator</cp:lastModifiedBy>
  <cp:revision>52</cp:revision>
  <dcterms:created xsi:type="dcterms:W3CDTF">2016-07-15T06:01:00Z</dcterms:created>
  <dcterms:modified xsi:type="dcterms:W3CDTF">2017-04-01T03:26:08Z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2052-10.1.0.6173</vt:lpwstr>
  </property>
</Properties>
</file>