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453" r:id="rId3"/>
    <p:sldId id="444" r:id="rId4"/>
    <p:sldId id="474" r:id="rId5"/>
    <p:sldId id="477" r:id="rId6"/>
    <p:sldId id="467" r:id="rId7"/>
    <p:sldId id="475" r:id="rId8"/>
    <p:sldId id="478" r:id="rId9"/>
    <p:sldId id="479" r:id="rId10"/>
    <p:sldId id="480" r:id="rId11"/>
    <p:sldId id="481" r:id="rId12"/>
    <p:sldId id="468" r:id="rId13"/>
    <p:sldId id="483" r:id="rId14"/>
    <p:sldId id="476" r:id="rId15"/>
    <p:sldId id="482" r:id="rId16"/>
    <p:sldId id="469" r:id="rId17"/>
    <p:sldId id="445" r:id="rId18"/>
    <p:sldId id="484" r:id="rId19"/>
    <p:sldId id="470" r:id="rId20"/>
    <p:sldId id="471" r:id="rId21"/>
    <p:sldId id="485" r:id="rId22"/>
    <p:sldId id="472" r:id="rId23"/>
    <p:sldId id="473" r:id="rId24"/>
    <p:sldId id="43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ston" initials="w" lastIdx="1" clrIdx="0">
    <p:extLst>
      <p:ext uri="{19B8F6BF-5375-455C-9EA6-DF929625EA0E}">
        <p15:presenceInfo xmlns:p15="http://schemas.microsoft.com/office/powerpoint/2012/main" userId="winston" providerId="None"/>
      </p:ext>
    </p:extLst>
  </p:cmAuthor>
  <p:cmAuthor id="2" name="Windows 用户" initials="W用" lastIdx="1" clrIdx="1">
    <p:extLst>
      <p:ext uri="{19B8F6BF-5375-455C-9EA6-DF929625EA0E}">
        <p15:presenceInfo xmlns:p15="http://schemas.microsoft.com/office/powerpoint/2012/main" userId="Windows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92C2"/>
    <a:srgbClr val="404040"/>
    <a:srgbClr val="0053A3"/>
    <a:srgbClr val="ECECEC"/>
    <a:srgbClr val="FFFFFF"/>
    <a:srgbClr val="453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5" autoAdjust="0"/>
    <p:restoredTop sz="78466" autoAdjust="0"/>
  </p:normalViewPr>
  <p:slideViewPr>
    <p:cSldViewPr snapToGrid="0">
      <p:cViewPr varScale="1">
        <p:scale>
          <a:sx n="71" d="100"/>
          <a:sy n="71" d="100"/>
        </p:scale>
        <p:origin x="1044" y="54"/>
      </p:cViewPr>
      <p:guideLst/>
    </p:cSldViewPr>
  </p:slideViewPr>
  <p:notesTextViewPr>
    <p:cViewPr>
      <p:scale>
        <a:sx n="1" d="1"/>
        <a:sy n="1" d="1"/>
      </p:scale>
      <p:origin x="0" y="0"/>
    </p:cViewPr>
  </p:notesTextViewPr>
  <p:notesViewPr>
    <p:cSldViewPr snapToGrid="0" showGuides="1">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D87DA2-5E96-4124-B7C8-E739B7D58220}" type="datetimeFigureOut">
              <a:rPr lang="zh-CN" altLang="en-US" smtClean="0"/>
              <a:t>2017/5/6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7AE2A7-C83A-457B-9CC7-DDC1BFF9AE1B}" type="slidenum">
              <a:rPr lang="zh-CN" altLang="en-US" smtClean="0"/>
              <a:t>‹#›</a:t>
            </a:fld>
            <a:endParaRPr lang="zh-CN" altLang="en-US"/>
          </a:p>
        </p:txBody>
      </p:sp>
    </p:spTree>
    <p:extLst>
      <p:ext uri="{BB962C8B-B14F-4D97-AF65-F5344CB8AC3E}">
        <p14:creationId xmlns:p14="http://schemas.microsoft.com/office/powerpoint/2010/main" val="3813368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207549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989927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无序属性</a:t>
            </a:r>
            <a:r>
              <a:rPr lang="en-US" altLang="zh-CN" dirty="0" smtClean="0"/>
              <a:t>{</a:t>
            </a:r>
            <a:r>
              <a:rPr lang="zh-CN" altLang="en-US" dirty="0" smtClean="0"/>
              <a:t>飞机，火车，轮船</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190945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刻画了簇内样本围绕簇均值向量的紧密程度</a:t>
            </a:r>
            <a:r>
              <a:rPr lang="en-US" altLang="zh-CN" dirty="0" smtClean="0"/>
              <a:t>,E</a:t>
            </a:r>
            <a:r>
              <a:rPr lang="zh-CN" altLang="en-US" dirty="0" smtClean="0"/>
              <a:t>值越小，则簇内样本相似度越高</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2273369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1248630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学习向量化算法，是有监督的，他假设数据样本带有类别标记。</a:t>
            </a:r>
            <a:endParaRPr lang="en-US" altLang="zh-CN" dirty="0" smtClean="0"/>
          </a:p>
          <a:p>
            <a:r>
              <a:rPr lang="zh-CN" altLang="en-US" dirty="0" smtClean="0"/>
              <a:t>每个原型向量代表一个聚类簇。</a:t>
            </a:r>
            <a:endParaRPr lang="en-US" altLang="zh-CN" dirty="0" smtClean="0"/>
          </a:p>
          <a:p>
            <a:r>
              <a:rPr lang="zh-CN" altLang="en-US" dirty="0" smtClean="0"/>
              <a:t>当学习得一组原型向量之后，对任意的样本</a:t>
            </a:r>
            <a:r>
              <a:rPr lang="en-US" altLang="zh-CN" dirty="0" smtClean="0"/>
              <a:t>x</a:t>
            </a:r>
            <a:r>
              <a:rPr lang="zh-CN" altLang="en-US" dirty="0" smtClean="0"/>
              <a:t>，它将被划入与其距离最近的原型向量所代表的簇中。</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3942973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高斯混合聚类是一个概率模型。</a:t>
            </a:r>
            <a:endParaRPr lang="en-US" altLang="zh-CN" dirty="0" smtClean="0"/>
          </a:p>
          <a:p>
            <a:r>
              <a:rPr lang="zh-CN" altLang="en-US" dirty="0" smtClean="0"/>
              <a:t>先验概率是指根据以往经验和分析得到的概率，如全概率公式，它往往作为“由因求果”问题中的“因”出现。</a:t>
            </a:r>
            <a:endParaRPr lang="en-US" altLang="zh-CN" dirty="0" smtClean="0"/>
          </a:p>
          <a:p>
            <a:r>
              <a:rPr lang="zh-CN" altLang="en-US" dirty="0" smtClean="0"/>
              <a:t>后验概率是指在得到“结果”的信息后重新修正的概率，如贝叶斯公式中的，是“执果寻因”问题中的“因”。</a:t>
            </a:r>
            <a:endParaRPr lang="en-US" altLang="zh-CN" dirty="0" smtClean="0"/>
          </a:p>
          <a:p>
            <a:r>
              <a:rPr lang="zh-CN" altLang="en-US" dirty="0" smtClean="0"/>
              <a:t>先验概率与</a:t>
            </a:r>
            <a:r>
              <a:rPr lang="zh-CN" altLang="en-US" dirty="0" smtClean="0"/>
              <a:t>后验概率有</a:t>
            </a:r>
            <a:r>
              <a:rPr lang="zh-CN" altLang="en-US" dirty="0" smtClean="0"/>
              <a:t>不可分割的联系，后验概率的计算要以先验概率为基础</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20</a:t>
            </a:fld>
            <a:endParaRPr lang="zh-CN" altLang="en-US"/>
          </a:p>
        </p:txBody>
      </p:sp>
    </p:spTree>
    <p:extLst>
      <p:ext uri="{BB962C8B-B14F-4D97-AF65-F5344CB8AC3E}">
        <p14:creationId xmlns:p14="http://schemas.microsoft.com/office/powerpoint/2010/main" val="2162364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21</a:t>
            </a:fld>
            <a:endParaRPr lang="zh-CN" altLang="en-US"/>
          </a:p>
        </p:txBody>
      </p:sp>
    </p:spTree>
    <p:extLst>
      <p:ext uri="{BB962C8B-B14F-4D97-AF65-F5344CB8AC3E}">
        <p14:creationId xmlns:p14="http://schemas.microsoft.com/office/powerpoint/2010/main" val="416604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22</a:t>
            </a:fld>
            <a:endParaRPr lang="zh-CN" altLang="en-US"/>
          </a:p>
        </p:txBody>
      </p:sp>
    </p:spTree>
    <p:extLst>
      <p:ext uri="{BB962C8B-B14F-4D97-AF65-F5344CB8AC3E}">
        <p14:creationId xmlns:p14="http://schemas.microsoft.com/office/powerpoint/2010/main" val="2852746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层次聚类视图在不同层次对数据进行划分，从而形成了树形的聚类结构。</a:t>
            </a:r>
            <a:endParaRPr lang="en-US" altLang="zh-CN" dirty="0" smtClean="0"/>
          </a:p>
          <a:p>
            <a:r>
              <a:rPr lang="zh-CN" altLang="en-US" dirty="0" smtClean="0"/>
              <a:t>它将数据每个样本看做一个初始聚类，然后在算法运行的每一步找出距离最近的两个聚类进行合并，并重复，直到达到预设的聚类簇的个数。</a:t>
            </a:r>
            <a:endParaRPr lang="en-US" altLang="zh-CN" dirty="0" smtClean="0"/>
          </a:p>
          <a:p>
            <a:r>
              <a:rPr lang="zh-CN" altLang="en-US" dirty="0" smtClean="0"/>
              <a:t>这里所有样本出现一个簇里面结束算法。</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23</a:t>
            </a:fld>
            <a:endParaRPr lang="zh-CN" altLang="en-US"/>
          </a:p>
        </p:txBody>
      </p:sp>
    </p:spTree>
    <p:extLst>
      <p:ext uri="{BB962C8B-B14F-4D97-AF65-F5344CB8AC3E}">
        <p14:creationId xmlns:p14="http://schemas.microsoft.com/office/powerpoint/2010/main" val="29453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这些概念对聚类算法而言实现是未知的，聚类过程仅能自动形成簇结构，簇所对应的概念语义须由使用者来把握和命名。  </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2093458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3939796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参考模型是领域专家给出的划分结果</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379004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上述性能度量的结果值均在</a:t>
            </a:r>
            <a:r>
              <a:rPr lang="en-US" altLang="zh-CN" dirty="0" smtClean="0"/>
              <a:t>[0,1]</a:t>
            </a:r>
            <a:r>
              <a:rPr lang="zh-CN" altLang="en-US" dirty="0" smtClean="0"/>
              <a:t>区间，值越大越好</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2830902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Dist</a:t>
            </a:r>
            <a:r>
              <a:rPr lang="en-US" altLang="zh-CN" dirty="0" smtClean="0"/>
              <a:t>(.,.)</a:t>
            </a:r>
            <a:r>
              <a:rPr lang="zh-CN" altLang="en-US" dirty="0" smtClean="0"/>
              <a:t>用于计算两个样本之间的距离，</a:t>
            </a:r>
            <a:endParaRPr lang="en-US" altLang="zh-CN" dirty="0" smtClean="0"/>
          </a:p>
          <a:p>
            <a:r>
              <a:rPr lang="en-US" altLang="zh-CN" dirty="0" smtClean="0"/>
              <a:t>U</a:t>
            </a:r>
            <a:r>
              <a:rPr lang="zh-CN" altLang="en-US" dirty="0" smtClean="0"/>
              <a:t>代表簇</a:t>
            </a:r>
            <a:r>
              <a:rPr lang="en-US" altLang="zh-CN" dirty="0" smtClean="0"/>
              <a:t>C</a:t>
            </a:r>
            <a:r>
              <a:rPr lang="zh-CN" altLang="en-US" dirty="0" smtClean="0"/>
              <a:t>的中心点。</a:t>
            </a:r>
            <a:endParaRPr lang="en-US" altLang="zh-CN" dirty="0" smtClean="0"/>
          </a:p>
          <a:p>
            <a:r>
              <a:rPr lang="en-US" altLang="zh-CN" dirty="0" err="1" smtClean="0"/>
              <a:t>Avg</a:t>
            </a:r>
            <a:r>
              <a:rPr lang="zh-CN" altLang="en-US" dirty="0" smtClean="0"/>
              <a:t>（</a:t>
            </a:r>
            <a:r>
              <a:rPr lang="en-US" altLang="zh-CN" dirty="0" smtClean="0"/>
              <a:t>C</a:t>
            </a:r>
            <a:r>
              <a:rPr lang="zh-CN" altLang="en-US" dirty="0" smtClean="0"/>
              <a:t>）对应于簇</a:t>
            </a:r>
            <a:r>
              <a:rPr lang="en-US" altLang="zh-CN" dirty="0" smtClean="0"/>
              <a:t>C</a:t>
            </a:r>
            <a:r>
              <a:rPr lang="zh-CN" altLang="en-US" dirty="0" smtClean="0"/>
              <a:t>内样本间的平均距离</a:t>
            </a:r>
            <a:endParaRPr lang="en-US" altLang="zh-CN" dirty="0" smtClean="0"/>
          </a:p>
          <a:p>
            <a:r>
              <a:rPr lang="en-US" altLang="zh-CN" dirty="0" err="1" smtClean="0"/>
              <a:t>Diam</a:t>
            </a:r>
            <a:r>
              <a:rPr lang="en-US" altLang="zh-CN" dirty="0" smtClean="0"/>
              <a:t>(C)</a:t>
            </a:r>
            <a:r>
              <a:rPr lang="zh-CN" altLang="en-US" dirty="0" smtClean="0"/>
              <a:t>对应于簇</a:t>
            </a:r>
            <a:r>
              <a:rPr lang="en-US" altLang="zh-CN" dirty="0" smtClean="0"/>
              <a:t>C</a:t>
            </a:r>
            <a:r>
              <a:rPr lang="zh-CN" altLang="en-US" dirty="0" smtClean="0"/>
              <a:t>内样本间的最远距离</a:t>
            </a:r>
            <a:endParaRPr lang="en-US" altLang="zh-CN" dirty="0" smtClean="0"/>
          </a:p>
          <a:p>
            <a:r>
              <a:rPr lang="en-US" altLang="zh-CN" dirty="0" err="1" smtClean="0"/>
              <a:t>Dmin</a:t>
            </a:r>
            <a:r>
              <a:rPr lang="en-US" altLang="zh-CN" dirty="0" smtClean="0"/>
              <a:t>(</a:t>
            </a:r>
            <a:r>
              <a:rPr lang="en-US" altLang="zh-CN" dirty="0" err="1" smtClean="0"/>
              <a:t>Ci,Cj</a:t>
            </a:r>
            <a:r>
              <a:rPr lang="en-US" altLang="zh-CN" dirty="0" smtClean="0"/>
              <a:t>)</a:t>
            </a:r>
            <a:r>
              <a:rPr lang="zh-CN" altLang="en-US" dirty="0" smtClean="0"/>
              <a:t>对应于簇</a:t>
            </a:r>
            <a:r>
              <a:rPr lang="en-US" altLang="zh-CN" dirty="0" smtClean="0"/>
              <a:t>Ci</a:t>
            </a:r>
            <a:r>
              <a:rPr lang="zh-CN" altLang="en-US" dirty="0" smtClean="0"/>
              <a:t>与簇</a:t>
            </a:r>
            <a:r>
              <a:rPr lang="en-US" altLang="zh-CN" dirty="0" err="1" smtClean="0"/>
              <a:t>Cj</a:t>
            </a:r>
            <a:r>
              <a:rPr lang="zh-CN" altLang="en-US" dirty="0" smtClean="0"/>
              <a:t>之间的距离</a:t>
            </a:r>
            <a:endParaRPr lang="en-US" altLang="zh-CN" dirty="0" smtClean="0"/>
          </a:p>
          <a:p>
            <a:r>
              <a:rPr lang="en-US" altLang="zh-CN" dirty="0" err="1" smtClean="0"/>
              <a:t>Dcen</a:t>
            </a:r>
            <a:r>
              <a:rPr lang="en-US" altLang="zh-CN" dirty="0" smtClean="0"/>
              <a:t>(</a:t>
            </a:r>
            <a:r>
              <a:rPr lang="en-US" altLang="zh-CN" dirty="0" err="1" smtClean="0"/>
              <a:t>Ci,Cj</a:t>
            </a:r>
            <a:r>
              <a:rPr lang="en-US" altLang="zh-CN" dirty="0" smtClean="0"/>
              <a:t>)</a:t>
            </a:r>
            <a:r>
              <a:rPr lang="zh-CN" altLang="en-US" dirty="0" smtClean="0"/>
              <a:t>对应于簇</a:t>
            </a:r>
            <a:r>
              <a:rPr lang="en-US" altLang="zh-CN" dirty="0" smtClean="0"/>
              <a:t>Ci</a:t>
            </a:r>
            <a:r>
              <a:rPr lang="zh-CN" altLang="en-US" dirty="0" smtClean="0"/>
              <a:t>与簇</a:t>
            </a:r>
            <a:r>
              <a:rPr lang="en-US" altLang="zh-CN" dirty="0" err="1" smtClean="0"/>
              <a:t>Cj</a:t>
            </a:r>
            <a:r>
              <a:rPr lang="zh-CN" altLang="en-US" dirty="0" smtClean="0"/>
              <a:t>中心点间的距离</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96352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DBI</a:t>
            </a:r>
            <a:r>
              <a:rPr lang="zh-CN" altLang="en-US" dirty="0" smtClean="0"/>
              <a:t>的越小越好</a:t>
            </a:r>
            <a:endParaRPr lang="en-US" altLang="zh-CN" dirty="0" smtClean="0"/>
          </a:p>
          <a:p>
            <a:r>
              <a:rPr lang="en-US" altLang="zh-CN" dirty="0" smtClean="0"/>
              <a:t>DI</a:t>
            </a:r>
            <a:r>
              <a:rPr lang="zh-CN" altLang="en-US" dirty="0" smtClean="0"/>
              <a:t>的值越大越好</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2726397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69959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连续属性</a:t>
            </a:r>
            <a:r>
              <a:rPr lang="en-US" altLang="zh-CN" dirty="0" smtClean="0"/>
              <a:t>{1,2,3}</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196993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gif"/><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0972" y="2796011"/>
            <a:ext cx="10799702" cy="584775"/>
          </a:xfrm>
          <a:prstGeom prst="rect">
            <a:avLst/>
          </a:prstGeom>
          <a:noFill/>
        </p:spPr>
        <p:txBody>
          <a:bodyPr wrap="square" rtlCol="0">
            <a:spAutoFit/>
          </a:bodyPr>
          <a:lstStyle/>
          <a:p>
            <a:pPr algn="ctr"/>
            <a:r>
              <a:rPr lang="zh-CN" altLang="en-US" sz="3200" b="1" dirty="0" smtClean="0">
                <a:solidFill>
                  <a:schemeClr val="bg1"/>
                </a:solidFill>
              </a:rPr>
              <a:t>聚类</a:t>
            </a:r>
            <a:endParaRPr lang="en-US" altLang="zh-CN" sz="3200" b="1" dirty="0">
              <a:solidFill>
                <a:schemeClr val="bg1"/>
              </a:solidFill>
            </a:endParaRPr>
          </a:p>
        </p:txBody>
      </p:sp>
      <p:sp>
        <p:nvSpPr>
          <p:cNvPr id="12" name="文本框 11"/>
          <p:cNvSpPr txBox="1"/>
          <p:nvPr/>
        </p:nvSpPr>
        <p:spPr>
          <a:xfrm>
            <a:off x="7285055" y="3621772"/>
            <a:ext cx="4632290" cy="646331"/>
          </a:xfrm>
          <a:prstGeom prst="rect">
            <a:avLst/>
          </a:prstGeom>
          <a:noFill/>
        </p:spPr>
        <p:txBody>
          <a:bodyPr wrap="square" rtlCol="0">
            <a:spAutoFit/>
          </a:bodyPr>
          <a:lstStyle/>
          <a:p>
            <a:r>
              <a:rPr lang="zh-CN" altLang="en-US" b="1" dirty="0" smtClean="0">
                <a:solidFill>
                  <a:schemeClr val="bg1"/>
                </a:solidFill>
              </a:rPr>
              <a:t>报告人：</a:t>
            </a:r>
            <a:r>
              <a:rPr lang="zh-CN" altLang="en-US" b="1" dirty="0">
                <a:solidFill>
                  <a:schemeClr val="bg1"/>
                </a:solidFill>
              </a:rPr>
              <a:t>刘源华</a:t>
            </a:r>
            <a:endParaRPr lang="en-US" altLang="zh-CN" b="1" dirty="0" smtClean="0">
              <a:solidFill>
                <a:schemeClr val="bg1"/>
              </a:solidFill>
            </a:endParaRPr>
          </a:p>
          <a:p>
            <a:r>
              <a:rPr lang="en-US" altLang="zh-CN" b="1" dirty="0" smtClean="0">
                <a:solidFill>
                  <a:schemeClr val="bg1"/>
                </a:solidFill>
              </a:rPr>
              <a:t>2017.5.6</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0885171" y="287443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450" y="0"/>
            <a:ext cx="35115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44" y="121023"/>
            <a:ext cx="2375610" cy="7060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16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5" grpId="0" animBg="1"/>
      <p:bldP spid="16" grpId="0" animBg="1"/>
      <p:bldP spid="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7549807" cy="646331"/>
          </a:xfrm>
          <a:prstGeom prst="rect">
            <a:avLst/>
          </a:prstGeom>
          <a:noFill/>
        </p:spPr>
        <p:txBody>
          <a:bodyPr wrap="square" rtlCol="0">
            <a:spAutoFit/>
          </a:bodyPr>
          <a:lstStyle/>
          <a:p>
            <a:r>
              <a:rPr lang="zh-CN" altLang="en-US" sz="3600" dirty="0" smtClean="0"/>
              <a:t>性能度量（</a:t>
            </a:r>
            <a:r>
              <a:rPr lang="zh-CN" altLang="en-US" sz="3600" dirty="0"/>
              <a:t>内部</a:t>
            </a:r>
            <a:r>
              <a:rPr lang="zh-CN" altLang="en-US" sz="3600" dirty="0" smtClean="0"/>
              <a:t>指标）</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5" name="文本框 4"/>
          <p:cNvSpPr txBox="1"/>
          <p:nvPr/>
        </p:nvSpPr>
        <p:spPr>
          <a:xfrm>
            <a:off x="1404257" y="1473881"/>
            <a:ext cx="8165207" cy="738664"/>
          </a:xfrm>
          <a:prstGeom prst="rect">
            <a:avLst/>
          </a:prstGeom>
          <a:noFill/>
        </p:spPr>
        <p:txBody>
          <a:bodyPr wrap="square" rtlCol="0">
            <a:spAutoFit/>
          </a:bodyPr>
          <a:lstStyle/>
          <a:p>
            <a:r>
              <a:rPr lang="zh-CN" altLang="en-US" sz="2400" dirty="0" smtClean="0"/>
              <a:t>考虑到聚类结果的簇划分</a:t>
            </a:r>
            <a:r>
              <a:rPr lang="en-US" altLang="zh-CN" sz="2400" dirty="0"/>
              <a:t>C={C</a:t>
            </a:r>
            <a:r>
              <a:rPr lang="en-US" altLang="zh-CN" sz="2400" baseline="-25000" dirty="0"/>
              <a:t>1</a:t>
            </a:r>
            <a:r>
              <a:rPr lang="en-US" altLang="zh-CN" sz="2400" dirty="0"/>
              <a:t>,C</a:t>
            </a:r>
            <a:r>
              <a:rPr lang="en-US" altLang="zh-CN" sz="2400" baseline="-25000" dirty="0"/>
              <a:t>2</a:t>
            </a:r>
            <a:r>
              <a:rPr lang="en-US" altLang="zh-CN" sz="2400" dirty="0"/>
              <a:t>,…,</a:t>
            </a:r>
            <a:r>
              <a:rPr lang="en-US" altLang="zh-CN" sz="2400" dirty="0" err="1"/>
              <a:t>C</a:t>
            </a:r>
            <a:r>
              <a:rPr lang="en-US" altLang="zh-CN" sz="2400" baseline="-25000" dirty="0" err="1"/>
              <a:t>k</a:t>
            </a:r>
            <a:r>
              <a:rPr lang="en-US" altLang="zh-CN" sz="2400" dirty="0" smtClean="0"/>
              <a:t>}</a:t>
            </a:r>
            <a:r>
              <a:rPr lang="zh-CN" altLang="en-US" sz="2400" dirty="0" smtClean="0"/>
              <a:t>，定义：</a:t>
            </a:r>
            <a:endParaRPr lang="en-US" altLang="zh-CN" sz="2400" dirty="0" smtClean="0"/>
          </a:p>
          <a:p>
            <a:endParaRPr lang="zh-CN" altLang="en-US"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806" y="2183280"/>
            <a:ext cx="7071374" cy="1068183"/>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944" y="3390222"/>
            <a:ext cx="8029337" cy="581836"/>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44" y="4448448"/>
            <a:ext cx="6552948" cy="445346"/>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9944" y="5370184"/>
            <a:ext cx="7041322" cy="714855"/>
          </a:xfrm>
          <a:prstGeom prst="rect">
            <a:avLst/>
          </a:prstGeom>
        </p:spPr>
      </p:pic>
    </p:spTree>
    <p:extLst>
      <p:ext uri="{BB962C8B-B14F-4D97-AF65-F5344CB8AC3E}">
        <p14:creationId xmlns:p14="http://schemas.microsoft.com/office/powerpoint/2010/main" val="4256714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7159843" cy="646331"/>
          </a:xfrm>
          <a:prstGeom prst="rect">
            <a:avLst/>
          </a:prstGeom>
          <a:noFill/>
        </p:spPr>
        <p:txBody>
          <a:bodyPr wrap="square" rtlCol="0">
            <a:spAutoFit/>
          </a:bodyPr>
          <a:lstStyle/>
          <a:p>
            <a:r>
              <a:rPr lang="zh-CN" altLang="en-US" sz="3600" dirty="0" smtClean="0"/>
              <a:t>性能度量（</a:t>
            </a:r>
            <a:r>
              <a:rPr lang="zh-CN" altLang="en-US" sz="3600" dirty="0"/>
              <a:t>内部</a:t>
            </a:r>
            <a:r>
              <a:rPr lang="zh-CN" altLang="en-US" sz="3600" dirty="0" smtClean="0"/>
              <a:t>指标）</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5" name="文本框 4"/>
          <p:cNvSpPr txBox="1"/>
          <p:nvPr/>
        </p:nvSpPr>
        <p:spPr>
          <a:xfrm>
            <a:off x="1304365" y="1264024"/>
            <a:ext cx="6091517"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DB</a:t>
            </a:r>
            <a:r>
              <a:rPr lang="zh-CN" altLang="en-US" sz="2400" dirty="0" smtClean="0"/>
              <a:t>指数（</a:t>
            </a:r>
            <a:r>
              <a:rPr lang="en-US" altLang="zh-CN" sz="2400" dirty="0" smtClean="0"/>
              <a:t>Davies-</a:t>
            </a:r>
            <a:r>
              <a:rPr lang="en-US" altLang="zh-CN" sz="2400" dirty="0" err="1" smtClean="0"/>
              <a:t>Bouuldin</a:t>
            </a:r>
            <a:r>
              <a:rPr lang="en-US" altLang="zh-CN" sz="2400" dirty="0" smtClean="0"/>
              <a:t> Index,</a:t>
            </a:r>
            <a:r>
              <a:rPr lang="zh-CN" altLang="en-US" sz="2400" dirty="0" smtClean="0"/>
              <a:t>简称</a:t>
            </a:r>
            <a:r>
              <a:rPr lang="en-US" altLang="zh-CN" sz="2400" dirty="0" smtClean="0"/>
              <a:t>DBI</a:t>
            </a:r>
            <a:r>
              <a:rPr lang="zh-CN" altLang="en-US" sz="2400" dirty="0" smtClean="0"/>
              <a:t>）</a:t>
            </a:r>
            <a:endParaRPr lang="en-US" altLang="zh-CN" sz="2400" dirty="0" smtClean="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smtClean="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smtClean="0"/>
              <a:t>Dunn</a:t>
            </a:r>
            <a:r>
              <a:rPr lang="zh-CN" altLang="en-US" sz="2400" dirty="0" smtClean="0"/>
              <a:t>指数（</a:t>
            </a:r>
            <a:r>
              <a:rPr lang="en-US" altLang="zh-CN" sz="2400" dirty="0" smtClean="0"/>
              <a:t>Dunn</a:t>
            </a:r>
            <a:r>
              <a:rPr lang="zh-CN" altLang="en-US" sz="2400" dirty="0" smtClean="0"/>
              <a:t>　</a:t>
            </a:r>
            <a:r>
              <a:rPr lang="en-US" altLang="zh-CN" sz="2400" dirty="0" smtClean="0"/>
              <a:t>Index,</a:t>
            </a:r>
            <a:r>
              <a:rPr lang="zh-CN" altLang="en-US" sz="2400" dirty="0" smtClean="0"/>
              <a:t>简称</a:t>
            </a:r>
            <a:r>
              <a:rPr lang="en-US" altLang="zh-CN" sz="2400" dirty="0" smtClean="0"/>
              <a:t>DI</a:t>
            </a:r>
            <a:r>
              <a:rPr lang="zh-CN" altLang="en-US" sz="2400" dirty="0" smtClean="0"/>
              <a:t>）</a:t>
            </a:r>
            <a:endParaRPr lang="zh-CN" altLang="en-US" sz="24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516" y="2079418"/>
            <a:ext cx="5077226" cy="841013"/>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516" y="3969312"/>
            <a:ext cx="6073443" cy="715458"/>
          </a:xfrm>
          <a:prstGeom prst="rect">
            <a:avLst/>
          </a:prstGeom>
        </p:spPr>
      </p:pic>
    </p:spTree>
    <p:extLst>
      <p:ext uri="{BB962C8B-B14F-4D97-AF65-F5344CB8AC3E}">
        <p14:creationId xmlns:p14="http://schemas.microsoft.com/office/powerpoint/2010/main" val="9105040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56120"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itchFamily="34" charset="-122"/>
                <a:ea typeface="微软雅黑" pitchFamily="34" charset="-122"/>
              </a:defRPr>
            </a:lvl1pPr>
          </a:lstStyle>
          <a:p>
            <a:endParaRPr lang="en-US" altLang="zh-CN" dirty="0"/>
          </a:p>
          <a:p>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411323" y="2640940"/>
            <a:ext cx="5127308" cy="1200329"/>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itchFamily="34" charset="-122"/>
              </a:rPr>
              <a:t>距离计算</a:t>
            </a:r>
            <a:endParaRPr lang="zh-CN" altLang="en-US" sz="7200" b="1" dirty="0">
              <a:solidFill>
                <a:schemeClr val="accent1"/>
              </a:solidFill>
              <a:latin typeface="微软雅黑" pitchFamily="34" charset="-122"/>
            </a:endParaRPr>
          </a:p>
        </p:txBody>
      </p:sp>
    </p:spTree>
    <p:extLst>
      <p:ext uri="{BB962C8B-B14F-4D97-AF65-F5344CB8AC3E}">
        <p14:creationId xmlns:p14="http://schemas.microsoft.com/office/powerpoint/2010/main" val="383157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5042005" cy="646331"/>
          </a:xfrm>
          <a:prstGeom prst="rect">
            <a:avLst/>
          </a:prstGeom>
          <a:noFill/>
        </p:spPr>
        <p:txBody>
          <a:bodyPr wrap="square" rtlCol="0">
            <a:spAutoFit/>
          </a:bodyPr>
          <a:lstStyle/>
          <a:p>
            <a:r>
              <a:rPr lang="zh-CN" altLang="en-US" sz="3600" dirty="0" smtClean="0"/>
              <a:t>距离计算（基本性质）</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2" name="文本框 1"/>
          <p:cNvSpPr txBox="1"/>
          <p:nvPr/>
        </p:nvSpPr>
        <p:spPr>
          <a:xfrm>
            <a:off x="1202386" y="1653988"/>
            <a:ext cx="9091155" cy="1851218"/>
          </a:xfrm>
          <a:prstGeom prst="rect">
            <a:avLst/>
          </a:prstGeom>
          <a:noFill/>
        </p:spPr>
        <p:txBody>
          <a:bodyPr wrap="square" rtlCol="0">
            <a:spAutoFit/>
          </a:bodyPr>
          <a:lstStyle/>
          <a:p>
            <a:r>
              <a:rPr lang="zh-CN" altLang="en-US" sz="2800" dirty="0" smtClean="0"/>
              <a:t>非负性：</a:t>
            </a:r>
            <a:r>
              <a:rPr lang="en-US" altLang="zh-CN" sz="2800" dirty="0" err="1" smtClean="0"/>
              <a:t>dist</a:t>
            </a:r>
            <a:r>
              <a:rPr lang="en-US" altLang="zh-CN" sz="2800" dirty="0" smtClean="0"/>
              <a:t>(</a:t>
            </a:r>
            <a:r>
              <a:rPr lang="en-US" altLang="zh-CN" sz="2800" dirty="0" err="1" smtClean="0"/>
              <a:t>xi,xj</a:t>
            </a:r>
            <a:r>
              <a:rPr lang="en-US" altLang="zh-CN" sz="2800" dirty="0" smtClean="0"/>
              <a:t>)&gt;=0</a:t>
            </a:r>
          </a:p>
          <a:p>
            <a:r>
              <a:rPr lang="zh-CN" altLang="en-US" sz="2800" dirty="0" smtClean="0"/>
              <a:t>统一性：</a:t>
            </a:r>
            <a:r>
              <a:rPr lang="en-US" altLang="zh-CN" sz="2800" dirty="0" err="1" smtClean="0"/>
              <a:t>dist</a:t>
            </a:r>
            <a:r>
              <a:rPr lang="en-US" altLang="zh-CN" sz="2800" dirty="0" smtClean="0"/>
              <a:t>(</a:t>
            </a:r>
            <a:r>
              <a:rPr lang="en-US" altLang="zh-CN" sz="2800" dirty="0" err="1" smtClean="0"/>
              <a:t>xi,xj</a:t>
            </a:r>
            <a:r>
              <a:rPr lang="en-US" altLang="zh-CN" sz="2800" dirty="0" smtClean="0"/>
              <a:t>)=0,</a:t>
            </a:r>
            <a:r>
              <a:rPr lang="zh-CN" altLang="en-US" sz="2800" dirty="0" smtClean="0"/>
              <a:t>当且仅当</a:t>
            </a:r>
            <a:r>
              <a:rPr lang="en-US" altLang="zh-CN" sz="2800" dirty="0" smtClean="0"/>
              <a:t>xi=</a:t>
            </a:r>
            <a:r>
              <a:rPr lang="en-US" altLang="zh-CN" sz="2800" dirty="0" err="1" smtClean="0"/>
              <a:t>xj</a:t>
            </a:r>
            <a:endParaRPr lang="en-US" altLang="zh-CN" sz="2800" dirty="0" smtClean="0"/>
          </a:p>
          <a:p>
            <a:r>
              <a:rPr lang="zh-CN" altLang="en-US" sz="2800" dirty="0" smtClean="0"/>
              <a:t>对称性：</a:t>
            </a:r>
            <a:r>
              <a:rPr lang="en-US" altLang="zh-CN" sz="2800" dirty="0" err="1" smtClean="0"/>
              <a:t>dist</a:t>
            </a:r>
            <a:r>
              <a:rPr lang="en-US" altLang="zh-CN" sz="2800" dirty="0" smtClean="0"/>
              <a:t>(</a:t>
            </a:r>
            <a:r>
              <a:rPr lang="en-US" altLang="zh-CN" sz="2800" dirty="0" err="1" smtClean="0"/>
              <a:t>xi,xj</a:t>
            </a:r>
            <a:r>
              <a:rPr lang="en-US" altLang="zh-CN" sz="2800" dirty="0" smtClean="0"/>
              <a:t>)=</a:t>
            </a:r>
            <a:r>
              <a:rPr lang="en-US" altLang="zh-CN" sz="2800" dirty="0" err="1" smtClean="0"/>
              <a:t>dist</a:t>
            </a:r>
            <a:r>
              <a:rPr lang="en-US" altLang="zh-CN" sz="2800" dirty="0" smtClean="0"/>
              <a:t>(</a:t>
            </a:r>
            <a:r>
              <a:rPr lang="en-US" altLang="zh-CN" sz="2800" dirty="0" err="1" smtClean="0"/>
              <a:t>xi,xj</a:t>
            </a:r>
            <a:r>
              <a:rPr lang="en-US" altLang="zh-CN" sz="2800" dirty="0" smtClean="0"/>
              <a:t>)</a:t>
            </a:r>
          </a:p>
          <a:p>
            <a:r>
              <a:rPr lang="zh-CN" altLang="en-US" sz="2800" dirty="0" smtClean="0"/>
              <a:t>直递性：</a:t>
            </a:r>
            <a:r>
              <a:rPr lang="en-US" altLang="zh-CN" sz="2800" dirty="0" err="1" smtClean="0"/>
              <a:t>dist</a:t>
            </a:r>
            <a:r>
              <a:rPr lang="en-US" altLang="zh-CN" sz="2800" dirty="0" smtClean="0"/>
              <a:t>(</a:t>
            </a:r>
            <a:r>
              <a:rPr lang="en-US" altLang="zh-CN" sz="2800" dirty="0" err="1" smtClean="0"/>
              <a:t>xi,xj</a:t>
            </a:r>
            <a:r>
              <a:rPr lang="en-US" altLang="zh-CN" sz="2800" dirty="0" smtClean="0"/>
              <a:t>)&lt;=</a:t>
            </a:r>
            <a:r>
              <a:rPr lang="en-US" altLang="zh-CN" sz="2800" dirty="0" err="1" smtClean="0"/>
              <a:t>dist</a:t>
            </a:r>
            <a:r>
              <a:rPr lang="en-US" altLang="zh-CN" sz="2800" dirty="0" smtClean="0"/>
              <a:t>(</a:t>
            </a:r>
            <a:r>
              <a:rPr lang="en-US" altLang="zh-CN" sz="2800" dirty="0" err="1" smtClean="0"/>
              <a:t>xi,xk</a:t>
            </a:r>
            <a:r>
              <a:rPr lang="en-US" altLang="zh-CN" sz="2800" dirty="0" smtClean="0"/>
              <a:t>)+</a:t>
            </a:r>
            <a:r>
              <a:rPr lang="en-US" altLang="zh-CN" sz="2800" dirty="0" err="1" smtClean="0"/>
              <a:t>dist</a:t>
            </a:r>
            <a:r>
              <a:rPr lang="en-US" altLang="zh-CN" sz="2800" dirty="0" smtClean="0"/>
              <a:t>(</a:t>
            </a:r>
            <a:r>
              <a:rPr lang="en-US" altLang="zh-CN" sz="2800" dirty="0" err="1" smtClean="0"/>
              <a:t>xk,xj</a:t>
            </a:r>
            <a:r>
              <a:rPr lang="en-US" altLang="zh-CN" sz="2800" dirty="0" smtClean="0"/>
              <a:t>)</a:t>
            </a:r>
          </a:p>
        </p:txBody>
      </p:sp>
    </p:spTree>
    <p:extLst>
      <p:ext uri="{BB962C8B-B14F-4D97-AF65-F5344CB8AC3E}">
        <p14:creationId xmlns:p14="http://schemas.microsoft.com/office/powerpoint/2010/main" val="19780046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5042005" cy="646331"/>
          </a:xfrm>
          <a:prstGeom prst="rect">
            <a:avLst/>
          </a:prstGeom>
          <a:noFill/>
        </p:spPr>
        <p:txBody>
          <a:bodyPr wrap="square" rtlCol="0">
            <a:spAutoFit/>
          </a:bodyPr>
          <a:lstStyle/>
          <a:p>
            <a:r>
              <a:rPr lang="zh-CN" altLang="en-US" sz="3600" dirty="0" smtClean="0"/>
              <a:t>距离计算（连续属性）</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5" name="Rectangle 1"/>
          <p:cNvSpPr>
            <a:spLocks noChangeArrowheads="1"/>
          </p:cNvSpPr>
          <p:nvPr/>
        </p:nvSpPr>
        <p:spPr bwMode="auto">
          <a:xfrm>
            <a:off x="1676440" y="1144020"/>
            <a:ext cx="76033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给定样本 </a:t>
            </a:r>
            <a:r>
              <a:rPr kumimoji="0" lang="en-US" altLang="zh-CN" sz="2000" b="0" i="0" u="none" strike="noStrike" cap="none" normalizeH="0" dirty="0" smtClean="0">
                <a:ln>
                  <a:noFill/>
                </a:ln>
                <a:solidFill>
                  <a:schemeClr val="tx1"/>
                </a:solidFill>
                <a:effectLst/>
                <a:latin typeface="Arial" panose="020B0604020202020204" pitchFamily="34" charset="0"/>
              </a:rPr>
              <a:t>                                       </a:t>
            </a:r>
            <a:r>
              <a:rPr kumimoji="0" lang="zh-CN" altLang="en-US" sz="2000" b="0" i="0" u="none" strike="noStrike" cap="none" normalizeH="0" dirty="0" smtClean="0">
                <a:ln>
                  <a:noFill/>
                </a:ln>
                <a:solidFill>
                  <a:schemeClr val="tx1"/>
                </a:solidFill>
                <a:effectLst/>
                <a:latin typeface="Arial" panose="020B0604020202020204" pitchFamily="34" charset="0"/>
              </a:rPr>
              <a:t>与</a:t>
            </a:r>
            <a:r>
              <a:rPr kumimoji="0" lang="en-US" altLang="zh-CN" sz="2000" b="0" i="0" u="none" strike="noStrike" cap="none" normalizeH="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baseline="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anose="020B0604020202020204" pitchFamily="34" charset="0"/>
              </a:rPr>
              <a:t>闵可夫斯基距离（Minkowski distance）公式为</a:t>
            </a:r>
            <a:r>
              <a:rPr kumimoji="0" lang="zh-CN" altLang="en-US" sz="2000" b="0" i="0" u="none" strike="noStrike" cap="none" normalizeH="0" baseline="0" dirty="0" smtClean="0">
                <a:ln>
                  <a:noFill/>
                </a:ln>
                <a:solidFill>
                  <a:schemeClr val="tx1"/>
                </a:solidFill>
                <a:effectLst/>
                <a:latin typeface="Arial" panose="020B0604020202020204" pitchFamily="34" charset="0"/>
              </a:rPr>
              <a:t>：</a:t>
            </a:r>
            <a:r>
              <a:rPr kumimoji="0" lang="zh-CN" altLang="zh-CN" sz="2000" b="0" i="0" u="none" strike="noStrike" cap="none" normalizeH="0" baseline="0" dirty="0" smtClean="0">
                <a:ln>
                  <a:noFill/>
                </a:ln>
                <a:solidFill>
                  <a:schemeClr val="tx1"/>
                </a:solidFill>
                <a:effectLst/>
                <a:latin typeface="Arial" panose="020B0604020202020204" pitchFamily="34" charset="0"/>
              </a:rPr>
              <a:t>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512" y="1215352"/>
            <a:ext cx="2376700" cy="28520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186" y="1215352"/>
            <a:ext cx="2709642" cy="34739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6652" y="2375127"/>
            <a:ext cx="5254842" cy="967498"/>
          </a:xfrm>
          <a:prstGeom prst="rect">
            <a:avLst/>
          </a:prstGeom>
        </p:spPr>
      </p:pic>
      <p:sp>
        <p:nvSpPr>
          <p:cNvPr id="14" name="矩形 13"/>
          <p:cNvSpPr/>
          <p:nvPr/>
        </p:nvSpPr>
        <p:spPr>
          <a:xfrm>
            <a:off x="1698832" y="3549161"/>
            <a:ext cx="6096000" cy="646331"/>
          </a:xfrm>
          <a:prstGeom prst="rect">
            <a:avLst/>
          </a:prstGeom>
        </p:spPr>
        <p:txBody>
          <a:bodyPr>
            <a:spAutoFit/>
          </a:bodyPr>
          <a:lstStyle/>
          <a:p>
            <a:r>
              <a:rPr lang="en-US" altLang="zh-CN" dirty="0"/>
              <a:t>p=2</a:t>
            </a:r>
            <a:r>
              <a:rPr lang="zh-CN" altLang="en-US" dirty="0"/>
              <a:t>时，闵可夫斯基距离即为欧氏距离（</a:t>
            </a:r>
            <a:r>
              <a:rPr lang="en-US" altLang="zh-CN" dirty="0"/>
              <a:t>Euclidean distance</a:t>
            </a:r>
            <a:r>
              <a:rPr lang="zh-CN" altLang="en-US" dirty="0"/>
              <a:t>）</a:t>
            </a:r>
            <a:r>
              <a:rPr lang="en-US" altLang="zh-CN" dirty="0"/>
              <a:t>:</a:t>
            </a:r>
            <a:endParaRPr lang="zh-CN" altLang="en-US" dirty="0"/>
          </a:p>
        </p:txBody>
      </p:sp>
      <p:sp>
        <p:nvSpPr>
          <p:cNvPr id="15" name="矩形 14"/>
          <p:cNvSpPr/>
          <p:nvPr/>
        </p:nvSpPr>
        <p:spPr>
          <a:xfrm>
            <a:off x="1676440" y="4971297"/>
            <a:ext cx="6096000" cy="646331"/>
          </a:xfrm>
          <a:prstGeom prst="rect">
            <a:avLst/>
          </a:prstGeom>
        </p:spPr>
        <p:txBody>
          <a:bodyPr>
            <a:spAutoFit/>
          </a:bodyPr>
          <a:lstStyle/>
          <a:p>
            <a:r>
              <a:rPr lang="en-US" altLang="zh-CN" dirty="0"/>
              <a:t>p=1</a:t>
            </a:r>
            <a:r>
              <a:rPr lang="zh-CN" altLang="en-US" dirty="0"/>
              <a:t>时，闵可夫斯基距离即为曼哈顿距离（</a:t>
            </a:r>
            <a:r>
              <a:rPr lang="en-US" altLang="zh-CN" dirty="0"/>
              <a:t>Manhattan distance</a:t>
            </a:r>
            <a:r>
              <a:rPr lang="zh-CN" altLang="en-US" dirty="0"/>
              <a:t>）：</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0960" y="3972895"/>
            <a:ext cx="4997803" cy="906195"/>
          </a:xfrm>
          <a:prstGeom prst="rect">
            <a:avLst/>
          </a:prstGeom>
        </p:spPr>
      </p:pic>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960" y="5709835"/>
            <a:ext cx="5174275" cy="787725"/>
          </a:xfrm>
          <a:prstGeom prst="rect">
            <a:avLst/>
          </a:prstGeom>
        </p:spPr>
      </p:pic>
    </p:spTree>
    <p:extLst>
      <p:ext uri="{BB962C8B-B14F-4D97-AF65-F5344CB8AC3E}">
        <p14:creationId xmlns:p14="http://schemas.microsoft.com/office/powerpoint/2010/main" val="559412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5042005" cy="646331"/>
          </a:xfrm>
          <a:prstGeom prst="rect">
            <a:avLst/>
          </a:prstGeom>
          <a:noFill/>
        </p:spPr>
        <p:txBody>
          <a:bodyPr wrap="square" rtlCol="0">
            <a:spAutoFit/>
          </a:bodyPr>
          <a:lstStyle/>
          <a:p>
            <a:r>
              <a:rPr lang="zh-CN" altLang="en-US" sz="3600" dirty="0" smtClean="0"/>
              <a:t>距离计算（无序属性）</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81" y="1750190"/>
            <a:ext cx="6636135" cy="1021565"/>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355" y="3474054"/>
            <a:ext cx="9038152" cy="943425"/>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355" y="5511031"/>
            <a:ext cx="8601013" cy="637593"/>
          </a:xfrm>
          <a:prstGeom prst="rect">
            <a:avLst/>
          </a:prstGeom>
        </p:spPr>
      </p:pic>
      <p:sp>
        <p:nvSpPr>
          <p:cNvPr id="21" name="文本框 20"/>
          <p:cNvSpPr txBox="1"/>
          <p:nvPr/>
        </p:nvSpPr>
        <p:spPr>
          <a:xfrm>
            <a:off x="962181" y="1185523"/>
            <a:ext cx="6958137" cy="461665"/>
          </a:xfrm>
          <a:prstGeom prst="rect">
            <a:avLst/>
          </a:prstGeom>
          <a:noFill/>
        </p:spPr>
        <p:txBody>
          <a:bodyPr wrap="square" rtlCol="0">
            <a:spAutoFit/>
          </a:bodyPr>
          <a:lstStyle/>
          <a:p>
            <a:r>
              <a:rPr lang="en-US" altLang="zh-CN" sz="2400" dirty="0" smtClean="0"/>
              <a:t>VDM(Value Difference Metric ):</a:t>
            </a:r>
            <a:endParaRPr lang="zh-CN" altLang="en-US" sz="2400" dirty="0"/>
          </a:p>
        </p:txBody>
      </p:sp>
      <p:sp>
        <p:nvSpPr>
          <p:cNvPr id="22" name="文本框 21"/>
          <p:cNvSpPr txBox="1"/>
          <p:nvPr/>
        </p:nvSpPr>
        <p:spPr>
          <a:xfrm>
            <a:off x="887096" y="2876171"/>
            <a:ext cx="5951449" cy="461665"/>
          </a:xfrm>
          <a:prstGeom prst="rect">
            <a:avLst/>
          </a:prstGeom>
          <a:noFill/>
        </p:spPr>
        <p:txBody>
          <a:bodyPr wrap="square" rtlCol="0">
            <a:spAutoFit/>
          </a:bodyPr>
          <a:lstStyle/>
          <a:p>
            <a:r>
              <a:rPr lang="zh-CN" altLang="en-US" sz="2400" dirty="0" smtClean="0"/>
              <a:t>闵可夫斯基和</a:t>
            </a:r>
            <a:r>
              <a:rPr lang="en-US" altLang="zh-CN" sz="2400" dirty="0" smtClean="0"/>
              <a:t>VDM</a:t>
            </a:r>
            <a:r>
              <a:rPr lang="zh-CN" altLang="en-US" sz="2400" dirty="0" smtClean="0"/>
              <a:t>结合即可处理混合属性：</a:t>
            </a:r>
            <a:endParaRPr lang="zh-CN" altLang="en-US" sz="2400" dirty="0"/>
          </a:p>
        </p:txBody>
      </p:sp>
      <p:sp>
        <p:nvSpPr>
          <p:cNvPr id="23" name="文本框 22"/>
          <p:cNvSpPr txBox="1"/>
          <p:nvPr/>
        </p:nvSpPr>
        <p:spPr>
          <a:xfrm>
            <a:off x="940885" y="4566819"/>
            <a:ext cx="9411086" cy="830997"/>
          </a:xfrm>
          <a:prstGeom prst="rect">
            <a:avLst/>
          </a:prstGeom>
          <a:noFill/>
        </p:spPr>
        <p:txBody>
          <a:bodyPr wrap="square" rtlCol="0">
            <a:spAutoFit/>
          </a:bodyPr>
          <a:lstStyle/>
          <a:p>
            <a:r>
              <a:rPr lang="zh-CN" altLang="en-US" sz="2400" dirty="0" smtClean="0"/>
              <a:t>当样本空间中不同属性的重要性不同时，可使用“加权距离”，下面是闵可夫斯基例子：</a:t>
            </a:r>
            <a:endParaRPr lang="zh-CN" altLang="en-US" sz="2400" dirty="0"/>
          </a:p>
        </p:txBody>
      </p:sp>
    </p:spTree>
    <p:extLst>
      <p:ext uri="{BB962C8B-B14F-4D97-AF65-F5344CB8AC3E}">
        <p14:creationId xmlns:p14="http://schemas.microsoft.com/office/powerpoint/2010/main" val="29580376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56120"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itchFamily="34" charset="-122"/>
                <a:ea typeface="微软雅黑" pitchFamily="34" charset="-122"/>
              </a:defRPr>
            </a:lvl1pPr>
          </a:lstStyle>
          <a:p>
            <a:endParaRPr lang="en-US" altLang="zh-CN" dirty="0"/>
          </a:p>
          <a:p>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411323" y="2640940"/>
            <a:ext cx="5127308" cy="2308324"/>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itchFamily="34" charset="-122"/>
              </a:rPr>
              <a:t>原型聚类算法</a:t>
            </a:r>
            <a:endParaRPr lang="zh-CN" altLang="en-US" sz="7200" b="1" dirty="0">
              <a:solidFill>
                <a:schemeClr val="accent1"/>
              </a:solidFill>
              <a:latin typeface="微软雅黑" pitchFamily="34" charset="-122"/>
            </a:endParaRPr>
          </a:p>
        </p:txBody>
      </p:sp>
    </p:spTree>
    <p:extLst>
      <p:ext uri="{BB962C8B-B14F-4D97-AF65-F5344CB8AC3E}">
        <p14:creationId xmlns:p14="http://schemas.microsoft.com/office/powerpoint/2010/main" val="302004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en-US" altLang="zh-CN" sz="3600" dirty="0" smtClean="0"/>
              <a:t>K</a:t>
            </a:r>
            <a:r>
              <a:rPr lang="zh-CN" altLang="en-US" sz="3600" dirty="0" smtClean="0"/>
              <a:t>均值算法</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5" name="文本框 4"/>
          <p:cNvSpPr txBox="1"/>
          <p:nvPr/>
        </p:nvSpPr>
        <p:spPr>
          <a:xfrm>
            <a:off x="1506070" y="1317812"/>
            <a:ext cx="6494929" cy="1200329"/>
          </a:xfrm>
          <a:prstGeom prst="rect">
            <a:avLst/>
          </a:prstGeom>
          <a:noFill/>
        </p:spPr>
        <p:txBody>
          <a:bodyPr wrap="square" rtlCol="0">
            <a:spAutoFit/>
          </a:bodyPr>
          <a:lstStyle/>
          <a:p>
            <a:r>
              <a:rPr lang="zh-CN" altLang="en-US" sz="2400" dirty="0" smtClean="0"/>
              <a:t>给定样本集</a:t>
            </a:r>
            <a:r>
              <a:rPr lang="en-US" altLang="zh-CN" sz="2400" dirty="0" smtClean="0"/>
              <a:t>D={x1,x2…,</a:t>
            </a:r>
            <a:r>
              <a:rPr lang="en-US" altLang="zh-CN" sz="2400" dirty="0" err="1" smtClean="0"/>
              <a:t>xm</a:t>
            </a:r>
            <a:r>
              <a:rPr lang="en-US" altLang="zh-CN" sz="2400" dirty="0" smtClean="0"/>
              <a:t>},k</a:t>
            </a:r>
            <a:r>
              <a:rPr lang="zh-CN" altLang="en-US" sz="2400" dirty="0" smtClean="0"/>
              <a:t>均值算法针对聚类所得簇划分</a:t>
            </a:r>
            <a:r>
              <a:rPr lang="en-US" altLang="zh-CN" sz="2400" dirty="0" smtClean="0"/>
              <a:t>C={C1,C2…,CK}</a:t>
            </a:r>
            <a:r>
              <a:rPr lang="zh-CN" altLang="en-US" sz="2400" dirty="0" smtClean="0"/>
              <a:t>最小化平方误差</a:t>
            </a:r>
            <a:endParaRPr lang="zh-CN" altLang="en-US" sz="2400" dirty="0"/>
          </a:p>
        </p:txBody>
      </p:sp>
      <p:pic>
        <p:nvPicPr>
          <p:cNvPr id="6" name="图片 5"/>
          <p:cNvPicPr>
            <a:picLocks noChangeAspect="1"/>
          </p:cNvPicPr>
          <p:nvPr/>
        </p:nvPicPr>
        <p:blipFill>
          <a:blip r:embed="rId3"/>
          <a:stretch>
            <a:fillRect/>
          </a:stretch>
        </p:blipFill>
        <p:spPr>
          <a:xfrm>
            <a:off x="1150415" y="2518141"/>
            <a:ext cx="3523809" cy="1219048"/>
          </a:xfrm>
          <a:prstGeom prst="rect">
            <a:avLst/>
          </a:prstGeom>
        </p:spPr>
      </p:pic>
      <p:pic>
        <p:nvPicPr>
          <p:cNvPr id="8" name="图片 7"/>
          <p:cNvPicPr>
            <a:picLocks noChangeAspect="1"/>
          </p:cNvPicPr>
          <p:nvPr/>
        </p:nvPicPr>
        <p:blipFill>
          <a:blip r:embed="rId4"/>
          <a:stretch>
            <a:fillRect/>
          </a:stretch>
        </p:blipFill>
        <p:spPr>
          <a:xfrm>
            <a:off x="1533556" y="3914369"/>
            <a:ext cx="5361905" cy="657143"/>
          </a:xfrm>
          <a:prstGeom prst="rect">
            <a:avLst/>
          </a:prstGeom>
        </p:spPr>
      </p:pic>
    </p:spTree>
    <p:extLst>
      <p:ext uri="{BB962C8B-B14F-4D97-AF65-F5344CB8AC3E}">
        <p14:creationId xmlns:p14="http://schemas.microsoft.com/office/powerpoint/2010/main" val="2067842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en-US" altLang="zh-CN" sz="3600" dirty="0" smtClean="0"/>
              <a:t>K</a:t>
            </a:r>
            <a:r>
              <a:rPr lang="zh-CN" altLang="en-US" sz="3600" dirty="0" smtClean="0"/>
              <a:t>均值算法</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257" y="867060"/>
            <a:ext cx="7578378" cy="5658871"/>
          </a:xfrm>
          <a:prstGeom prst="rect">
            <a:avLst/>
          </a:prstGeom>
        </p:spPr>
      </p:pic>
    </p:spTree>
    <p:extLst>
      <p:ext uri="{BB962C8B-B14F-4D97-AF65-F5344CB8AC3E}">
        <p14:creationId xmlns:p14="http://schemas.microsoft.com/office/powerpoint/2010/main" val="1246536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5478960" cy="646331"/>
          </a:xfrm>
          <a:prstGeom prst="rect">
            <a:avLst/>
          </a:prstGeom>
          <a:noFill/>
        </p:spPr>
        <p:txBody>
          <a:bodyPr wrap="square" rtlCol="0">
            <a:spAutoFit/>
          </a:bodyPr>
          <a:lstStyle/>
          <a:p>
            <a:r>
              <a:rPr lang="zh-CN" altLang="en-US" sz="3600" dirty="0" smtClean="0"/>
              <a:t>学习向量量化（</a:t>
            </a:r>
            <a:r>
              <a:rPr lang="en-US" altLang="zh-CN" sz="3600" dirty="0" smtClean="0"/>
              <a:t>LVQ</a:t>
            </a:r>
            <a:r>
              <a:rPr lang="zh-CN" altLang="en-US" sz="3600" dirty="0" smtClean="0"/>
              <a:t>）</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102" y="1065539"/>
            <a:ext cx="7326686" cy="5339899"/>
          </a:xfrm>
          <a:prstGeom prst="rect">
            <a:avLst/>
          </a:prstGeom>
        </p:spPr>
      </p:pic>
    </p:spTree>
    <p:extLst>
      <p:ext uri="{BB962C8B-B14F-4D97-AF65-F5344CB8AC3E}">
        <p14:creationId xmlns:p14="http://schemas.microsoft.com/office/powerpoint/2010/main" val="15333637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06208" y="87611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itchFamily="34" charset="-122"/>
                <a:ea typeface="微软雅黑" pitchFamily="34" charset="-122"/>
              </a:defRPr>
            </a:lvl1pPr>
          </a:lstStyle>
          <a:p>
            <a:endParaRPr lang="en-US" altLang="zh-CN" dirty="0"/>
          </a:p>
          <a:p>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216274" y="560156"/>
            <a:ext cx="5127308" cy="1200329"/>
          </a:xfrm>
          <a:prstGeom prst="rect">
            <a:avLst/>
          </a:prstGeom>
          <a:noFill/>
          <a:ln>
            <a:noFill/>
          </a:ln>
        </p:spPr>
        <p:txBody>
          <a:bodyPr wrap="square" rtlCol="0">
            <a:spAutoFit/>
          </a:bodyPr>
          <a:lstStyle/>
          <a:p>
            <a:pPr algn="ctr"/>
            <a:r>
              <a:rPr lang="zh-CN" altLang="en-US" sz="7200" b="1" dirty="0">
                <a:solidFill>
                  <a:schemeClr val="accent1"/>
                </a:solidFill>
                <a:latin typeface="微软雅黑" pitchFamily="34" charset="-122"/>
              </a:rPr>
              <a:t>目录</a:t>
            </a:r>
          </a:p>
        </p:txBody>
      </p:sp>
      <p:sp>
        <p:nvSpPr>
          <p:cNvPr id="2" name="文本框 1"/>
          <p:cNvSpPr txBox="1"/>
          <p:nvPr/>
        </p:nvSpPr>
        <p:spPr>
          <a:xfrm>
            <a:off x="4469504" y="2146182"/>
            <a:ext cx="4747766" cy="2954655"/>
          </a:xfrm>
          <a:prstGeom prst="rect">
            <a:avLst/>
          </a:prstGeom>
          <a:noFill/>
        </p:spPr>
        <p:txBody>
          <a:bodyPr wrap="square" rtlCol="0">
            <a:spAutoFit/>
          </a:bodyPr>
          <a:lstStyle/>
          <a:p>
            <a:r>
              <a:rPr lang="en-US" altLang="zh-CN" sz="2800" b="1" dirty="0">
                <a:solidFill>
                  <a:schemeClr val="accent1"/>
                </a:solidFill>
                <a:latin typeface="微软雅黑" pitchFamily="34" charset="-122"/>
              </a:rPr>
              <a:t>1</a:t>
            </a:r>
            <a:r>
              <a:rPr lang="en-US" altLang="zh-CN" sz="2800" b="1" dirty="0" smtClean="0">
                <a:solidFill>
                  <a:schemeClr val="accent1"/>
                </a:solidFill>
                <a:latin typeface="微软雅黑" pitchFamily="34" charset="-122"/>
              </a:rPr>
              <a:t>.</a:t>
            </a:r>
            <a:r>
              <a:rPr lang="zh-CN" altLang="en-US" sz="2800" b="1" dirty="0" smtClean="0">
                <a:solidFill>
                  <a:schemeClr val="accent1"/>
                </a:solidFill>
                <a:latin typeface="微软雅黑" pitchFamily="34" charset="-122"/>
              </a:rPr>
              <a:t>聚类任务</a:t>
            </a:r>
            <a:endParaRPr lang="en-US" altLang="zh-CN" sz="2800" b="1" dirty="0" smtClean="0">
              <a:solidFill>
                <a:schemeClr val="accent1"/>
              </a:solidFill>
              <a:latin typeface="微软雅黑" pitchFamily="34" charset="-122"/>
            </a:endParaRPr>
          </a:p>
          <a:p>
            <a:r>
              <a:rPr lang="en-US" altLang="zh-CN" sz="2800" b="1" dirty="0" smtClean="0">
                <a:solidFill>
                  <a:schemeClr val="accent1"/>
                </a:solidFill>
                <a:latin typeface="微软雅黑" pitchFamily="34" charset="-122"/>
              </a:rPr>
              <a:t>2.</a:t>
            </a:r>
            <a:r>
              <a:rPr lang="zh-CN" altLang="en-US" sz="2800" b="1" dirty="0" smtClean="0">
                <a:solidFill>
                  <a:schemeClr val="accent1"/>
                </a:solidFill>
                <a:latin typeface="微软雅黑" pitchFamily="34" charset="-122"/>
              </a:rPr>
              <a:t>性能度量</a:t>
            </a:r>
            <a:endParaRPr lang="en-US" altLang="zh-CN" sz="2800" b="1" dirty="0" smtClean="0">
              <a:solidFill>
                <a:schemeClr val="accent1"/>
              </a:solidFill>
              <a:latin typeface="微软雅黑" pitchFamily="34" charset="-122"/>
            </a:endParaRPr>
          </a:p>
          <a:p>
            <a:r>
              <a:rPr lang="en-US" altLang="zh-CN" sz="2800" b="1" dirty="0" smtClean="0">
                <a:solidFill>
                  <a:schemeClr val="accent1"/>
                </a:solidFill>
                <a:latin typeface="微软雅黑" pitchFamily="34" charset="-122"/>
              </a:rPr>
              <a:t>3.</a:t>
            </a:r>
            <a:r>
              <a:rPr lang="zh-CN" altLang="en-US" sz="2800" b="1" dirty="0" smtClean="0">
                <a:solidFill>
                  <a:schemeClr val="accent1"/>
                </a:solidFill>
                <a:latin typeface="微软雅黑" pitchFamily="34" charset="-122"/>
              </a:rPr>
              <a:t>距离计算</a:t>
            </a:r>
            <a:endParaRPr lang="en-US" altLang="zh-CN" sz="2800" b="1" dirty="0">
              <a:solidFill>
                <a:schemeClr val="accent1"/>
              </a:solidFill>
              <a:latin typeface="微软雅黑" pitchFamily="34" charset="-122"/>
            </a:endParaRPr>
          </a:p>
          <a:p>
            <a:r>
              <a:rPr lang="en-US" altLang="zh-CN" sz="2800" b="1" dirty="0" smtClean="0">
                <a:solidFill>
                  <a:schemeClr val="accent1"/>
                </a:solidFill>
                <a:latin typeface="微软雅黑" pitchFamily="34" charset="-122"/>
              </a:rPr>
              <a:t>4.</a:t>
            </a:r>
            <a:r>
              <a:rPr lang="zh-CN" altLang="en-US" sz="2800" b="1" dirty="0" smtClean="0">
                <a:solidFill>
                  <a:schemeClr val="accent1"/>
                </a:solidFill>
                <a:latin typeface="微软雅黑" pitchFamily="34" charset="-122"/>
              </a:rPr>
              <a:t>几种原型聚类</a:t>
            </a:r>
            <a:r>
              <a:rPr lang="zh-CN" altLang="en-US" sz="2800" b="1" smtClean="0">
                <a:solidFill>
                  <a:schemeClr val="accent1"/>
                </a:solidFill>
                <a:latin typeface="微软雅黑" pitchFamily="34" charset="-122"/>
              </a:rPr>
              <a:t>的方法</a:t>
            </a:r>
            <a:endParaRPr lang="en-US" altLang="zh-CN" sz="2800" b="1" dirty="0" smtClean="0">
              <a:solidFill>
                <a:schemeClr val="accent1"/>
              </a:solidFill>
              <a:latin typeface="微软雅黑" pitchFamily="34" charset="-122"/>
            </a:endParaRPr>
          </a:p>
          <a:p>
            <a:endParaRPr lang="en-US" altLang="zh-CN" sz="2800" b="1" dirty="0" smtClean="0">
              <a:solidFill>
                <a:schemeClr val="accent1"/>
              </a:solidFill>
              <a:latin typeface="微软雅黑" pitchFamily="34" charset="-122"/>
            </a:endParaRPr>
          </a:p>
          <a:p>
            <a:endParaRPr lang="en-US" altLang="zh-CN" sz="2800" b="1" dirty="0">
              <a:solidFill>
                <a:schemeClr val="accent1"/>
              </a:solidFill>
              <a:latin typeface="微软雅黑" pitchFamily="34" charset="-122"/>
            </a:endParaRPr>
          </a:p>
          <a:p>
            <a:endParaRPr lang="zh-CN" altLang="en-US" dirty="0"/>
          </a:p>
        </p:txBody>
      </p:sp>
    </p:spTree>
    <p:extLst>
      <p:ext uri="{BB962C8B-B14F-4D97-AF65-F5344CB8AC3E}">
        <p14:creationId xmlns:p14="http://schemas.microsoft.com/office/powerpoint/2010/main" val="57062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20</a:t>
            </a:fld>
            <a:endParaRPr lang="zh-CN" altLang="en-US" dirty="0"/>
          </a:p>
        </p:txBody>
      </p:sp>
      <p:sp>
        <p:nvSpPr>
          <p:cNvPr id="9" name="矩形 8"/>
          <p:cNvSpPr/>
          <p:nvPr/>
        </p:nvSpPr>
        <p:spPr>
          <a:xfrm>
            <a:off x="1781735" y="2058657"/>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zh-CN" altLang="en-US" sz="3600" dirty="0" smtClean="0"/>
              <a:t>高斯混合聚类</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24157"/>
          <a:stretch/>
        </p:blipFill>
        <p:spPr>
          <a:xfrm rot="5400000">
            <a:off x="5768138" y="-85779"/>
            <a:ext cx="4934391" cy="7456371"/>
          </a:xfrm>
          <a:prstGeom prst="rect">
            <a:avLst/>
          </a:prstGeom>
        </p:spPr>
      </p:pic>
      <p:pic>
        <p:nvPicPr>
          <p:cNvPr id="6" name="图片 5"/>
          <p:cNvPicPr>
            <a:picLocks noChangeAspect="1"/>
          </p:cNvPicPr>
          <p:nvPr/>
        </p:nvPicPr>
        <p:blipFill>
          <a:blip r:embed="rId4"/>
          <a:stretch>
            <a:fillRect/>
          </a:stretch>
        </p:blipFill>
        <p:spPr>
          <a:xfrm>
            <a:off x="500568" y="2513209"/>
            <a:ext cx="3435544" cy="836870"/>
          </a:xfrm>
          <a:prstGeom prst="rect">
            <a:avLst/>
          </a:prstGeom>
        </p:spPr>
      </p:pic>
      <p:sp>
        <p:nvSpPr>
          <p:cNvPr id="8" name="文本框 7"/>
          <p:cNvSpPr txBox="1"/>
          <p:nvPr/>
        </p:nvSpPr>
        <p:spPr>
          <a:xfrm>
            <a:off x="678915" y="1629009"/>
            <a:ext cx="2877670" cy="461665"/>
          </a:xfrm>
          <a:prstGeom prst="rect">
            <a:avLst/>
          </a:prstGeom>
          <a:noFill/>
        </p:spPr>
        <p:txBody>
          <a:bodyPr wrap="square" rtlCol="0">
            <a:spAutoFit/>
          </a:bodyPr>
          <a:lstStyle/>
          <a:p>
            <a:r>
              <a:rPr lang="zh-CN" altLang="en-US" sz="2400" dirty="0" smtClean="0"/>
              <a:t>高斯概率密度函数：</a:t>
            </a:r>
            <a:endParaRPr lang="zh-CN" altLang="en-US" sz="2400" dirty="0"/>
          </a:p>
        </p:txBody>
      </p:sp>
      <p:pic>
        <p:nvPicPr>
          <p:cNvPr id="10" name="图片 9"/>
          <p:cNvPicPr>
            <a:picLocks noChangeAspect="1"/>
          </p:cNvPicPr>
          <p:nvPr/>
        </p:nvPicPr>
        <p:blipFill>
          <a:blip r:embed="rId5"/>
          <a:stretch>
            <a:fillRect/>
          </a:stretch>
        </p:blipFill>
        <p:spPr>
          <a:xfrm>
            <a:off x="500568" y="3803877"/>
            <a:ext cx="3435544" cy="983276"/>
          </a:xfrm>
          <a:prstGeom prst="rect">
            <a:avLst/>
          </a:prstGeom>
        </p:spPr>
      </p:pic>
    </p:spTree>
    <p:extLst>
      <p:ext uri="{BB962C8B-B14F-4D97-AF65-F5344CB8AC3E}">
        <p14:creationId xmlns:p14="http://schemas.microsoft.com/office/powerpoint/2010/main" val="15878704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21</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zh-CN" altLang="en-US" sz="3600" dirty="0" smtClean="0"/>
              <a:t>密度聚类</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pic>
        <p:nvPicPr>
          <p:cNvPr id="6" name="图片 5"/>
          <p:cNvPicPr>
            <a:picLocks noChangeAspect="1"/>
          </p:cNvPicPr>
          <p:nvPr/>
        </p:nvPicPr>
        <p:blipFill>
          <a:blip r:embed="rId3"/>
          <a:stretch>
            <a:fillRect/>
          </a:stretch>
        </p:blipFill>
        <p:spPr>
          <a:xfrm>
            <a:off x="614638" y="1374016"/>
            <a:ext cx="10186712" cy="4340983"/>
          </a:xfrm>
          <a:prstGeom prst="rect">
            <a:avLst/>
          </a:prstGeom>
        </p:spPr>
      </p:pic>
    </p:spTree>
    <p:extLst>
      <p:ext uri="{BB962C8B-B14F-4D97-AF65-F5344CB8AC3E}">
        <p14:creationId xmlns:p14="http://schemas.microsoft.com/office/powerpoint/2010/main" val="16052817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22</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zh-CN" altLang="en-US" sz="3600" dirty="0" smtClean="0"/>
              <a:t>密度聚类</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186" y="848046"/>
            <a:ext cx="7040496" cy="3035424"/>
          </a:xfrm>
          <a:prstGeom prst="rect">
            <a:avLst/>
          </a:prstGeom>
        </p:spPr>
      </p:pic>
      <p:sp>
        <p:nvSpPr>
          <p:cNvPr id="5" name="文本框 4"/>
          <p:cNvSpPr txBox="1"/>
          <p:nvPr/>
        </p:nvSpPr>
        <p:spPr>
          <a:xfrm>
            <a:off x="914155" y="4314357"/>
            <a:ext cx="7167527" cy="1754326"/>
          </a:xfrm>
          <a:prstGeom prst="rect">
            <a:avLst/>
          </a:prstGeom>
          <a:noFill/>
        </p:spPr>
        <p:txBody>
          <a:bodyPr wrap="square" rtlCol="0">
            <a:spAutoFit/>
          </a:bodyPr>
          <a:lstStyle/>
          <a:p>
            <a:r>
              <a:rPr lang="en-US" altLang="zh-CN" dirty="0" smtClean="0"/>
              <a:t>1.</a:t>
            </a:r>
            <a:r>
              <a:rPr lang="zh-CN" altLang="en-US" dirty="0" smtClean="0"/>
              <a:t>选择核心对象集合</a:t>
            </a:r>
            <a:r>
              <a:rPr lang="en-US" altLang="zh-CN" dirty="0" smtClean="0"/>
              <a:t>A</a:t>
            </a:r>
          </a:p>
          <a:p>
            <a:r>
              <a:rPr lang="en-US" altLang="zh-CN" dirty="0" smtClean="0"/>
              <a:t>2</a:t>
            </a:r>
            <a:r>
              <a:rPr lang="en-US" altLang="zh-CN" dirty="0" smtClean="0"/>
              <a:t>.</a:t>
            </a:r>
            <a:r>
              <a:rPr lang="zh-CN" altLang="en-US" dirty="0" smtClean="0"/>
              <a:t>在</a:t>
            </a:r>
            <a:r>
              <a:rPr lang="en-US" altLang="zh-CN" dirty="0" smtClean="0"/>
              <a:t>A</a:t>
            </a:r>
            <a:r>
              <a:rPr lang="zh-CN" altLang="en-US" dirty="0" smtClean="0"/>
              <a:t>中随机</a:t>
            </a:r>
            <a:r>
              <a:rPr lang="zh-CN" altLang="en-US" dirty="0" smtClean="0"/>
              <a:t>找到一个核心对象，找到他的所有密度可达样本。生成第一个聚类簇</a:t>
            </a:r>
            <a:r>
              <a:rPr lang="en-US" altLang="zh-CN" dirty="0" smtClean="0"/>
              <a:t>C1</a:t>
            </a:r>
          </a:p>
          <a:p>
            <a:r>
              <a:rPr lang="en-US" altLang="zh-CN" dirty="0" smtClean="0"/>
              <a:t>3.</a:t>
            </a:r>
            <a:r>
              <a:rPr lang="zh-CN" altLang="en-US" dirty="0" smtClean="0"/>
              <a:t>将</a:t>
            </a:r>
            <a:r>
              <a:rPr lang="en-US" altLang="zh-CN" dirty="0" smtClean="0"/>
              <a:t>C1</a:t>
            </a:r>
            <a:r>
              <a:rPr lang="zh-CN" altLang="en-US" dirty="0" smtClean="0"/>
              <a:t>中包含的核心对象从</a:t>
            </a:r>
            <a:r>
              <a:rPr lang="en-US" altLang="zh-CN" dirty="0" smtClean="0"/>
              <a:t>A</a:t>
            </a:r>
            <a:r>
              <a:rPr lang="zh-CN" altLang="en-US" dirty="0" smtClean="0"/>
              <a:t>中去除。再从更新的</a:t>
            </a:r>
            <a:r>
              <a:rPr lang="en-US" altLang="zh-CN" dirty="0" smtClean="0"/>
              <a:t>A</a:t>
            </a:r>
            <a:r>
              <a:rPr lang="zh-CN" altLang="en-US" dirty="0" smtClean="0"/>
              <a:t>中随机选一个核心对象生成聚类簇。</a:t>
            </a:r>
            <a:endParaRPr lang="en-US" altLang="zh-CN" dirty="0" smtClean="0"/>
          </a:p>
          <a:p>
            <a:r>
              <a:rPr lang="en-US" altLang="zh-CN" dirty="0" smtClean="0"/>
              <a:t>4.</a:t>
            </a:r>
            <a:r>
              <a:rPr lang="zh-CN" altLang="en-US" dirty="0" smtClean="0"/>
              <a:t>重复</a:t>
            </a:r>
            <a:r>
              <a:rPr lang="en-US" altLang="zh-CN" dirty="0" smtClean="0"/>
              <a:t>1-3</a:t>
            </a:r>
            <a:r>
              <a:rPr lang="zh-CN" altLang="en-US" dirty="0" smtClean="0"/>
              <a:t>步骤，直到</a:t>
            </a:r>
            <a:r>
              <a:rPr lang="en-US" altLang="zh-CN" dirty="0" smtClean="0"/>
              <a:t>A</a:t>
            </a:r>
            <a:r>
              <a:rPr lang="zh-CN" altLang="en-US" dirty="0" smtClean="0"/>
              <a:t>为空。</a:t>
            </a:r>
            <a:endParaRPr lang="zh-CN" altLang="en-US" dirty="0"/>
          </a:p>
        </p:txBody>
      </p:sp>
    </p:spTree>
    <p:extLst>
      <p:ext uri="{BB962C8B-B14F-4D97-AF65-F5344CB8AC3E}">
        <p14:creationId xmlns:p14="http://schemas.microsoft.com/office/powerpoint/2010/main" val="15715322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23</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5196572" cy="646331"/>
          </a:xfrm>
          <a:prstGeom prst="rect">
            <a:avLst/>
          </a:prstGeom>
          <a:noFill/>
        </p:spPr>
        <p:txBody>
          <a:bodyPr wrap="square" rtlCol="0">
            <a:spAutoFit/>
          </a:bodyPr>
          <a:lstStyle/>
          <a:p>
            <a:r>
              <a:rPr lang="zh-CN" altLang="en-US" sz="3600" dirty="0" smtClean="0"/>
              <a:t>层次</a:t>
            </a:r>
            <a:r>
              <a:rPr lang="zh-CN" altLang="en-US" sz="3600" dirty="0" smtClean="0"/>
              <a:t>聚类（</a:t>
            </a:r>
            <a:r>
              <a:rPr lang="en-US" altLang="zh-CN" sz="3600" dirty="0" smtClean="0"/>
              <a:t>AGNES</a:t>
            </a:r>
            <a:r>
              <a:rPr lang="zh-CN" altLang="en-US" sz="3600" dirty="0" smtClean="0"/>
              <a:t>）</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03" y="1005560"/>
            <a:ext cx="7859114" cy="4905814"/>
          </a:xfrm>
          <a:prstGeom prst="rect">
            <a:avLst/>
          </a:prstGeom>
        </p:spPr>
      </p:pic>
      <p:cxnSp>
        <p:nvCxnSpPr>
          <p:cNvPr id="6" name="直接连接符 5"/>
          <p:cNvCxnSpPr>
            <a:stCxn id="2" idx="1"/>
            <a:endCxn id="2" idx="3"/>
          </p:cNvCxnSpPr>
          <p:nvPr/>
        </p:nvCxnSpPr>
        <p:spPr>
          <a:xfrm>
            <a:off x="747003" y="3458467"/>
            <a:ext cx="78591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1216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smtClean="0">
                <a:solidFill>
                  <a:schemeClr val="bg1"/>
                </a:solidFill>
              </a:rPr>
              <a:t>THANKS</a:t>
            </a:r>
            <a:endParaRPr lang="zh-CN" altLang="en-US" sz="8800" b="1"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57" y="1005560"/>
            <a:ext cx="7417179" cy="4975499"/>
          </a:xfrm>
          <a:prstGeom prst="rect">
            <a:avLst/>
          </a:prstGeom>
        </p:spPr>
      </p:pic>
    </p:spTree>
    <p:extLst>
      <p:ext uri="{BB962C8B-B14F-4D97-AF65-F5344CB8AC3E}">
        <p14:creationId xmlns:p14="http://schemas.microsoft.com/office/powerpoint/2010/main" val="19641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56120"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itchFamily="34" charset="-122"/>
                <a:ea typeface="微软雅黑" pitchFamily="34" charset="-122"/>
              </a:defRPr>
            </a:lvl1pPr>
          </a:lstStyle>
          <a:p>
            <a:endParaRPr lang="en-US" altLang="zh-CN" dirty="0"/>
          </a:p>
          <a:p>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411323" y="2640940"/>
            <a:ext cx="5127308" cy="1200329"/>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itchFamily="34" charset="-122"/>
              </a:rPr>
              <a:t>聚类任务</a:t>
            </a:r>
            <a:endParaRPr lang="zh-CN" altLang="en-US" sz="7200" b="1" dirty="0">
              <a:solidFill>
                <a:schemeClr val="accent1"/>
              </a:solidFill>
              <a:latin typeface="微软雅黑" pitchFamily="34" charset="-122"/>
            </a:endParaRPr>
          </a:p>
        </p:txBody>
      </p:sp>
    </p:spTree>
    <p:extLst>
      <p:ext uri="{BB962C8B-B14F-4D97-AF65-F5344CB8AC3E}">
        <p14:creationId xmlns:p14="http://schemas.microsoft.com/office/powerpoint/2010/main" val="104460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zh-CN" altLang="en-US" sz="3600" dirty="0" smtClean="0"/>
              <a:t>聚类任务</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2" name="文本框 1"/>
          <p:cNvSpPr txBox="1"/>
          <p:nvPr/>
        </p:nvSpPr>
        <p:spPr>
          <a:xfrm>
            <a:off x="1404257" y="1458492"/>
            <a:ext cx="7483365" cy="1938992"/>
          </a:xfrm>
          <a:prstGeom prst="rect">
            <a:avLst/>
          </a:prstGeom>
          <a:noFill/>
        </p:spPr>
        <p:txBody>
          <a:bodyPr wrap="square" rtlCol="0">
            <a:spAutoFit/>
          </a:bodyPr>
          <a:lstStyle/>
          <a:p>
            <a:r>
              <a:rPr lang="zh-CN" altLang="en-US" sz="2400" dirty="0" smtClean="0"/>
              <a:t>在“无监督学习”中，训练样本的标记信息是未知的，目标是通过对无标记的训练样本的学习来揭示数据的内在性质及规律，为进一步的数据分析提供基础。</a:t>
            </a:r>
            <a:endParaRPr lang="en-US" altLang="zh-CN" sz="2400" dirty="0" smtClean="0"/>
          </a:p>
          <a:p>
            <a:endParaRPr lang="en-US" altLang="zh-CN" sz="2400" dirty="0"/>
          </a:p>
          <a:p>
            <a:r>
              <a:rPr lang="zh-CN" altLang="en-US" sz="2400" dirty="0"/>
              <a:t>此类</a:t>
            </a:r>
            <a:r>
              <a:rPr lang="zh-CN" altLang="en-US" sz="2400" dirty="0" smtClean="0"/>
              <a:t>学习任务中研究最多、应用最广的是“</a:t>
            </a:r>
            <a:r>
              <a:rPr lang="zh-CN" altLang="en-US" sz="2400" dirty="0"/>
              <a:t>聚类</a:t>
            </a:r>
            <a:r>
              <a:rPr lang="zh-CN" altLang="en-US" sz="2400" dirty="0" smtClean="0"/>
              <a:t>”</a:t>
            </a:r>
            <a:endParaRPr lang="zh-CN" altLang="en-US" sz="2400" dirty="0"/>
          </a:p>
        </p:txBody>
      </p:sp>
    </p:spTree>
    <p:extLst>
      <p:ext uri="{BB962C8B-B14F-4D97-AF65-F5344CB8AC3E}">
        <p14:creationId xmlns:p14="http://schemas.microsoft.com/office/powerpoint/2010/main" val="11000778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zh-CN" altLang="en-US" sz="3600" dirty="0" smtClean="0"/>
              <a:t>聚类</a:t>
            </a:r>
            <a:r>
              <a:rPr lang="zh-CN" altLang="en-US" sz="3600" dirty="0"/>
              <a:t>目的</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2" name="文本框 1"/>
          <p:cNvSpPr txBox="1"/>
          <p:nvPr/>
        </p:nvSpPr>
        <p:spPr>
          <a:xfrm>
            <a:off x="1610319" y="1458492"/>
            <a:ext cx="8391384" cy="1938992"/>
          </a:xfrm>
          <a:prstGeom prst="rect">
            <a:avLst/>
          </a:prstGeom>
          <a:noFill/>
        </p:spPr>
        <p:txBody>
          <a:bodyPr wrap="square" rtlCol="0">
            <a:spAutoFit/>
          </a:bodyPr>
          <a:lstStyle/>
          <a:p>
            <a:r>
              <a:rPr lang="zh-CN" altLang="en-US" sz="2400" dirty="0" smtClean="0"/>
              <a:t>聚类试图将数据集中的样本划分为若干个通常不相交的子集，每个子集称为一个“簇”。通常每个簇可能对应一些潜在的概念。</a:t>
            </a:r>
            <a:endParaRPr lang="en-US" altLang="zh-CN" sz="2400" dirty="0" smtClean="0"/>
          </a:p>
          <a:p>
            <a:endParaRPr lang="en-US" altLang="zh-CN" sz="2400" dirty="0"/>
          </a:p>
          <a:p>
            <a:r>
              <a:rPr lang="zh-CN" altLang="en-US" sz="2400" dirty="0" smtClean="0"/>
              <a:t>如“深色瓜”、“浅色瓜”、</a:t>
            </a:r>
            <a:r>
              <a:rPr lang="en-US" altLang="zh-CN" sz="2400" dirty="0" smtClean="0"/>
              <a:t>”</a:t>
            </a:r>
            <a:r>
              <a:rPr lang="zh-CN" altLang="en-US" sz="2400" dirty="0" smtClean="0"/>
              <a:t>有籽瓜”、“无籽瓜”</a:t>
            </a:r>
            <a:endParaRPr lang="zh-CN" altLang="en-US" sz="2400" dirty="0"/>
          </a:p>
        </p:txBody>
      </p:sp>
    </p:spTree>
    <p:extLst>
      <p:ext uri="{BB962C8B-B14F-4D97-AF65-F5344CB8AC3E}">
        <p14:creationId xmlns:p14="http://schemas.microsoft.com/office/powerpoint/2010/main" val="20612525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56120"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itchFamily="34" charset="-122"/>
                <a:ea typeface="微软雅黑" pitchFamily="34" charset="-122"/>
              </a:defRPr>
            </a:lvl1pPr>
          </a:lstStyle>
          <a:p>
            <a:endParaRPr lang="en-US" altLang="zh-CN" dirty="0"/>
          </a:p>
          <a:p>
            <a:endParaRPr lang="en-US" altLang="zh-CN" dirty="0"/>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411323" y="2640940"/>
            <a:ext cx="5127308" cy="1200329"/>
          </a:xfrm>
          <a:prstGeom prst="rect">
            <a:avLst/>
          </a:prstGeom>
          <a:noFill/>
          <a:ln>
            <a:noFill/>
          </a:ln>
        </p:spPr>
        <p:txBody>
          <a:bodyPr wrap="square" rtlCol="0">
            <a:spAutoFit/>
          </a:bodyPr>
          <a:lstStyle/>
          <a:p>
            <a:pPr algn="ctr"/>
            <a:r>
              <a:rPr lang="zh-CN" altLang="en-US" sz="7200" b="1" dirty="0" smtClean="0">
                <a:solidFill>
                  <a:schemeClr val="accent1"/>
                </a:solidFill>
                <a:latin typeface="微软雅黑" pitchFamily="34" charset="-122"/>
              </a:rPr>
              <a:t>性能度量</a:t>
            </a:r>
            <a:endParaRPr lang="zh-CN" altLang="en-US" sz="7200" b="1" dirty="0">
              <a:solidFill>
                <a:schemeClr val="accent1"/>
              </a:solidFill>
              <a:latin typeface="微软雅黑" pitchFamily="34" charset="-122"/>
            </a:endParaRPr>
          </a:p>
        </p:txBody>
      </p:sp>
    </p:spTree>
    <p:extLst>
      <p:ext uri="{BB962C8B-B14F-4D97-AF65-F5344CB8AC3E}">
        <p14:creationId xmlns:p14="http://schemas.microsoft.com/office/powerpoint/2010/main" val="304614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3287681" cy="646331"/>
          </a:xfrm>
          <a:prstGeom prst="rect">
            <a:avLst/>
          </a:prstGeom>
          <a:noFill/>
        </p:spPr>
        <p:txBody>
          <a:bodyPr wrap="square" rtlCol="0">
            <a:spAutoFit/>
          </a:bodyPr>
          <a:lstStyle/>
          <a:p>
            <a:r>
              <a:rPr lang="zh-CN" altLang="en-US" sz="3600" b="1" dirty="0" smtClean="0">
                <a:solidFill>
                  <a:schemeClr val="accent1"/>
                </a:solidFill>
                <a:latin typeface="微软雅黑" pitchFamily="34" charset="-122"/>
              </a:rPr>
              <a:t>性能度量</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2" name="文本框 1"/>
          <p:cNvSpPr txBox="1"/>
          <p:nvPr/>
        </p:nvSpPr>
        <p:spPr>
          <a:xfrm>
            <a:off x="1069407" y="1321538"/>
            <a:ext cx="10444766" cy="830997"/>
          </a:xfrm>
          <a:prstGeom prst="rect">
            <a:avLst/>
          </a:prstGeom>
          <a:noFill/>
        </p:spPr>
        <p:txBody>
          <a:bodyPr wrap="square" rtlCol="0">
            <a:spAutoFit/>
          </a:bodyPr>
          <a:lstStyle/>
          <a:p>
            <a:r>
              <a:rPr lang="zh-CN" altLang="en-US" sz="2400" dirty="0" smtClean="0"/>
              <a:t>聚类是将样本集</a:t>
            </a:r>
            <a:r>
              <a:rPr lang="en-US" altLang="zh-CN" sz="2400" dirty="0" smtClean="0"/>
              <a:t>D</a:t>
            </a:r>
            <a:r>
              <a:rPr lang="zh-CN" altLang="en-US" sz="2400" dirty="0" smtClean="0"/>
              <a:t>划分为若干互不相交的子集，即样本簇，那么什么样的聚类结果比较好呢？</a:t>
            </a:r>
            <a:endParaRPr lang="zh-CN" altLang="en-US" sz="2400" dirty="0"/>
          </a:p>
        </p:txBody>
      </p:sp>
      <p:sp>
        <p:nvSpPr>
          <p:cNvPr id="6" name="文本框 5"/>
          <p:cNvSpPr txBox="1"/>
          <p:nvPr/>
        </p:nvSpPr>
        <p:spPr>
          <a:xfrm>
            <a:off x="1056989" y="2465715"/>
            <a:ext cx="9851878" cy="1938992"/>
          </a:xfrm>
          <a:prstGeom prst="rect">
            <a:avLst/>
          </a:prstGeom>
          <a:noFill/>
        </p:spPr>
        <p:txBody>
          <a:bodyPr wrap="square" rtlCol="0">
            <a:spAutoFit/>
          </a:bodyPr>
          <a:lstStyle/>
          <a:p>
            <a:r>
              <a:rPr lang="zh-CN" altLang="en-US" sz="2400" dirty="0" smtClean="0"/>
              <a:t>聚类性能度量大致为两类：</a:t>
            </a:r>
            <a:endParaRPr lang="en-US" altLang="zh-CN" sz="2400" dirty="0" smtClean="0"/>
          </a:p>
          <a:p>
            <a:endParaRPr lang="en-US" altLang="zh-CN" sz="2400" dirty="0"/>
          </a:p>
          <a:p>
            <a:r>
              <a:rPr lang="en-US" altLang="zh-CN" sz="2400" dirty="0" smtClean="0"/>
              <a:t>1.</a:t>
            </a:r>
            <a:r>
              <a:rPr lang="zh-CN" altLang="en-US" sz="2400" dirty="0" smtClean="0"/>
              <a:t>将聚类结果与某个“参考模型”进行比较，称为：</a:t>
            </a:r>
            <a:r>
              <a:rPr lang="zh-CN" altLang="en-US" sz="2400" dirty="0" smtClean="0">
                <a:solidFill>
                  <a:srgbClr val="FF0000"/>
                </a:solidFill>
              </a:rPr>
              <a:t>外部指标</a:t>
            </a:r>
            <a:endParaRPr lang="en-US" altLang="zh-CN" sz="2400" dirty="0" smtClean="0">
              <a:solidFill>
                <a:srgbClr val="FF0000"/>
              </a:solidFill>
            </a:endParaRPr>
          </a:p>
          <a:p>
            <a:endParaRPr lang="en-US" altLang="zh-CN" sz="2400" dirty="0"/>
          </a:p>
          <a:p>
            <a:r>
              <a:rPr lang="en-US" altLang="zh-CN" sz="2400" dirty="0" smtClean="0"/>
              <a:t>2.</a:t>
            </a:r>
            <a:r>
              <a:rPr lang="zh-CN" altLang="en-US" sz="2400" dirty="0" smtClean="0"/>
              <a:t>直接考察聚类结果而不利用任何模型参考模型，称为：</a:t>
            </a:r>
            <a:r>
              <a:rPr lang="zh-CN" altLang="en-US" sz="2400" dirty="0" smtClean="0">
                <a:solidFill>
                  <a:srgbClr val="FF0000"/>
                </a:solidFill>
              </a:rPr>
              <a:t>内部指标</a:t>
            </a:r>
            <a:endParaRPr lang="zh-CN" altLang="en-US" sz="2400" dirty="0">
              <a:solidFill>
                <a:srgbClr val="FF0000"/>
              </a:solidFill>
            </a:endParaRPr>
          </a:p>
        </p:txBody>
      </p:sp>
    </p:spTree>
    <p:extLst>
      <p:ext uri="{BB962C8B-B14F-4D97-AF65-F5344CB8AC3E}">
        <p14:creationId xmlns:p14="http://schemas.microsoft.com/office/powerpoint/2010/main" val="22540918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6958137" cy="646331"/>
          </a:xfrm>
          <a:prstGeom prst="rect">
            <a:avLst/>
          </a:prstGeom>
          <a:noFill/>
        </p:spPr>
        <p:txBody>
          <a:bodyPr wrap="square" rtlCol="0">
            <a:spAutoFit/>
          </a:bodyPr>
          <a:lstStyle/>
          <a:p>
            <a:r>
              <a:rPr lang="zh-CN" altLang="en-US" sz="3600" dirty="0" smtClean="0"/>
              <a:t>性能</a:t>
            </a:r>
            <a:r>
              <a:rPr lang="zh-CN" altLang="en-US" sz="3600" dirty="0"/>
              <a:t>度量（外部</a:t>
            </a:r>
            <a:r>
              <a:rPr lang="zh-CN" altLang="en-US" sz="3600" dirty="0" smtClean="0"/>
              <a:t>指标）</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5" name="矩形 4"/>
          <p:cNvSpPr/>
          <p:nvPr/>
        </p:nvSpPr>
        <p:spPr>
          <a:xfrm>
            <a:off x="962180" y="1450590"/>
            <a:ext cx="10487138" cy="2677656"/>
          </a:xfrm>
          <a:prstGeom prst="rect">
            <a:avLst/>
          </a:prstGeom>
        </p:spPr>
        <p:txBody>
          <a:bodyPr wrap="square">
            <a:spAutoFit/>
          </a:bodyPr>
          <a:lstStyle/>
          <a:p>
            <a:r>
              <a:rPr lang="zh-CN" altLang="en-US" sz="2400" dirty="0"/>
              <a:t>对数据集</a:t>
            </a:r>
            <a:r>
              <a:rPr lang="en-US" altLang="zh-CN" sz="2400" dirty="0"/>
              <a:t>D={x</a:t>
            </a:r>
            <a:r>
              <a:rPr lang="en-US" altLang="zh-CN" sz="2400" baseline="-25000" dirty="0"/>
              <a:t>1</a:t>
            </a:r>
            <a:r>
              <a:rPr lang="en-US" altLang="zh-CN" sz="2400" dirty="0"/>
              <a:t>,x</a:t>
            </a:r>
            <a:r>
              <a:rPr lang="en-US" altLang="zh-CN" sz="2400" baseline="-25000" dirty="0"/>
              <a:t>2</a:t>
            </a:r>
            <a:r>
              <a:rPr lang="en-US" altLang="zh-CN" sz="2400" dirty="0"/>
              <a:t>,…,</a:t>
            </a:r>
            <a:r>
              <a:rPr lang="en-US" altLang="zh-CN" sz="2400" dirty="0" err="1"/>
              <a:t>x</a:t>
            </a:r>
            <a:r>
              <a:rPr lang="en-US" altLang="zh-CN" sz="2400" baseline="-25000" dirty="0" err="1"/>
              <a:t>m</a:t>
            </a:r>
            <a:r>
              <a:rPr lang="en-US" altLang="zh-CN" sz="2400" dirty="0"/>
              <a:t>}</a:t>
            </a:r>
            <a:r>
              <a:rPr lang="zh-CN" altLang="en-US" sz="2400" dirty="0"/>
              <a:t>，假定通过聚类给出的簇划分</a:t>
            </a:r>
            <a:r>
              <a:rPr lang="en-US" altLang="zh-CN" sz="2400" dirty="0"/>
              <a:t>C={C</a:t>
            </a:r>
            <a:r>
              <a:rPr lang="en-US" altLang="zh-CN" sz="2400" baseline="-25000" dirty="0"/>
              <a:t>1</a:t>
            </a:r>
            <a:r>
              <a:rPr lang="en-US" altLang="zh-CN" sz="2400" dirty="0"/>
              <a:t>,C</a:t>
            </a:r>
            <a:r>
              <a:rPr lang="en-US" altLang="zh-CN" sz="2400" baseline="-25000" dirty="0"/>
              <a:t>2</a:t>
            </a:r>
            <a:r>
              <a:rPr lang="en-US" altLang="zh-CN" sz="2400" dirty="0"/>
              <a:t>,…,</a:t>
            </a:r>
            <a:r>
              <a:rPr lang="en-US" altLang="zh-CN" sz="2400" dirty="0" err="1"/>
              <a:t>C</a:t>
            </a:r>
            <a:r>
              <a:rPr lang="en-US" altLang="zh-CN" sz="2400" baseline="-25000" dirty="0" err="1"/>
              <a:t>k</a:t>
            </a:r>
            <a:r>
              <a:rPr lang="en-US" altLang="zh-CN" sz="2400" dirty="0"/>
              <a:t>}</a:t>
            </a:r>
            <a:r>
              <a:rPr lang="zh-CN" altLang="en-US" sz="2400" dirty="0"/>
              <a:t>，参考模型给出的簇划分为</a:t>
            </a:r>
            <a:r>
              <a:rPr lang="en-US" altLang="zh-CN" sz="2400" dirty="0"/>
              <a:t>CR={CR</a:t>
            </a:r>
            <a:r>
              <a:rPr lang="en-US" altLang="zh-CN" sz="2400" baseline="-25000" dirty="0"/>
              <a:t>1</a:t>
            </a:r>
            <a:r>
              <a:rPr lang="en-US" altLang="zh-CN" sz="2400" dirty="0"/>
              <a:t>,CR</a:t>
            </a:r>
            <a:r>
              <a:rPr lang="en-US" altLang="zh-CN" sz="2400" baseline="-25000" dirty="0"/>
              <a:t>2</a:t>
            </a:r>
            <a:r>
              <a:rPr lang="en-US" altLang="zh-CN" sz="2400" dirty="0"/>
              <a:t>,…,</a:t>
            </a:r>
            <a:r>
              <a:rPr lang="en-US" altLang="zh-CN" sz="2400" dirty="0" err="1"/>
              <a:t>CR</a:t>
            </a:r>
            <a:r>
              <a:rPr lang="en-US" altLang="zh-CN" sz="2400" baseline="-25000" dirty="0" err="1"/>
              <a:t>k</a:t>
            </a:r>
            <a:r>
              <a:rPr lang="en-US" altLang="zh-CN" sz="2400" dirty="0"/>
              <a:t>}</a:t>
            </a:r>
            <a:r>
              <a:rPr lang="zh-CN" altLang="en-US" sz="2400" dirty="0"/>
              <a:t>。相应地，令</a:t>
            </a:r>
            <a:r>
              <a:rPr lang="en-US" altLang="zh-CN" sz="2400" dirty="0"/>
              <a:t>F</a:t>
            </a:r>
            <a:r>
              <a:rPr lang="zh-CN" altLang="en-US" sz="2400" dirty="0"/>
              <a:t>和</a:t>
            </a:r>
            <a:r>
              <a:rPr lang="en-US" altLang="zh-CN" sz="2400" dirty="0"/>
              <a:t>FR</a:t>
            </a:r>
            <a:r>
              <a:rPr lang="zh-CN" altLang="en-US" sz="2400" dirty="0"/>
              <a:t>表示与</a:t>
            </a:r>
            <a:r>
              <a:rPr lang="en-US" altLang="zh-CN" sz="2400" dirty="0"/>
              <a:t>C</a:t>
            </a:r>
            <a:r>
              <a:rPr lang="zh-CN" altLang="en-US" sz="2400" dirty="0"/>
              <a:t>和</a:t>
            </a:r>
            <a:r>
              <a:rPr lang="en-US" altLang="zh-CN" sz="2400" dirty="0"/>
              <a:t>CR</a:t>
            </a:r>
            <a:r>
              <a:rPr lang="zh-CN" altLang="en-US" sz="2400" dirty="0"/>
              <a:t>对应的簇标记向量。将样本两两配对考虑，定义：</a:t>
            </a:r>
          </a:p>
          <a:p>
            <a:r>
              <a:rPr lang="en-US" altLang="zh-CN" sz="2400" dirty="0"/>
              <a:t>a=|SS|,SS={(</a:t>
            </a:r>
            <a:r>
              <a:rPr lang="en-US" altLang="zh-CN" sz="2400" dirty="0" err="1"/>
              <a:t>x</a:t>
            </a:r>
            <a:r>
              <a:rPr lang="en-US" altLang="zh-CN" sz="2400" baseline="-25000" dirty="0" err="1"/>
              <a:t>i</a:t>
            </a:r>
            <a:r>
              <a:rPr lang="en-US" altLang="zh-CN" sz="2400" dirty="0" err="1"/>
              <a:t>,x</a:t>
            </a:r>
            <a:r>
              <a:rPr lang="en-US" altLang="zh-CN" sz="2400" baseline="-25000" dirty="0" err="1"/>
              <a:t>j</a:t>
            </a:r>
            <a:r>
              <a:rPr lang="en-US" altLang="zh-CN" sz="2400" dirty="0"/>
              <a:t>)|F</a:t>
            </a:r>
            <a:r>
              <a:rPr lang="en-US" altLang="zh-CN" sz="2400" baseline="-25000" dirty="0"/>
              <a:t>i</a:t>
            </a:r>
            <a:r>
              <a:rPr lang="en-US" altLang="zh-CN" sz="2400" dirty="0"/>
              <a:t>=</a:t>
            </a:r>
            <a:r>
              <a:rPr lang="en-US" altLang="zh-CN" sz="2400" dirty="0" err="1"/>
              <a:t>F</a:t>
            </a:r>
            <a:r>
              <a:rPr lang="en-US" altLang="zh-CN" sz="2400" baseline="-25000" dirty="0" err="1"/>
              <a:t>j</a:t>
            </a:r>
            <a:r>
              <a:rPr lang="en-US" altLang="zh-CN" sz="2400" dirty="0" err="1"/>
              <a:t>,FR</a:t>
            </a:r>
            <a:r>
              <a:rPr lang="en-US" altLang="zh-CN" sz="2400" baseline="-25000" dirty="0" err="1"/>
              <a:t>i</a:t>
            </a:r>
            <a:r>
              <a:rPr lang="en-US" altLang="zh-CN" sz="2400" dirty="0"/>
              <a:t>=</a:t>
            </a:r>
            <a:r>
              <a:rPr lang="en-US" altLang="zh-CN" sz="2400" dirty="0" err="1"/>
              <a:t>FR</a:t>
            </a:r>
            <a:r>
              <a:rPr lang="en-US" altLang="zh-CN" sz="2400" baseline="-25000" dirty="0" err="1"/>
              <a:t>j</a:t>
            </a:r>
            <a:r>
              <a:rPr lang="en-US" altLang="zh-CN" sz="2400" dirty="0" err="1"/>
              <a:t>,i</a:t>
            </a:r>
            <a:r>
              <a:rPr lang="en-US" altLang="zh-CN" sz="2400" dirty="0"/>
              <a:t>&lt;j}</a:t>
            </a:r>
          </a:p>
          <a:p>
            <a:r>
              <a:rPr lang="en-US" altLang="zh-CN" sz="2400" dirty="0"/>
              <a:t>b=|SD|,SD={(</a:t>
            </a:r>
            <a:r>
              <a:rPr lang="en-US" altLang="zh-CN" sz="2400" dirty="0" err="1"/>
              <a:t>x</a:t>
            </a:r>
            <a:r>
              <a:rPr lang="en-US" altLang="zh-CN" sz="2400" baseline="-25000" dirty="0" err="1"/>
              <a:t>i</a:t>
            </a:r>
            <a:r>
              <a:rPr lang="en-US" altLang="zh-CN" sz="2400" dirty="0" err="1"/>
              <a:t>,x</a:t>
            </a:r>
            <a:r>
              <a:rPr lang="en-US" altLang="zh-CN" sz="2400" baseline="-25000" dirty="0" err="1"/>
              <a:t>j</a:t>
            </a:r>
            <a:r>
              <a:rPr lang="en-US" altLang="zh-CN" sz="2400" dirty="0"/>
              <a:t>)|F</a:t>
            </a:r>
            <a:r>
              <a:rPr lang="en-US" altLang="zh-CN" sz="2400" baseline="-25000" dirty="0"/>
              <a:t>i</a:t>
            </a:r>
            <a:r>
              <a:rPr lang="en-US" altLang="zh-CN" sz="2400" dirty="0"/>
              <a:t>=</a:t>
            </a:r>
            <a:r>
              <a:rPr lang="en-US" altLang="zh-CN" sz="2400" dirty="0" err="1"/>
              <a:t>F</a:t>
            </a:r>
            <a:r>
              <a:rPr lang="en-US" altLang="zh-CN" sz="2400" baseline="-25000" dirty="0" err="1"/>
              <a:t>j</a:t>
            </a:r>
            <a:r>
              <a:rPr lang="en-US" altLang="zh-CN" sz="2400" dirty="0" err="1"/>
              <a:t>,FR</a:t>
            </a:r>
            <a:r>
              <a:rPr lang="en-US" altLang="zh-CN" sz="2400" baseline="-25000" dirty="0" err="1"/>
              <a:t>i</a:t>
            </a:r>
            <a:r>
              <a:rPr lang="en-US" altLang="zh-CN" sz="2400" dirty="0" err="1"/>
              <a:t>≠FR</a:t>
            </a:r>
            <a:r>
              <a:rPr lang="en-US" altLang="zh-CN" sz="2400" baseline="-25000" dirty="0" err="1"/>
              <a:t>j</a:t>
            </a:r>
            <a:r>
              <a:rPr lang="en-US" altLang="zh-CN" sz="2400" dirty="0" err="1"/>
              <a:t>,i</a:t>
            </a:r>
            <a:r>
              <a:rPr lang="en-US" altLang="zh-CN" sz="2400" dirty="0"/>
              <a:t>&lt;j}</a:t>
            </a:r>
          </a:p>
          <a:p>
            <a:r>
              <a:rPr lang="en-US" altLang="zh-CN" sz="2400" dirty="0"/>
              <a:t>c=|DS|,SD={(</a:t>
            </a:r>
            <a:r>
              <a:rPr lang="en-US" altLang="zh-CN" sz="2400" dirty="0" err="1"/>
              <a:t>x</a:t>
            </a:r>
            <a:r>
              <a:rPr lang="en-US" altLang="zh-CN" sz="2400" baseline="-25000" dirty="0" err="1"/>
              <a:t>i</a:t>
            </a:r>
            <a:r>
              <a:rPr lang="en-US" altLang="zh-CN" sz="2400" dirty="0" err="1"/>
              <a:t>,x</a:t>
            </a:r>
            <a:r>
              <a:rPr lang="en-US" altLang="zh-CN" sz="2400" baseline="-25000" dirty="0" err="1"/>
              <a:t>j</a:t>
            </a:r>
            <a:r>
              <a:rPr lang="en-US" altLang="zh-CN" sz="2400" dirty="0"/>
              <a:t>)|</a:t>
            </a:r>
            <a:r>
              <a:rPr lang="en-US" altLang="zh-CN" sz="2400" dirty="0" err="1"/>
              <a:t>F</a:t>
            </a:r>
            <a:r>
              <a:rPr lang="en-US" altLang="zh-CN" sz="2400" baseline="-25000" dirty="0" err="1"/>
              <a:t>i</a:t>
            </a:r>
            <a:r>
              <a:rPr lang="en-US" altLang="zh-CN" sz="2400" dirty="0" err="1"/>
              <a:t>≠F</a:t>
            </a:r>
            <a:r>
              <a:rPr lang="en-US" altLang="zh-CN" sz="2400" baseline="-25000" dirty="0" err="1"/>
              <a:t>j</a:t>
            </a:r>
            <a:r>
              <a:rPr lang="en-US" altLang="zh-CN" sz="2400" dirty="0" err="1"/>
              <a:t>,FR</a:t>
            </a:r>
            <a:r>
              <a:rPr lang="en-US" altLang="zh-CN" sz="2400" baseline="-25000" dirty="0" err="1"/>
              <a:t>i</a:t>
            </a:r>
            <a:r>
              <a:rPr lang="en-US" altLang="zh-CN" sz="2400" dirty="0"/>
              <a:t>=</a:t>
            </a:r>
            <a:r>
              <a:rPr lang="en-US" altLang="zh-CN" sz="2400" dirty="0" err="1"/>
              <a:t>FR</a:t>
            </a:r>
            <a:r>
              <a:rPr lang="en-US" altLang="zh-CN" sz="2400" baseline="-25000" dirty="0" err="1"/>
              <a:t>j</a:t>
            </a:r>
            <a:r>
              <a:rPr lang="en-US" altLang="zh-CN" sz="2400" dirty="0" err="1"/>
              <a:t>,i</a:t>
            </a:r>
            <a:r>
              <a:rPr lang="en-US" altLang="zh-CN" sz="2400" dirty="0"/>
              <a:t>&lt;j}</a:t>
            </a:r>
          </a:p>
          <a:p>
            <a:r>
              <a:rPr lang="en-US" altLang="zh-CN" sz="2400" dirty="0"/>
              <a:t>d=|DD|,SD={(</a:t>
            </a:r>
            <a:r>
              <a:rPr lang="en-US" altLang="zh-CN" sz="2400" dirty="0" err="1"/>
              <a:t>x</a:t>
            </a:r>
            <a:r>
              <a:rPr lang="en-US" altLang="zh-CN" sz="2400" baseline="-25000" dirty="0" err="1"/>
              <a:t>i</a:t>
            </a:r>
            <a:r>
              <a:rPr lang="en-US" altLang="zh-CN" sz="2400" dirty="0" err="1"/>
              <a:t>,x</a:t>
            </a:r>
            <a:r>
              <a:rPr lang="en-US" altLang="zh-CN" sz="2400" baseline="-25000" dirty="0" err="1"/>
              <a:t>j</a:t>
            </a:r>
            <a:r>
              <a:rPr lang="en-US" altLang="zh-CN" sz="2400" dirty="0"/>
              <a:t>)|</a:t>
            </a:r>
            <a:r>
              <a:rPr lang="en-US" altLang="zh-CN" sz="2400" dirty="0" err="1"/>
              <a:t>F</a:t>
            </a:r>
            <a:r>
              <a:rPr lang="en-US" altLang="zh-CN" sz="2400" baseline="-25000" dirty="0" err="1"/>
              <a:t>i</a:t>
            </a:r>
            <a:r>
              <a:rPr lang="en-US" altLang="zh-CN" sz="2400" dirty="0" err="1"/>
              <a:t>≠F</a:t>
            </a:r>
            <a:r>
              <a:rPr lang="en-US" altLang="zh-CN" sz="2400" baseline="-25000" dirty="0" err="1"/>
              <a:t>j</a:t>
            </a:r>
            <a:r>
              <a:rPr lang="en-US" altLang="zh-CN" sz="2400" dirty="0" err="1"/>
              <a:t>,FR</a:t>
            </a:r>
            <a:r>
              <a:rPr lang="en-US" altLang="zh-CN" sz="2400" baseline="-25000" dirty="0" err="1"/>
              <a:t>i</a:t>
            </a:r>
            <a:r>
              <a:rPr lang="en-US" altLang="zh-CN" sz="2400" dirty="0" err="1"/>
              <a:t>≠FR</a:t>
            </a:r>
            <a:r>
              <a:rPr lang="en-US" altLang="zh-CN" sz="2400" baseline="-25000" dirty="0" err="1"/>
              <a:t>j</a:t>
            </a:r>
            <a:r>
              <a:rPr lang="en-US" altLang="zh-CN" sz="2400" dirty="0" err="1"/>
              <a:t>,i</a:t>
            </a:r>
            <a:r>
              <a:rPr lang="en-US" altLang="zh-CN" sz="2400" dirty="0"/>
              <a:t>&lt;j}</a:t>
            </a:r>
          </a:p>
        </p:txBody>
      </p:sp>
    </p:spTree>
    <p:extLst>
      <p:ext uri="{BB962C8B-B14F-4D97-AF65-F5344CB8AC3E}">
        <p14:creationId xmlns:p14="http://schemas.microsoft.com/office/powerpoint/2010/main" val="712997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9" name="矩形 8"/>
          <p:cNvSpPr/>
          <p:nvPr/>
        </p:nvSpPr>
        <p:spPr>
          <a:xfrm>
            <a:off x="1202386" y="1843213"/>
            <a:ext cx="9411086" cy="861774"/>
          </a:xfrm>
          <a:prstGeom prst="rect">
            <a:avLst/>
          </a:prstGeom>
        </p:spPr>
        <p:txBody>
          <a:bodyPr wrap="square">
            <a:spAutoFit/>
          </a:bodyPr>
          <a:lstStyle/>
          <a:p>
            <a:pPr marL="342900" indent="-342900">
              <a:lnSpc>
                <a:spcPct val="125000"/>
              </a:lnSpc>
              <a:buFont typeface="Wingdings" panose="05000000000000000000" pitchFamily="2" charset="2"/>
              <a:buChar char="l"/>
            </a:pPr>
            <a:endParaRPr lang="en-US" altLang="zh-CN" sz="2000" dirty="0" smtClean="0"/>
          </a:p>
          <a:p>
            <a:pPr marL="342900" indent="-342900">
              <a:lnSpc>
                <a:spcPct val="125000"/>
              </a:lnSpc>
              <a:buFont typeface="Wingdings" panose="05000000000000000000" pitchFamily="2" charset="2"/>
              <a:buChar char="l"/>
            </a:pPr>
            <a:endParaRPr lang="en-US" altLang="zh-CN" sz="2000" dirty="0"/>
          </a:p>
        </p:txBody>
      </p:sp>
      <p:sp>
        <p:nvSpPr>
          <p:cNvPr id="3" name="文本框 2"/>
          <p:cNvSpPr txBox="1"/>
          <p:nvPr/>
        </p:nvSpPr>
        <p:spPr>
          <a:xfrm>
            <a:off x="1404257" y="359229"/>
            <a:ext cx="2383971" cy="369332"/>
          </a:xfrm>
          <a:prstGeom prst="rect">
            <a:avLst/>
          </a:prstGeom>
          <a:noFill/>
        </p:spPr>
        <p:txBody>
          <a:bodyPr wrap="square" rtlCol="0">
            <a:spAutoFit/>
          </a:bodyPr>
          <a:lstStyle/>
          <a:p>
            <a:endParaRPr lang="zh-CN" altLang="en-US" dirty="0"/>
          </a:p>
        </p:txBody>
      </p:sp>
      <p:sp>
        <p:nvSpPr>
          <p:cNvPr id="7" name="文本框 6"/>
          <p:cNvSpPr txBox="1"/>
          <p:nvPr/>
        </p:nvSpPr>
        <p:spPr>
          <a:xfrm>
            <a:off x="962181" y="220729"/>
            <a:ext cx="6312678" cy="646331"/>
          </a:xfrm>
          <a:prstGeom prst="rect">
            <a:avLst/>
          </a:prstGeom>
          <a:noFill/>
        </p:spPr>
        <p:txBody>
          <a:bodyPr wrap="square" rtlCol="0">
            <a:spAutoFit/>
          </a:bodyPr>
          <a:lstStyle/>
          <a:p>
            <a:r>
              <a:rPr lang="zh-CN" altLang="en-US" sz="3600" dirty="0" smtClean="0"/>
              <a:t>性能度量（</a:t>
            </a:r>
            <a:r>
              <a:rPr lang="zh-CN" altLang="en-US" sz="3600" dirty="0"/>
              <a:t>外部</a:t>
            </a:r>
            <a:r>
              <a:rPr lang="zh-CN" altLang="en-US" sz="3600" dirty="0" smtClean="0"/>
              <a:t>指标）</a:t>
            </a:r>
            <a:endParaRPr lang="zh-CN" altLang="en-US" sz="3600" b="1" dirty="0">
              <a:solidFill>
                <a:schemeClr val="accent1"/>
              </a:solidFill>
              <a:latin typeface="微软雅黑" pitchFamily="34" charset="-122"/>
            </a:endParaRPr>
          </a:p>
        </p:txBody>
      </p:sp>
      <p:sp>
        <p:nvSpPr>
          <p:cNvPr id="11" name="文本框 10"/>
          <p:cNvSpPr txBox="1"/>
          <p:nvPr/>
        </p:nvSpPr>
        <p:spPr>
          <a:xfrm>
            <a:off x="2606022" y="2274100"/>
            <a:ext cx="8059421" cy="646331"/>
          </a:xfrm>
          <a:prstGeom prst="rect">
            <a:avLst/>
          </a:prstGeom>
          <a:noFill/>
        </p:spPr>
        <p:txBody>
          <a:bodyPr wrap="square" rtlCol="0">
            <a:spAutoFit/>
          </a:bodyPr>
          <a:lstStyle/>
          <a:p>
            <a:endParaRPr lang="en-US" altLang="zh-CN" dirty="0"/>
          </a:p>
          <a:p>
            <a:endParaRPr lang="zh-CN" altLang="en-US" dirty="0"/>
          </a:p>
        </p:txBody>
      </p:sp>
      <p:sp>
        <p:nvSpPr>
          <p:cNvPr id="2" name="文本框 1"/>
          <p:cNvSpPr txBox="1"/>
          <p:nvPr/>
        </p:nvSpPr>
        <p:spPr>
          <a:xfrm>
            <a:off x="1610319" y="1458492"/>
            <a:ext cx="8391384"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smtClean="0"/>
              <a:t>Jaccard</a:t>
            </a:r>
            <a:r>
              <a:rPr lang="zh-CN" altLang="en-US" sz="2400" dirty="0" smtClean="0"/>
              <a:t>系数：</a:t>
            </a:r>
            <a:r>
              <a:rPr lang="en-US" altLang="zh-CN" sz="2400" dirty="0" smtClean="0"/>
              <a:t>a/(</a:t>
            </a:r>
            <a:r>
              <a:rPr lang="en-US" altLang="zh-CN" sz="2400" dirty="0" err="1" smtClean="0"/>
              <a:t>a+b+c</a:t>
            </a:r>
            <a:r>
              <a:rPr lang="en-US" altLang="zh-CN" sz="2400" dirty="0" smtClean="0"/>
              <a:t>)</a:t>
            </a:r>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smtClean="0"/>
              <a:t>FM</a:t>
            </a:r>
            <a:r>
              <a:rPr lang="zh-CN" altLang="en-US" sz="2400" dirty="0" smtClean="0"/>
              <a:t>（</a:t>
            </a:r>
            <a:r>
              <a:rPr lang="en-US" altLang="zh-CN" sz="2400" dirty="0" smtClean="0"/>
              <a:t>Fowlkes and Mallows Index </a:t>
            </a:r>
            <a:r>
              <a:rPr lang="zh-CN" altLang="en-US" sz="2400" dirty="0" smtClean="0"/>
              <a:t>简称：</a:t>
            </a:r>
            <a:r>
              <a:rPr lang="en-US" altLang="zh-CN" sz="2400" dirty="0" smtClean="0"/>
              <a:t>FMI)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smtClean="0"/>
              <a:t>Rand</a:t>
            </a:r>
            <a:r>
              <a:rPr lang="zh-CN" altLang="en-US" sz="2400" dirty="0" smtClean="0"/>
              <a:t>指数（</a:t>
            </a:r>
            <a:r>
              <a:rPr lang="en-US" altLang="zh-CN" sz="2400" dirty="0" smtClean="0"/>
              <a:t>Rand Index,</a:t>
            </a:r>
            <a:r>
              <a:rPr lang="zh-CN" altLang="en-US" sz="2400" dirty="0" smtClean="0"/>
              <a:t>简称：</a:t>
            </a:r>
            <a:r>
              <a:rPr lang="en-US" altLang="zh-CN" sz="2400" dirty="0" smtClean="0"/>
              <a:t>RI</a:t>
            </a:r>
            <a:r>
              <a:rPr lang="zh-CN" altLang="en-US" sz="2400" dirty="0" smtClean="0"/>
              <a:t>）</a:t>
            </a:r>
            <a:r>
              <a:rPr lang="en-US" altLang="zh-CN" sz="2400" dirty="0" smtClean="0"/>
              <a:t>:</a:t>
            </a:r>
          </a:p>
          <a:p>
            <a:r>
              <a:rPr lang="en-US" altLang="zh-CN" sz="2400" dirty="0"/>
              <a:t> </a:t>
            </a:r>
            <a:r>
              <a:rPr lang="en-US" altLang="zh-CN" sz="2400" dirty="0" smtClean="0"/>
              <a:t>  RI=2(</a:t>
            </a:r>
            <a:r>
              <a:rPr lang="en-US" altLang="zh-CN" sz="2400" dirty="0" err="1" smtClean="0"/>
              <a:t>a+d</a:t>
            </a:r>
            <a:r>
              <a:rPr lang="en-US" altLang="zh-CN" sz="2400" dirty="0" smtClean="0"/>
              <a:t>)/m(m+1)</a:t>
            </a:r>
          </a:p>
          <a:p>
            <a:pPr marL="342900" indent="-342900">
              <a:buFont typeface="Arial" panose="020B0604020202020204" pitchFamily="34" charset="0"/>
              <a:buChar char="•"/>
            </a:pPr>
            <a:endParaRPr lang="en-US" altLang="zh-CN" sz="2400" dirty="0"/>
          </a:p>
        </p:txBody>
      </p:sp>
      <p:pic>
        <p:nvPicPr>
          <p:cNvPr id="6" name="图片 5"/>
          <p:cNvPicPr>
            <a:picLocks noChangeAspect="1"/>
          </p:cNvPicPr>
          <p:nvPr/>
        </p:nvPicPr>
        <p:blipFill>
          <a:blip r:embed="rId3"/>
          <a:stretch>
            <a:fillRect/>
          </a:stretch>
        </p:blipFill>
        <p:spPr>
          <a:xfrm>
            <a:off x="1769631" y="2627241"/>
            <a:ext cx="3619048" cy="1085714"/>
          </a:xfrm>
          <a:prstGeom prst="rect">
            <a:avLst/>
          </a:prstGeom>
        </p:spPr>
      </p:pic>
    </p:spTree>
    <p:extLst>
      <p:ext uri="{BB962C8B-B14F-4D97-AF65-F5344CB8AC3E}">
        <p14:creationId xmlns:p14="http://schemas.microsoft.com/office/powerpoint/2010/main" val="19392004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13017</TotalTime>
  <Words>1091</Words>
  <Application>Microsoft Office PowerPoint</Application>
  <PresentationFormat>宽屏</PresentationFormat>
  <Paragraphs>139</Paragraphs>
  <Slides>24</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华文楷体</vt:lpstr>
      <vt:lpstr>宋体</vt:lpstr>
      <vt:lpstr>微软雅黑</vt:lpstr>
      <vt:lpstr>Arial</vt:lpstr>
      <vt:lpstr>Calibri</vt:lpstr>
      <vt:lpstr>Consolas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Windows 用户</cp:lastModifiedBy>
  <cp:revision>796</cp:revision>
  <dcterms:created xsi:type="dcterms:W3CDTF">2015-10-24T01:57:00Z</dcterms:created>
  <dcterms:modified xsi:type="dcterms:W3CDTF">2017-05-06T04:55:44Z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蓝色扁平化学术答辩模板第六部.pptx</vt:lpwstr>
  </property>
  <property fmtid="{D5CDD505-2E9C-101B-9397-08002B2CF9AE}" pid="3" name="fileid">
    <vt:lpwstr>786060</vt:lpwstr>
  </property>
  <property fmtid="{D5CDD505-2E9C-101B-9397-08002B2CF9AE}" pid="4" name="KSOProductBuildVer">
    <vt:lpwstr>2052-10.1.0.5457</vt:lpwstr>
  </property>
</Properties>
</file>