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0" r:id="rId3"/>
    <p:sldId id="457" r:id="rId4"/>
    <p:sldId id="480" r:id="rId5"/>
    <p:sldId id="427" r:id="rId6"/>
    <p:sldId id="461" r:id="rId7"/>
    <p:sldId id="462" r:id="rId8"/>
    <p:sldId id="463" r:id="rId9"/>
    <p:sldId id="464" r:id="rId10"/>
    <p:sldId id="465" r:id="rId11"/>
    <p:sldId id="466" r:id="rId12"/>
    <p:sldId id="467" r:id="rId13"/>
    <p:sldId id="469" r:id="rId14"/>
    <p:sldId id="468" r:id="rId15"/>
    <p:sldId id="470" r:id="rId16"/>
    <p:sldId id="471" r:id="rId17"/>
    <p:sldId id="472" r:id="rId18"/>
    <p:sldId id="473" r:id="rId19"/>
    <p:sldId id="475" r:id="rId20"/>
    <p:sldId id="476" r:id="rId21"/>
    <p:sldId id="477" r:id="rId22"/>
    <p:sldId id="478" r:id="rId23"/>
    <p:sldId id="479" r:id="rId24"/>
    <p:sldId id="456"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ston" initials="w" lastIdx="1" clrIdx="0">
    <p:extLst>
      <p:ext uri="{19B8F6BF-5375-455C-9EA6-DF929625EA0E}">
        <p15:presenceInfo xmlns:p15="http://schemas.microsoft.com/office/powerpoint/2012/main" userId="wins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92C2"/>
    <a:srgbClr val="404040"/>
    <a:srgbClr val="0053A3"/>
    <a:srgbClr val="ECECEC"/>
    <a:srgbClr val="FFFFFF"/>
    <a:srgbClr val="453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81818" autoAdjust="0"/>
  </p:normalViewPr>
  <p:slideViewPr>
    <p:cSldViewPr snapToGrid="0">
      <p:cViewPr varScale="1">
        <p:scale>
          <a:sx n="70" d="100"/>
          <a:sy n="70" d="100"/>
        </p:scale>
        <p:origin x="636" y="72"/>
      </p:cViewPr>
      <p:guideLst/>
    </p:cSldViewPr>
  </p:slideViewPr>
  <p:notesTextViewPr>
    <p:cViewPr>
      <p:scale>
        <a:sx n="1" d="1"/>
        <a:sy n="1" d="1"/>
      </p:scale>
      <p:origin x="0" y="0"/>
    </p:cViewPr>
  </p:notesTextViewPr>
  <p:notesViewPr>
    <p:cSldViewPr snapToGrid="0" showGuides="1">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D87DA2-5E96-4124-B7C8-E739B7D58220}" type="datetimeFigureOut">
              <a:rPr lang="zh-CN" altLang="en-US" smtClean="0"/>
              <a:t>2017/5/21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7AE2A7-C83A-457B-9CC7-DDC1BFF9AE1B}" type="slidenum">
              <a:rPr lang="zh-CN" altLang="en-US" smtClean="0"/>
              <a:t>‹#›</a:t>
            </a:fld>
            <a:endParaRPr lang="zh-CN" altLang="en-US"/>
          </a:p>
        </p:txBody>
      </p:sp>
    </p:spTree>
    <p:extLst>
      <p:ext uri="{BB962C8B-B14F-4D97-AF65-F5344CB8AC3E}">
        <p14:creationId xmlns:p14="http://schemas.microsoft.com/office/powerpoint/2010/main" val="381336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207549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（注意：这里日期只是一个标志而非度量值数据分析更多是观测度量值）</a:t>
            </a:r>
            <a:r>
              <a:rPr lang="zh-CN" altLang="en-US" sz="1200" dirty="0" smtClean="0">
                <a:latin typeface="+mn-ea"/>
              </a:rPr>
              <a:t>这里我们可以看到的只是一条</a:t>
            </a:r>
            <a:r>
              <a:rPr lang="en-US" altLang="zh-CN" sz="1200" dirty="0" smtClean="0">
                <a:latin typeface="+mn-ea"/>
              </a:rPr>
              <a:t>5</a:t>
            </a:r>
            <a:r>
              <a:rPr lang="zh-CN" altLang="en-US" sz="1200" dirty="0" smtClean="0">
                <a:latin typeface="+mn-ea"/>
              </a:rPr>
              <a:t>维的数据；</a:t>
            </a:r>
            <a:endParaRPr lang="en-US" altLang="zh-CN" sz="1200" dirty="0" smtClean="0">
              <a:latin typeface="+mn-ea"/>
            </a:endParaRP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158471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一个矩阵可以表示一种线性变换</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273494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一个矩阵可以表示一种线性变换</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369874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一个矩阵可以表示一种线性变换</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246782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a</a:t>
            </a:r>
            <a:r>
              <a:rPr lang="zh-CN" altLang="en-US" dirty="0" smtClean="0"/>
              <a:t>表示属性</a:t>
            </a:r>
            <a:r>
              <a:rPr lang="en-US" altLang="zh-CN" dirty="0" smtClean="0"/>
              <a:t>a</a:t>
            </a:r>
            <a:r>
              <a:rPr lang="zh-CN" altLang="en-US" dirty="0" smtClean="0"/>
              <a:t>的均值，</a:t>
            </a:r>
            <a:r>
              <a:rPr lang="en-US" altLang="zh-CN" dirty="0" smtClean="0"/>
              <a:t>b</a:t>
            </a:r>
            <a:r>
              <a:rPr lang="zh-CN" altLang="en-US" dirty="0" smtClean="0"/>
              <a:t>表示属性</a:t>
            </a:r>
            <a:r>
              <a:rPr lang="en-US" altLang="zh-CN" dirty="0" smtClean="0"/>
              <a:t>b</a:t>
            </a:r>
            <a:r>
              <a:rPr lang="zh-CN" altLang="en-US" dirty="0" smtClean="0"/>
              <a:t>的均值</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1443765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a</a:t>
            </a:r>
            <a:r>
              <a:rPr lang="zh-CN" altLang="en-US" dirty="0" smtClean="0"/>
              <a:t>表示属性</a:t>
            </a:r>
            <a:r>
              <a:rPr lang="en-US" altLang="zh-CN" dirty="0" smtClean="0"/>
              <a:t>a</a:t>
            </a:r>
            <a:r>
              <a:rPr lang="zh-CN" altLang="en-US" dirty="0" smtClean="0"/>
              <a:t>的均值，</a:t>
            </a:r>
            <a:r>
              <a:rPr lang="en-US" altLang="zh-CN" dirty="0" smtClean="0"/>
              <a:t>b</a:t>
            </a:r>
            <a:r>
              <a:rPr lang="zh-CN" altLang="en-US" dirty="0" smtClean="0"/>
              <a:t>表示属性</a:t>
            </a:r>
            <a:r>
              <a:rPr lang="en-US" altLang="zh-CN" dirty="0" smtClean="0"/>
              <a:t>b</a:t>
            </a:r>
            <a:r>
              <a:rPr lang="zh-CN" altLang="en-US" smtClean="0"/>
              <a:t>的均值</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18519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a</a:t>
            </a:r>
            <a:r>
              <a:rPr lang="zh-CN" altLang="en-US" dirty="0" smtClean="0"/>
              <a:t>表示属性</a:t>
            </a:r>
            <a:r>
              <a:rPr lang="en-US" altLang="zh-CN" dirty="0" smtClean="0"/>
              <a:t>a</a:t>
            </a:r>
            <a:r>
              <a:rPr lang="zh-CN" altLang="en-US" dirty="0" smtClean="0"/>
              <a:t>的均值，</a:t>
            </a:r>
            <a:r>
              <a:rPr lang="en-US" altLang="zh-CN" dirty="0" smtClean="0"/>
              <a:t>b</a:t>
            </a:r>
            <a:r>
              <a:rPr lang="zh-CN" altLang="en-US" dirty="0" smtClean="0"/>
              <a:t>表示属性</a:t>
            </a:r>
            <a:r>
              <a:rPr lang="en-US" altLang="zh-CN" dirty="0" smtClean="0"/>
              <a:t>b</a:t>
            </a:r>
            <a:r>
              <a:rPr lang="zh-CN" altLang="en-US" dirty="0" smtClean="0"/>
              <a:t>的均值</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2155227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a</a:t>
            </a:r>
            <a:r>
              <a:rPr lang="zh-CN" altLang="en-US" dirty="0" smtClean="0"/>
              <a:t>表示属性</a:t>
            </a:r>
            <a:r>
              <a:rPr lang="en-US" altLang="zh-CN" dirty="0" smtClean="0"/>
              <a:t>a</a:t>
            </a:r>
            <a:r>
              <a:rPr lang="zh-CN" altLang="en-US" dirty="0" smtClean="0"/>
              <a:t>的均值，</a:t>
            </a:r>
            <a:r>
              <a:rPr lang="en-US" altLang="zh-CN" dirty="0" smtClean="0"/>
              <a:t>b</a:t>
            </a:r>
            <a:r>
              <a:rPr lang="zh-CN" altLang="en-US" dirty="0" smtClean="0"/>
              <a:t>表示属性</a:t>
            </a:r>
            <a:r>
              <a:rPr lang="en-US" altLang="zh-CN" dirty="0" smtClean="0"/>
              <a:t>b</a:t>
            </a:r>
            <a:r>
              <a:rPr lang="zh-CN" altLang="en-US" dirty="0" smtClean="0"/>
              <a:t>的均值</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1465849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
            </a:r>
            <a:br>
              <a:rPr lang="zh-CN" altLang="en-US" sz="1200" b="0" i="0" u="none" strike="noStrike"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为对角矩阵，其对角元素为各特征向量对应的特征值</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3286011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
            </a:r>
            <a:br>
              <a:rPr lang="zh-CN" altLang="en-US" sz="1200" b="0" i="0" u="none" strike="noStrike"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为对角矩阵，其对角元素为各特征向量对应的特征值</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38858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
            </a:r>
            <a:br>
              <a:rPr lang="zh-CN" altLang="en-US" sz="1200" b="0" i="0" u="none" strike="noStrike"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为对角矩阵，其对角元素为各特征向量对应的特征值</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37395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（注意：这里日期只是一个标志而非度量值数据分析更多是观测度量值）</a:t>
            </a:r>
            <a:r>
              <a:rPr lang="zh-CN" altLang="en-US" sz="1200" dirty="0" smtClean="0">
                <a:latin typeface="+mn-ea"/>
              </a:rPr>
              <a:t>这里我们可以看到的只是一条</a:t>
            </a:r>
            <a:r>
              <a:rPr lang="en-US" altLang="zh-CN" sz="1200" dirty="0" smtClean="0">
                <a:latin typeface="+mn-ea"/>
              </a:rPr>
              <a:t>5</a:t>
            </a:r>
            <a:r>
              <a:rPr lang="zh-CN" altLang="en-US" sz="1200" dirty="0" smtClean="0">
                <a:latin typeface="+mn-ea"/>
              </a:rPr>
              <a:t>维的数据；</a:t>
            </a:r>
            <a:endParaRPr lang="en-US" altLang="zh-CN" sz="1200" smtClean="0">
              <a:latin typeface="+mn-ea"/>
            </a:endParaRP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759741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
            </a:r>
            <a:br>
              <a:rPr lang="zh-CN" altLang="en-US" sz="1200" b="0" i="0" u="none" strike="noStrike"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为对角矩阵，其对角元素为各特征向量对应的特征值</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2955221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
            </a:r>
            <a:br>
              <a:rPr lang="zh-CN" altLang="en-US" sz="1200" b="0" i="0" u="none" strike="noStrike"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为对角矩阵，其对角元素为各特征向量对应的特征值</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2470116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334672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fontAlgn="base"/>
            <a:r>
              <a:rPr lang="zh-CN" altLang="en-US" sz="1200" b="0" i="0" kern="1200" dirty="0" smtClean="0">
                <a:solidFill>
                  <a:schemeClr val="tx1"/>
                </a:solidFill>
                <a:effectLst/>
                <a:latin typeface="+mn-lt"/>
                <a:ea typeface="+mn-ea"/>
                <a:cs typeface="+mn-cs"/>
              </a:rPr>
              <a:t>打个比方，</a:t>
            </a:r>
            <a:r>
              <a:rPr lang="en-US" altLang="zh-CN" sz="1200" b="0" i="0" kern="1200" dirty="0" err="1" smtClean="0">
                <a:solidFill>
                  <a:schemeClr val="tx1"/>
                </a:solidFill>
                <a:effectLst/>
                <a:latin typeface="+mn-lt"/>
                <a:ea typeface="+mn-ea"/>
                <a:cs typeface="+mn-cs"/>
              </a:rPr>
              <a:t>IaaS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就像一台裸机，</a:t>
            </a:r>
            <a:r>
              <a:rPr lang="en-US" altLang="zh-CN" sz="1200" b="0" i="0" kern="1200" dirty="0" err="1" smtClean="0">
                <a:solidFill>
                  <a:schemeClr val="tx1"/>
                </a:solidFill>
                <a:effectLst/>
                <a:latin typeface="+mn-lt"/>
                <a:ea typeface="+mn-ea"/>
                <a:cs typeface="+mn-cs"/>
              </a:rPr>
              <a:t>PaaS</a:t>
            </a:r>
            <a:r>
              <a:rPr lang="zh-CN" altLang="en-US" sz="1200" b="0" i="0" kern="1200" dirty="0" smtClean="0">
                <a:solidFill>
                  <a:schemeClr val="tx1"/>
                </a:solidFill>
                <a:effectLst/>
                <a:latin typeface="+mn-lt"/>
                <a:ea typeface="+mn-ea"/>
                <a:cs typeface="+mn-cs"/>
              </a:rPr>
              <a:t>就像操作系统， </a:t>
            </a:r>
            <a:r>
              <a:rPr lang="en-US" altLang="zh-CN" sz="1200" b="0" i="0" kern="1200" dirty="0" smtClean="0">
                <a:solidFill>
                  <a:schemeClr val="tx1"/>
                </a:solidFill>
                <a:effectLst/>
                <a:latin typeface="+mn-lt"/>
                <a:ea typeface="+mn-ea"/>
                <a:cs typeface="+mn-cs"/>
              </a:rPr>
              <a:t>SaaS</a:t>
            </a:r>
            <a:r>
              <a:rPr lang="zh-CN" altLang="en-US" sz="1200" b="0" i="0" kern="1200" dirty="0" smtClean="0">
                <a:solidFill>
                  <a:schemeClr val="tx1"/>
                </a:solidFill>
                <a:effectLst/>
                <a:latin typeface="+mn-lt"/>
                <a:ea typeface="+mn-ea"/>
                <a:cs typeface="+mn-cs"/>
              </a:rPr>
              <a:t>就像</a:t>
            </a:r>
            <a:r>
              <a:rPr lang="en-US" altLang="zh-CN" sz="1200" b="0" i="0" kern="1200" dirty="0" err="1" smtClean="0">
                <a:solidFill>
                  <a:schemeClr val="tx1"/>
                </a:solidFill>
                <a:effectLst/>
                <a:latin typeface="+mn-lt"/>
                <a:ea typeface="+mn-ea"/>
                <a:cs typeface="+mn-cs"/>
              </a:rPr>
              <a:t>offic</a:t>
            </a:r>
            <a:r>
              <a:rPr lang="zh-CN" altLang="en-US" sz="1200" b="0" i="0" kern="1200" dirty="0" smtClean="0">
                <a:solidFill>
                  <a:schemeClr val="tx1"/>
                </a:solidFill>
                <a:effectLst/>
                <a:latin typeface="+mn-lt"/>
                <a:ea typeface="+mn-ea"/>
                <a:cs typeface="+mn-cs"/>
              </a:rPr>
              <a:t>套件，她们只是层次划分，谁也不依赖谁。</a:t>
            </a:r>
          </a:p>
          <a:p>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57735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fontAlgn="base"/>
            <a:r>
              <a:rPr lang="zh-CN" altLang="en-US" sz="1200" b="0" i="0" kern="1200" dirty="0" smtClean="0">
                <a:solidFill>
                  <a:schemeClr val="tx1"/>
                </a:solidFill>
                <a:effectLst/>
                <a:latin typeface="+mn-lt"/>
                <a:ea typeface="+mn-ea"/>
                <a:cs typeface="+mn-cs"/>
              </a:rPr>
              <a:t>打个比方，</a:t>
            </a:r>
            <a:r>
              <a:rPr lang="en-US" altLang="zh-CN" sz="1200" b="0" i="0" kern="1200" dirty="0" err="1" smtClean="0">
                <a:solidFill>
                  <a:schemeClr val="tx1"/>
                </a:solidFill>
                <a:effectLst/>
                <a:latin typeface="+mn-lt"/>
                <a:ea typeface="+mn-ea"/>
                <a:cs typeface="+mn-cs"/>
              </a:rPr>
              <a:t>IaaS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就像一台裸机，</a:t>
            </a:r>
            <a:r>
              <a:rPr lang="en-US" altLang="zh-CN" sz="1200" b="0" i="0" kern="1200" dirty="0" err="1" smtClean="0">
                <a:solidFill>
                  <a:schemeClr val="tx1"/>
                </a:solidFill>
                <a:effectLst/>
                <a:latin typeface="+mn-lt"/>
                <a:ea typeface="+mn-ea"/>
                <a:cs typeface="+mn-cs"/>
              </a:rPr>
              <a:t>PaaS</a:t>
            </a:r>
            <a:r>
              <a:rPr lang="zh-CN" altLang="en-US" sz="1200" b="0" i="0" kern="1200" dirty="0" smtClean="0">
                <a:solidFill>
                  <a:schemeClr val="tx1"/>
                </a:solidFill>
                <a:effectLst/>
                <a:latin typeface="+mn-lt"/>
                <a:ea typeface="+mn-ea"/>
                <a:cs typeface="+mn-cs"/>
              </a:rPr>
              <a:t>就像操作系统， </a:t>
            </a:r>
            <a:r>
              <a:rPr lang="en-US" altLang="zh-CN" sz="1200" b="0" i="0" kern="1200" dirty="0" smtClean="0">
                <a:solidFill>
                  <a:schemeClr val="tx1"/>
                </a:solidFill>
                <a:effectLst/>
                <a:latin typeface="+mn-lt"/>
                <a:ea typeface="+mn-ea"/>
                <a:cs typeface="+mn-cs"/>
              </a:rPr>
              <a:t>SaaS</a:t>
            </a:r>
            <a:r>
              <a:rPr lang="zh-CN" altLang="en-US" sz="1200" b="0" i="0" kern="1200" dirty="0" smtClean="0">
                <a:solidFill>
                  <a:schemeClr val="tx1"/>
                </a:solidFill>
                <a:effectLst/>
                <a:latin typeface="+mn-lt"/>
                <a:ea typeface="+mn-ea"/>
                <a:cs typeface="+mn-cs"/>
              </a:rPr>
              <a:t>就像</a:t>
            </a:r>
            <a:r>
              <a:rPr lang="en-US" altLang="zh-CN" sz="1200" b="0" i="0" kern="1200" dirty="0" err="1" smtClean="0">
                <a:solidFill>
                  <a:schemeClr val="tx1"/>
                </a:solidFill>
                <a:effectLst/>
                <a:latin typeface="+mn-lt"/>
                <a:ea typeface="+mn-ea"/>
                <a:cs typeface="+mn-cs"/>
              </a:rPr>
              <a:t>offic</a:t>
            </a:r>
            <a:r>
              <a:rPr lang="zh-CN" altLang="en-US" sz="1200" b="0" i="0" kern="1200" dirty="0" smtClean="0">
                <a:solidFill>
                  <a:schemeClr val="tx1"/>
                </a:solidFill>
                <a:effectLst/>
                <a:latin typeface="+mn-lt"/>
                <a:ea typeface="+mn-ea"/>
                <a:cs typeface="+mn-cs"/>
              </a:rPr>
              <a:t>套件，她们只是层次划分，谁也不依赖谁。</a:t>
            </a:r>
          </a:p>
          <a:p>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175261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这里注意投影是一个矢量有正负之分</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355249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只不过我们经常省略第一步，而默认以</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为基。</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6057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一般来说，我们希望基的模是</a:t>
            </a:r>
            <a:r>
              <a:rPr lang="en-US" altLang="zh-CN" dirty="0" smtClean="0"/>
              <a:t>1</a:t>
            </a:r>
            <a:r>
              <a:rPr lang="zh-CN" altLang="en-US" dirty="0" smtClean="0"/>
              <a:t>，因为从内积的意义可以看到，如果基的模是</a:t>
            </a:r>
            <a:r>
              <a:rPr lang="en-US" altLang="zh-CN" dirty="0" smtClean="0"/>
              <a:t>1</a:t>
            </a:r>
            <a:r>
              <a:rPr lang="zh-CN" altLang="en-US" dirty="0" smtClean="0"/>
              <a:t>，那么就可以方便的用向量点乘基而直接获得其在新基上的坐标了！实际上，对应任何一个向量我们总可以找到其同方向上模为</a:t>
            </a:r>
            <a:r>
              <a:rPr lang="en-US" altLang="zh-CN" dirty="0" smtClean="0"/>
              <a:t>1</a:t>
            </a:r>
            <a:r>
              <a:rPr lang="zh-CN" altLang="en-US" dirty="0" smtClean="0"/>
              <a:t>的向量，只要让两个分量分别除以模就好了</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125292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一般来说，我们希望基的模是</a:t>
            </a:r>
            <a:r>
              <a:rPr lang="en-US" altLang="zh-CN" dirty="0" smtClean="0"/>
              <a:t>1</a:t>
            </a:r>
            <a:r>
              <a:rPr lang="zh-CN" altLang="en-US" dirty="0" smtClean="0"/>
              <a:t>，因为从内积的意义可以看到，如果基的模是</a:t>
            </a:r>
            <a:r>
              <a:rPr lang="en-US" altLang="zh-CN" dirty="0" smtClean="0"/>
              <a:t>1</a:t>
            </a:r>
            <a:r>
              <a:rPr lang="zh-CN" altLang="en-US" dirty="0" smtClean="0"/>
              <a:t>，那么就可以方便的用向量点乘基而直接获得其在新基上的坐标了！实际上，对应任何一个向量我们总可以找到其同方向上模为</a:t>
            </a:r>
            <a:r>
              <a:rPr lang="en-US" altLang="zh-CN" dirty="0" smtClean="0"/>
              <a:t>1</a:t>
            </a:r>
            <a:r>
              <a:rPr lang="zh-CN" altLang="en-US" dirty="0" smtClean="0"/>
              <a:t>的向量，只要让两个分量分别除以模就好了</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332545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一个矩阵可以表示一种线性变换</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54247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30222" y="2768382"/>
            <a:ext cx="8638389" cy="646331"/>
          </a:xfrm>
          <a:prstGeom prst="rect">
            <a:avLst/>
          </a:prstGeom>
          <a:noFill/>
        </p:spPr>
        <p:txBody>
          <a:bodyPr wrap="square" rtlCol="0">
            <a:spAutoFit/>
          </a:bodyPr>
          <a:lstStyle/>
          <a:p>
            <a:pPr algn="ctr"/>
            <a:r>
              <a:rPr lang="zh-CN" altLang="en-US" sz="3600" b="1" dirty="0" smtClean="0">
                <a:solidFill>
                  <a:schemeClr val="bg1"/>
                </a:solidFill>
              </a:rPr>
              <a:t>数据降维之</a:t>
            </a:r>
            <a:r>
              <a:rPr lang="en-US" altLang="zh-CN" sz="3600" b="1" dirty="0" smtClean="0">
                <a:solidFill>
                  <a:schemeClr val="bg1"/>
                </a:solidFill>
              </a:rPr>
              <a:t>PCA</a:t>
            </a:r>
            <a:endParaRPr lang="en-US" altLang="zh-CN" sz="3600" b="1" dirty="0">
              <a:solidFill>
                <a:schemeClr val="bg1"/>
              </a:solidFill>
            </a:endParaRPr>
          </a:p>
        </p:txBody>
      </p:sp>
      <p:sp>
        <p:nvSpPr>
          <p:cNvPr id="12" name="文本框 11"/>
          <p:cNvSpPr txBox="1"/>
          <p:nvPr/>
        </p:nvSpPr>
        <p:spPr>
          <a:xfrm>
            <a:off x="7285055" y="3621772"/>
            <a:ext cx="4632290" cy="646331"/>
          </a:xfrm>
          <a:prstGeom prst="rect">
            <a:avLst/>
          </a:prstGeom>
          <a:noFill/>
        </p:spPr>
        <p:txBody>
          <a:bodyPr wrap="square" rtlCol="0">
            <a:spAutoFit/>
          </a:bodyPr>
          <a:lstStyle/>
          <a:p>
            <a:r>
              <a:rPr lang="zh-CN" altLang="en-US" b="1" dirty="0" smtClean="0">
                <a:solidFill>
                  <a:schemeClr val="bg1"/>
                </a:solidFill>
              </a:rPr>
              <a:t>报告人：陈鹏</a:t>
            </a:r>
            <a:endParaRPr lang="en-US" altLang="zh-CN" b="1" dirty="0" smtClean="0">
              <a:solidFill>
                <a:schemeClr val="bg1"/>
              </a:solidFill>
            </a:endParaRPr>
          </a:p>
          <a:p>
            <a:r>
              <a:rPr lang="en-US" altLang="zh-CN" b="1" dirty="0" smtClean="0">
                <a:solidFill>
                  <a:schemeClr val="bg1"/>
                </a:solidFill>
              </a:rPr>
              <a:t>2017.5.21</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0885171" y="287443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450" y="0"/>
            <a:ext cx="3511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44" y="121023"/>
            <a:ext cx="2375610" cy="7060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5" grpId="0" animBg="1"/>
      <p:bldP spid="16" grpId="0" animBg="1"/>
      <p:bldP spid="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矩形 5"/>
          <p:cNvSpPr/>
          <p:nvPr/>
        </p:nvSpPr>
        <p:spPr>
          <a:xfrm>
            <a:off x="695323" y="926774"/>
            <a:ext cx="3504486" cy="461665"/>
          </a:xfrm>
          <a:prstGeom prst="rect">
            <a:avLst/>
          </a:prstGeom>
          <a:solidFill>
            <a:schemeClr val="accent1"/>
          </a:solidFill>
        </p:spPr>
        <p:txBody>
          <a:bodyPr wrap="none">
            <a:spAutoFit/>
          </a:bodyPr>
          <a:lstStyle/>
          <a:p>
            <a:r>
              <a:rPr lang="en-US" altLang="zh-CN" sz="2400" b="1" dirty="0" smtClean="0">
                <a:solidFill>
                  <a:schemeClr val="bg1"/>
                </a:solidFill>
              </a:rPr>
              <a:t>2.3</a:t>
            </a:r>
            <a:r>
              <a:rPr lang="zh-CN" altLang="en-US" sz="2400" b="1" dirty="0" smtClean="0">
                <a:solidFill>
                  <a:schemeClr val="bg1"/>
                </a:solidFill>
              </a:rPr>
              <a:t>：基变换的矩阵表示</a:t>
            </a:r>
            <a:endParaRPr lang="en-US" altLang="zh-CN" sz="2400" b="1" dirty="0" smtClean="0">
              <a:solidFill>
                <a:schemeClr val="bg1"/>
              </a:solidFill>
            </a:endParaRPr>
          </a:p>
        </p:txBody>
      </p:sp>
      <mc:AlternateContent xmlns:mc="http://schemas.openxmlformats.org/markup-compatibility/2006" xmlns:a14="http://schemas.microsoft.com/office/drawing/2010/main">
        <mc:Choice Requires="a14">
          <p:sp>
            <p:nvSpPr>
              <p:cNvPr id="2" name="文本框 1"/>
              <p:cNvSpPr txBox="1"/>
              <p:nvPr/>
            </p:nvSpPr>
            <p:spPr>
              <a:xfrm>
                <a:off x="695323" y="1504328"/>
                <a:ext cx="11052178" cy="5169428"/>
              </a:xfrm>
              <a:prstGeom prst="rect">
                <a:avLst/>
              </a:prstGeom>
              <a:noFill/>
            </p:spPr>
            <p:txBody>
              <a:bodyPr wrap="square" rtlCol="0">
                <a:spAutoFit/>
              </a:bodyPr>
              <a:lstStyle/>
              <a:p>
                <a:pPr>
                  <a:lnSpc>
                    <a:spcPct val="150000"/>
                  </a:lnSpc>
                </a:pPr>
                <a:r>
                  <a:rPr lang="zh-CN" altLang="en-US" dirty="0" smtClean="0">
                    <a:latin typeface="Cambria Math" panose="02040503050406030204" pitchFamily="18" charset="0"/>
                  </a:rPr>
                  <a:t>将上面的变换表示成矩阵的相乘形式</a:t>
                </a:r>
                <a:endParaRPr lang="en-US" altLang="zh-CN" b="0" dirty="0" smtClean="0">
                  <a:latin typeface="Cambria Math" panose="02040503050406030204" pitchFamily="18" charset="0"/>
                </a:endParaRPr>
              </a:p>
              <a:p>
                <a:pPr algn="ctr">
                  <a:lnSpc>
                    <a:spcPct val="150000"/>
                  </a:lnSpc>
                </a:pPr>
                <a14:m>
                  <m:oMath xmlns:m="http://schemas.openxmlformats.org/officeDocument/2006/math">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e>
                          </m:mr>
                          <m:m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e>
                          </m:mr>
                        </m:m>
                      </m:e>
                    </m:d>
                    <m:r>
                      <a:rPr lang="en-US" altLang="zh-CN" b="0" i="1" smtClean="0">
                        <a:latin typeface="Cambria Math" panose="02040503050406030204" pitchFamily="18" charset="0"/>
                      </a:rPr>
                      <m:t> </m:t>
                    </m:r>
                  </m:oMath>
                </a14:m>
                <a:r>
                  <a:rPr lang="zh-CN" altLang="en-US" dirty="0" smtClean="0"/>
                  <a:t>  </a:t>
                </a:r>
                <a14:m>
                  <m:oMath xmlns:m="http://schemas.openxmlformats.org/officeDocument/2006/math">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3</m:t>
                            </m:r>
                          </m:e>
                          <m:e>
                            <m:r>
                              <a:rPr lang="en-US" altLang="zh-CN" b="0" i="1" smtClean="0">
                                <a:latin typeface="Cambria Math" panose="02040503050406030204" pitchFamily="18" charset="0"/>
                              </a:rPr>
                              <m:t>2</m:t>
                            </m:r>
                          </m:e>
                        </m:eqArr>
                      </m:e>
                    </m:d>
                    <m:r>
                      <a:rPr lang="en-US" altLang="zh-CN" i="1">
                        <a:latin typeface="Cambria Math" panose="02040503050406030204" pitchFamily="18" charset="0"/>
                      </a:rPr>
                      <m:t> </m:t>
                    </m:r>
                    <m:r>
                      <a:rPr lang="en-US" altLang="zh-CN" b="0" i="1">
                        <a:latin typeface="Cambria Math" panose="02040503050406030204" pitchFamily="18" charset="0"/>
                      </a:rPr>
                      <m:t> </m:t>
                    </m:r>
                    <m:r>
                      <a:rPr lang="en-US" altLang="zh-CN" i="1" smtClean="0">
                        <a:latin typeface="Cambria Math" panose="02040503050406030204" pitchFamily="18" charset="0"/>
                      </a:rPr>
                      <m:t>=</m:t>
                    </m:r>
                  </m:oMath>
                </a14:m>
                <a:r>
                  <a:rPr lang="zh-CN" altLang="en-US" dirty="0" smtClean="0"/>
                  <a:t> </a:t>
                </a:r>
                <a14:m>
                  <m:oMath xmlns:m="http://schemas.openxmlformats.org/officeDocument/2006/math">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5</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e>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e>
                        </m:eqArr>
                      </m:e>
                    </m:d>
                    <m:r>
                      <a:rPr lang="en-US" altLang="zh-CN" i="1">
                        <a:latin typeface="Cambria Math" panose="02040503050406030204" pitchFamily="18" charset="0"/>
                      </a:rPr>
                      <m:t> </m:t>
                    </m:r>
                  </m:oMath>
                </a14:m>
                <a:endParaRPr lang="en-US" altLang="zh-CN" dirty="0" smtClean="0"/>
              </a:p>
              <a:p>
                <a:pPr>
                  <a:lnSpc>
                    <a:spcPct val="150000"/>
                  </a:lnSpc>
                </a:pPr>
                <a:r>
                  <a:rPr lang="zh-CN" altLang="en-US" b="0" dirty="0" smtClean="0"/>
                  <a:t>推广：</a:t>
                </a:r>
                <a:r>
                  <a:rPr lang="zh-CN" altLang="en-US" dirty="0"/>
                  <a:t>如果我们有</a:t>
                </a:r>
                <a:r>
                  <a:rPr lang="en-US" altLang="zh-CN" dirty="0"/>
                  <a:t>m</a:t>
                </a:r>
                <a:r>
                  <a:rPr lang="zh-CN" altLang="en-US" dirty="0"/>
                  <a:t>个二维向量，只要将二维向量按列排成一个两行</a:t>
                </a:r>
                <a:r>
                  <a:rPr lang="en-US" altLang="zh-CN" dirty="0"/>
                  <a:t>m</a:t>
                </a:r>
                <a:r>
                  <a:rPr lang="zh-CN" altLang="en-US" dirty="0"/>
                  <a:t>列矩阵，然后用“基矩阵”乘以这个矩阵，就得到了所有这些向量在新基下的值</a:t>
                </a:r>
                <a:r>
                  <a:rPr lang="zh-CN" altLang="en-US" dirty="0" smtClean="0"/>
                  <a:t>。</a:t>
                </a:r>
                <a:endParaRPr lang="en-US" altLang="zh-CN" dirty="0" smtClean="0"/>
              </a:p>
              <a:p>
                <a:pPr>
                  <a:lnSpc>
                    <a:spcPct val="150000"/>
                  </a:lnSpc>
                </a:pPr>
                <a:r>
                  <a:rPr lang="zh-CN" altLang="en-US" dirty="0" smtClean="0"/>
                  <a:t>例如：（</a:t>
                </a:r>
                <a:r>
                  <a:rPr lang="en-US" altLang="zh-CN" dirty="0" smtClean="0"/>
                  <a:t>1,1</a:t>
                </a:r>
                <a:r>
                  <a:rPr lang="zh-CN" altLang="en-US" dirty="0" smtClean="0"/>
                  <a:t>），（</a:t>
                </a:r>
                <a:r>
                  <a:rPr lang="en-US" altLang="zh-CN" dirty="0" smtClean="0"/>
                  <a:t>2,2</a:t>
                </a:r>
                <a:r>
                  <a:rPr lang="zh-CN" altLang="en-US" dirty="0" smtClean="0"/>
                  <a:t>），（</a:t>
                </a:r>
                <a:r>
                  <a:rPr lang="en-US" altLang="zh-CN" dirty="0" smtClean="0"/>
                  <a:t>3,3</a:t>
                </a:r>
                <a:r>
                  <a:rPr lang="zh-CN" altLang="en-US" dirty="0" smtClean="0"/>
                  <a:t>）</a:t>
                </a:r>
                <a:endParaRPr lang="en-US" altLang="zh-CN" dirty="0" smtClean="0"/>
              </a:p>
              <a:p>
                <a:pPr>
                  <a:lnSpc>
                    <a:spcPct val="150000"/>
                  </a:lnSpc>
                </a:pPr>
                <a:endParaRPr lang="en-US" altLang="zh-CN" b="0" dirty="0"/>
              </a:p>
              <a:p>
                <a:pPr>
                  <a:lnSpc>
                    <a:spcPct val="150000"/>
                  </a:lnSpc>
                </a:pPr>
                <a:endParaRPr lang="en-US" altLang="zh-CN" dirty="0" smtClean="0"/>
              </a:p>
              <a:p>
                <a:pPr>
                  <a:lnSpc>
                    <a:spcPct val="150000"/>
                  </a:lnSpc>
                </a:pPr>
                <a:endParaRPr lang="en-US" altLang="zh-CN" b="0" dirty="0"/>
              </a:p>
              <a:p>
                <a:pPr>
                  <a:lnSpc>
                    <a:spcPct val="150000"/>
                  </a:lnSpc>
                </a:pPr>
                <a:endParaRPr lang="en-US" altLang="zh-CN" dirty="0" smtClean="0"/>
              </a:p>
              <a:p>
                <a:pPr>
                  <a:lnSpc>
                    <a:spcPct val="150000"/>
                  </a:lnSpc>
                </a:pPr>
                <a:r>
                  <a:rPr lang="zh-CN" altLang="en-US" b="1" dirty="0" smtClean="0"/>
                  <a:t>一</a:t>
                </a:r>
                <a:r>
                  <a:rPr lang="zh-CN" altLang="en-US" b="1" dirty="0"/>
                  <a:t>组向量的基变换被干净的表示为矩阵的相乘</a:t>
                </a:r>
                <a:r>
                  <a:rPr lang="zh-CN" altLang="en-US" b="1" dirty="0" smtClean="0"/>
                  <a:t>。</a:t>
                </a:r>
                <a:endParaRPr lang="zh-CN" altLang="en-US"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695323" y="1504328"/>
                <a:ext cx="11052178" cy="5169428"/>
              </a:xfrm>
              <a:prstGeom prst="rect">
                <a:avLst/>
              </a:prstGeom>
              <a:blipFill rotWithShape="0">
                <a:blip r:embed="rId3"/>
                <a:stretch>
                  <a:fillRect l="-441"/>
                </a:stretch>
              </a:blipFill>
            </p:spPr>
            <p:txBody>
              <a:bodyPr/>
              <a:lstStyle/>
              <a:p>
                <a:r>
                  <a:rPr lang="zh-CN" altLang="en-US">
                    <a:noFill/>
                  </a:rPr>
                  <a:t> </a:t>
                </a:r>
              </a:p>
            </p:txBody>
          </p:sp>
        </mc:Fallback>
      </mc:AlternateContent>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66" y="4902654"/>
            <a:ext cx="6861936" cy="994666"/>
          </a:xfrm>
          <a:prstGeom prst="rect">
            <a:avLst/>
          </a:prstGeom>
        </p:spPr>
      </p:pic>
    </p:spTree>
    <p:extLst>
      <p:ext uri="{BB962C8B-B14F-4D97-AF65-F5344CB8AC3E}">
        <p14:creationId xmlns:p14="http://schemas.microsoft.com/office/powerpoint/2010/main" val="5564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矩形 5"/>
          <p:cNvSpPr/>
          <p:nvPr/>
        </p:nvSpPr>
        <p:spPr>
          <a:xfrm>
            <a:off x="695323" y="926774"/>
            <a:ext cx="3504486" cy="461665"/>
          </a:xfrm>
          <a:prstGeom prst="rect">
            <a:avLst/>
          </a:prstGeom>
          <a:solidFill>
            <a:schemeClr val="accent1"/>
          </a:solidFill>
        </p:spPr>
        <p:txBody>
          <a:bodyPr wrap="none">
            <a:spAutoFit/>
          </a:bodyPr>
          <a:lstStyle/>
          <a:p>
            <a:r>
              <a:rPr lang="en-US" altLang="zh-CN" sz="2400" b="1" dirty="0" smtClean="0">
                <a:solidFill>
                  <a:schemeClr val="bg1"/>
                </a:solidFill>
              </a:rPr>
              <a:t>2.3</a:t>
            </a:r>
            <a:r>
              <a:rPr lang="zh-CN" altLang="en-US" sz="2400" b="1" dirty="0" smtClean="0">
                <a:solidFill>
                  <a:schemeClr val="bg1"/>
                </a:solidFill>
              </a:rPr>
              <a:t>：基变换的矩阵表示</a:t>
            </a:r>
            <a:endParaRPr lang="en-US" altLang="zh-CN" sz="2400" b="1" dirty="0" smtClean="0">
              <a:solidFill>
                <a:schemeClr val="bg1"/>
              </a:solidFill>
            </a:endParaRPr>
          </a:p>
        </p:txBody>
      </p:sp>
      <p:sp>
        <p:nvSpPr>
          <p:cNvPr id="2" name="文本框 1"/>
          <p:cNvSpPr txBox="1"/>
          <p:nvPr/>
        </p:nvSpPr>
        <p:spPr>
          <a:xfrm>
            <a:off x="695323" y="1644662"/>
            <a:ext cx="9944100" cy="5078313"/>
          </a:xfrm>
          <a:prstGeom prst="rect">
            <a:avLst/>
          </a:prstGeom>
          <a:noFill/>
        </p:spPr>
        <p:txBody>
          <a:bodyPr wrap="square" rtlCol="0">
            <a:spAutoFit/>
          </a:bodyPr>
          <a:lstStyle/>
          <a:p>
            <a:pPr>
              <a:lnSpc>
                <a:spcPct val="150000"/>
              </a:lnSpc>
            </a:pPr>
            <a:r>
              <a:rPr lang="zh-CN" altLang="en-US" dirty="0" smtClean="0"/>
              <a:t>一般</a:t>
            </a:r>
            <a:r>
              <a:rPr lang="zh-CN" altLang="en-US" dirty="0"/>
              <a:t>的，如果我们有</a:t>
            </a:r>
            <a:r>
              <a:rPr lang="en-US" altLang="zh-CN" dirty="0"/>
              <a:t>M</a:t>
            </a:r>
            <a:r>
              <a:rPr lang="zh-CN" altLang="en-US" dirty="0"/>
              <a:t>个</a:t>
            </a:r>
            <a:r>
              <a:rPr lang="en-US" altLang="zh-CN" dirty="0"/>
              <a:t>N</a:t>
            </a:r>
            <a:r>
              <a:rPr lang="zh-CN" altLang="en-US" dirty="0"/>
              <a:t>维向量，想将其变换</a:t>
            </a:r>
            <a:r>
              <a:rPr lang="zh-CN" altLang="en-US" dirty="0" smtClean="0"/>
              <a:t>为由</a:t>
            </a:r>
            <a:r>
              <a:rPr lang="en-US" altLang="zh-CN" dirty="0" smtClean="0"/>
              <a:t>R</a:t>
            </a:r>
            <a:r>
              <a:rPr lang="zh-CN" altLang="en-US" dirty="0" smtClean="0"/>
              <a:t>个</a:t>
            </a:r>
            <a:r>
              <a:rPr lang="en-US" altLang="zh-CN" dirty="0" smtClean="0"/>
              <a:t>N</a:t>
            </a:r>
            <a:r>
              <a:rPr lang="zh-CN" altLang="en-US" dirty="0" smtClean="0"/>
              <a:t>维</a:t>
            </a:r>
            <a:r>
              <a:rPr lang="zh-CN" altLang="en-US" dirty="0"/>
              <a:t>向量表示的新空间中，那么首先将</a:t>
            </a:r>
            <a:r>
              <a:rPr lang="en-US" altLang="zh-CN" b="1" dirty="0"/>
              <a:t>R</a:t>
            </a:r>
            <a:r>
              <a:rPr lang="zh-CN" altLang="en-US" b="1" dirty="0"/>
              <a:t>个基按行组成矩阵</a:t>
            </a:r>
            <a:r>
              <a:rPr lang="en-US" altLang="zh-CN" b="1" dirty="0"/>
              <a:t>A</a:t>
            </a:r>
            <a:r>
              <a:rPr lang="zh-CN" altLang="en-US" dirty="0"/>
              <a:t>，然后将</a:t>
            </a:r>
            <a:r>
              <a:rPr lang="zh-CN" altLang="en-US" b="1" dirty="0"/>
              <a:t>向量按列组成矩阵</a:t>
            </a:r>
            <a:r>
              <a:rPr lang="en-US" altLang="zh-CN" b="1" dirty="0"/>
              <a:t>B</a:t>
            </a:r>
            <a:r>
              <a:rPr lang="zh-CN" altLang="en-US" dirty="0"/>
              <a:t>，那么两矩阵的乘积</a:t>
            </a:r>
            <a:r>
              <a:rPr lang="en-US" altLang="zh-CN" dirty="0"/>
              <a:t>AB</a:t>
            </a:r>
            <a:r>
              <a:rPr lang="zh-CN" altLang="en-US" dirty="0"/>
              <a:t>就是变换结果，其中</a:t>
            </a:r>
            <a:r>
              <a:rPr lang="en-US" altLang="zh-CN" dirty="0"/>
              <a:t>AB</a:t>
            </a:r>
            <a:r>
              <a:rPr lang="zh-CN" altLang="en-US" dirty="0"/>
              <a:t>的第</a:t>
            </a:r>
            <a:r>
              <a:rPr lang="en-US" altLang="zh-CN" dirty="0"/>
              <a:t>m</a:t>
            </a:r>
            <a:r>
              <a:rPr lang="zh-CN" altLang="en-US" dirty="0"/>
              <a:t>列为</a:t>
            </a:r>
            <a:r>
              <a:rPr lang="en-US" altLang="zh-CN" dirty="0"/>
              <a:t>A</a:t>
            </a:r>
            <a:r>
              <a:rPr lang="zh-CN" altLang="en-US" dirty="0"/>
              <a:t>中第</a:t>
            </a:r>
            <a:r>
              <a:rPr lang="en-US" altLang="zh-CN" dirty="0"/>
              <a:t>m</a:t>
            </a:r>
            <a:r>
              <a:rPr lang="zh-CN" altLang="en-US" dirty="0"/>
              <a:t>列变换后的结果</a:t>
            </a:r>
            <a:r>
              <a:rPr lang="zh-CN" altLang="en-US" dirty="0" smtClean="0"/>
              <a:t>。</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r>
              <a:rPr lang="en-US" altLang="zh-CN" dirty="0" smtClean="0"/>
              <a:t>	</a:t>
            </a:r>
            <a:r>
              <a:rPr lang="zh-CN" altLang="en-US" dirty="0" smtClean="0"/>
              <a:t>其中</a:t>
            </a:r>
            <a:r>
              <a:rPr lang="en-US" altLang="zh-CN" dirty="0" smtClean="0"/>
              <a:t>p</a:t>
            </a:r>
            <a:r>
              <a:rPr lang="en-US" altLang="zh-CN" baseline="-25000" dirty="0" smtClean="0"/>
              <a:t>i </a:t>
            </a:r>
            <a:r>
              <a:rPr lang="zh-CN" altLang="en-US" dirty="0" smtClean="0"/>
              <a:t>是一个行向量，表示第 </a:t>
            </a:r>
            <a:r>
              <a:rPr lang="en-US" altLang="zh-CN" dirty="0" smtClean="0"/>
              <a:t>I </a:t>
            </a:r>
            <a:r>
              <a:rPr lang="zh-CN" altLang="en-US" dirty="0" smtClean="0"/>
              <a:t>个基向量，</a:t>
            </a:r>
            <a:r>
              <a:rPr lang="en-US" altLang="zh-CN" dirty="0" smtClean="0"/>
              <a:t>a </a:t>
            </a:r>
            <a:r>
              <a:rPr lang="en-US" altLang="zh-CN" baseline="-25000" dirty="0" smtClean="0"/>
              <a:t>j</a:t>
            </a:r>
            <a:r>
              <a:rPr lang="en-US" altLang="zh-CN" dirty="0" smtClean="0"/>
              <a:t> </a:t>
            </a:r>
            <a:r>
              <a:rPr lang="zh-CN" altLang="en-US" dirty="0" smtClean="0"/>
              <a:t>是一个列向量，表示第</a:t>
            </a:r>
            <a:r>
              <a:rPr lang="en-US" altLang="zh-CN" dirty="0" smtClean="0"/>
              <a:t>j</a:t>
            </a:r>
            <a:r>
              <a:rPr lang="zh-CN" altLang="en-US" dirty="0" smtClean="0"/>
              <a:t>条记录</a:t>
            </a:r>
            <a:endParaRPr lang="en-US" altLang="zh-CN" dirty="0"/>
          </a:p>
          <a:p>
            <a:pPr>
              <a:lnSpc>
                <a:spcPct val="150000"/>
              </a:lnSpc>
            </a:pPr>
            <a:r>
              <a:rPr lang="zh-CN" altLang="en-US" b="1" dirty="0"/>
              <a:t>两个矩阵相乘的意义是将右边矩阵中的每一列列向量变换到左边矩阵中每一行行向量为基所表示的空间中去</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666" y="3355974"/>
            <a:ext cx="6819018" cy="1914525"/>
          </a:xfrm>
          <a:prstGeom prst="rect">
            <a:avLst/>
          </a:prstGeom>
        </p:spPr>
      </p:pic>
    </p:spTree>
    <p:extLst>
      <p:ext uri="{BB962C8B-B14F-4D97-AF65-F5344CB8AC3E}">
        <p14:creationId xmlns:p14="http://schemas.microsoft.com/office/powerpoint/2010/main" val="389691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矩形 5"/>
          <p:cNvSpPr/>
          <p:nvPr/>
        </p:nvSpPr>
        <p:spPr>
          <a:xfrm>
            <a:off x="695323" y="926774"/>
            <a:ext cx="5115503" cy="461665"/>
          </a:xfrm>
          <a:prstGeom prst="rect">
            <a:avLst/>
          </a:prstGeom>
          <a:solidFill>
            <a:schemeClr val="accent1"/>
          </a:solidFill>
        </p:spPr>
        <p:txBody>
          <a:bodyPr wrap="none">
            <a:spAutoFit/>
          </a:bodyPr>
          <a:lstStyle/>
          <a:p>
            <a:r>
              <a:rPr lang="en-US" altLang="zh-CN" sz="2400" b="1" dirty="0" smtClean="0">
                <a:solidFill>
                  <a:schemeClr val="bg1"/>
                </a:solidFill>
              </a:rPr>
              <a:t>2.4</a:t>
            </a:r>
            <a:r>
              <a:rPr lang="zh-CN" altLang="en-US" sz="2400" b="1" dirty="0" smtClean="0">
                <a:solidFill>
                  <a:schemeClr val="bg1"/>
                </a:solidFill>
              </a:rPr>
              <a:t>：协方差矩阵及</a:t>
            </a:r>
            <a:r>
              <a:rPr lang="en-US" altLang="zh-CN" sz="2400" b="1" dirty="0" smtClean="0">
                <a:solidFill>
                  <a:schemeClr val="bg1"/>
                </a:solidFill>
              </a:rPr>
              <a:t>PCA</a:t>
            </a:r>
            <a:r>
              <a:rPr lang="zh-CN" altLang="en-US" sz="2400" b="1" dirty="0" smtClean="0">
                <a:solidFill>
                  <a:schemeClr val="bg1"/>
                </a:solidFill>
              </a:rPr>
              <a:t>的优化目标</a:t>
            </a:r>
            <a:endParaRPr lang="en-US" altLang="zh-CN" sz="2400" b="1" dirty="0" smtClean="0">
              <a:solidFill>
                <a:schemeClr val="bg1"/>
              </a:solidFill>
            </a:endParaRPr>
          </a:p>
        </p:txBody>
      </p:sp>
      <mc:AlternateContent xmlns:mc="http://schemas.openxmlformats.org/markup-compatibility/2006" xmlns:a14="http://schemas.microsoft.com/office/drawing/2010/main">
        <mc:Choice Requires="a14">
          <p:sp>
            <p:nvSpPr>
              <p:cNvPr id="2" name="文本框 1"/>
              <p:cNvSpPr txBox="1"/>
              <p:nvPr/>
            </p:nvSpPr>
            <p:spPr>
              <a:xfrm>
                <a:off x="695323" y="1785916"/>
                <a:ext cx="6299200" cy="4802084"/>
              </a:xfrm>
              <a:prstGeom prst="rect">
                <a:avLst/>
              </a:prstGeom>
              <a:noFill/>
            </p:spPr>
            <p:txBody>
              <a:bodyPr wrap="square" rtlCol="0">
                <a:spAutoFit/>
              </a:bodyPr>
              <a:lstStyle/>
              <a:p>
                <a:pPr>
                  <a:lnSpc>
                    <a:spcPct val="150000"/>
                  </a:lnSpc>
                </a:pPr>
                <a:r>
                  <a:rPr lang="zh-CN" altLang="en-US" dirty="0" smtClean="0"/>
                  <a:t>通过上面的学习我们知道可以将的</a:t>
                </a:r>
                <a:r>
                  <a:rPr lang="en-US" altLang="zh-CN" dirty="0" smtClean="0"/>
                  <a:t>n</a:t>
                </a:r>
                <a:r>
                  <a:rPr lang="zh-CN" altLang="en-US" dirty="0" smtClean="0"/>
                  <a:t>*</a:t>
                </a:r>
                <a:r>
                  <a:rPr lang="en-US" altLang="zh-CN" dirty="0" smtClean="0"/>
                  <a:t>m</a:t>
                </a:r>
                <a:r>
                  <a:rPr lang="zh-CN" altLang="en-US" dirty="0" smtClean="0"/>
                  <a:t>的矩阵表示成任意的</a:t>
                </a:r>
                <a:r>
                  <a:rPr lang="en-US" altLang="zh-CN" dirty="0" smtClean="0"/>
                  <a:t>r*m</a:t>
                </a:r>
                <a:r>
                  <a:rPr lang="zh-CN" altLang="en-US" dirty="0" smtClean="0"/>
                  <a:t>的矩阵。当</a:t>
                </a:r>
                <a:r>
                  <a:rPr lang="en-US" altLang="zh-CN" dirty="0" smtClean="0"/>
                  <a:t>r&lt;n</a:t>
                </a:r>
                <a:r>
                  <a:rPr lang="zh-CN" altLang="en-US" dirty="0" smtClean="0"/>
                  <a:t>时就达到了降维的目的。那么问题来了？</a:t>
                </a:r>
                <a:endParaRPr lang="en-US" altLang="zh-CN" dirty="0" smtClean="0"/>
              </a:p>
              <a:p>
                <a:pPr>
                  <a:lnSpc>
                    <a:spcPct val="150000"/>
                  </a:lnSpc>
                </a:pPr>
                <a:r>
                  <a:rPr lang="zh-CN" altLang="en-US" b="1" dirty="0" smtClean="0"/>
                  <a:t>我们怎么选择维数</a:t>
                </a:r>
                <a:r>
                  <a:rPr lang="en-US" altLang="zh-CN" b="1" dirty="0" smtClean="0"/>
                  <a:t>r</a:t>
                </a:r>
                <a:r>
                  <a:rPr lang="zh-CN" altLang="en-US" b="1" dirty="0" smtClean="0"/>
                  <a:t>？选择那些</a:t>
                </a:r>
                <a:r>
                  <a:rPr lang="en-US" altLang="zh-CN" b="1" dirty="0" smtClean="0"/>
                  <a:t>r</a:t>
                </a:r>
                <a:r>
                  <a:rPr lang="zh-CN" altLang="en-US" b="1" dirty="0" smtClean="0"/>
                  <a:t>保留下来？</a:t>
                </a:r>
                <a:endParaRPr lang="en-US" altLang="zh-CN" b="1" dirty="0" smtClean="0"/>
              </a:p>
              <a:p>
                <a:pPr>
                  <a:lnSpc>
                    <a:spcPct val="150000"/>
                  </a:lnSpc>
                </a:pPr>
                <a:r>
                  <a:rPr lang="zh-CN" altLang="en-US" dirty="0" smtClean="0"/>
                  <a:t>例子：假设现在有</a:t>
                </a:r>
                <a:r>
                  <a:rPr lang="en-US" altLang="zh-CN" dirty="0" smtClean="0"/>
                  <a:t>5</a:t>
                </a:r>
                <a:r>
                  <a:rPr lang="zh-CN" altLang="en-US" dirty="0" smtClean="0"/>
                  <a:t>条数据，我们将其表示成矩阵的形式</a:t>
                </a:r>
                <a:endParaRPr lang="en-US" altLang="zh-CN" dirty="0" smtClean="0"/>
              </a:p>
              <a:p>
                <a:pPr>
                  <a:lnSpc>
                    <a:spcPct val="150000"/>
                  </a:lnSpc>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 </m:t>
                                </m:r>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 </m:t>
                                </m:r>
                              </m:e>
                            </m:mr>
                          </m:m>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3</m:t>
                                </m:r>
                              </m:e>
                            </m:mr>
                          </m:m>
                          <m:r>
                            <a:rPr lang="en-US" altLang="zh-CN" b="0" i="1" smtClean="0">
                              <a:latin typeface="Cambria Math" panose="02040503050406030204" pitchFamily="18" charset="0"/>
                            </a:rPr>
                            <m:t>     </m:t>
                          </m:r>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4</m:t>
                                </m:r>
                              </m:e>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4</m:t>
                                </m:r>
                              </m:e>
                              <m:e>
                                <m:r>
                                  <a:rPr lang="en-US" altLang="zh-CN" b="0" i="1" smtClean="0">
                                    <a:latin typeface="Cambria Math" panose="02040503050406030204" pitchFamily="18" charset="0"/>
                                  </a:rPr>
                                  <m:t>4</m:t>
                                </m:r>
                              </m:e>
                            </m:mr>
                          </m:m>
                        </m:e>
                      </m:d>
                    </m:oMath>
                  </m:oMathPara>
                </a14:m>
                <a:endParaRPr lang="en-US" altLang="zh-CN" dirty="0" smtClean="0"/>
              </a:p>
              <a:p>
                <a:pPr>
                  <a:lnSpc>
                    <a:spcPct val="150000"/>
                  </a:lnSpc>
                </a:pPr>
                <a:endParaRPr lang="en-US" altLang="zh-CN" dirty="0" smtClean="0"/>
              </a:p>
              <a:p>
                <a:pPr>
                  <a:lnSpc>
                    <a:spcPct val="150000"/>
                  </a:lnSpc>
                </a:pPr>
                <a:r>
                  <a:rPr lang="zh-CN" altLang="en-US" dirty="0" smtClean="0"/>
                  <a:t>进行字段均值归</a:t>
                </a:r>
                <a:r>
                  <a:rPr lang="en-US" altLang="zh-CN" dirty="0" smtClean="0"/>
                  <a:t>0</a:t>
                </a:r>
                <a:r>
                  <a:rPr lang="zh-CN" altLang="en-US" dirty="0" smtClean="0"/>
                  <a:t>化（方便以后计算）</a:t>
                </a:r>
                <a:endParaRPr lang="en-US" altLang="zh-CN" dirty="0" smtClean="0"/>
              </a:p>
              <a:p>
                <a:pPr>
                  <a:lnSpc>
                    <a:spcPct val="150000"/>
                  </a:lnSpc>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 </m:t>
                                </m:r>
                              </m:e>
                            </m:mr>
                            <m:mr>
                              <m:e>
                                <m:r>
                                  <a:rPr lang="en-US" altLang="zh-CN" i="1" smtClean="0">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 </m:t>
                                </m:r>
                              </m:e>
                            </m:mr>
                          </m:m>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smtClean="0">
                                    <a:latin typeface="Cambria Math" panose="02040503050406030204" pitchFamily="18" charset="0"/>
                                  </a:rPr>
                                  <m:t>0</m:t>
                                </m:r>
                              </m:e>
                            </m:mr>
                            <m:mr>
                              <m:e>
                                <m:r>
                                  <a:rPr lang="en-US" altLang="zh-CN" i="1" smtClean="0">
                                    <a:latin typeface="Cambria Math" panose="02040503050406030204" pitchFamily="18" charset="0"/>
                                  </a:rPr>
                                  <m:t>0</m:t>
                                </m:r>
                              </m:e>
                              <m:e>
                                <m:r>
                                  <a:rPr lang="en-US" altLang="zh-CN" i="1" smtClean="0">
                                    <a:latin typeface="Cambria Math" panose="02040503050406030204" pitchFamily="18" charset="0"/>
                                  </a:rPr>
                                  <m:t>0</m:t>
                                </m:r>
                              </m:e>
                            </m:mr>
                          </m:m>
                          <m:r>
                            <a:rPr lang="en-US" altLang="zh-CN" i="1">
                              <a:latin typeface="Cambria Math" panose="02040503050406030204" pitchFamily="18" charset="0"/>
                            </a:rPr>
                            <m:t>     </m:t>
                          </m:r>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2</m:t>
                                </m:r>
                              </m:e>
                              <m:e>
                                <m:r>
                                  <a:rPr lang="en-US" altLang="zh-CN" i="1" smtClean="0">
                                    <a:latin typeface="Cambria Math" panose="02040503050406030204" pitchFamily="18" charset="0"/>
                                  </a:rPr>
                                  <m:t>0</m:t>
                                </m:r>
                              </m:e>
                            </m:mr>
                            <m:mr>
                              <m:e>
                                <m:r>
                                  <a:rPr lang="en-US" altLang="zh-CN" i="1" smtClean="0">
                                    <a:latin typeface="Cambria Math" panose="02040503050406030204" pitchFamily="18" charset="0"/>
                                  </a:rPr>
                                  <m:t>1</m:t>
                                </m:r>
                              </m:e>
                              <m:e>
                                <m:r>
                                  <a:rPr lang="en-US" altLang="zh-CN" i="1" smtClean="0">
                                    <a:latin typeface="Cambria Math" panose="02040503050406030204" pitchFamily="18" charset="0"/>
                                  </a:rPr>
                                  <m:t>1</m:t>
                                </m:r>
                              </m:e>
                            </m:mr>
                          </m:m>
                        </m:e>
                      </m:d>
                    </m:oMath>
                  </m:oMathPara>
                </a14:m>
                <a:endParaRPr lang="en-US" altLang="zh-CN" dirty="0" smtClean="0"/>
              </a:p>
              <a:p>
                <a:pPr>
                  <a:lnSpc>
                    <a:spcPct val="150000"/>
                  </a:lnSpc>
                </a:pPr>
                <a:r>
                  <a:rPr lang="zh-CN" altLang="en-US" dirty="0" smtClean="0"/>
                  <a:t>将这几个点画到二维坐标轴之后如右图所示</a:t>
                </a:r>
                <a:endParaRPr lang="en-US" altLang="zh-CN" dirty="0" smtClean="0"/>
              </a:p>
              <a:p>
                <a:pPr>
                  <a:lnSpc>
                    <a:spcPct val="150000"/>
                  </a:lnSpc>
                </a:pPr>
                <a:endParaRPr lang="en-US" altLang="zh-CN"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695323" y="1785916"/>
                <a:ext cx="6299200" cy="4802084"/>
              </a:xfrm>
              <a:prstGeom prst="rect">
                <a:avLst/>
              </a:prstGeom>
              <a:blipFill rotWithShape="0">
                <a:blip r:embed="rId3"/>
                <a:stretch>
                  <a:fillRect l="-774" r="-1452"/>
                </a:stretch>
              </a:blipFill>
            </p:spPr>
            <p:txBody>
              <a:bodyPr/>
              <a:lstStyle/>
              <a:p>
                <a:r>
                  <a:rPr lang="zh-CN" altLang="en-US">
                    <a:noFill/>
                  </a:rPr>
                  <a:t> </a:t>
                </a:r>
              </a:p>
            </p:txBody>
          </p:sp>
        </mc:Fallback>
      </mc:AlternateContent>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901" y="0"/>
            <a:ext cx="5353049" cy="5816600"/>
          </a:xfrm>
          <a:prstGeom prst="rect">
            <a:avLst/>
          </a:prstGeom>
        </p:spPr>
      </p:pic>
    </p:spTree>
    <p:extLst>
      <p:ext uri="{BB962C8B-B14F-4D97-AF65-F5344CB8AC3E}">
        <p14:creationId xmlns:p14="http://schemas.microsoft.com/office/powerpoint/2010/main" val="307653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6" name="矩形 5"/>
          <p:cNvSpPr/>
          <p:nvPr/>
        </p:nvSpPr>
        <p:spPr>
          <a:xfrm>
            <a:off x="695323" y="926774"/>
            <a:ext cx="5115503" cy="461665"/>
          </a:xfrm>
          <a:prstGeom prst="rect">
            <a:avLst/>
          </a:prstGeom>
          <a:solidFill>
            <a:schemeClr val="accent1"/>
          </a:solidFill>
        </p:spPr>
        <p:txBody>
          <a:bodyPr wrap="none">
            <a:spAutoFit/>
          </a:bodyPr>
          <a:lstStyle/>
          <a:p>
            <a:r>
              <a:rPr lang="en-US" altLang="zh-CN" sz="2400" b="1" dirty="0" smtClean="0">
                <a:solidFill>
                  <a:schemeClr val="bg1"/>
                </a:solidFill>
              </a:rPr>
              <a:t>2.4</a:t>
            </a:r>
            <a:r>
              <a:rPr lang="zh-CN" altLang="en-US" sz="2400" b="1" dirty="0" smtClean="0">
                <a:solidFill>
                  <a:schemeClr val="bg1"/>
                </a:solidFill>
              </a:rPr>
              <a:t>：协方差矩阵及</a:t>
            </a:r>
            <a:r>
              <a:rPr lang="en-US" altLang="zh-CN" sz="2400" b="1" dirty="0" smtClean="0">
                <a:solidFill>
                  <a:schemeClr val="bg1"/>
                </a:solidFill>
              </a:rPr>
              <a:t>PCA</a:t>
            </a:r>
            <a:r>
              <a:rPr lang="zh-CN" altLang="en-US" sz="2400" b="1" dirty="0" smtClean="0">
                <a:solidFill>
                  <a:schemeClr val="bg1"/>
                </a:solidFill>
              </a:rPr>
              <a:t>的优化目标</a:t>
            </a:r>
            <a:endParaRPr lang="en-US" altLang="zh-CN" sz="2400" b="1" dirty="0" smtClean="0">
              <a:solidFill>
                <a:schemeClr val="bg1"/>
              </a:solidFill>
            </a:endParaRPr>
          </a:p>
        </p:txBody>
      </p:sp>
      <p:sp>
        <p:nvSpPr>
          <p:cNvPr id="2" name="文本框 1"/>
          <p:cNvSpPr txBox="1"/>
          <p:nvPr/>
        </p:nvSpPr>
        <p:spPr>
          <a:xfrm>
            <a:off x="695323" y="1733562"/>
            <a:ext cx="6124578" cy="3831818"/>
          </a:xfrm>
          <a:prstGeom prst="rect">
            <a:avLst/>
          </a:prstGeom>
          <a:noFill/>
        </p:spPr>
        <p:txBody>
          <a:bodyPr wrap="square" rtlCol="0">
            <a:spAutoFit/>
          </a:bodyPr>
          <a:lstStyle/>
          <a:p>
            <a:pPr>
              <a:lnSpc>
                <a:spcPct val="150000"/>
              </a:lnSpc>
            </a:pPr>
            <a:r>
              <a:rPr lang="zh-CN" altLang="en-US" dirty="0" smtClean="0"/>
              <a:t>因为目前我们的数据是二维的我们只能将其降到一维，怎么做呢？</a:t>
            </a:r>
            <a:endParaRPr lang="en-US" altLang="zh-CN" dirty="0" smtClean="0"/>
          </a:p>
          <a:p>
            <a:pPr>
              <a:lnSpc>
                <a:spcPct val="150000"/>
              </a:lnSpc>
            </a:pPr>
            <a:r>
              <a:rPr lang="zh-CN" altLang="en-US" dirty="0" smtClean="0"/>
              <a:t>一种直观的看法是：希望投影后的</a:t>
            </a:r>
            <a:r>
              <a:rPr lang="zh-CN" altLang="en-US" b="1" dirty="0" smtClean="0"/>
              <a:t>投影值尽可能分散</a:t>
            </a:r>
            <a:r>
              <a:rPr lang="zh-CN" altLang="en-US" dirty="0" smtClean="0"/>
              <a:t>。</a:t>
            </a:r>
            <a:endParaRPr lang="en-US" altLang="zh-CN" dirty="0" smtClean="0"/>
          </a:p>
          <a:p>
            <a:pPr>
              <a:lnSpc>
                <a:spcPct val="150000"/>
              </a:lnSpc>
            </a:pPr>
            <a:r>
              <a:rPr lang="en-US" altLang="zh-CN" dirty="0" smtClean="0"/>
              <a:t>A</a:t>
            </a:r>
            <a:r>
              <a:rPr lang="zh-CN" altLang="en-US" dirty="0" smtClean="0"/>
              <a:t>：如果我们将所有的投影到</a:t>
            </a:r>
            <a:r>
              <a:rPr lang="en-US" altLang="zh-CN" dirty="0" smtClean="0"/>
              <a:t>x</a:t>
            </a:r>
            <a:r>
              <a:rPr lang="zh-CN" altLang="en-US" dirty="0" smtClean="0"/>
              <a:t>轴上，最终只会保留三个点</a:t>
            </a:r>
            <a:endParaRPr lang="en-US" altLang="zh-CN" dirty="0" smtClean="0"/>
          </a:p>
          <a:p>
            <a:pPr>
              <a:lnSpc>
                <a:spcPct val="150000"/>
              </a:lnSpc>
            </a:pPr>
            <a:r>
              <a:rPr lang="en-US" altLang="zh-CN" dirty="0" smtClean="0"/>
              <a:t>B</a:t>
            </a:r>
            <a:r>
              <a:rPr lang="zh-CN" altLang="en-US" dirty="0" smtClean="0"/>
              <a:t>：如果我们将所有的投影到</a:t>
            </a:r>
            <a:r>
              <a:rPr lang="en-US" altLang="zh-CN" dirty="0" smtClean="0"/>
              <a:t>y</a:t>
            </a:r>
            <a:r>
              <a:rPr lang="zh-CN" altLang="en-US" dirty="0" smtClean="0"/>
              <a:t>轴上，最终只会保留三个点</a:t>
            </a:r>
            <a:endParaRPr lang="en-US" altLang="zh-CN" dirty="0" smtClean="0"/>
          </a:p>
          <a:p>
            <a:pPr>
              <a:lnSpc>
                <a:spcPct val="150000"/>
              </a:lnSpc>
            </a:pPr>
            <a:r>
              <a:rPr lang="zh-CN" altLang="en-US" dirty="0" smtClean="0"/>
              <a:t>明显不行，将会丢失很多信息</a:t>
            </a:r>
            <a:endParaRPr lang="en-US" altLang="zh-CN" dirty="0" smtClean="0"/>
          </a:p>
          <a:p>
            <a:pPr>
              <a:lnSpc>
                <a:spcPct val="150000"/>
              </a:lnSpc>
            </a:pPr>
            <a:r>
              <a:rPr lang="zh-CN" altLang="en-US" dirty="0" smtClean="0"/>
              <a:t>我们直观目测，如果向通过第一象限和第三象限的斜线投影，则五个点在投影后还是可以区分的。</a:t>
            </a:r>
            <a:endParaRPr lang="en-US" altLang="zh-CN" dirty="0" smtClean="0"/>
          </a:p>
          <a:p>
            <a:pPr>
              <a:lnSpc>
                <a:spcPct val="150000"/>
              </a:lnSpc>
            </a:pPr>
            <a:r>
              <a:rPr lang="zh-CN" altLang="en-US" dirty="0" smtClean="0"/>
              <a:t>那么怎么用数学表示呢？</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01" y="152400"/>
            <a:ext cx="5353049" cy="5816600"/>
          </a:xfrm>
          <a:prstGeom prst="rect">
            <a:avLst/>
          </a:prstGeom>
        </p:spPr>
      </p:pic>
    </p:spTree>
    <p:extLst>
      <p:ext uri="{BB962C8B-B14F-4D97-AF65-F5344CB8AC3E}">
        <p14:creationId xmlns:p14="http://schemas.microsoft.com/office/powerpoint/2010/main" val="181520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矩形 5"/>
          <p:cNvSpPr/>
          <p:nvPr/>
        </p:nvSpPr>
        <p:spPr>
          <a:xfrm>
            <a:off x="695323" y="926774"/>
            <a:ext cx="3610284" cy="461665"/>
          </a:xfrm>
          <a:prstGeom prst="rect">
            <a:avLst/>
          </a:prstGeom>
          <a:solidFill>
            <a:schemeClr val="accent1"/>
          </a:solidFill>
        </p:spPr>
        <p:txBody>
          <a:bodyPr wrap="none">
            <a:spAutoFit/>
          </a:bodyPr>
          <a:lstStyle/>
          <a:p>
            <a:r>
              <a:rPr lang="en-US" altLang="zh-CN" sz="2400" b="1" dirty="0" smtClean="0">
                <a:solidFill>
                  <a:schemeClr val="bg1"/>
                </a:solidFill>
              </a:rPr>
              <a:t>2.4 </a:t>
            </a:r>
            <a:r>
              <a:rPr lang="zh-CN" altLang="en-US" sz="2400" b="1" dirty="0" smtClean="0">
                <a:solidFill>
                  <a:schemeClr val="bg1"/>
                </a:solidFill>
              </a:rPr>
              <a:t>方差以及其优化目标</a:t>
            </a:r>
            <a:endParaRPr lang="en-US" altLang="zh-CN" sz="2400" b="1" dirty="0" smtClean="0">
              <a:solidFill>
                <a:schemeClr val="bg1"/>
              </a:solidFill>
            </a:endParaRPr>
          </a:p>
        </p:txBody>
      </p:sp>
      <p:sp>
        <p:nvSpPr>
          <p:cNvPr id="2" name="文本框 1"/>
          <p:cNvSpPr txBox="1"/>
          <p:nvPr/>
        </p:nvSpPr>
        <p:spPr>
          <a:xfrm>
            <a:off x="695323" y="1625868"/>
            <a:ext cx="9944100" cy="5078313"/>
          </a:xfrm>
          <a:prstGeom prst="rect">
            <a:avLst/>
          </a:prstGeom>
          <a:noFill/>
        </p:spPr>
        <p:txBody>
          <a:bodyPr wrap="square" rtlCol="0">
            <a:spAutoFit/>
          </a:bodyPr>
          <a:lstStyle/>
          <a:p>
            <a:pPr>
              <a:lnSpc>
                <a:spcPct val="150000"/>
              </a:lnSpc>
            </a:pPr>
            <a:r>
              <a:rPr lang="zh-CN" altLang="en-US" dirty="0" smtClean="0"/>
              <a:t>刚刚我们将好的投影应该使得投影之后的点比较离散</a:t>
            </a:r>
            <a:r>
              <a:rPr lang="en-US" altLang="zh-CN" b="1" dirty="0" smtClean="0"/>
              <a:t>----</a:t>
            </a:r>
            <a:r>
              <a:rPr lang="zh-CN" altLang="en-US" b="1" dirty="0" smtClean="0"/>
              <a:t>方差</a:t>
            </a:r>
            <a:endParaRPr lang="en-US" altLang="zh-CN" b="1" dirty="0" smtClean="0"/>
          </a:p>
          <a:p>
            <a:pPr>
              <a:lnSpc>
                <a:spcPct val="150000"/>
              </a:lnSpc>
            </a:pPr>
            <a:r>
              <a:rPr lang="zh-CN" altLang="en-US" dirty="0" smtClean="0"/>
              <a:t>上面一个属性的方差可以看作该组记录中的该属性值与所有记录属性均值之差的平方</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由于</a:t>
            </a:r>
            <a:r>
              <a:rPr lang="zh-CN" altLang="en-US" dirty="0" smtClean="0"/>
              <a:t>我们之前已经对各个的属性均值进行归</a:t>
            </a:r>
            <a:r>
              <a:rPr lang="en-US" altLang="zh-CN" dirty="0" smtClean="0"/>
              <a:t>0</a:t>
            </a:r>
            <a:r>
              <a:rPr lang="zh-CN" altLang="en-US" dirty="0" smtClean="0"/>
              <a:t>化处理，所以方差计算如下</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r>
              <a:rPr lang="zh-CN" altLang="en-US" dirty="0" smtClean="0"/>
              <a:t>现在问题就转换为：</a:t>
            </a:r>
            <a:r>
              <a:rPr lang="zh-CN" altLang="en-US" b="1" dirty="0" smtClean="0"/>
              <a:t>找</a:t>
            </a:r>
            <a:r>
              <a:rPr lang="zh-CN" altLang="en-US" b="1" dirty="0"/>
              <a:t>一个一维基，使得所有数据变换为这个基上的坐标表示后，方差值最大</a:t>
            </a:r>
            <a:endParaRPr lang="en-US" altLang="zh-CN"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112" y="2493157"/>
            <a:ext cx="4332288" cy="137151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112" y="4679654"/>
            <a:ext cx="3575054" cy="1279080"/>
          </a:xfrm>
          <a:prstGeom prst="rect">
            <a:avLst/>
          </a:prstGeom>
        </p:spPr>
      </p:pic>
    </p:spTree>
    <p:extLst>
      <p:ext uri="{BB962C8B-B14F-4D97-AF65-F5344CB8AC3E}">
        <p14:creationId xmlns:p14="http://schemas.microsoft.com/office/powerpoint/2010/main" val="32866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6" name="矩形 5"/>
          <p:cNvSpPr/>
          <p:nvPr/>
        </p:nvSpPr>
        <p:spPr>
          <a:xfrm>
            <a:off x="695323" y="926774"/>
            <a:ext cx="1763624" cy="461665"/>
          </a:xfrm>
          <a:prstGeom prst="rect">
            <a:avLst/>
          </a:prstGeom>
          <a:solidFill>
            <a:schemeClr val="accent1"/>
          </a:solidFill>
        </p:spPr>
        <p:txBody>
          <a:bodyPr wrap="none">
            <a:spAutoFit/>
          </a:bodyPr>
          <a:lstStyle/>
          <a:p>
            <a:r>
              <a:rPr lang="en-US" altLang="zh-CN" sz="2400" b="1" dirty="0" smtClean="0">
                <a:solidFill>
                  <a:schemeClr val="bg1"/>
                </a:solidFill>
              </a:rPr>
              <a:t>2.5 </a:t>
            </a:r>
            <a:r>
              <a:rPr lang="zh-CN" altLang="en-US" sz="2400" b="1" dirty="0">
                <a:solidFill>
                  <a:schemeClr val="bg1"/>
                </a:solidFill>
              </a:rPr>
              <a:t>协方差</a:t>
            </a:r>
            <a:endParaRPr lang="en-US" altLang="zh-CN" sz="2400" b="1" dirty="0" smtClean="0">
              <a:solidFill>
                <a:schemeClr val="bg1"/>
              </a:solidFill>
            </a:endParaRPr>
          </a:p>
        </p:txBody>
      </p:sp>
      <mc:AlternateContent xmlns:mc="http://schemas.openxmlformats.org/markup-compatibility/2006" xmlns:a14="http://schemas.microsoft.com/office/drawing/2010/main">
        <mc:Choice Requires="a14">
          <p:sp>
            <p:nvSpPr>
              <p:cNvPr id="2" name="文本框 1"/>
              <p:cNvSpPr txBox="1"/>
              <p:nvPr/>
            </p:nvSpPr>
            <p:spPr>
              <a:xfrm>
                <a:off x="679446" y="1504328"/>
                <a:ext cx="10531477" cy="4064767"/>
              </a:xfrm>
              <a:prstGeom prst="rect">
                <a:avLst/>
              </a:prstGeom>
              <a:noFill/>
            </p:spPr>
            <p:txBody>
              <a:bodyPr wrap="square" rtlCol="0">
                <a:spAutoFit/>
              </a:bodyPr>
              <a:lstStyle/>
              <a:p>
                <a:pPr>
                  <a:lnSpc>
                    <a:spcPct val="150000"/>
                  </a:lnSpc>
                </a:pPr>
                <a:r>
                  <a:rPr lang="zh-CN" altLang="en-US" dirty="0" smtClean="0"/>
                  <a:t>对于上面二维降成一维的问题来说，找到那个使得方差最大的方向就可以了。</a:t>
                </a:r>
                <a:endParaRPr lang="en-US" altLang="zh-CN" dirty="0" smtClean="0"/>
              </a:p>
              <a:p>
                <a:pPr>
                  <a:lnSpc>
                    <a:spcPct val="150000"/>
                  </a:lnSpc>
                </a:pPr>
                <a:r>
                  <a:rPr lang="zh-CN" altLang="en-US" dirty="0" smtClean="0"/>
                  <a:t>不过</a:t>
                </a:r>
                <a:r>
                  <a:rPr lang="zh-CN" altLang="en-US" dirty="0"/>
                  <a:t>对于更高维，还有一个问题需要解决。考虑三维降到二维问题</a:t>
                </a:r>
                <a:r>
                  <a:rPr lang="zh-CN" altLang="en-US" dirty="0" smtClean="0"/>
                  <a:t>。</a:t>
                </a:r>
                <a:endParaRPr lang="en-US" altLang="zh-CN" dirty="0" smtClean="0"/>
              </a:p>
              <a:p>
                <a:pPr>
                  <a:lnSpc>
                    <a:spcPct val="150000"/>
                  </a:lnSpc>
                </a:pPr>
                <a:r>
                  <a:rPr lang="zh-CN" altLang="en-US" dirty="0"/>
                  <a:t>第一</a:t>
                </a:r>
                <a:r>
                  <a:rPr lang="zh-CN" altLang="en-US" dirty="0" smtClean="0"/>
                  <a:t>步</a:t>
                </a:r>
                <a:r>
                  <a:rPr lang="zh-CN" altLang="en-US" dirty="0"/>
                  <a:t>：</a:t>
                </a:r>
                <a:r>
                  <a:rPr lang="zh-CN" altLang="en-US" dirty="0" smtClean="0"/>
                  <a:t>与</a:t>
                </a:r>
                <a:r>
                  <a:rPr lang="zh-CN" altLang="en-US" dirty="0"/>
                  <a:t>之前相同，首先我们希望找到一个方向使得投影后方差最大，这样就完成了第一个方向的选择</a:t>
                </a:r>
                <a:r>
                  <a:rPr lang="zh-CN" altLang="en-US" dirty="0" smtClean="0"/>
                  <a:t>，继而</a:t>
                </a:r>
                <a:r>
                  <a:rPr lang="zh-CN" altLang="en-US" dirty="0"/>
                  <a:t>我们选择第二个投影方向</a:t>
                </a:r>
                <a:r>
                  <a:rPr lang="zh-CN" altLang="en-US" dirty="0" smtClean="0"/>
                  <a:t>。如果</a:t>
                </a:r>
                <a:r>
                  <a:rPr lang="zh-CN" altLang="en-US" dirty="0"/>
                  <a:t>我们还是单纯只选择方差最大的方向，很明显，这个方向与第一个方向应该是“几乎重合在一起”，显然这样的维度是没有用的，因此，应该有其他约束条件</a:t>
                </a:r>
                <a:r>
                  <a:rPr lang="zh-CN" altLang="en-US" dirty="0" smtClean="0"/>
                  <a:t>。</a:t>
                </a:r>
                <a:endParaRPr lang="en-US" altLang="zh-CN" dirty="0" smtClean="0"/>
              </a:p>
              <a:p>
                <a:pPr>
                  <a:lnSpc>
                    <a:spcPct val="150000"/>
                  </a:lnSpc>
                </a:pPr>
                <a:r>
                  <a:rPr lang="zh-CN" altLang="en-US" b="1" dirty="0" smtClean="0"/>
                  <a:t>从</a:t>
                </a:r>
                <a:r>
                  <a:rPr lang="zh-CN" altLang="en-US" b="1" dirty="0"/>
                  <a:t>直观上说，让两个字段尽可能表示更多的原始信息，我们是不希望它们之间存在（线性）相关性的，因为相关性意味着两个字段不是完全独立，必然存在重复表示的信息</a:t>
                </a:r>
                <a:r>
                  <a:rPr lang="zh-CN" altLang="en-US" dirty="0" smtClean="0"/>
                  <a:t>。</a:t>
                </a:r>
                <a:endParaRPr lang="en-US" altLang="zh-CN" dirty="0" smtClean="0"/>
              </a:p>
              <a:p>
                <a:pPr>
                  <a:lnSpc>
                    <a:spcPct val="150000"/>
                  </a:lnSpc>
                </a:pPr>
                <a:r>
                  <a:rPr lang="zh-CN" altLang="en-US" dirty="0" smtClean="0"/>
                  <a:t>协方差就是用来衡量两个属性的相关性的！</a:t>
                </a:r>
                <a:endParaRPr lang="en-US" altLang="zh-CN" dirty="0" smtClean="0"/>
              </a:p>
              <a:p>
                <a:pPr>
                  <a:lnSpc>
                    <a:spcPct val="150000"/>
                  </a:lnSpc>
                </a:pPr>
                <a:r>
                  <a:rPr lang="en-US" altLang="zh-CN" sz="2800" i="1" dirty="0" smtClean="0"/>
                  <a:t>		</a:t>
                </a:r>
                <a:r>
                  <a:rPr lang="en-US" altLang="zh-CN" sz="2800" i="1" dirty="0" err="1" smtClean="0"/>
                  <a:t>Cov</a:t>
                </a:r>
                <a14:m>
                  <m:oMath xmlns:m="http://schemas.openxmlformats.org/officeDocument/2006/math">
                    <m:d>
                      <m:dPr>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a</m:t>
                        </m:r>
                        <m:r>
                          <a:rPr lang="en-US" altLang="zh-CN" sz="2800" b="0" i="0" smtClean="0">
                            <a:latin typeface="Cambria Math" panose="02040503050406030204" pitchFamily="18" charset="0"/>
                          </a:rPr>
                          <m:t>,</m:t>
                        </m:r>
                        <m:r>
                          <m:rPr>
                            <m:sty m:val="p"/>
                          </m:rPr>
                          <a:rPr lang="en-US" altLang="zh-CN" sz="2800" b="0" i="0" smtClean="0">
                            <a:latin typeface="Cambria Math" panose="02040503050406030204" pitchFamily="18" charset="0"/>
                          </a:rPr>
                          <m:t>b</m:t>
                        </m:r>
                      </m:e>
                    </m:d>
                    <m:r>
                      <a:rPr lang="en-US" altLang="zh-CN" sz="2800" b="0" i="0" smtClean="0">
                        <a:latin typeface="Cambria Math" panose="02040503050406030204" pitchFamily="18" charset="0"/>
                      </a:rPr>
                      <m:t>=</m:t>
                    </m:r>
                    <m:r>
                      <a:rPr lang="en-US" altLang="zh-CN" sz="2800" i="1">
                        <a:latin typeface="Cambria Math" panose="02040503050406030204" pitchFamily="18" charset="0"/>
                      </a:rPr>
                      <m:t>1/</m:t>
                    </m:r>
                    <m:r>
                      <a:rPr lang="en-US" altLang="zh-CN" sz="2800" b="0" i="1" smtClean="0">
                        <a:latin typeface="Cambria Math" panose="02040503050406030204" pitchFamily="18" charset="0"/>
                      </a:rPr>
                      <m:t>𝑚</m:t>
                    </m:r>
                    <m:nary>
                      <m:naryPr>
                        <m:chr m:val="∑"/>
                        <m:ctrlPr>
                          <a:rPr lang="zh-CN" altLang="en-US"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𝑚</m:t>
                        </m:r>
                      </m:sup>
                      <m:e>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e>
                    </m:nary>
                  </m:oMath>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79446" y="1504328"/>
                <a:ext cx="10531477" cy="4064767"/>
              </a:xfrm>
              <a:prstGeom prst="rect">
                <a:avLst/>
              </a:prstGeom>
              <a:blipFill rotWithShape="0">
                <a:blip r:embed="rId3"/>
                <a:stretch>
                  <a:fillRect l="-463" r="-116" b="-1049"/>
                </a:stretch>
              </a:blipFill>
            </p:spPr>
            <p:txBody>
              <a:bodyPr/>
              <a:lstStyle/>
              <a:p>
                <a:r>
                  <a:rPr lang="zh-CN" altLang="en-US">
                    <a:noFill/>
                  </a:rPr>
                  <a:t> </a:t>
                </a:r>
              </a:p>
            </p:txBody>
          </p:sp>
        </mc:Fallback>
      </mc:AlternateContent>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737" y="5526135"/>
            <a:ext cx="2981325" cy="1162050"/>
          </a:xfrm>
          <a:prstGeom prst="rect">
            <a:avLst/>
          </a:prstGeom>
        </p:spPr>
      </p:pic>
    </p:spTree>
    <p:extLst>
      <p:ext uri="{BB962C8B-B14F-4D97-AF65-F5344CB8AC3E}">
        <p14:creationId xmlns:p14="http://schemas.microsoft.com/office/powerpoint/2010/main" val="142804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6" name="矩形 5"/>
          <p:cNvSpPr/>
          <p:nvPr/>
        </p:nvSpPr>
        <p:spPr>
          <a:xfrm>
            <a:off x="695323" y="926774"/>
            <a:ext cx="1763624" cy="461665"/>
          </a:xfrm>
          <a:prstGeom prst="rect">
            <a:avLst/>
          </a:prstGeom>
          <a:solidFill>
            <a:schemeClr val="accent1"/>
          </a:solidFill>
        </p:spPr>
        <p:txBody>
          <a:bodyPr wrap="none">
            <a:spAutoFit/>
          </a:bodyPr>
          <a:lstStyle/>
          <a:p>
            <a:r>
              <a:rPr lang="en-US" altLang="zh-CN" sz="2400" b="1" dirty="0" smtClean="0">
                <a:solidFill>
                  <a:schemeClr val="bg1"/>
                </a:solidFill>
              </a:rPr>
              <a:t>2.5 </a:t>
            </a:r>
            <a:r>
              <a:rPr lang="zh-CN" altLang="en-US" sz="2400" b="1" dirty="0">
                <a:solidFill>
                  <a:schemeClr val="bg1"/>
                </a:solidFill>
              </a:rPr>
              <a:t>协方差</a:t>
            </a:r>
            <a:endParaRPr lang="en-US" altLang="zh-CN" sz="2400" b="1" dirty="0" smtClean="0">
              <a:solidFill>
                <a:schemeClr val="bg1"/>
              </a:solidFill>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37" y="1504328"/>
            <a:ext cx="2981325" cy="1162050"/>
          </a:xfrm>
          <a:prstGeom prst="rect">
            <a:avLst/>
          </a:prstGeom>
        </p:spPr>
      </p:pic>
      <p:sp>
        <p:nvSpPr>
          <p:cNvPr id="3" name="文本框 2"/>
          <p:cNvSpPr txBox="1"/>
          <p:nvPr/>
        </p:nvSpPr>
        <p:spPr>
          <a:xfrm>
            <a:off x="695323" y="2501900"/>
            <a:ext cx="10988677" cy="3000821"/>
          </a:xfrm>
          <a:prstGeom prst="rect">
            <a:avLst/>
          </a:prstGeom>
          <a:noFill/>
        </p:spPr>
        <p:txBody>
          <a:bodyPr wrap="square" rtlCol="0">
            <a:spAutoFit/>
          </a:bodyPr>
          <a:lstStyle/>
          <a:p>
            <a:pPr>
              <a:lnSpc>
                <a:spcPct val="150000"/>
              </a:lnSpc>
            </a:pPr>
            <a:r>
              <a:rPr lang="zh-CN" altLang="en-US" dirty="0" smtClean="0"/>
              <a:t>当两个属性的均值都为</a:t>
            </a:r>
            <a:r>
              <a:rPr lang="en-US" altLang="zh-CN" dirty="0" smtClean="0"/>
              <a:t>0</a:t>
            </a:r>
            <a:r>
              <a:rPr lang="zh-CN" altLang="en-US" dirty="0" smtClean="0"/>
              <a:t>时，则两个属性的协方差就是两个属性的内积除于</a:t>
            </a:r>
            <a:r>
              <a:rPr lang="en-US" altLang="zh-CN" dirty="0" smtClean="0"/>
              <a:t>m</a:t>
            </a:r>
            <a:r>
              <a:rPr lang="zh-CN" altLang="en-US" dirty="0" smtClean="0"/>
              <a:t>。</a:t>
            </a:r>
            <a:endParaRPr lang="en-US" altLang="zh-CN" dirty="0" smtClean="0"/>
          </a:p>
          <a:p>
            <a:pPr>
              <a:lnSpc>
                <a:spcPct val="150000"/>
              </a:lnSpc>
            </a:pPr>
            <a:r>
              <a:rPr lang="zh-CN" altLang="en-US" dirty="0"/>
              <a:t>当协方差为</a:t>
            </a:r>
            <a:r>
              <a:rPr lang="en-US" altLang="zh-CN" dirty="0"/>
              <a:t>0</a:t>
            </a:r>
            <a:r>
              <a:rPr lang="zh-CN" altLang="en-US" dirty="0"/>
              <a:t>时，表示两个字段完全独立。为了让协方差为</a:t>
            </a:r>
            <a:r>
              <a:rPr lang="en-US" altLang="zh-CN" dirty="0"/>
              <a:t>0</a:t>
            </a:r>
            <a:r>
              <a:rPr lang="zh-CN" altLang="en-US" dirty="0"/>
              <a:t>，我们选择第二个基时只能在与第一个基正交的方向上选择。因此最终选择的两个方向一定是</a:t>
            </a:r>
            <a:r>
              <a:rPr lang="zh-CN" altLang="en-US" dirty="0" smtClean="0"/>
              <a:t>正交的。</a:t>
            </a:r>
            <a:endParaRPr lang="en-US" altLang="zh-CN" dirty="0" smtClean="0"/>
          </a:p>
          <a:p>
            <a:pPr>
              <a:lnSpc>
                <a:spcPct val="150000"/>
              </a:lnSpc>
            </a:pPr>
            <a:endParaRPr lang="en-US" altLang="zh-CN" dirty="0"/>
          </a:p>
          <a:p>
            <a:pPr>
              <a:lnSpc>
                <a:spcPct val="150000"/>
              </a:lnSpc>
            </a:pPr>
            <a:r>
              <a:rPr lang="zh-CN" altLang="en-US" dirty="0"/>
              <a:t>至此，我们得到了降维问题的优化目标：</a:t>
            </a:r>
            <a:r>
              <a:rPr lang="zh-CN" altLang="en-US" b="1" dirty="0"/>
              <a:t>将一组</a:t>
            </a:r>
            <a:r>
              <a:rPr lang="en-US" altLang="zh-CN" b="1" dirty="0"/>
              <a:t>N</a:t>
            </a:r>
            <a:r>
              <a:rPr lang="zh-CN" altLang="en-US" b="1" dirty="0"/>
              <a:t>维向量降为</a:t>
            </a:r>
            <a:r>
              <a:rPr lang="en-US" altLang="zh-CN" b="1" dirty="0"/>
              <a:t>K</a:t>
            </a:r>
            <a:r>
              <a:rPr lang="zh-CN" altLang="en-US" b="1" dirty="0"/>
              <a:t>维（</a:t>
            </a:r>
            <a:r>
              <a:rPr lang="en-US" altLang="zh-CN" b="1" dirty="0"/>
              <a:t>K</a:t>
            </a:r>
            <a:r>
              <a:rPr lang="zh-CN" altLang="en-US" b="1" dirty="0"/>
              <a:t>大于</a:t>
            </a:r>
            <a:r>
              <a:rPr lang="en-US" altLang="zh-CN" b="1" dirty="0"/>
              <a:t>0</a:t>
            </a:r>
            <a:r>
              <a:rPr lang="zh-CN" altLang="en-US" b="1" dirty="0"/>
              <a:t>，小于</a:t>
            </a:r>
            <a:r>
              <a:rPr lang="en-US" altLang="zh-CN" b="1" dirty="0"/>
              <a:t>N</a:t>
            </a:r>
            <a:r>
              <a:rPr lang="zh-CN" altLang="en-US" b="1" dirty="0"/>
              <a:t>），其目标是选择</a:t>
            </a:r>
            <a:r>
              <a:rPr lang="en-US" altLang="zh-CN" b="1" dirty="0"/>
              <a:t>K</a:t>
            </a:r>
            <a:r>
              <a:rPr lang="zh-CN" altLang="en-US" b="1" dirty="0"/>
              <a:t>个单位（模为</a:t>
            </a:r>
            <a:r>
              <a:rPr lang="en-US" altLang="zh-CN" b="1" dirty="0"/>
              <a:t>1</a:t>
            </a:r>
            <a:r>
              <a:rPr lang="zh-CN" altLang="en-US" b="1" dirty="0"/>
              <a:t>）正交基，使得原始数据变换到这组基上后，各字段两两间协方差为</a:t>
            </a:r>
            <a:r>
              <a:rPr lang="en-US" altLang="zh-CN" b="1" dirty="0"/>
              <a:t>0</a:t>
            </a:r>
            <a:r>
              <a:rPr lang="zh-CN" altLang="en-US" b="1" dirty="0"/>
              <a:t>，而字段的方差则尽可能大（在正交的约束下，取最大的</a:t>
            </a:r>
            <a:r>
              <a:rPr lang="en-US" altLang="zh-CN" b="1" dirty="0"/>
              <a:t>K</a:t>
            </a:r>
            <a:r>
              <a:rPr lang="zh-CN" altLang="en-US" b="1" dirty="0"/>
              <a:t>个方差）</a:t>
            </a:r>
            <a:r>
              <a:rPr lang="zh-CN" altLang="en-US" dirty="0"/>
              <a:t>。</a:t>
            </a:r>
          </a:p>
        </p:txBody>
      </p:sp>
    </p:spTree>
    <p:extLst>
      <p:ext uri="{BB962C8B-B14F-4D97-AF65-F5344CB8AC3E}">
        <p14:creationId xmlns:p14="http://schemas.microsoft.com/office/powerpoint/2010/main" val="11411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6" name="矩形 5"/>
          <p:cNvSpPr/>
          <p:nvPr/>
        </p:nvSpPr>
        <p:spPr>
          <a:xfrm>
            <a:off x="695323" y="926774"/>
            <a:ext cx="2379177" cy="461665"/>
          </a:xfrm>
          <a:prstGeom prst="rect">
            <a:avLst/>
          </a:prstGeom>
          <a:solidFill>
            <a:schemeClr val="accent1"/>
          </a:solidFill>
        </p:spPr>
        <p:txBody>
          <a:bodyPr wrap="none">
            <a:spAutoFit/>
          </a:bodyPr>
          <a:lstStyle/>
          <a:p>
            <a:r>
              <a:rPr lang="en-US" altLang="zh-CN" sz="2400" b="1" dirty="0" smtClean="0">
                <a:solidFill>
                  <a:schemeClr val="bg1"/>
                </a:solidFill>
              </a:rPr>
              <a:t>2.6 </a:t>
            </a:r>
            <a:r>
              <a:rPr lang="zh-CN" altLang="en-US" sz="2400" b="1" dirty="0" smtClean="0">
                <a:solidFill>
                  <a:schemeClr val="bg1"/>
                </a:solidFill>
              </a:rPr>
              <a:t>协方差矩阵</a:t>
            </a:r>
            <a:endParaRPr lang="en-US" altLang="zh-CN" sz="2400" b="1" dirty="0" smtClean="0">
              <a:solidFill>
                <a:schemeClr val="bg1"/>
              </a:solidFill>
            </a:endParaRPr>
          </a:p>
        </p:txBody>
      </p:sp>
      <p:sp>
        <p:nvSpPr>
          <p:cNvPr id="3" name="文本框 2"/>
          <p:cNvSpPr txBox="1"/>
          <p:nvPr/>
        </p:nvSpPr>
        <p:spPr>
          <a:xfrm>
            <a:off x="695323" y="1626669"/>
            <a:ext cx="10988677" cy="507831"/>
          </a:xfrm>
          <a:prstGeom prst="rect">
            <a:avLst/>
          </a:prstGeom>
          <a:noFill/>
        </p:spPr>
        <p:txBody>
          <a:bodyPr wrap="square" rtlCol="0">
            <a:spAutoFit/>
          </a:bodyPr>
          <a:lstStyle/>
          <a:p>
            <a:pPr>
              <a:lnSpc>
                <a:spcPct val="150000"/>
              </a:lnSpc>
            </a:pPr>
            <a:r>
              <a:rPr lang="zh-CN" altLang="en-US" dirty="0" smtClean="0"/>
              <a:t>现在一堆数据有两个属性</a:t>
            </a:r>
            <a:r>
              <a:rPr lang="en-US" altLang="zh-CN" dirty="0" smtClean="0"/>
              <a:t>a</a:t>
            </a:r>
            <a:r>
              <a:rPr lang="zh-CN" altLang="en-US" dirty="0" smtClean="0"/>
              <a:t>和</a:t>
            </a:r>
            <a:r>
              <a:rPr lang="en-US" altLang="zh-CN" dirty="0" smtClean="0"/>
              <a:t>b</a:t>
            </a:r>
            <a:r>
              <a:rPr lang="zh-CN" altLang="en-US" dirty="0" smtClean="0"/>
              <a:t>，我们将其矩阵化得到如下表示</a:t>
            </a:r>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273" y="2037573"/>
            <a:ext cx="3924300" cy="14001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911" y="3679434"/>
            <a:ext cx="5915025" cy="1457325"/>
          </a:xfrm>
          <a:prstGeom prst="rect">
            <a:avLst/>
          </a:prstGeom>
        </p:spPr>
      </p:pic>
      <p:sp>
        <p:nvSpPr>
          <p:cNvPr id="10" name="文本框 9"/>
          <p:cNvSpPr txBox="1"/>
          <p:nvPr/>
        </p:nvSpPr>
        <p:spPr>
          <a:xfrm>
            <a:off x="695323" y="3195222"/>
            <a:ext cx="10988677" cy="457561"/>
          </a:xfrm>
          <a:prstGeom prst="rect">
            <a:avLst/>
          </a:prstGeom>
          <a:noFill/>
        </p:spPr>
        <p:txBody>
          <a:bodyPr wrap="square" rtlCol="0">
            <a:spAutoFit/>
          </a:bodyPr>
          <a:lstStyle/>
          <a:p>
            <a:pPr>
              <a:lnSpc>
                <a:spcPct val="150000"/>
              </a:lnSpc>
            </a:pPr>
            <a:r>
              <a:rPr lang="zh-CN" altLang="en-US" dirty="0" smtClean="0"/>
              <a:t>我们让</a:t>
            </a:r>
            <a:r>
              <a:rPr lang="en-US" altLang="zh-CN" dirty="0" smtClean="0"/>
              <a:t>X</a:t>
            </a:r>
            <a:r>
              <a:rPr lang="zh-CN" altLang="en-US" dirty="0" smtClean="0"/>
              <a:t>和其转置相乘并除于</a:t>
            </a:r>
            <a:r>
              <a:rPr lang="en-US" altLang="zh-CN" dirty="0" smtClean="0"/>
              <a:t>m</a:t>
            </a:r>
            <a:r>
              <a:rPr lang="zh-CN" altLang="en-US" dirty="0" smtClean="0"/>
              <a:t>得到</a:t>
            </a:r>
            <a:endParaRPr lang="en-US" altLang="zh-CN" dirty="0" smtClean="0"/>
          </a:p>
        </p:txBody>
      </p:sp>
      <p:sp>
        <p:nvSpPr>
          <p:cNvPr id="12" name="文本框 11"/>
          <p:cNvSpPr txBox="1"/>
          <p:nvPr/>
        </p:nvSpPr>
        <p:spPr>
          <a:xfrm>
            <a:off x="584200" y="5081823"/>
            <a:ext cx="11607800" cy="1754326"/>
          </a:xfrm>
          <a:prstGeom prst="rect">
            <a:avLst/>
          </a:prstGeom>
          <a:noFill/>
        </p:spPr>
        <p:txBody>
          <a:bodyPr wrap="square" rtlCol="0">
            <a:spAutoFit/>
          </a:bodyPr>
          <a:lstStyle/>
          <a:p>
            <a:pPr>
              <a:lnSpc>
                <a:spcPct val="150000"/>
              </a:lnSpc>
            </a:pPr>
            <a:r>
              <a:rPr lang="zh-CN" altLang="en-US" dirty="0" smtClean="0"/>
              <a:t>我们发现</a:t>
            </a:r>
            <a:r>
              <a:rPr lang="zh-CN" altLang="en-US" smtClean="0"/>
              <a:t>，</a:t>
            </a:r>
            <a:r>
              <a:rPr lang="zh-CN" altLang="en-US" smtClean="0"/>
              <a:t>对角线</a:t>
            </a:r>
            <a:r>
              <a:rPr lang="zh-CN" altLang="en-US" dirty="0" smtClean="0"/>
              <a:t>上的元素就是对应的属性的方差，非对角线上元素就是属性之间协方差。两者被统一到一个矩阵上。</a:t>
            </a:r>
            <a:endParaRPr lang="en-US" altLang="zh-CN" dirty="0" smtClean="0"/>
          </a:p>
          <a:p>
            <a:pPr>
              <a:lnSpc>
                <a:spcPct val="150000"/>
              </a:lnSpc>
            </a:pPr>
            <a:r>
              <a:rPr lang="zh-CN" altLang="en-US" dirty="0" smtClean="0">
                <a:solidFill>
                  <a:srgbClr val="FF0000"/>
                </a:solidFill>
              </a:rPr>
              <a:t>推广：设我们有</a:t>
            </a:r>
            <a:r>
              <a:rPr lang="en-US" altLang="zh-CN" dirty="0" smtClean="0">
                <a:solidFill>
                  <a:srgbClr val="FF0000"/>
                </a:solidFill>
              </a:rPr>
              <a:t>m</a:t>
            </a:r>
            <a:r>
              <a:rPr lang="zh-CN" altLang="en-US" dirty="0" smtClean="0">
                <a:solidFill>
                  <a:srgbClr val="FF0000"/>
                </a:solidFill>
              </a:rPr>
              <a:t>个</a:t>
            </a:r>
            <a:r>
              <a:rPr lang="en-US" altLang="zh-CN" dirty="0" smtClean="0">
                <a:solidFill>
                  <a:srgbClr val="FF0000"/>
                </a:solidFill>
              </a:rPr>
              <a:t>n</a:t>
            </a:r>
            <a:r>
              <a:rPr lang="zh-CN" altLang="en-US" dirty="0" smtClean="0">
                <a:solidFill>
                  <a:srgbClr val="FF0000"/>
                </a:solidFill>
              </a:rPr>
              <a:t>维数据记录，将其按列排成</a:t>
            </a:r>
            <a:r>
              <a:rPr lang="en-US" altLang="zh-CN" dirty="0" smtClean="0">
                <a:solidFill>
                  <a:srgbClr val="FF0000"/>
                </a:solidFill>
              </a:rPr>
              <a:t>n</a:t>
            </a:r>
            <a:r>
              <a:rPr lang="zh-CN" altLang="en-US" dirty="0" smtClean="0">
                <a:solidFill>
                  <a:srgbClr val="FF0000"/>
                </a:solidFill>
              </a:rPr>
              <a:t>乘</a:t>
            </a:r>
            <a:r>
              <a:rPr lang="en-US" altLang="zh-CN" dirty="0" smtClean="0">
                <a:solidFill>
                  <a:srgbClr val="FF0000"/>
                </a:solidFill>
              </a:rPr>
              <a:t>m</a:t>
            </a:r>
            <a:r>
              <a:rPr lang="zh-CN" altLang="en-US" dirty="0" smtClean="0">
                <a:solidFill>
                  <a:srgbClr val="FF0000"/>
                </a:solidFill>
              </a:rPr>
              <a:t>的矩阵</a:t>
            </a:r>
            <a:r>
              <a:rPr lang="en-US" altLang="zh-CN" dirty="0" smtClean="0">
                <a:solidFill>
                  <a:srgbClr val="FF0000"/>
                </a:solidFill>
              </a:rPr>
              <a:t>X</a:t>
            </a:r>
            <a:r>
              <a:rPr lang="zh-CN" altLang="en-US" dirty="0" smtClean="0">
                <a:solidFill>
                  <a:srgbClr val="FF0000"/>
                </a:solidFill>
              </a:rPr>
              <a:t>，设</a:t>
            </a:r>
            <a:r>
              <a:rPr lang="zh-CN" altLang="en-US" dirty="0">
                <a:solidFill>
                  <a:srgbClr val="FF0000"/>
                </a:solidFill>
              </a:rPr>
              <a:t>则</a:t>
            </a:r>
            <a:r>
              <a:rPr lang="en-US" altLang="zh-CN" dirty="0" smtClean="0">
                <a:solidFill>
                  <a:srgbClr val="FF0000"/>
                </a:solidFill>
              </a:rPr>
              <a:t>C=1/m(XX</a:t>
            </a:r>
            <a:r>
              <a:rPr lang="en-US" altLang="zh-CN" baseline="30000" dirty="0" smtClean="0">
                <a:solidFill>
                  <a:srgbClr val="FF0000"/>
                </a:solidFill>
              </a:rPr>
              <a:t>T</a:t>
            </a:r>
            <a:r>
              <a:rPr lang="en-US" altLang="zh-CN" dirty="0" smtClean="0">
                <a:solidFill>
                  <a:srgbClr val="FF0000"/>
                </a:solidFill>
              </a:rPr>
              <a:t>)</a:t>
            </a:r>
            <a:r>
              <a:rPr lang="zh-CN" altLang="en-US" dirty="0" smtClean="0">
                <a:solidFill>
                  <a:srgbClr val="FF0000"/>
                </a:solidFill>
              </a:rPr>
              <a:t>是</a:t>
            </a:r>
            <a:r>
              <a:rPr lang="zh-CN" altLang="en-US" dirty="0">
                <a:solidFill>
                  <a:srgbClr val="FF0000"/>
                </a:solidFill>
              </a:rPr>
              <a:t>一个对称矩阵，其对角线分别个各个字段的方差，而第</a:t>
            </a:r>
            <a:r>
              <a:rPr lang="en-US" altLang="zh-CN" dirty="0" err="1">
                <a:solidFill>
                  <a:srgbClr val="FF0000"/>
                </a:solidFill>
              </a:rPr>
              <a:t>i</a:t>
            </a:r>
            <a:r>
              <a:rPr lang="zh-CN" altLang="en-US" dirty="0">
                <a:solidFill>
                  <a:srgbClr val="FF0000"/>
                </a:solidFill>
              </a:rPr>
              <a:t>行</a:t>
            </a:r>
            <a:r>
              <a:rPr lang="en-US" altLang="zh-CN" dirty="0">
                <a:solidFill>
                  <a:srgbClr val="FF0000"/>
                </a:solidFill>
              </a:rPr>
              <a:t>j</a:t>
            </a:r>
            <a:r>
              <a:rPr lang="zh-CN" altLang="en-US" dirty="0">
                <a:solidFill>
                  <a:srgbClr val="FF0000"/>
                </a:solidFill>
              </a:rPr>
              <a:t>列和</a:t>
            </a:r>
            <a:r>
              <a:rPr lang="en-US" altLang="zh-CN" dirty="0">
                <a:solidFill>
                  <a:srgbClr val="FF0000"/>
                </a:solidFill>
              </a:rPr>
              <a:t>j</a:t>
            </a:r>
            <a:r>
              <a:rPr lang="zh-CN" altLang="en-US" dirty="0">
                <a:solidFill>
                  <a:srgbClr val="FF0000"/>
                </a:solidFill>
              </a:rPr>
              <a:t>行</a:t>
            </a:r>
            <a:r>
              <a:rPr lang="en-US" altLang="zh-CN" dirty="0" err="1">
                <a:solidFill>
                  <a:srgbClr val="FF0000"/>
                </a:solidFill>
              </a:rPr>
              <a:t>i</a:t>
            </a:r>
            <a:r>
              <a:rPr lang="zh-CN" altLang="en-US" dirty="0">
                <a:solidFill>
                  <a:srgbClr val="FF0000"/>
                </a:solidFill>
              </a:rPr>
              <a:t>列元素相同，表示</a:t>
            </a:r>
            <a:r>
              <a:rPr lang="en-US" altLang="zh-CN" dirty="0" err="1">
                <a:solidFill>
                  <a:srgbClr val="FF0000"/>
                </a:solidFill>
              </a:rPr>
              <a:t>i</a:t>
            </a:r>
            <a:r>
              <a:rPr lang="zh-CN" altLang="en-US" dirty="0">
                <a:solidFill>
                  <a:srgbClr val="FF0000"/>
                </a:solidFill>
              </a:rPr>
              <a:t>和</a:t>
            </a:r>
            <a:r>
              <a:rPr lang="en-US" altLang="zh-CN" dirty="0">
                <a:solidFill>
                  <a:srgbClr val="FF0000"/>
                </a:solidFill>
              </a:rPr>
              <a:t>j</a:t>
            </a:r>
            <a:r>
              <a:rPr lang="zh-CN" altLang="en-US" dirty="0">
                <a:solidFill>
                  <a:srgbClr val="FF0000"/>
                </a:solidFill>
              </a:rPr>
              <a:t>两个字段的协方差</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89180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6" name="矩形 5"/>
          <p:cNvSpPr/>
          <p:nvPr/>
        </p:nvSpPr>
        <p:spPr>
          <a:xfrm>
            <a:off x="695323" y="926774"/>
            <a:ext cx="3302507" cy="461665"/>
          </a:xfrm>
          <a:prstGeom prst="rect">
            <a:avLst/>
          </a:prstGeom>
          <a:solidFill>
            <a:schemeClr val="accent1"/>
          </a:solidFill>
        </p:spPr>
        <p:txBody>
          <a:bodyPr wrap="none">
            <a:spAutoFit/>
          </a:bodyPr>
          <a:lstStyle/>
          <a:p>
            <a:r>
              <a:rPr lang="en-US" altLang="zh-CN" sz="2400" b="1" dirty="0" smtClean="0">
                <a:solidFill>
                  <a:schemeClr val="bg1"/>
                </a:solidFill>
              </a:rPr>
              <a:t>2.7 </a:t>
            </a:r>
            <a:r>
              <a:rPr lang="zh-CN" altLang="en-US" sz="2400" b="1" dirty="0" smtClean="0">
                <a:solidFill>
                  <a:schemeClr val="bg1"/>
                </a:solidFill>
              </a:rPr>
              <a:t>协方差矩阵对角化</a:t>
            </a:r>
            <a:endParaRPr lang="en-US" altLang="zh-CN" sz="2400" b="1" dirty="0" smtClean="0">
              <a:solidFill>
                <a:schemeClr val="bg1"/>
              </a:solidFill>
            </a:endParaRPr>
          </a:p>
        </p:txBody>
      </p:sp>
      <p:sp>
        <p:nvSpPr>
          <p:cNvPr id="3" name="文本框 2"/>
          <p:cNvSpPr txBox="1"/>
          <p:nvPr/>
        </p:nvSpPr>
        <p:spPr>
          <a:xfrm>
            <a:off x="695323" y="1626669"/>
            <a:ext cx="10988677" cy="2169825"/>
          </a:xfrm>
          <a:prstGeom prst="rect">
            <a:avLst/>
          </a:prstGeom>
          <a:noFill/>
        </p:spPr>
        <p:txBody>
          <a:bodyPr wrap="square" rtlCol="0">
            <a:spAutoFit/>
          </a:bodyPr>
          <a:lstStyle/>
          <a:p>
            <a:pPr>
              <a:lnSpc>
                <a:spcPct val="150000"/>
              </a:lnSpc>
            </a:pPr>
            <a:r>
              <a:rPr lang="zh-CN" altLang="en-US" dirty="0"/>
              <a:t>根据上述推导，我们发现要达到优化目前，</a:t>
            </a:r>
            <a:r>
              <a:rPr lang="zh-CN" altLang="en-US" b="1" dirty="0"/>
              <a:t>等价于将协方差矩阵对角化</a:t>
            </a:r>
            <a:r>
              <a:rPr lang="zh-CN" altLang="en-US" dirty="0"/>
              <a:t>：</a:t>
            </a:r>
            <a:r>
              <a:rPr lang="zh-CN" altLang="en-US" b="1" dirty="0"/>
              <a:t>即除</a:t>
            </a:r>
            <a:r>
              <a:rPr lang="zh-CN" altLang="en-US" b="1" dirty="0" smtClean="0"/>
              <a:t>对角线（方差）外</a:t>
            </a:r>
            <a:r>
              <a:rPr lang="zh-CN" altLang="en-US" b="1" dirty="0"/>
              <a:t>的其它元素化为</a:t>
            </a:r>
            <a:r>
              <a:rPr lang="en-US" altLang="zh-CN" b="1" dirty="0" smtClean="0"/>
              <a:t>0</a:t>
            </a:r>
            <a:r>
              <a:rPr lang="zh-CN" altLang="en-US" b="1" dirty="0" smtClean="0"/>
              <a:t>（协方差）</a:t>
            </a:r>
            <a:r>
              <a:rPr lang="zh-CN" altLang="en-US" dirty="0" smtClean="0"/>
              <a:t>，</a:t>
            </a:r>
            <a:r>
              <a:rPr lang="zh-CN" altLang="en-US" dirty="0"/>
              <a:t>并且在对角线上将元素按大小从上到下排列，这样我们就达到了优化目的。这样说可能还不是很明晰，我们进一步看下原矩阵与基变换后矩阵协方差矩阵的关系：</a:t>
            </a:r>
          </a:p>
          <a:p>
            <a:pPr>
              <a:lnSpc>
                <a:spcPct val="150000"/>
              </a:lnSpc>
            </a:pPr>
            <a:r>
              <a:rPr lang="zh-CN" altLang="en-US" dirty="0"/>
              <a:t>设原始数据矩阵</a:t>
            </a:r>
            <a:r>
              <a:rPr lang="en-US" altLang="zh-CN" dirty="0"/>
              <a:t>X</a:t>
            </a:r>
            <a:r>
              <a:rPr lang="zh-CN" altLang="en-US" dirty="0"/>
              <a:t>对应的协方差矩阵为</a:t>
            </a:r>
            <a:r>
              <a:rPr lang="en-US" altLang="zh-CN" dirty="0"/>
              <a:t>C</a:t>
            </a:r>
            <a:r>
              <a:rPr lang="zh-CN" altLang="en-US" dirty="0"/>
              <a:t>，而</a:t>
            </a:r>
            <a:r>
              <a:rPr lang="en-US" altLang="zh-CN" dirty="0"/>
              <a:t>P</a:t>
            </a:r>
            <a:r>
              <a:rPr lang="zh-CN" altLang="en-US" dirty="0"/>
              <a:t>是一组基按行组成的矩阵，设</a:t>
            </a:r>
            <a:r>
              <a:rPr lang="en-US" altLang="zh-CN" dirty="0"/>
              <a:t>Y=PX</a:t>
            </a:r>
            <a:r>
              <a:rPr lang="zh-CN" altLang="en-US" dirty="0"/>
              <a:t>，则</a:t>
            </a:r>
            <a:r>
              <a:rPr lang="en-US" altLang="zh-CN" dirty="0"/>
              <a:t>Y</a:t>
            </a:r>
            <a:r>
              <a:rPr lang="zh-CN" altLang="en-US" dirty="0"/>
              <a:t>为</a:t>
            </a:r>
            <a:r>
              <a:rPr lang="en-US" altLang="zh-CN" dirty="0"/>
              <a:t>X</a:t>
            </a:r>
            <a:r>
              <a:rPr lang="zh-CN" altLang="en-US" dirty="0"/>
              <a:t>对</a:t>
            </a:r>
            <a:r>
              <a:rPr lang="en-US" altLang="zh-CN" dirty="0"/>
              <a:t>P</a:t>
            </a:r>
            <a:r>
              <a:rPr lang="zh-CN" altLang="en-US" dirty="0"/>
              <a:t>做基变换后的数据。设</a:t>
            </a:r>
            <a:r>
              <a:rPr lang="en-US" altLang="zh-CN" dirty="0"/>
              <a:t>Y</a:t>
            </a:r>
            <a:r>
              <a:rPr lang="zh-CN" altLang="en-US" dirty="0"/>
              <a:t>的协方差矩阵为</a:t>
            </a:r>
            <a:r>
              <a:rPr lang="en-US" altLang="zh-CN" dirty="0"/>
              <a:t>D</a:t>
            </a:r>
            <a:r>
              <a:rPr lang="zh-CN" altLang="en-US" dirty="0"/>
              <a:t>，我们推导一下</a:t>
            </a:r>
            <a:r>
              <a:rPr lang="en-US" altLang="zh-CN" dirty="0"/>
              <a:t>D</a:t>
            </a:r>
            <a:r>
              <a:rPr lang="zh-CN" altLang="en-US" dirty="0"/>
              <a:t>与</a:t>
            </a:r>
            <a:r>
              <a:rPr lang="en-US" altLang="zh-CN" dirty="0"/>
              <a:t>C</a:t>
            </a:r>
            <a:r>
              <a:rPr lang="zh-CN" altLang="en-US" dirty="0"/>
              <a:t>的关系：</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655" y="3673350"/>
            <a:ext cx="3562350" cy="2914650"/>
          </a:xfrm>
          <a:prstGeom prst="rect">
            <a:avLst/>
          </a:prstGeom>
        </p:spPr>
      </p:pic>
      <p:sp>
        <p:nvSpPr>
          <p:cNvPr id="8" name="文本框 7"/>
          <p:cNvSpPr txBox="1"/>
          <p:nvPr/>
        </p:nvSpPr>
        <p:spPr>
          <a:xfrm>
            <a:off x="6477000" y="4038600"/>
            <a:ext cx="4324350" cy="1754326"/>
          </a:xfrm>
          <a:prstGeom prst="rect">
            <a:avLst/>
          </a:prstGeom>
          <a:noFill/>
        </p:spPr>
        <p:txBody>
          <a:bodyPr wrap="square" rtlCol="0">
            <a:spAutoFit/>
          </a:bodyPr>
          <a:lstStyle/>
          <a:p>
            <a:r>
              <a:rPr lang="zh-CN" altLang="en-US" dirty="0" smtClean="0">
                <a:solidFill>
                  <a:srgbClr val="FF0000"/>
                </a:solidFill>
              </a:rPr>
              <a:t>我们可以看出，其实就是寻找一个矩阵</a:t>
            </a:r>
            <a:r>
              <a:rPr lang="en-US" altLang="zh-CN" dirty="0" smtClean="0">
                <a:solidFill>
                  <a:srgbClr val="FF0000"/>
                </a:solidFill>
              </a:rPr>
              <a:t>P</a:t>
            </a:r>
            <a:r>
              <a:rPr lang="zh-CN" altLang="en-US" dirty="0" smtClean="0">
                <a:solidFill>
                  <a:srgbClr val="FF0000"/>
                </a:solidFill>
              </a:rPr>
              <a:t>使得</a:t>
            </a:r>
            <a:r>
              <a:rPr lang="en-US" altLang="zh-CN" dirty="0" smtClean="0">
                <a:solidFill>
                  <a:srgbClr val="FF0000"/>
                </a:solidFill>
              </a:rPr>
              <a:t>PCP</a:t>
            </a:r>
            <a:r>
              <a:rPr lang="en-US" altLang="zh-CN" baseline="30000" dirty="0" smtClean="0">
                <a:solidFill>
                  <a:srgbClr val="FF0000"/>
                </a:solidFill>
              </a:rPr>
              <a:t>T</a:t>
            </a:r>
            <a:r>
              <a:rPr lang="zh-CN" altLang="en-US" baseline="30000" dirty="0" smtClean="0">
                <a:solidFill>
                  <a:srgbClr val="FF0000"/>
                </a:solidFill>
              </a:rPr>
              <a:t> </a:t>
            </a:r>
            <a:r>
              <a:rPr lang="zh-CN" altLang="en-US" dirty="0" smtClean="0">
                <a:solidFill>
                  <a:srgbClr val="FF0000"/>
                </a:solidFill>
              </a:rPr>
              <a:t> 是一个对角矩阵，并且</a:t>
            </a:r>
            <a:r>
              <a:rPr lang="zh-CN" altLang="en-US" dirty="0">
                <a:solidFill>
                  <a:srgbClr val="FF0000"/>
                </a:solidFill>
              </a:rPr>
              <a:t>对角元素按从大到小依次排列，那么</a:t>
            </a:r>
            <a:r>
              <a:rPr lang="en-US" altLang="zh-CN" dirty="0">
                <a:solidFill>
                  <a:srgbClr val="FF0000"/>
                </a:solidFill>
              </a:rPr>
              <a:t>P</a:t>
            </a:r>
            <a:r>
              <a:rPr lang="zh-CN" altLang="en-US" dirty="0">
                <a:solidFill>
                  <a:srgbClr val="FF0000"/>
                </a:solidFill>
              </a:rPr>
              <a:t>的前</a:t>
            </a:r>
            <a:r>
              <a:rPr lang="en-US" altLang="zh-CN" dirty="0">
                <a:solidFill>
                  <a:srgbClr val="FF0000"/>
                </a:solidFill>
              </a:rPr>
              <a:t>K</a:t>
            </a:r>
            <a:r>
              <a:rPr lang="zh-CN" altLang="en-US" dirty="0">
                <a:solidFill>
                  <a:srgbClr val="FF0000"/>
                </a:solidFill>
              </a:rPr>
              <a:t>行就是要寻找的基，用</a:t>
            </a:r>
            <a:r>
              <a:rPr lang="en-US" altLang="zh-CN" dirty="0">
                <a:solidFill>
                  <a:srgbClr val="FF0000"/>
                </a:solidFill>
              </a:rPr>
              <a:t>P</a:t>
            </a:r>
            <a:r>
              <a:rPr lang="zh-CN" altLang="en-US" dirty="0">
                <a:solidFill>
                  <a:srgbClr val="FF0000"/>
                </a:solidFill>
              </a:rPr>
              <a:t>的前</a:t>
            </a:r>
            <a:r>
              <a:rPr lang="en-US" altLang="zh-CN" dirty="0">
                <a:solidFill>
                  <a:srgbClr val="FF0000"/>
                </a:solidFill>
              </a:rPr>
              <a:t>K</a:t>
            </a:r>
            <a:r>
              <a:rPr lang="zh-CN" altLang="en-US" dirty="0">
                <a:solidFill>
                  <a:srgbClr val="FF0000"/>
                </a:solidFill>
              </a:rPr>
              <a:t>行组成的矩阵乘以</a:t>
            </a:r>
            <a:r>
              <a:rPr lang="en-US" altLang="zh-CN" dirty="0">
                <a:solidFill>
                  <a:srgbClr val="FF0000"/>
                </a:solidFill>
              </a:rPr>
              <a:t>X</a:t>
            </a:r>
            <a:r>
              <a:rPr lang="zh-CN" altLang="en-US" dirty="0">
                <a:solidFill>
                  <a:srgbClr val="FF0000"/>
                </a:solidFill>
              </a:rPr>
              <a:t>就使得</a:t>
            </a:r>
            <a:r>
              <a:rPr lang="en-US" altLang="zh-CN" dirty="0">
                <a:solidFill>
                  <a:srgbClr val="FF0000"/>
                </a:solidFill>
              </a:rPr>
              <a:t>X</a:t>
            </a:r>
            <a:r>
              <a:rPr lang="zh-CN" altLang="en-US" dirty="0">
                <a:solidFill>
                  <a:srgbClr val="FF0000"/>
                </a:solidFill>
              </a:rPr>
              <a:t>从</a:t>
            </a:r>
            <a:r>
              <a:rPr lang="en-US" altLang="zh-CN" dirty="0">
                <a:solidFill>
                  <a:srgbClr val="FF0000"/>
                </a:solidFill>
              </a:rPr>
              <a:t>N</a:t>
            </a:r>
            <a:r>
              <a:rPr lang="zh-CN" altLang="en-US" dirty="0">
                <a:solidFill>
                  <a:srgbClr val="FF0000"/>
                </a:solidFill>
              </a:rPr>
              <a:t>维降到了</a:t>
            </a:r>
            <a:r>
              <a:rPr lang="en-US" altLang="zh-CN" dirty="0">
                <a:solidFill>
                  <a:srgbClr val="FF0000"/>
                </a:solidFill>
              </a:rPr>
              <a:t>K</a:t>
            </a:r>
            <a:r>
              <a:rPr lang="zh-CN" altLang="en-US" dirty="0">
                <a:solidFill>
                  <a:srgbClr val="FF0000"/>
                </a:solidFill>
              </a:rPr>
              <a:t>维并满足上述优化条件。</a:t>
            </a:r>
            <a:endParaRPr lang="en-US" altLang="zh-CN" baseline="30000" dirty="0" smtClean="0">
              <a:solidFill>
                <a:srgbClr val="FF0000"/>
              </a:solidFill>
            </a:endParaRPr>
          </a:p>
        </p:txBody>
      </p:sp>
    </p:spTree>
    <p:extLst>
      <p:ext uri="{BB962C8B-B14F-4D97-AF65-F5344CB8AC3E}">
        <p14:creationId xmlns:p14="http://schemas.microsoft.com/office/powerpoint/2010/main" val="283004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6" name="矩形 5"/>
          <p:cNvSpPr/>
          <p:nvPr/>
        </p:nvSpPr>
        <p:spPr>
          <a:xfrm>
            <a:off x="695323" y="926774"/>
            <a:ext cx="3302507" cy="461665"/>
          </a:xfrm>
          <a:prstGeom prst="rect">
            <a:avLst/>
          </a:prstGeom>
          <a:solidFill>
            <a:schemeClr val="accent1"/>
          </a:solidFill>
        </p:spPr>
        <p:txBody>
          <a:bodyPr wrap="none">
            <a:spAutoFit/>
          </a:bodyPr>
          <a:lstStyle/>
          <a:p>
            <a:r>
              <a:rPr lang="en-US" altLang="zh-CN" sz="2400" b="1" dirty="0" smtClean="0">
                <a:solidFill>
                  <a:schemeClr val="bg1"/>
                </a:solidFill>
              </a:rPr>
              <a:t>2.7 </a:t>
            </a:r>
            <a:r>
              <a:rPr lang="zh-CN" altLang="en-US" sz="2400" b="1" dirty="0" smtClean="0">
                <a:solidFill>
                  <a:schemeClr val="bg1"/>
                </a:solidFill>
              </a:rPr>
              <a:t>协方差矩阵对角化</a:t>
            </a:r>
            <a:endParaRPr lang="en-US" altLang="zh-CN" sz="2400" b="1" dirty="0" smtClean="0">
              <a:solidFill>
                <a:schemeClr val="bg1"/>
              </a:solidFill>
            </a:endParaRPr>
          </a:p>
        </p:txBody>
      </p:sp>
      <mc:AlternateContent xmlns:mc="http://schemas.openxmlformats.org/markup-compatibility/2006" xmlns:a14="http://schemas.microsoft.com/office/drawing/2010/main">
        <mc:Choice Requires="a14">
          <p:sp>
            <p:nvSpPr>
              <p:cNvPr id="3" name="文本框 2"/>
              <p:cNvSpPr txBox="1"/>
              <p:nvPr/>
            </p:nvSpPr>
            <p:spPr>
              <a:xfrm>
                <a:off x="695323" y="1626669"/>
                <a:ext cx="10988677" cy="3831818"/>
              </a:xfrm>
              <a:prstGeom prst="rect">
                <a:avLst/>
              </a:prstGeom>
              <a:noFill/>
            </p:spPr>
            <p:txBody>
              <a:bodyPr wrap="square" rtlCol="0">
                <a:spAutoFit/>
              </a:bodyPr>
              <a:lstStyle/>
              <a:p>
                <a:pPr>
                  <a:lnSpc>
                    <a:spcPct val="150000"/>
                  </a:lnSpc>
                </a:pPr>
                <a:r>
                  <a:rPr lang="zh-CN" altLang="en-US" dirty="0" smtClean="0"/>
                  <a:t>有前面的讨论我们知道矩阵</a:t>
                </a:r>
                <a:r>
                  <a:rPr lang="en-US" altLang="zh-CN" dirty="0" smtClean="0"/>
                  <a:t>C</a:t>
                </a:r>
                <a:r>
                  <a:rPr lang="zh-CN" altLang="en-US" dirty="0" smtClean="0"/>
                  <a:t>是一个实对称矩阵，具体有一下性质：</a:t>
                </a:r>
                <a:endParaRPr lang="en-US" altLang="zh-CN" dirty="0" smtClean="0"/>
              </a:p>
              <a:p>
                <a:pPr>
                  <a:lnSpc>
                    <a:spcPct val="150000"/>
                  </a:lnSpc>
                </a:pPr>
                <a:r>
                  <a:rPr lang="en-US" altLang="zh-CN" dirty="0" smtClean="0"/>
                  <a:t>1</a:t>
                </a:r>
                <a:r>
                  <a:rPr lang="zh-CN" altLang="en-US" dirty="0" smtClean="0"/>
                  <a:t>：实</a:t>
                </a:r>
                <a:r>
                  <a:rPr lang="zh-CN" altLang="en-US" dirty="0"/>
                  <a:t>对称矩阵不同特征值对应的特征向量必然正交</a:t>
                </a:r>
                <a:r>
                  <a:rPr lang="zh-CN" altLang="en-US" dirty="0" smtClean="0"/>
                  <a:t>。</a:t>
                </a:r>
                <a:endParaRPr lang="en-US" altLang="zh-CN" dirty="0" smtClean="0"/>
              </a:p>
              <a:p>
                <a:pPr>
                  <a:lnSpc>
                    <a:spcPct val="150000"/>
                  </a:lnSpc>
                </a:pPr>
                <a:r>
                  <a:rPr lang="en-US" altLang="zh-CN" dirty="0" smtClean="0"/>
                  <a:t>2</a:t>
                </a:r>
                <a:r>
                  <a:rPr lang="zh-CN" altLang="en-US" dirty="0" smtClean="0"/>
                  <a:t>：假设特征向量</a:t>
                </a:r>
                <a14:m>
                  <m:oMath xmlns:m="http://schemas.openxmlformats.org/officeDocument/2006/math">
                    <m:r>
                      <a:rPr lang="zh-CN" altLang="en-US" i="1" smtClean="0">
                        <a:latin typeface="Cambria Math" panose="02040503050406030204" pitchFamily="18" charset="0"/>
                      </a:rPr>
                      <m:t>𝜆</m:t>
                    </m:r>
                  </m:oMath>
                </a14:m>
                <a:r>
                  <a:rPr lang="zh-CN" altLang="en-US" dirty="0" smtClean="0"/>
                  <a:t>的维数为</a:t>
                </a:r>
                <a:r>
                  <a:rPr lang="en-US" altLang="zh-CN" dirty="0" smtClean="0"/>
                  <a:t>r</a:t>
                </a:r>
                <a:r>
                  <a:rPr lang="zh-CN" altLang="en-US" dirty="0" smtClean="0"/>
                  <a:t>，则我们必然可以找到</a:t>
                </a:r>
                <a:r>
                  <a:rPr lang="en-US" altLang="zh-CN" dirty="0" smtClean="0"/>
                  <a:t>r</a:t>
                </a:r>
                <a:r>
                  <a:rPr lang="zh-CN" altLang="en-US" dirty="0"/>
                  <a:t>个线性无关的</a:t>
                </a:r>
                <a:r>
                  <a:rPr lang="zh-CN" altLang="en-US" dirty="0" smtClean="0"/>
                  <a:t>特征向量。</a:t>
                </a:r>
                <a:r>
                  <a:rPr lang="zh-CN" altLang="en-US" dirty="0"/>
                  <a:t>因此可以将这</a:t>
                </a:r>
                <a:r>
                  <a:rPr lang="en-US" altLang="zh-CN" dirty="0"/>
                  <a:t>r</a:t>
                </a:r>
                <a:r>
                  <a:rPr lang="zh-CN" altLang="en-US" dirty="0"/>
                  <a:t>个特征向量单位正交化</a:t>
                </a:r>
                <a:r>
                  <a:rPr lang="zh-CN" altLang="en-US" dirty="0" smtClean="0"/>
                  <a:t>。</a:t>
                </a:r>
                <a:endParaRPr lang="en-US" altLang="zh-CN" dirty="0" smtClean="0"/>
              </a:p>
              <a:p>
                <a:pPr>
                  <a:lnSpc>
                    <a:spcPct val="150000"/>
                  </a:lnSpc>
                </a:pPr>
                <a:r>
                  <a:rPr lang="zh-CN" altLang="en-US" dirty="0"/>
                  <a:t>由上面两条可知，一个</a:t>
                </a:r>
                <a:r>
                  <a:rPr lang="en-US" altLang="zh-CN" dirty="0"/>
                  <a:t>n</a:t>
                </a:r>
                <a:r>
                  <a:rPr lang="zh-CN" altLang="en-US" dirty="0"/>
                  <a:t>行</a:t>
                </a:r>
                <a:r>
                  <a:rPr lang="en-US" altLang="zh-CN" dirty="0"/>
                  <a:t>n</a:t>
                </a:r>
                <a:r>
                  <a:rPr lang="zh-CN" altLang="en-US" dirty="0"/>
                  <a:t>列的实对称矩阵一定可以找到</a:t>
                </a:r>
                <a:r>
                  <a:rPr lang="en-US" altLang="zh-CN" dirty="0"/>
                  <a:t>n</a:t>
                </a:r>
                <a:r>
                  <a:rPr lang="zh-CN" altLang="en-US" dirty="0"/>
                  <a:t>个单位正交</a:t>
                </a:r>
                <a:r>
                  <a:rPr lang="zh-CN" altLang="en-US" dirty="0" smtClean="0"/>
                  <a:t>特征向量，这</a:t>
                </a:r>
                <a:r>
                  <a:rPr lang="en-US" altLang="zh-CN" dirty="0" smtClean="0"/>
                  <a:t>n</a:t>
                </a:r>
                <a:r>
                  <a:rPr lang="zh-CN" altLang="en-US" dirty="0" smtClean="0"/>
                  <a:t>个特征向量为</a:t>
                </a:r>
                <a:r>
                  <a:rPr lang="en-US" altLang="zh-CN" dirty="0" smtClean="0"/>
                  <a:t>e1,e2,23,e4…</a:t>
                </a:r>
                <a:r>
                  <a:rPr lang="en-US" altLang="zh-CN" dirty="0" err="1" smtClean="0"/>
                  <a:t>en</a:t>
                </a:r>
                <a:r>
                  <a:rPr lang="en-US" altLang="zh-CN" dirty="0"/>
                  <a:t> </a:t>
                </a:r>
                <a:endParaRPr lang="en-US" altLang="zh-CN" dirty="0" smtClean="0"/>
              </a:p>
              <a:p>
                <a:pPr>
                  <a:lnSpc>
                    <a:spcPct val="150000"/>
                  </a:lnSpc>
                </a:pPr>
                <a:r>
                  <a:rPr lang="en-US" altLang="zh-CN" dirty="0"/>
                  <a:t>	</a:t>
                </a:r>
                <a:r>
                  <a:rPr lang="en-US" altLang="zh-CN" dirty="0" smtClean="0"/>
                  <a:t>E = {</a:t>
                </a:r>
                <a14:m>
                  <m:oMath xmlns:m="http://schemas.openxmlformats.org/officeDocument/2006/math">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𝑒</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𝑒</m:t>
                          </m:r>
                          <m:r>
                            <a:rPr lang="en-US" altLang="zh-CN" b="0" i="1" smtClean="0">
                              <a:latin typeface="Cambria Math" panose="02040503050406030204" pitchFamily="18" charset="0"/>
                            </a:rPr>
                            <m:t>2</m:t>
                          </m:r>
                        </m:e>
                        <m:e>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3</m:t>
                          </m:r>
                        </m:e>
                      </m:mr>
                    </m:m>
                  </m:oMath>
                </a14:m>
                <a:r>
                  <a:rPr lang="en-US" altLang="zh-CN" dirty="0" smtClean="0"/>
                  <a:t>}</a:t>
                </a:r>
              </a:p>
              <a:p>
                <a:pPr>
                  <a:lnSpc>
                    <a:spcPct val="150000"/>
                  </a:lnSpc>
                </a:pPr>
                <a:r>
                  <a:rPr lang="zh-CN" altLang="en-US" dirty="0"/>
                  <a:t>则对协方差矩阵</a:t>
                </a:r>
                <a:r>
                  <a:rPr lang="en-US" altLang="zh-CN" dirty="0"/>
                  <a:t>C</a:t>
                </a:r>
                <a:r>
                  <a:rPr lang="zh-CN" altLang="en-US" dirty="0"/>
                  <a:t>有如下</a:t>
                </a:r>
                <a:r>
                  <a:rPr lang="zh-CN" altLang="en-US" dirty="0" smtClean="0"/>
                  <a:t>结论</a:t>
                </a:r>
                <a:endParaRPr lang="en-US" altLang="zh-CN" dirty="0" smtClean="0"/>
              </a:p>
              <a:p>
                <a:pPr>
                  <a:lnSpc>
                    <a:spcPct val="150000"/>
                  </a:lnSpc>
                </a:pPr>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95323" y="1626669"/>
                <a:ext cx="10988677" cy="3831818"/>
              </a:xfrm>
              <a:prstGeom prst="rect">
                <a:avLst/>
              </a:prstGeom>
              <a:blipFill rotWithShape="0">
                <a:blip r:embed="rId3"/>
                <a:stretch>
                  <a:fillRect l="-444"/>
                </a:stretch>
              </a:blipFill>
            </p:spPr>
            <p:txBody>
              <a:bodyPr/>
              <a:lstStyle/>
              <a:p>
                <a:r>
                  <a:rPr lang="zh-CN" altLang="en-US">
                    <a:noFill/>
                  </a:rPr>
                  <a:t> </a:t>
                </a:r>
              </a:p>
            </p:txBody>
          </p:sp>
        </mc:Fallback>
      </mc:AlternateContent>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7975" y="4389313"/>
            <a:ext cx="5276850" cy="2381250"/>
          </a:xfrm>
          <a:prstGeom prst="rect">
            <a:avLst/>
          </a:prstGeom>
        </p:spPr>
      </p:pic>
      <p:sp>
        <p:nvSpPr>
          <p:cNvPr id="12" name="文本框 11"/>
          <p:cNvSpPr txBox="1"/>
          <p:nvPr/>
        </p:nvSpPr>
        <p:spPr>
          <a:xfrm>
            <a:off x="9550400" y="5299472"/>
            <a:ext cx="1250950" cy="707886"/>
          </a:xfrm>
          <a:prstGeom prst="rect">
            <a:avLst/>
          </a:prstGeom>
          <a:noFill/>
        </p:spPr>
        <p:txBody>
          <a:bodyPr wrap="square" rtlCol="0">
            <a:spAutoFit/>
          </a:bodyPr>
          <a:lstStyle/>
          <a:p>
            <a:r>
              <a:rPr lang="zh-CN" altLang="en-US" sz="2000" dirty="0" smtClean="0">
                <a:solidFill>
                  <a:srgbClr val="FF0000"/>
                </a:solidFill>
              </a:rPr>
              <a:t>得到：</a:t>
            </a:r>
            <a:r>
              <a:rPr lang="en-US" altLang="zh-CN" sz="2000" dirty="0" smtClean="0">
                <a:solidFill>
                  <a:srgbClr val="FF0000"/>
                </a:solidFill>
              </a:rPr>
              <a:t>P= E</a:t>
            </a:r>
            <a:r>
              <a:rPr lang="en-US" altLang="zh-CN" sz="2000" baseline="30000" dirty="0" smtClean="0">
                <a:solidFill>
                  <a:srgbClr val="FF0000"/>
                </a:solidFill>
              </a:rPr>
              <a:t>T</a:t>
            </a:r>
            <a:endParaRPr lang="zh-CN" altLang="en-US" sz="2000" baseline="30000" dirty="0">
              <a:solidFill>
                <a:srgbClr val="FF0000"/>
              </a:solidFill>
            </a:endParaRPr>
          </a:p>
        </p:txBody>
      </p:sp>
    </p:spTree>
    <p:extLst>
      <p:ext uri="{BB962C8B-B14F-4D97-AF65-F5344CB8AC3E}">
        <p14:creationId xmlns:p14="http://schemas.microsoft.com/office/powerpoint/2010/main" val="143462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216274" y="376846"/>
            <a:ext cx="3468514" cy="769441"/>
          </a:xfrm>
          <a:prstGeom prst="rect">
            <a:avLst/>
          </a:prstGeom>
          <a:noFill/>
          <a:ln>
            <a:noFill/>
          </a:ln>
        </p:spPr>
        <p:txBody>
          <a:bodyPr wrap="square" rtlCol="0">
            <a:spAutoFit/>
          </a:bodyPr>
          <a:lstStyle/>
          <a:p>
            <a:pPr algn="ctr"/>
            <a:r>
              <a:rPr lang="en-US" altLang="zh-CN" sz="4400" b="1" dirty="0">
                <a:solidFill>
                  <a:schemeClr val="accent1"/>
                </a:solidFill>
                <a:latin typeface="微软雅黑" pitchFamily="34" charset="-122"/>
              </a:rPr>
              <a:t>O</a:t>
            </a:r>
            <a:r>
              <a:rPr lang="en-US" altLang="zh-CN" sz="4400" b="1" dirty="0" smtClean="0">
                <a:solidFill>
                  <a:schemeClr val="accent1"/>
                </a:solidFill>
                <a:latin typeface="微软雅黑" pitchFamily="34" charset="-122"/>
              </a:rPr>
              <a:t>utline</a:t>
            </a:r>
            <a:endParaRPr lang="zh-CN" altLang="en-US" sz="4400" b="1" dirty="0">
              <a:solidFill>
                <a:schemeClr val="accent1"/>
              </a:solidFill>
              <a:latin typeface="微软雅黑" pitchFamily="34" charset="-122"/>
            </a:endParaRPr>
          </a:p>
        </p:txBody>
      </p:sp>
      <p:sp>
        <p:nvSpPr>
          <p:cNvPr id="2" name="文本框 1"/>
          <p:cNvSpPr txBox="1"/>
          <p:nvPr/>
        </p:nvSpPr>
        <p:spPr>
          <a:xfrm>
            <a:off x="4601988" y="1904133"/>
            <a:ext cx="4165600" cy="2677656"/>
          </a:xfrm>
          <a:prstGeom prst="rect">
            <a:avLst/>
          </a:prstGeom>
          <a:noFill/>
        </p:spPr>
        <p:txBody>
          <a:bodyPr wrap="square" rtlCol="0">
            <a:spAutoFit/>
          </a:bodyPr>
          <a:lstStyle/>
          <a:p>
            <a:r>
              <a:rPr lang="zh-CN" altLang="en-US" sz="2400" dirty="0" smtClean="0"/>
              <a:t>一：</a:t>
            </a:r>
            <a:r>
              <a:rPr lang="zh-CN" altLang="en-US" sz="2400" dirty="0"/>
              <a:t>引言</a:t>
            </a:r>
            <a:endParaRPr lang="en-US" altLang="zh-CN" sz="2400" dirty="0" smtClean="0"/>
          </a:p>
          <a:p>
            <a:endParaRPr lang="en-US" altLang="zh-CN" sz="2400" dirty="0" smtClean="0"/>
          </a:p>
          <a:p>
            <a:r>
              <a:rPr lang="zh-CN" altLang="en-US" sz="2400" dirty="0" smtClean="0"/>
              <a:t>二：</a:t>
            </a:r>
            <a:r>
              <a:rPr lang="en-US" altLang="zh-CN" sz="2400" dirty="0" smtClean="0"/>
              <a:t>PCA</a:t>
            </a:r>
          </a:p>
          <a:p>
            <a:endParaRPr lang="en-US" altLang="zh-CN" sz="2400" dirty="0" smtClean="0"/>
          </a:p>
          <a:p>
            <a:r>
              <a:rPr lang="zh-CN" altLang="en-US" sz="2400" dirty="0" smtClean="0"/>
              <a:t>三：实例</a:t>
            </a:r>
            <a:r>
              <a:rPr lang="en-US" altLang="zh-CN" sz="2400" dirty="0" smtClean="0"/>
              <a:t>1</a:t>
            </a:r>
          </a:p>
          <a:p>
            <a:endParaRPr lang="en-US" altLang="zh-CN" sz="2400" dirty="0" smtClean="0"/>
          </a:p>
          <a:p>
            <a:r>
              <a:rPr lang="zh-CN" altLang="en-US" sz="2400" dirty="0"/>
              <a:t>四</a:t>
            </a:r>
            <a:r>
              <a:rPr lang="zh-CN" altLang="en-US" sz="2400" dirty="0" smtClean="0"/>
              <a:t>：总结</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20</a:t>
            </a:fld>
            <a:endParaRPr lang="zh-CN" altLang="en-US" dirty="0"/>
          </a:p>
        </p:txBody>
      </p:sp>
      <p:sp>
        <p:nvSpPr>
          <p:cNvPr id="6" name="矩形 5"/>
          <p:cNvSpPr/>
          <p:nvPr/>
        </p:nvSpPr>
        <p:spPr>
          <a:xfrm>
            <a:off x="695323" y="926774"/>
            <a:ext cx="2864887" cy="461665"/>
          </a:xfrm>
          <a:prstGeom prst="rect">
            <a:avLst/>
          </a:prstGeom>
          <a:solidFill>
            <a:schemeClr val="accent1"/>
          </a:solidFill>
        </p:spPr>
        <p:txBody>
          <a:bodyPr wrap="none">
            <a:spAutoFit/>
          </a:bodyPr>
          <a:lstStyle/>
          <a:p>
            <a:r>
              <a:rPr lang="en-US" altLang="zh-CN" sz="2400" b="1" dirty="0" smtClean="0">
                <a:solidFill>
                  <a:schemeClr val="bg1"/>
                </a:solidFill>
              </a:rPr>
              <a:t>2.8 PCA</a:t>
            </a:r>
            <a:r>
              <a:rPr lang="zh-CN" altLang="en-US" sz="2400" b="1" dirty="0" smtClean="0">
                <a:solidFill>
                  <a:schemeClr val="bg1"/>
                </a:solidFill>
              </a:rPr>
              <a:t>算法步骤</a:t>
            </a:r>
            <a:endParaRPr lang="en-US" altLang="zh-CN" sz="2400" b="1" dirty="0" smtClean="0">
              <a:solidFill>
                <a:schemeClr val="bg1"/>
              </a:solidFill>
            </a:endParaRPr>
          </a:p>
        </p:txBody>
      </p:sp>
      <p:sp>
        <p:nvSpPr>
          <p:cNvPr id="5" name="文本框 4"/>
          <p:cNvSpPr txBox="1"/>
          <p:nvPr/>
        </p:nvSpPr>
        <p:spPr>
          <a:xfrm>
            <a:off x="695323" y="1790700"/>
            <a:ext cx="10633077" cy="3416320"/>
          </a:xfrm>
          <a:prstGeom prst="rect">
            <a:avLst/>
          </a:prstGeom>
          <a:noFill/>
        </p:spPr>
        <p:txBody>
          <a:bodyPr wrap="square" rtlCol="0">
            <a:spAutoFit/>
          </a:bodyPr>
          <a:lstStyle/>
          <a:p>
            <a:pPr lvl="0" eaLnBrk="0" fontAlgn="base" hangingPunct="0">
              <a:spcBef>
                <a:spcPct val="0"/>
              </a:spcBef>
              <a:spcAft>
                <a:spcPct val="0"/>
              </a:spcAft>
            </a:pPr>
            <a:r>
              <a:rPr lang="zh-CN" altLang="zh-CN" dirty="0">
                <a:latin typeface="Arial" panose="020B0604020202020204" pitchFamily="34" charset="0"/>
                <a:ea typeface="Helvetica Neue"/>
              </a:rPr>
              <a:t>设有m条n维数据</a:t>
            </a:r>
            <a:r>
              <a:rPr lang="zh-CN" altLang="zh-CN" dirty="0" smtClean="0">
                <a:latin typeface="Arial" panose="020B0604020202020204" pitchFamily="34" charset="0"/>
                <a:ea typeface="Helvetica Neue"/>
              </a:rPr>
              <a:t>。</a:t>
            </a:r>
            <a:endParaRPr lang="en-US" altLang="zh-CN" dirty="0" smtClean="0">
              <a:latin typeface="Arial" panose="020B0604020202020204" pitchFamily="34" charset="0"/>
              <a:ea typeface="Helvetica Neue"/>
            </a:endParaRPr>
          </a:p>
          <a:p>
            <a:pPr lvl="0" eaLnBrk="0" fontAlgn="base" hangingPunct="0">
              <a:spcBef>
                <a:spcPct val="0"/>
              </a:spcBef>
              <a:spcAft>
                <a:spcPct val="0"/>
              </a:spcAft>
            </a:pPr>
            <a:endParaRPr lang="zh-CN" altLang="zh-CN" dirty="0">
              <a:latin typeface="Arial" panose="020B0604020202020204" pitchFamily="34" charset="0"/>
            </a:endParaRPr>
          </a:p>
          <a:p>
            <a:pPr lvl="0" eaLnBrk="0" fontAlgn="base" hangingPunct="0">
              <a:lnSpc>
                <a:spcPct val="150000"/>
              </a:lnSpc>
              <a:spcBef>
                <a:spcPct val="0"/>
              </a:spcBef>
              <a:spcAft>
                <a:spcPct val="0"/>
              </a:spcAft>
            </a:pPr>
            <a:r>
              <a:rPr lang="zh-CN" altLang="zh-CN" dirty="0">
                <a:latin typeface="Arial" panose="020B0604020202020204" pitchFamily="34" charset="0"/>
                <a:ea typeface="Helvetica Neue"/>
              </a:rPr>
              <a:t>1）将原始数据按列组成n行m列矩阵X</a:t>
            </a:r>
            <a:endParaRPr lang="zh-CN" altLang="zh-CN" dirty="0">
              <a:latin typeface="Arial" panose="020B0604020202020204" pitchFamily="34" charset="0"/>
            </a:endParaRPr>
          </a:p>
          <a:p>
            <a:pPr lvl="0" eaLnBrk="0" fontAlgn="base" hangingPunct="0">
              <a:lnSpc>
                <a:spcPct val="150000"/>
              </a:lnSpc>
              <a:spcBef>
                <a:spcPct val="0"/>
              </a:spcBef>
              <a:spcAft>
                <a:spcPct val="0"/>
              </a:spcAft>
            </a:pPr>
            <a:r>
              <a:rPr lang="zh-CN" altLang="zh-CN" dirty="0">
                <a:latin typeface="Arial" panose="020B0604020202020204" pitchFamily="34" charset="0"/>
                <a:ea typeface="Helvetica Neue"/>
              </a:rPr>
              <a:t>2）将X的每一行（代表一个属性字段）进行零均值化，即减去这一行的均值</a:t>
            </a:r>
            <a:endParaRPr lang="zh-CN" altLang="zh-CN" dirty="0">
              <a:latin typeface="Arial" panose="020B0604020202020204" pitchFamily="34" charset="0"/>
            </a:endParaRPr>
          </a:p>
          <a:p>
            <a:pPr eaLnBrk="0" fontAlgn="base" hangingPunct="0">
              <a:lnSpc>
                <a:spcPct val="150000"/>
              </a:lnSpc>
              <a:spcBef>
                <a:spcPct val="0"/>
              </a:spcBef>
              <a:spcAft>
                <a:spcPct val="0"/>
              </a:spcAft>
            </a:pPr>
            <a:r>
              <a:rPr lang="zh-CN" altLang="zh-CN" dirty="0">
                <a:latin typeface="Arial" panose="020B0604020202020204" pitchFamily="34" charset="0"/>
                <a:ea typeface="Helvetica Neue"/>
              </a:rPr>
              <a:t>3）求出协方差矩阵</a:t>
            </a:r>
            <a:r>
              <a:rPr lang="en-US" altLang="zh-CN" dirty="0">
                <a:latin typeface="Arial" panose="020B0604020202020204" pitchFamily="34" charset="0"/>
                <a:ea typeface="Helvetica Neue"/>
              </a:rPr>
              <a:t>C</a:t>
            </a:r>
            <a:r>
              <a:rPr lang="zh-CN" altLang="zh-CN" dirty="0">
                <a:latin typeface="Arial" panose="020B0604020202020204" pitchFamily="34" charset="0"/>
                <a:ea typeface="Helvetica Neue"/>
              </a:rPr>
              <a:t>=</a:t>
            </a:r>
            <a:r>
              <a:rPr lang="zh-CN" altLang="zh-CN" dirty="0" smtClean="0">
                <a:latin typeface="Arial" panose="020B0604020202020204" pitchFamily="34" charset="0"/>
                <a:ea typeface="Helvetica Neue"/>
              </a:rPr>
              <a:t>1</a:t>
            </a:r>
            <a:r>
              <a:rPr lang="en-US" altLang="zh-CN" dirty="0" smtClean="0">
                <a:latin typeface="Arial" panose="020B0604020202020204" pitchFamily="34" charset="0"/>
                <a:ea typeface="Helvetica Neue"/>
              </a:rPr>
              <a:t>/</a:t>
            </a:r>
            <a:r>
              <a:rPr lang="zh-CN" altLang="zh-CN" dirty="0" smtClean="0">
                <a:latin typeface="Arial" panose="020B0604020202020204" pitchFamily="34" charset="0"/>
                <a:ea typeface="Helvetica Neue"/>
              </a:rPr>
              <a:t>mXX</a:t>
            </a:r>
            <a:r>
              <a:rPr lang="zh-CN" altLang="zh-CN" baseline="30000" dirty="0" smtClean="0">
                <a:latin typeface="Arial" panose="020B0604020202020204" pitchFamily="34" charset="0"/>
                <a:ea typeface="Helvetica Neue"/>
              </a:rPr>
              <a:t>T</a:t>
            </a:r>
            <a:r>
              <a:rPr lang="en-US" altLang="zh-CN" baseline="30000" dirty="0">
                <a:latin typeface="Arial" panose="020B0604020202020204" pitchFamily="34" charset="0"/>
                <a:ea typeface="Helvetica Neue"/>
              </a:rPr>
              <a:t> </a:t>
            </a:r>
            <a:r>
              <a:rPr lang="en-US" altLang="zh-CN" dirty="0" smtClean="0">
                <a:latin typeface="Arial" panose="020B0604020202020204" pitchFamily="34" charset="0"/>
                <a:ea typeface="Helvetica Neue"/>
              </a:rPr>
              <a:t>    </a:t>
            </a:r>
          </a:p>
          <a:p>
            <a:pPr eaLnBrk="0" fontAlgn="base" hangingPunct="0">
              <a:lnSpc>
                <a:spcPct val="150000"/>
              </a:lnSpc>
              <a:spcBef>
                <a:spcPct val="0"/>
              </a:spcBef>
              <a:spcAft>
                <a:spcPct val="0"/>
              </a:spcAft>
            </a:pPr>
            <a:r>
              <a:rPr lang="zh-CN" altLang="zh-CN" dirty="0" smtClean="0">
                <a:latin typeface="Arial" panose="020B0604020202020204" pitchFamily="34" charset="0"/>
                <a:ea typeface="Helvetica Neue"/>
              </a:rPr>
              <a:t>4</a:t>
            </a:r>
            <a:r>
              <a:rPr lang="zh-CN" altLang="zh-CN" dirty="0">
                <a:latin typeface="Arial" panose="020B0604020202020204" pitchFamily="34" charset="0"/>
                <a:ea typeface="Helvetica Neue"/>
              </a:rPr>
              <a:t>）求出协方差矩阵的特征值及对应的特征向量</a:t>
            </a:r>
            <a:endParaRPr lang="zh-CN" altLang="zh-CN" dirty="0">
              <a:latin typeface="Arial" panose="020B0604020202020204" pitchFamily="34" charset="0"/>
            </a:endParaRPr>
          </a:p>
          <a:p>
            <a:pPr lvl="0" eaLnBrk="0" fontAlgn="base" hangingPunct="0">
              <a:lnSpc>
                <a:spcPct val="150000"/>
              </a:lnSpc>
              <a:spcBef>
                <a:spcPct val="0"/>
              </a:spcBef>
              <a:spcAft>
                <a:spcPct val="0"/>
              </a:spcAft>
            </a:pPr>
            <a:r>
              <a:rPr lang="zh-CN" altLang="zh-CN" dirty="0">
                <a:latin typeface="Arial" panose="020B0604020202020204" pitchFamily="34" charset="0"/>
                <a:ea typeface="Helvetica Neue"/>
              </a:rPr>
              <a:t>5）将特征向量按对应特征值大小从上到下按行排列成矩阵，取前k行组成矩阵P</a:t>
            </a:r>
            <a:endParaRPr lang="zh-CN" altLang="zh-CN" dirty="0">
              <a:latin typeface="Arial" panose="020B0604020202020204" pitchFamily="34" charset="0"/>
            </a:endParaRPr>
          </a:p>
          <a:p>
            <a:pPr lvl="0" eaLnBrk="0" fontAlgn="base" hangingPunct="0">
              <a:lnSpc>
                <a:spcPct val="150000"/>
              </a:lnSpc>
              <a:spcBef>
                <a:spcPct val="0"/>
              </a:spcBef>
              <a:spcAft>
                <a:spcPct val="0"/>
              </a:spcAft>
            </a:pPr>
            <a:r>
              <a:rPr lang="zh-CN" altLang="zh-CN" dirty="0">
                <a:latin typeface="Arial" panose="020B0604020202020204" pitchFamily="34" charset="0"/>
                <a:ea typeface="Helvetica Neue"/>
              </a:rPr>
              <a:t>6）Y=</a:t>
            </a:r>
            <a:r>
              <a:rPr lang="zh-CN" altLang="zh-CN" dirty="0" smtClean="0">
                <a:latin typeface="Arial" panose="020B0604020202020204" pitchFamily="34" charset="0"/>
                <a:ea typeface="Helvetica Neue"/>
              </a:rPr>
              <a:t>PX即</a:t>
            </a:r>
            <a:r>
              <a:rPr lang="zh-CN" altLang="zh-CN" dirty="0">
                <a:latin typeface="Arial" panose="020B0604020202020204" pitchFamily="34" charset="0"/>
                <a:ea typeface="Helvetica Neue"/>
              </a:rPr>
              <a:t>为降维到k维后的数据</a:t>
            </a:r>
          </a:p>
          <a:p>
            <a:endParaRPr lang="zh-CN" altLang="en-US" dirty="0"/>
          </a:p>
        </p:txBody>
      </p:sp>
    </p:spTree>
    <p:extLst>
      <p:ext uri="{BB962C8B-B14F-4D97-AF65-F5344CB8AC3E}">
        <p14:creationId xmlns:p14="http://schemas.microsoft.com/office/powerpoint/2010/main" val="140413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三 </a:t>
            </a:r>
            <a:r>
              <a:rPr lang="zh-CN" altLang="en-US" sz="2800" b="1" dirty="0"/>
              <a:t>实例</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695324" y="1297020"/>
                <a:ext cx="10633077" cy="3555589"/>
              </a:xfrm>
              <a:prstGeom prst="rect">
                <a:avLst/>
              </a:prstGeom>
              <a:noFill/>
            </p:spPr>
            <p:txBody>
              <a:bodyPr wrap="square" rtlCol="0">
                <a:spAutoFit/>
              </a:bodyPr>
              <a:lstStyle/>
              <a:p>
                <a:pPr>
                  <a:lnSpc>
                    <a:spcPct val="150000"/>
                  </a:lnSpc>
                </a:pPr>
                <a:r>
                  <a:rPr lang="zh-CN" altLang="en-US" dirty="0" smtClean="0">
                    <a:latin typeface="Cambria Math" panose="02040503050406030204" pitchFamily="18" charset="0"/>
                  </a:rPr>
                  <a:t>采用刚刚的数据</a:t>
                </a:r>
                <a:endParaRPr lang="en-US" altLang="zh-CN"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 </m:t>
                                </m:r>
                              </m:e>
                            </m:mr>
                            <m:mr>
                              <m:e>
                                <m:r>
                                  <a:rPr lang="en-US" altLang="zh-CN" i="1">
                                    <a:latin typeface="Cambria Math" panose="02040503050406030204" pitchFamily="18" charset="0"/>
                                  </a:rPr>
                                  <m:t>1</m:t>
                                </m:r>
                              </m:e>
                              <m:e>
                                <m:r>
                                  <a:rPr lang="en-US" altLang="zh-CN" i="1">
                                    <a:latin typeface="Cambria Math" panose="02040503050406030204" pitchFamily="18" charset="0"/>
                                  </a:rPr>
                                  <m:t> </m:t>
                                </m:r>
                              </m:e>
                            </m:mr>
                          </m:m>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mr>
                            <m:mr>
                              <m:e>
                                <m:r>
                                  <a:rPr lang="en-US" altLang="zh-CN" i="1">
                                    <a:latin typeface="Cambria Math" panose="02040503050406030204" pitchFamily="18" charset="0"/>
                                  </a:rPr>
                                  <m:t>3</m:t>
                                </m:r>
                              </m:e>
                              <m:e>
                                <m:r>
                                  <a:rPr lang="en-US" altLang="zh-CN" i="1">
                                    <a:latin typeface="Cambria Math" panose="02040503050406030204" pitchFamily="18" charset="0"/>
                                  </a:rPr>
                                  <m:t>3</m:t>
                                </m:r>
                              </m:e>
                            </m:mr>
                          </m:m>
                          <m:r>
                            <a:rPr lang="en-US" altLang="zh-CN" i="1">
                              <a:latin typeface="Cambria Math" panose="02040503050406030204" pitchFamily="18" charset="0"/>
                            </a:rPr>
                            <m:t>     </m:t>
                          </m:r>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4</m:t>
                                </m:r>
                              </m:e>
                              <m:e>
                                <m:r>
                                  <a:rPr lang="en-US" altLang="zh-CN" i="1">
                                    <a:latin typeface="Cambria Math" panose="02040503050406030204" pitchFamily="18" charset="0"/>
                                  </a:rPr>
                                  <m:t>2</m:t>
                                </m:r>
                              </m:e>
                            </m:mr>
                            <m:mr>
                              <m:e>
                                <m:r>
                                  <a:rPr lang="en-US" altLang="zh-CN" i="1">
                                    <a:latin typeface="Cambria Math" panose="02040503050406030204" pitchFamily="18" charset="0"/>
                                  </a:rPr>
                                  <m:t>4</m:t>
                                </m:r>
                              </m:e>
                              <m:e>
                                <m:r>
                                  <a:rPr lang="en-US" altLang="zh-CN" i="1">
                                    <a:latin typeface="Cambria Math" panose="02040503050406030204" pitchFamily="18" charset="0"/>
                                  </a:rPr>
                                  <m:t>4</m:t>
                                </m:r>
                              </m:e>
                            </m:mr>
                          </m:m>
                        </m:e>
                      </m:d>
                    </m:oMath>
                  </m:oMathPara>
                </a14:m>
                <a:endParaRPr lang="en-US" altLang="zh-CN" dirty="0"/>
              </a:p>
              <a:p>
                <a:pPr>
                  <a:lnSpc>
                    <a:spcPct val="150000"/>
                  </a:lnSpc>
                </a:pPr>
                <a:endParaRPr lang="en-US" altLang="zh-CN" dirty="0"/>
              </a:p>
              <a:p>
                <a:pPr>
                  <a:lnSpc>
                    <a:spcPct val="150000"/>
                  </a:lnSpc>
                </a:pPr>
                <a:r>
                  <a:rPr lang="en-US" altLang="zh-CN" dirty="0" smtClean="0"/>
                  <a:t>1</a:t>
                </a:r>
                <a:r>
                  <a:rPr lang="zh-CN" altLang="en-US" dirty="0" smtClean="0"/>
                  <a:t>：进行</a:t>
                </a:r>
                <a:r>
                  <a:rPr lang="zh-CN" altLang="en-US" dirty="0"/>
                  <a:t>字段均值归</a:t>
                </a:r>
                <a:r>
                  <a:rPr lang="en-US" altLang="zh-CN" dirty="0"/>
                  <a:t>0</a:t>
                </a:r>
                <a:r>
                  <a:rPr lang="zh-CN" altLang="en-US" dirty="0"/>
                  <a:t>化（方便以后计算）</a:t>
                </a:r>
                <a:endParaRPr lang="en-US" altLang="zh-CN" dirty="0"/>
              </a:p>
              <a:p>
                <a:pPr>
                  <a:lnSpc>
                    <a:spcPct val="150000"/>
                  </a:lnSpc>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 </m:t>
                                </m:r>
                              </m:e>
                            </m:mr>
                            <m:mr>
                              <m:e>
                                <m:r>
                                  <a:rPr lang="en-US" altLang="zh-CN" i="1">
                                    <a:latin typeface="Cambria Math" panose="02040503050406030204" pitchFamily="18" charset="0"/>
                                  </a:rPr>
                                  <m:t>−2</m:t>
                                </m:r>
                              </m:e>
                              <m:e>
                                <m:r>
                                  <a:rPr lang="en-US" altLang="zh-CN" i="1">
                                    <a:latin typeface="Cambria Math" panose="02040503050406030204" pitchFamily="18" charset="0"/>
                                  </a:rPr>
                                  <m:t> </m:t>
                                </m:r>
                              </m:e>
                            </m:mr>
                          </m:m>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0</m:t>
                                </m:r>
                              </m:e>
                            </m:mr>
                          </m:m>
                          <m:r>
                            <a:rPr lang="en-US" altLang="zh-CN" i="1">
                              <a:latin typeface="Cambria Math" panose="02040503050406030204" pitchFamily="18" charset="0"/>
                            </a:rPr>
                            <m:t>     </m:t>
                          </m:r>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2</m:t>
                                </m:r>
                              </m:e>
                              <m:e>
                                <m:r>
                                  <a:rPr lang="en-US" altLang="zh-CN" i="1">
                                    <a:latin typeface="Cambria Math" panose="02040503050406030204" pitchFamily="18" charset="0"/>
                                  </a:rPr>
                                  <m:t>0</m:t>
                                </m:r>
                              </m:e>
                            </m:mr>
                            <m:mr>
                              <m:e>
                                <m:r>
                                  <a:rPr lang="en-US" altLang="zh-CN" i="1">
                                    <a:latin typeface="Cambria Math" panose="02040503050406030204" pitchFamily="18" charset="0"/>
                                  </a:rPr>
                                  <m:t>1</m:t>
                                </m:r>
                              </m:e>
                              <m:e>
                                <m:r>
                                  <a:rPr lang="en-US" altLang="zh-CN" i="1">
                                    <a:latin typeface="Cambria Math" panose="02040503050406030204" pitchFamily="18" charset="0"/>
                                  </a:rPr>
                                  <m:t>1</m:t>
                                </m:r>
                              </m:e>
                            </m:mr>
                          </m:m>
                        </m:e>
                      </m:d>
                    </m:oMath>
                  </m:oMathPara>
                </a14:m>
                <a:endParaRPr lang="en-US" altLang="zh-CN" dirty="0" smtClean="0"/>
              </a:p>
              <a:p>
                <a:pPr>
                  <a:lnSpc>
                    <a:spcPct val="150000"/>
                  </a:lnSpc>
                </a:pPr>
                <a:r>
                  <a:rPr lang="en-US" altLang="zh-CN" dirty="0" smtClean="0"/>
                  <a:t>2</a:t>
                </a:r>
                <a:r>
                  <a:rPr lang="zh-CN" altLang="en-US" dirty="0" smtClean="0"/>
                  <a:t>：求协方差矩阵</a:t>
                </a:r>
                <a:endParaRPr lang="en-US" altLang="zh-CN" dirty="0" smtClean="0"/>
              </a:p>
              <a:p>
                <a:pPr>
                  <a:lnSpc>
                    <a:spcPct val="150000"/>
                  </a:lnSpc>
                </a:pP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95324" y="1297020"/>
                <a:ext cx="10633077" cy="3555589"/>
              </a:xfrm>
              <a:prstGeom prst="rect">
                <a:avLst/>
              </a:prstGeom>
              <a:blipFill rotWithShape="0">
                <a:blip r:embed="rId3"/>
                <a:stretch>
                  <a:fillRect l="-459"/>
                </a:stretch>
              </a:blipFill>
            </p:spPr>
            <p:txBody>
              <a:bodyPr/>
              <a:lstStyle/>
              <a:p>
                <a:r>
                  <a:rPr lang="zh-CN" altLang="en-US">
                    <a:noFill/>
                  </a:rPr>
                  <a:t> </a:t>
                </a:r>
              </a:p>
            </p:txBody>
          </p:sp>
        </mc:Fallback>
      </mc:AlternateContent>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900" y="4852609"/>
            <a:ext cx="5537200" cy="1735391"/>
          </a:xfrm>
          <a:prstGeom prst="rect">
            <a:avLst/>
          </a:prstGeom>
        </p:spPr>
      </p:pic>
    </p:spTree>
    <p:extLst>
      <p:ext uri="{BB962C8B-B14F-4D97-AF65-F5344CB8AC3E}">
        <p14:creationId xmlns:p14="http://schemas.microsoft.com/office/powerpoint/2010/main" val="52850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三 </a:t>
            </a:r>
            <a:r>
              <a:rPr lang="zh-CN" altLang="en-US" sz="2800" b="1" dirty="0"/>
              <a:t>实例</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22</a:t>
            </a:fld>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695324" y="1144731"/>
                <a:ext cx="10633077" cy="4287840"/>
              </a:xfrm>
              <a:prstGeom prst="rect">
                <a:avLst/>
              </a:prstGeom>
              <a:noFill/>
            </p:spPr>
            <p:txBody>
              <a:bodyPr wrap="square" rtlCol="0">
                <a:spAutoFit/>
              </a:bodyPr>
              <a:lstStyle/>
              <a:p>
                <a:pPr>
                  <a:lnSpc>
                    <a:spcPct val="150000"/>
                  </a:lnSpc>
                </a:pPr>
                <a:r>
                  <a:rPr lang="en-US" altLang="zh-CN" dirty="0" smtClean="0"/>
                  <a:t>3</a:t>
                </a:r>
                <a:r>
                  <a:rPr lang="zh-CN" altLang="en-US" dirty="0" smtClean="0"/>
                  <a:t>：求协方差矩阵的特征值</a:t>
                </a:r>
                <a:endParaRPr lang="en-US" altLang="zh-CN" dirty="0" smtClean="0"/>
              </a:p>
              <a:p>
                <a:pPr algn="ctr">
                  <a:lnSpc>
                    <a:spcPct val="150000"/>
                  </a:lnSpc>
                </a:pPr>
                <a14:m>
                  <m:oMath xmlns:m="http://schemas.openxmlformats.org/officeDocument/2006/math">
                    <m:r>
                      <a:rPr lang="zh-CN" altLang="en-US" i="1" smtClean="0">
                        <a:latin typeface="Cambria Math" panose="02040503050406030204" pitchFamily="18" charset="0"/>
                      </a:rPr>
                      <m:t>𝜆</m:t>
                    </m:r>
                    <m:r>
                      <a:rPr lang="en-US" altLang="zh-CN" i="1">
                        <a:latin typeface="Cambria Math" panose="02040503050406030204" pitchFamily="18" charset="0"/>
                      </a:rPr>
                      <m:t>1</m:t>
                    </m:r>
                    <m:r>
                      <a:rPr lang="en-US" altLang="zh-CN" i="1" smtClean="0">
                        <a:latin typeface="Cambria Math" panose="02040503050406030204" pitchFamily="18" charset="0"/>
                      </a:rPr>
                      <m:t>=</m:t>
                    </m:r>
                  </m:oMath>
                </a14:m>
                <a:r>
                  <a:rPr lang="en-US" altLang="zh-CN" dirty="0" smtClean="0"/>
                  <a:t>2</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m:t>
                    </m:r>
                    <m:r>
                      <a:rPr lang="zh-CN" altLang="en-US" i="1">
                        <a:latin typeface="Cambria Math" panose="02040503050406030204" pitchFamily="18" charset="0"/>
                      </a:rPr>
                      <m:t>𝜆</m:t>
                    </m:r>
                    <m:r>
                      <a:rPr lang="en-US" altLang="zh-CN" i="1" smtClean="0">
                        <a:latin typeface="Cambria Math" panose="02040503050406030204" pitchFamily="18" charset="0"/>
                      </a:rPr>
                      <m:t>2</m:t>
                    </m:r>
                  </m:oMath>
                </a14:m>
                <a:r>
                  <a:rPr lang="zh-CN" altLang="en-US" dirty="0" smtClean="0"/>
                  <a:t> </a:t>
                </a:r>
                <a:r>
                  <a:rPr lang="en-US" altLang="zh-CN" dirty="0" smtClean="0"/>
                  <a:t>= 2/5</a:t>
                </a:r>
              </a:p>
              <a:p>
                <a:pPr algn="ctr">
                  <a:lnSpc>
                    <a:spcPct val="150000"/>
                  </a:lnSpc>
                </a:pPr>
                <a:r>
                  <a:rPr lang="zh-CN" altLang="en-US" dirty="0" smtClean="0"/>
                  <a:t>对应的特征向量：</a:t>
                </a:r>
                <a:r>
                  <a:rPr lang="en-US" altLang="zh-CN" dirty="0" smtClean="0"/>
                  <a:t>c1=(1,1)</a:t>
                </a:r>
                <a:r>
                  <a:rPr lang="zh-CN" altLang="en-US" dirty="0" smtClean="0"/>
                  <a:t>，</a:t>
                </a:r>
                <a:r>
                  <a:rPr lang="en-US" altLang="zh-CN" dirty="0" smtClean="0"/>
                  <a:t>c2=</a:t>
                </a:r>
                <a:r>
                  <a:rPr lang="zh-CN" altLang="en-US" dirty="0" smtClean="0"/>
                  <a:t>（</a:t>
                </a:r>
                <a:r>
                  <a:rPr lang="en-US" altLang="zh-CN" dirty="0" smtClean="0"/>
                  <a:t>-1</a:t>
                </a:r>
                <a:r>
                  <a:rPr lang="zh-CN" altLang="en-US" dirty="0" smtClean="0"/>
                  <a:t>，</a:t>
                </a:r>
                <a:r>
                  <a:rPr lang="en-US" altLang="zh-CN" dirty="0" smtClean="0"/>
                  <a:t>1</a:t>
                </a:r>
                <a:r>
                  <a:rPr lang="zh-CN" altLang="en-US" dirty="0" smtClean="0"/>
                  <a:t>）</a:t>
                </a:r>
                <a:endParaRPr lang="en-US" altLang="zh-CN" dirty="0" smtClean="0"/>
              </a:p>
              <a:p>
                <a:pPr algn="ctr">
                  <a:lnSpc>
                    <a:spcPct val="150000"/>
                  </a:lnSpc>
                </a:pPr>
                <a:r>
                  <a:rPr lang="zh-CN" altLang="en-US" dirty="0" smtClean="0"/>
                  <a:t>标准化之后</a:t>
                </a:r>
                <a:endParaRPr lang="en-US" altLang="zh-CN" dirty="0" smtClean="0"/>
              </a:p>
              <a:p>
                <a:pPr algn="ctr">
                  <a:lnSpc>
                    <a:spcPct val="150000"/>
                  </a:lnSpc>
                </a:pPr>
                <a:r>
                  <a:rPr lang="en-US" altLang="zh-CN" dirty="0" smtClean="0"/>
                  <a:t>C1=(1/</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2</m:t>
                        </m:r>
                      </m:e>
                    </m:rad>
                  </m:oMath>
                </a14:m>
                <a:r>
                  <a:rPr lang="en-US" altLang="zh-CN" dirty="0" smtClean="0"/>
                  <a:t>,</a:t>
                </a:r>
                <a:r>
                  <a:rPr lang="en-US" altLang="zh-CN" dirty="0"/>
                  <a:t> 1/</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oMath>
                </a14:m>
                <a:r>
                  <a:rPr lang="en-US" altLang="zh-CN" dirty="0" smtClean="0"/>
                  <a:t>) c2=(-1</a:t>
                </a:r>
                <a:r>
                  <a:rPr lang="en-US" altLang="zh-CN" dirty="0"/>
                  <a:t>/</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r>
                      <a:rPr lang="en-US" altLang="zh-CN" b="0" i="1" smtClean="0">
                        <a:latin typeface="Cambria Math" panose="02040503050406030204" pitchFamily="18" charset="0"/>
                      </a:rPr>
                      <m:t>,</m:t>
                    </m:r>
                    <m:r>
                      <m:rPr>
                        <m:nor/>
                      </m:rPr>
                      <a:rPr lang="en-US" altLang="zh-CN" dirty="0"/>
                      <m:t>1/</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oMath>
                </a14:m>
                <a:r>
                  <a:rPr lang="en-US" altLang="zh-CN" dirty="0" smtClean="0"/>
                  <a:t>)</a:t>
                </a:r>
                <a:br>
                  <a:rPr lang="en-US" altLang="zh-CN" dirty="0" smtClean="0"/>
                </a:br>
                <a:endParaRPr lang="en-US" altLang="zh-CN" dirty="0" smtClean="0"/>
              </a:p>
              <a:p>
                <a:pPr algn="ctr">
                  <a:lnSpc>
                    <a:spcPct val="150000"/>
                  </a:lnSpc>
                </a:pPr>
                <a:endParaRPr lang="en-US" altLang="zh-CN" dirty="0"/>
              </a:p>
              <a:p>
                <a:pPr algn="ctr">
                  <a:lnSpc>
                    <a:spcPct val="150000"/>
                  </a:lnSpc>
                </a:pPr>
                <a:endParaRPr lang="en-US" altLang="zh-CN" dirty="0" smtClean="0"/>
              </a:p>
              <a:p>
                <a:pPr algn="ctr">
                  <a:lnSpc>
                    <a:spcPct val="150000"/>
                  </a:lnSpc>
                </a:pPr>
                <a:endParaRPr lang="zh-CN" altLang="en-US" dirty="0"/>
              </a:p>
              <a:p>
                <a:pPr>
                  <a:lnSpc>
                    <a:spcPct val="150000"/>
                  </a:lnSpc>
                </a:pPr>
                <a:r>
                  <a:rPr lang="zh-CN" altLang="en-US" dirty="0" smtClean="0"/>
                  <a:t>验证结果是否正确</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95324" y="1144731"/>
                <a:ext cx="10633077" cy="4287840"/>
              </a:xfrm>
              <a:prstGeom prst="rect">
                <a:avLst/>
              </a:prstGeom>
              <a:blipFill rotWithShape="0">
                <a:blip r:embed="rId3"/>
                <a:stretch>
                  <a:fillRect l="-459" b="-2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058107" y="3481626"/>
                <a:ext cx="2247475" cy="1281376"/>
              </a:xfrm>
              <a:prstGeom prst="rect">
                <a:avLst/>
              </a:prstGeom>
            </p:spPr>
            <p:txBody>
              <a:bodyPr wrap="none">
                <a:spAutoFit/>
              </a:bodyPr>
              <a:lstStyle/>
              <a:p>
                <a:r>
                  <a:rPr lang="en-US" altLang="zh-CN" dirty="0" smtClean="0"/>
                  <a:t>P</a:t>
                </a:r>
                <a:r>
                  <a:rPr lang="en-US" altLang="zh-CN" sz="2400" dirty="0" smtClean="0"/>
                  <a:t>= </a:t>
                </a:r>
                <a14:m>
                  <m:oMath xmlns:m="http://schemas.openxmlformats.org/officeDocument/2006/math">
                    <m:d>
                      <m:dPr>
                        <m:ctrlPr>
                          <a:rPr lang="en-US" altLang="zh-CN" sz="2400" i="1">
                            <a:latin typeface="Cambria Math" panose="02040503050406030204" pitchFamily="18" charset="0"/>
                          </a:rPr>
                        </m:ctrlPr>
                      </m:dPr>
                      <m:e>
                        <m:m>
                          <m:mPr>
                            <m:mcs>
                              <m:mc>
                                <m:mcPr>
                                  <m:count m:val="2"/>
                                  <m:mcJc m:val="center"/>
                                </m:mcPr>
                              </m:mc>
                            </m:mcs>
                            <m:ctrlPr>
                              <a:rPr lang="en-US" altLang="zh-CN" sz="2400" i="1">
                                <a:latin typeface="Cambria Math" panose="02040503050406030204" pitchFamily="18" charset="0"/>
                              </a:rPr>
                            </m:ctrlPr>
                          </m:mPr>
                          <m:m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2</m:t>
                                      </m:r>
                                    </m:e>
                                  </m:rad>
                                </m:den>
                              </m:f>
                            </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2</m:t>
                                      </m:r>
                                    </m:e>
                                  </m:rad>
                                </m:den>
                              </m:f>
                            </m:e>
                          </m:mr>
                          <m:mr>
                            <m:e>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2</m:t>
                                      </m:r>
                                    </m:e>
                                  </m:rad>
                                </m:den>
                              </m:f>
                            </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2</m:t>
                                      </m:r>
                                    </m:e>
                                  </m:rad>
                                </m:den>
                              </m:f>
                            </m:e>
                          </m:mr>
                        </m:m>
                      </m:e>
                    </m:d>
                  </m:oMath>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5058107" y="3481626"/>
                <a:ext cx="2247475" cy="1281376"/>
              </a:xfrm>
              <a:prstGeom prst="rect">
                <a:avLst/>
              </a:prstGeom>
              <a:blipFill rotWithShape="0">
                <a:blip r:embed="rId4"/>
                <a:stretch>
                  <a:fillRect l="-2446"/>
                </a:stretch>
              </a:blipFill>
            </p:spPr>
            <p:txBody>
              <a:bodyPr/>
              <a:lstStyle/>
              <a:p>
                <a:r>
                  <a:rPr lang="zh-CN" altLang="en-US">
                    <a:noFill/>
                  </a:rPr>
                  <a:t> </a:t>
                </a:r>
              </a:p>
            </p:txBody>
          </p:sp>
        </mc:Fallback>
      </mc:AlternateContent>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162" y="5464667"/>
            <a:ext cx="9363075" cy="1123950"/>
          </a:xfrm>
          <a:prstGeom prst="rect">
            <a:avLst/>
          </a:prstGeom>
        </p:spPr>
      </p:pic>
    </p:spTree>
    <p:extLst>
      <p:ext uri="{BB962C8B-B14F-4D97-AF65-F5344CB8AC3E}">
        <p14:creationId xmlns:p14="http://schemas.microsoft.com/office/powerpoint/2010/main" val="3594317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三 </a:t>
            </a:r>
            <a:r>
              <a:rPr lang="zh-CN" altLang="en-US" sz="2800" b="1" dirty="0"/>
              <a:t>实例</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695324" y="1157431"/>
                <a:ext cx="10633077" cy="1379352"/>
              </a:xfrm>
              <a:prstGeom prst="rect">
                <a:avLst/>
              </a:prstGeom>
              <a:noFill/>
            </p:spPr>
            <p:txBody>
              <a:bodyPr wrap="square" rtlCol="0">
                <a:spAutoFit/>
              </a:bodyPr>
              <a:lstStyle/>
              <a:p>
                <a:pPr>
                  <a:lnSpc>
                    <a:spcPct val="150000"/>
                  </a:lnSpc>
                </a:pPr>
                <a:r>
                  <a:rPr lang="en-US" altLang="zh-CN" dirty="0" smtClean="0"/>
                  <a:t>4</a:t>
                </a:r>
                <a:r>
                  <a:rPr lang="zh-CN" altLang="en-US" dirty="0" smtClean="0"/>
                  <a:t>：选择特征值中前</a:t>
                </a:r>
                <a:r>
                  <a:rPr lang="en-US" altLang="zh-CN" dirty="0" smtClean="0"/>
                  <a:t>k</a:t>
                </a:r>
                <a:r>
                  <a:rPr lang="zh-CN" altLang="en-US" dirty="0" smtClean="0"/>
                  <a:t>大的对应的特征向量乘于原数据</a:t>
                </a:r>
                <a:endParaRPr lang="en-US" altLang="zh-CN" dirty="0" smtClean="0"/>
              </a:p>
              <a:p>
                <a:pPr>
                  <a:lnSpc>
                    <a:spcPct val="150000"/>
                  </a:lnSpc>
                </a:pPr>
                <a:r>
                  <a:rPr lang="en-US" altLang="zh-CN" dirty="0" smtClean="0"/>
                  <a:t> </a:t>
                </a:r>
                <a:r>
                  <a:rPr lang="zh-CN" altLang="en-US" dirty="0" smtClean="0"/>
                  <a:t>特征值</a:t>
                </a:r>
                <a:r>
                  <a:rPr lang="en-US" altLang="zh-CN" dirty="0" smtClean="0"/>
                  <a:t>2</a:t>
                </a:r>
                <a:r>
                  <a:rPr lang="zh-CN" altLang="en-US" dirty="0" smtClean="0"/>
                  <a:t>对应的特征向量</a:t>
                </a:r>
                <a:r>
                  <a:rPr lang="en-US" altLang="zh-CN" dirty="0" smtClean="0"/>
                  <a:t>C1</a:t>
                </a:r>
                <a:r>
                  <a:rPr lang="en-US" altLang="zh-CN" dirty="0"/>
                  <a:t>=(1/</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oMath>
                </a14:m>
                <a:r>
                  <a:rPr lang="en-US" altLang="zh-CN" dirty="0"/>
                  <a:t>, 1/</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oMath>
                </a14:m>
                <a:r>
                  <a:rPr lang="en-US" altLang="zh-CN" dirty="0"/>
                  <a:t>)</a:t>
                </a:r>
                <a:endParaRPr lang="en-US" altLang="zh-CN" dirty="0" smtClean="0"/>
              </a:p>
              <a:p>
                <a:pPr algn="ctr">
                  <a:lnSpc>
                    <a:spcPct val="150000"/>
                  </a:lnSpc>
                </a:pP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95324" y="1157431"/>
                <a:ext cx="10633077" cy="1379352"/>
              </a:xfrm>
              <a:prstGeom prst="rect">
                <a:avLst/>
              </a:prstGeom>
              <a:blipFill rotWithShape="0">
                <a:blip r:embed="rId3"/>
                <a:stretch>
                  <a:fillRect l="-459"/>
                </a:stretch>
              </a:blipFill>
            </p:spPr>
            <p:txBody>
              <a:bodyPr/>
              <a:lstStyle/>
              <a:p>
                <a:r>
                  <a:rPr lang="zh-CN" altLang="en-US">
                    <a:noFill/>
                  </a:rPr>
                  <a:t> </a:t>
                </a:r>
              </a:p>
            </p:txBody>
          </p:sp>
        </mc:Fallback>
      </mc:AlternateContent>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4" y="2336516"/>
            <a:ext cx="10058400" cy="85194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3951" y="1122238"/>
            <a:ext cx="5667375" cy="5648325"/>
          </a:xfrm>
          <a:prstGeom prst="rect">
            <a:avLst/>
          </a:prstGeom>
        </p:spPr>
      </p:pic>
    </p:spTree>
    <p:extLst>
      <p:ext uri="{BB962C8B-B14F-4D97-AF65-F5344CB8AC3E}">
        <p14:creationId xmlns:p14="http://schemas.microsoft.com/office/powerpoint/2010/main" val="92022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四</a:t>
            </a:r>
            <a:r>
              <a:rPr lang="zh-CN" altLang="en-US" sz="2800" b="1" dirty="0" smtClean="0"/>
              <a:t> 总结</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24</a:t>
            </a:fld>
            <a:endParaRPr lang="zh-CN" altLang="en-US" dirty="0"/>
          </a:p>
        </p:txBody>
      </p:sp>
      <p:sp>
        <p:nvSpPr>
          <p:cNvPr id="8" name="文本框 7"/>
          <p:cNvSpPr txBox="1"/>
          <p:nvPr/>
        </p:nvSpPr>
        <p:spPr>
          <a:xfrm>
            <a:off x="444501" y="1638768"/>
            <a:ext cx="11353799" cy="4939814"/>
          </a:xfrm>
          <a:prstGeom prst="rect">
            <a:avLst/>
          </a:prstGeom>
          <a:noFill/>
        </p:spPr>
        <p:txBody>
          <a:bodyPr wrap="square" rtlCol="0">
            <a:spAutoFit/>
          </a:bodyPr>
          <a:lstStyle/>
          <a:p>
            <a:pPr>
              <a:lnSpc>
                <a:spcPct val="150000"/>
              </a:lnSpc>
            </a:pPr>
            <a:r>
              <a:rPr lang="en-US" altLang="zh-CN" dirty="0" smtClean="0"/>
              <a:t>PCA</a:t>
            </a:r>
            <a:r>
              <a:rPr lang="zh-CN" altLang="en-US" dirty="0"/>
              <a:t>本质上是将方差最大的方向作为主要特征，并且在各个正交方向上将数据“离相关”，也就是让它们在不同正交方向上没有相关性。</a:t>
            </a:r>
          </a:p>
          <a:p>
            <a:pPr>
              <a:lnSpc>
                <a:spcPct val="150000"/>
              </a:lnSpc>
            </a:pPr>
            <a:r>
              <a:rPr lang="zh-CN" altLang="en-US" dirty="0" smtClean="0"/>
              <a:t>当然，</a:t>
            </a:r>
            <a:r>
              <a:rPr lang="en-US" altLang="zh-CN" dirty="0" smtClean="0"/>
              <a:t>PCA</a:t>
            </a:r>
            <a:r>
              <a:rPr lang="zh-CN" altLang="en-US" dirty="0"/>
              <a:t>也存在一些</a:t>
            </a:r>
            <a:r>
              <a:rPr lang="zh-CN" altLang="en-US" dirty="0" smtClean="0"/>
              <a:t>限制：</a:t>
            </a:r>
            <a:endParaRPr lang="en-US" altLang="zh-CN" dirty="0" smtClean="0"/>
          </a:p>
          <a:p>
            <a:pPr>
              <a:lnSpc>
                <a:spcPct val="150000"/>
              </a:lnSpc>
            </a:pPr>
            <a:r>
              <a:rPr lang="en-US" altLang="zh-CN" dirty="0" smtClean="0"/>
              <a:t>1</a:t>
            </a:r>
            <a:r>
              <a:rPr lang="zh-CN" altLang="en-US" dirty="0" smtClean="0"/>
              <a:t>：例如</a:t>
            </a:r>
            <a:r>
              <a:rPr lang="zh-CN" altLang="en-US" dirty="0"/>
              <a:t>它可以很好的解除线性相关，但是对于</a:t>
            </a:r>
            <a:r>
              <a:rPr lang="zh-CN" altLang="en-US" b="1" dirty="0"/>
              <a:t>高阶相关性</a:t>
            </a:r>
            <a:r>
              <a:rPr lang="zh-CN" altLang="en-US" dirty="0"/>
              <a:t>就没有办法了，对于存在高阶相关性的数据，可以考虑</a:t>
            </a:r>
            <a:r>
              <a:rPr lang="en-US" altLang="zh-CN" dirty="0"/>
              <a:t>Kernel PCA</a:t>
            </a:r>
            <a:r>
              <a:rPr lang="zh-CN" altLang="en-US" dirty="0"/>
              <a:t>，通过</a:t>
            </a:r>
            <a:r>
              <a:rPr lang="en-US" altLang="zh-CN" dirty="0"/>
              <a:t>Kernel</a:t>
            </a:r>
            <a:r>
              <a:rPr lang="zh-CN" altLang="en-US" dirty="0"/>
              <a:t>函数将非线性相关转为</a:t>
            </a:r>
            <a:r>
              <a:rPr lang="zh-CN" altLang="en-US" dirty="0" smtClean="0"/>
              <a:t>线性相关。</a:t>
            </a:r>
            <a:endParaRPr lang="en-US" altLang="zh-CN" dirty="0" smtClean="0"/>
          </a:p>
          <a:p>
            <a:pPr>
              <a:lnSpc>
                <a:spcPct val="150000"/>
              </a:lnSpc>
            </a:pPr>
            <a:r>
              <a:rPr lang="en-US" altLang="zh-CN" dirty="0" smtClean="0"/>
              <a:t>2</a:t>
            </a:r>
            <a:r>
              <a:rPr lang="zh-CN" altLang="en-US" dirty="0"/>
              <a:t>：</a:t>
            </a:r>
            <a:r>
              <a:rPr lang="zh-CN" altLang="en-US" dirty="0" smtClean="0"/>
              <a:t>另外</a:t>
            </a:r>
            <a:r>
              <a:rPr lang="zh-CN" altLang="en-US" dirty="0"/>
              <a:t>，</a:t>
            </a:r>
            <a:r>
              <a:rPr lang="en-US" altLang="zh-CN" dirty="0"/>
              <a:t>PCA</a:t>
            </a:r>
            <a:r>
              <a:rPr lang="zh-CN" altLang="en-US" dirty="0"/>
              <a:t>假设数据各主特征是分布在正交方向上，如果在非正交方向上存在几个方差较大的方向，</a:t>
            </a:r>
            <a:r>
              <a:rPr lang="en-US" altLang="zh-CN" dirty="0"/>
              <a:t>PCA</a:t>
            </a:r>
            <a:r>
              <a:rPr lang="zh-CN" altLang="en-US" dirty="0"/>
              <a:t>的效果就大打折扣了。</a:t>
            </a:r>
          </a:p>
          <a:p>
            <a:pPr>
              <a:lnSpc>
                <a:spcPct val="150000"/>
              </a:lnSpc>
            </a:pPr>
            <a:r>
              <a:rPr lang="zh-CN" altLang="en-US" dirty="0"/>
              <a:t>最后需要说明的是，</a:t>
            </a:r>
            <a:r>
              <a:rPr lang="en-US" altLang="zh-CN" dirty="0"/>
              <a:t>PCA</a:t>
            </a:r>
            <a:r>
              <a:rPr lang="zh-CN" altLang="en-US" dirty="0"/>
              <a:t>是一种无参数技术，也就是说面对同样的数据，如果不考虑清洗，谁来做结果都一样，没有主观参数的介入，所以</a:t>
            </a:r>
            <a:r>
              <a:rPr lang="en-US" altLang="zh-CN" dirty="0"/>
              <a:t>PCA</a:t>
            </a:r>
            <a:r>
              <a:rPr lang="zh-CN" altLang="en-US" dirty="0"/>
              <a:t>便于通用实现，但是本身无法个性化的优化。</a:t>
            </a:r>
          </a:p>
          <a:p>
            <a:pPr>
              <a:lnSpc>
                <a:spcPct val="200000"/>
              </a:lnSpc>
            </a:pPr>
            <a:r>
              <a:rPr lang="zh-CN" altLang="en-US" dirty="0"/>
              <a:t/>
            </a:r>
            <a:br>
              <a:rPr lang="zh-CN" altLang="en-US" dirty="0"/>
            </a:br>
            <a:endParaRPr lang="zh-CN" altLang="en-US" b="1" dirty="0"/>
          </a:p>
        </p:txBody>
      </p:sp>
    </p:spTree>
    <p:extLst>
      <p:ext uri="{BB962C8B-B14F-4D97-AF65-F5344CB8AC3E}">
        <p14:creationId xmlns:p14="http://schemas.microsoft.com/office/powerpoint/2010/main" val="1452325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一 </a:t>
            </a:r>
            <a:r>
              <a:rPr lang="zh-CN" altLang="en-US" sz="2800" b="1" dirty="0"/>
              <a:t>引言</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sp>
        <p:nvSpPr>
          <p:cNvPr id="6" name="矩形 5"/>
          <p:cNvSpPr/>
          <p:nvPr/>
        </p:nvSpPr>
        <p:spPr>
          <a:xfrm>
            <a:off x="695324" y="1334105"/>
            <a:ext cx="9724472" cy="4657685"/>
          </a:xfrm>
          <a:prstGeom prst="rect">
            <a:avLst/>
          </a:prstGeom>
        </p:spPr>
        <p:txBody>
          <a:bodyPr wrap="square">
            <a:spAutoFit/>
          </a:bodyPr>
          <a:lstStyle/>
          <a:p>
            <a:pPr>
              <a:lnSpc>
                <a:spcPct val="125000"/>
              </a:lnSpc>
            </a:pPr>
            <a:r>
              <a:rPr lang="zh-CN" altLang="en-US" sz="2000" dirty="0" smtClean="0">
                <a:latin typeface="+mn-ea"/>
              </a:rPr>
              <a:t>机器学习或者数据分析中我们常常将分析的数据表示成向量的方式。</a:t>
            </a:r>
            <a:endParaRPr lang="en-US" altLang="zh-CN" sz="2000" dirty="0" smtClean="0">
              <a:latin typeface="+mn-ea"/>
            </a:endParaRPr>
          </a:p>
          <a:p>
            <a:r>
              <a:rPr lang="zh-CN" altLang="en-US" sz="2000" dirty="0" smtClean="0">
                <a:latin typeface="+mn-ea"/>
              </a:rPr>
              <a:t>例如：</a:t>
            </a:r>
            <a:endParaRPr lang="en-US" altLang="zh-CN" sz="2000" dirty="0" smtClean="0">
              <a:latin typeface="+mn-ea"/>
            </a:endParaRPr>
          </a:p>
          <a:p>
            <a:r>
              <a:rPr lang="zh-CN" altLang="en-US" sz="2000" dirty="0" smtClean="0"/>
              <a:t>某个</a:t>
            </a:r>
            <a:r>
              <a:rPr lang="zh-CN" altLang="en-US" sz="2000" dirty="0"/>
              <a:t>淘宝店</a:t>
            </a:r>
            <a:r>
              <a:rPr lang="en-US" altLang="zh-CN" sz="2000" dirty="0"/>
              <a:t>2012</a:t>
            </a:r>
            <a:r>
              <a:rPr lang="zh-CN" altLang="en-US" sz="2000" dirty="0"/>
              <a:t>年全年的流量及交易情况可以看成一组记录的集合，其中每一天的数据是一条记录，格式如下：</a:t>
            </a:r>
          </a:p>
          <a:p>
            <a:r>
              <a:rPr lang="en-US" altLang="zh-CN" sz="2000" dirty="0"/>
              <a:t>(</a:t>
            </a:r>
            <a:r>
              <a:rPr lang="zh-CN" altLang="en-US" sz="2000" dirty="0"/>
              <a:t>日期</a:t>
            </a:r>
            <a:r>
              <a:rPr lang="en-US" altLang="zh-CN" sz="2000" dirty="0"/>
              <a:t>, </a:t>
            </a:r>
            <a:r>
              <a:rPr lang="zh-CN" altLang="en-US" sz="2000" dirty="0"/>
              <a:t>浏览量</a:t>
            </a:r>
            <a:r>
              <a:rPr lang="en-US" altLang="zh-CN" sz="2000" dirty="0"/>
              <a:t>, </a:t>
            </a:r>
            <a:r>
              <a:rPr lang="zh-CN" altLang="en-US" sz="2000" dirty="0"/>
              <a:t>访客数</a:t>
            </a:r>
            <a:r>
              <a:rPr lang="en-US" altLang="zh-CN" sz="2000" dirty="0"/>
              <a:t>, </a:t>
            </a:r>
            <a:r>
              <a:rPr lang="zh-CN" altLang="en-US" sz="2000" dirty="0"/>
              <a:t>下单数</a:t>
            </a:r>
            <a:r>
              <a:rPr lang="en-US" altLang="zh-CN" sz="2000" dirty="0"/>
              <a:t>, </a:t>
            </a:r>
            <a:r>
              <a:rPr lang="zh-CN" altLang="en-US" sz="2000" dirty="0"/>
              <a:t>成交数</a:t>
            </a:r>
            <a:r>
              <a:rPr lang="en-US" altLang="zh-CN" sz="2000" dirty="0"/>
              <a:t>, </a:t>
            </a:r>
            <a:r>
              <a:rPr lang="zh-CN" altLang="en-US" sz="2000" dirty="0"/>
              <a:t>成交金额</a:t>
            </a:r>
            <a:r>
              <a:rPr lang="en-US" altLang="zh-CN" sz="2000" dirty="0"/>
              <a:t>)</a:t>
            </a:r>
          </a:p>
          <a:p>
            <a:pPr>
              <a:lnSpc>
                <a:spcPct val="125000"/>
              </a:lnSpc>
            </a:pPr>
            <a:r>
              <a:rPr lang="en-US" altLang="zh-CN" sz="2000" dirty="0"/>
              <a:t>(</a:t>
            </a:r>
            <a:r>
              <a:rPr lang="en-US" altLang="zh-CN" sz="2000" dirty="0" smtClean="0"/>
              <a:t>500,240,25,13,2312.15)</a:t>
            </a:r>
            <a:r>
              <a:rPr lang="en-US" altLang="zh-CN" sz="2000" baseline="30000" dirty="0" smtClean="0"/>
              <a:t>T</a:t>
            </a:r>
          </a:p>
          <a:p>
            <a:pPr>
              <a:lnSpc>
                <a:spcPct val="125000"/>
              </a:lnSpc>
            </a:pPr>
            <a:endParaRPr lang="en-US" altLang="zh-CN" sz="2000" baseline="30000" dirty="0" smtClean="0"/>
          </a:p>
          <a:p>
            <a:pPr>
              <a:lnSpc>
                <a:spcPct val="125000"/>
              </a:lnSpc>
            </a:pPr>
            <a:r>
              <a:rPr lang="en-US" altLang="zh-CN" sz="2000" dirty="0" smtClean="0">
                <a:latin typeface="+mn-ea"/>
              </a:rPr>
              <a:t>1</a:t>
            </a:r>
            <a:r>
              <a:rPr lang="zh-CN" altLang="en-US" sz="2000" dirty="0" smtClean="0">
                <a:latin typeface="+mn-ea"/>
              </a:rPr>
              <a:t>：某种程度上讲，浏览量和访客量之间是存在某种联系的，</a:t>
            </a:r>
            <a:endParaRPr lang="en-US" altLang="zh-CN" sz="2000" dirty="0" smtClean="0">
              <a:latin typeface="+mn-ea"/>
            </a:endParaRPr>
          </a:p>
          <a:p>
            <a:pPr>
              <a:lnSpc>
                <a:spcPct val="125000"/>
              </a:lnSpc>
            </a:pPr>
            <a:r>
              <a:rPr lang="zh-CN" altLang="en-US" sz="2000" dirty="0" smtClean="0">
                <a:latin typeface="+mn-ea"/>
              </a:rPr>
              <a:t>下单数和成交数也有一定的关系；如果我们将这条数据中的所有项目都考虑进去，势必会造成计算的冗余。因而在计算时我们可以将浏览量或者访客量去掉。为我们的计算带来方便。</a:t>
            </a:r>
            <a:endParaRPr lang="en-US" altLang="zh-CN" sz="2000" dirty="0" smtClean="0">
              <a:latin typeface="+mn-ea"/>
            </a:endParaRPr>
          </a:p>
          <a:p>
            <a:pPr>
              <a:lnSpc>
                <a:spcPct val="125000"/>
              </a:lnSpc>
            </a:pPr>
            <a:r>
              <a:rPr lang="en-US" altLang="zh-CN" sz="2000" dirty="0" smtClean="0">
                <a:latin typeface="+mn-ea"/>
              </a:rPr>
              <a:t>2</a:t>
            </a:r>
            <a:r>
              <a:rPr lang="zh-CN" altLang="en-US" sz="2000" dirty="0" smtClean="0">
                <a:latin typeface="+mn-ea"/>
              </a:rPr>
              <a:t>：我们这里看到的只是简单的</a:t>
            </a:r>
            <a:r>
              <a:rPr lang="en-US" altLang="zh-CN" sz="2000" dirty="0" smtClean="0">
                <a:latin typeface="+mn-ea"/>
              </a:rPr>
              <a:t>5</a:t>
            </a:r>
            <a:r>
              <a:rPr lang="zh-CN" altLang="en-US" sz="2000" dirty="0" smtClean="0">
                <a:latin typeface="+mn-ea"/>
              </a:rPr>
              <a:t>维数据的情况，现实情况往往拥有更加几百上千甚至万维的数据，如果不进行降维，根本没法计算</a:t>
            </a:r>
            <a:endParaRPr lang="en-US" altLang="zh-CN" sz="2000" dirty="0" smtClean="0">
              <a:latin typeface="+mn-ea"/>
            </a:endParaRPr>
          </a:p>
        </p:txBody>
      </p:sp>
      <p:sp>
        <p:nvSpPr>
          <p:cNvPr id="5" name="矩形 4"/>
          <p:cNvSpPr/>
          <p:nvPr/>
        </p:nvSpPr>
        <p:spPr>
          <a:xfrm>
            <a:off x="695324" y="810885"/>
            <a:ext cx="1415772" cy="461665"/>
          </a:xfrm>
          <a:prstGeom prst="rect">
            <a:avLst/>
          </a:prstGeom>
          <a:solidFill>
            <a:schemeClr val="accent1"/>
          </a:solidFill>
        </p:spPr>
        <p:txBody>
          <a:bodyPr wrap="none">
            <a:spAutoFit/>
          </a:bodyPr>
          <a:lstStyle/>
          <a:p>
            <a:r>
              <a:rPr lang="zh-CN" altLang="en-US" sz="2400" b="1" dirty="0" smtClean="0">
                <a:solidFill>
                  <a:schemeClr val="bg1"/>
                </a:solidFill>
              </a:rPr>
              <a:t>问题提出</a:t>
            </a:r>
            <a:endParaRPr lang="en-US" altLang="zh-CN" sz="2400" b="1" dirty="0" smtClean="0">
              <a:solidFill>
                <a:schemeClr val="bg1"/>
              </a:solidFill>
            </a:endParaRPr>
          </a:p>
        </p:txBody>
      </p:sp>
    </p:spTree>
    <p:extLst>
      <p:ext uri="{BB962C8B-B14F-4D97-AF65-F5344CB8AC3E}">
        <p14:creationId xmlns:p14="http://schemas.microsoft.com/office/powerpoint/2010/main" val="33168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一 </a:t>
            </a:r>
            <a:r>
              <a:rPr lang="zh-CN" altLang="en-US" sz="2800" b="1" dirty="0"/>
              <a:t>引言</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5" name="矩形 4"/>
          <p:cNvSpPr/>
          <p:nvPr/>
        </p:nvSpPr>
        <p:spPr>
          <a:xfrm>
            <a:off x="695324" y="810885"/>
            <a:ext cx="1415772" cy="461665"/>
          </a:xfrm>
          <a:prstGeom prst="rect">
            <a:avLst/>
          </a:prstGeom>
          <a:solidFill>
            <a:schemeClr val="accent1"/>
          </a:solidFill>
        </p:spPr>
        <p:txBody>
          <a:bodyPr wrap="none">
            <a:spAutoFit/>
          </a:bodyPr>
          <a:lstStyle/>
          <a:p>
            <a:r>
              <a:rPr lang="zh-CN" altLang="en-US" sz="2400" b="1" dirty="0" smtClean="0">
                <a:solidFill>
                  <a:schemeClr val="bg1"/>
                </a:solidFill>
              </a:rPr>
              <a:t>问题提出</a:t>
            </a:r>
            <a:endParaRPr lang="en-US" altLang="zh-CN" sz="2400" b="1" dirty="0" smtClean="0">
              <a:solidFill>
                <a:schemeClr val="bg1"/>
              </a:solidFill>
            </a:endParaRPr>
          </a:p>
        </p:txBody>
      </p:sp>
      <p:sp>
        <p:nvSpPr>
          <p:cNvPr id="7" name="Rectangle 3"/>
          <p:cNvSpPr txBox="1">
            <a:spLocks noChangeArrowheads="1"/>
          </p:cNvSpPr>
          <p:nvPr/>
        </p:nvSpPr>
        <p:spPr>
          <a:xfrm>
            <a:off x="1403210" y="1592570"/>
            <a:ext cx="7797800" cy="383509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200000"/>
              </a:lnSpc>
            </a:pPr>
            <a:r>
              <a:rPr lang="zh-CN" altLang="en-US" dirty="0" smtClean="0"/>
              <a:t>降维的动机</a:t>
            </a:r>
          </a:p>
          <a:p>
            <a:pPr lvl="1">
              <a:lnSpc>
                <a:spcPct val="200000"/>
              </a:lnSpc>
            </a:pPr>
            <a:r>
              <a:rPr lang="zh-CN" altLang="en-US" dirty="0" smtClean="0"/>
              <a:t>原始观察空间中的样本具有极大的信息冗余</a:t>
            </a:r>
          </a:p>
          <a:p>
            <a:pPr lvl="1">
              <a:lnSpc>
                <a:spcPct val="200000"/>
              </a:lnSpc>
            </a:pPr>
            <a:r>
              <a:rPr lang="zh-CN" altLang="en-US" dirty="0" smtClean="0"/>
              <a:t>样本的高维数引发分类器设计的</a:t>
            </a:r>
            <a:r>
              <a:rPr lang="zh-CN" altLang="en-US" dirty="0" smtClean="0">
                <a:latin typeface="Arial" panose="020B0604020202020204" pitchFamily="34" charset="0"/>
              </a:rPr>
              <a:t>“</a:t>
            </a:r>
            <a:r>
              <a:rPr lang="zh-CN" altLang="en-US" dirty="0" smtClean="0"/>
              <a:t>维数灾难</a:t>
            </a:r>
            <a:r>
              <a:rPr lang="zh-CN" altLang="en-US" dirty="0" smtClean="0">
                <a:latin typeface="Arial" panose="020B0604020202020204" pitchFamily="34" charset="0"/>
              </a:rPr>
              <a:t>”</a:t>
            </a:r>
            <a:endParaRPr lang="zh-CN" altLang="en-US" dirty="0" smtClean="0"/>
          </a:p>
          <a:p>
            <a:pPr lvl="1">
              <a:lnSpc>
                <a:spcPct val="200000"/>
              </a:lnSpc>
            </a:pPr>
            <a:r>
              <a:rPr lang="zh-CN" altLang="en-US" dirty="0" smtClean="0"/>
              <a:t>数据可视化、特征提取、分类与聚类等任务需求</a:t>
            </a:r>
            <a:endParaRPr lang="zh-CN" altLang="en-US" dirty="0"/>
          </a:p>
        </p:txBody>
      </p:sp>
    </p:spTree>
    <p:extLst>
      <p:ext uri="{BB962C8B-B14F-4D97-AF65-F5344CB8AC3E}">
        <p14:creationId xmlns:p14="http://schemas.microsoft.com/office/powerpoint/2010/main" val="25683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smtClean="0"/>
              <a:t>一 </a:t>
            </a:r>
            <a:r>
              <a:rPr lang="zh-CN" altLang="en-US" sz="2800" b="1" dirty="0"/>
              <a:t>引言</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6" name="矩形 5"/>
          <p:cNvSpPr/>
          <p:nvPr/>
        </p:nvSpPr>
        <p:spPr>
          <a:xfrm>
            <a:off x="695323" y="926774"/>
            <a:ext cx="2339102" cy="461665"/>
          </a:xfrm>
          <a:prstGeom prst="rect">
            <a:avLst/>
          </a:prstGeom>
          <a:solidFill>
            <a:schemeClr val="accent1"/>
          </a:solidFill>
        </p:spPr>
        <p:txBody>
          <a:bodyPr wrap="none">
            <a:spAutoFit/>
          </a:bodyPr>
          <a:lstStyle/>
          <a:p>
            <a:r>
              <a:rPr lang="zh-CN" altLang="en-US" sz="2400" b="1" dirty="0" smtClean="0">
                <a:solidFill>
                  <a:schemeClr val="bg1"/>
                </a:solidFill>
              </a:rPr>
              <a:t>常见的降维方法</a:t>
            </a:r>
            <a:endParaRPr lang="en-US" altLang="zh-CN" sz="2400" b="1" dirty="0" smtClean="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74" y="1504328"/>
            <a:ext cx="8388978" cy="4397812"/>
          </a:xfrm>
          <a:prstGeom prst="rect">
            <a:avLst/>
          </a:prstGeom>
        </p:spPr>
      </p:pic>
    </p:spTree>
    <p:extLst>
      <p:ext uri="{BB962C8B-B14F-4D97-AF65-F5344CB8AC3E}">
        <p14:creationId xmlns:p14="http://schemas.microsoft.com/office/powerpoint/2010/main" val="29079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sp>
        <p:nvSpPr>
          <p:cNvPr id="6" name="矩形 5"/>
          <p:cNvSpPr/>
          <p:nvPr/>
        </p:nvSpPr>
        <p:spPr>
          <a:xfrm>
            <a:off x="695323" y="926774"/>
            <a:ext cx="800219" cy="461665"/>
          </a:xfrm>
          <a:prstGeom prst="rect">
            <a:avLst/>
          </a:prstGeom>
          <a:solidFill>
            <a:schemeClr val="accent1"/>
          </a:solidFill>
        </p:spPr>
        <p:txBody>
          <a:bodyPr wrap="none">
            <a:spAutoFit/>
          </a:bodyPr>
          <a:lstStyle/>
          <a:p>
            <a:r>
              <a:rPr lang="zh-CN" altLang="en-US" sz="2400" b="1" dirty="0">
                <a:solidFill>
                  <a:schemeClr val="bg1"/>
                </a:solidFill>
              </a:rPr>
              <a:t>概念</a:t>
            </a:r>
            <a:endParaRPr lang="en-US" altLang="zh-CN" sz="2400" b="1" dirty="0" smtClean="0">
              <a:solidFill>
                <a:schemeClr val="bg1"/>
              </a:solidFill>
            </a:endParaRPr>
          </a:p>
        </p:txBody>
      </p:sp>
      <p:sp>
        <p:nvSpPr>
          <p:cNvPr id="2" name="文本框 1"/>
          <p:cNvSpPr txBox="1"/>
          <p:nvPr/>
        </p:nvSpPr>
        <p:spPr>
          <a:xfrm>
            <a:off x="695323" y="1701800"/>
            <a:ext cx="9512300" cy="3831818"/>
          </a:xfrm>
          <a:prstGeom prst="rect">
            <a:avLst/>
          </a:prstGeom>
          <a:noFill/>
        </p:spPr>
        <p:txBody>
          <a:bodyPr wrap="square" rtlCol="0">
            <a:spAutoFit/>
          </a:bodyPr>
          <a:lstStyle/>
          <a:p>
            <a:pPr>
              <a:lnSpc>
                <a:spcPct val="150000"/>
              </a:lnSpc>
            </a:pPr>
            <a:r>
              <a:rPr lang="en-US" altLang="zh-CN" dirty="0"/>
              <a:t>PCA</a:t>
            </a:r>
            <a:r>
              <a:rPr lang="zh-CN" altLang="en-US" dirty="0"/>
              <a:t>（</a:t>
            </a:r>
            <a:r>
              <a:rPr lang="en-US" altLang="zh-CN" dirty="0"/>
              <a:t>Principal Component Analysis</a:t>
            </a:r>
            <a:r>
              <a:rPr lang="zh-CN" altLang="en-US" dirty="0"/>
              <a:t>）是一种常用的数据分析方法。</a:t>
            </a:r>
            <a:r>
              <a:rPr lang="en-US" altLang="zh-CN" dirty="0"/>
              <a:t>PCA</a:t>
            </a:r>
            <a:r>
              <a:rPr lang="zh-CN" altLang="en-US" dirty="0"/>
              <a:t>通过线性变换将原始数据变换为一</a:t>
            </a:r>
            <a:r>
              <a:rPr lang="zh-CN" altLang="en-US" dirty="0" smtClean="0"/>
              <a:t>组更低唯独且各</a:t>
            </a:r>
            <a:r>
              <a:rPr lang="zh-CN" altLang="en-US" dirty="0"/>
              <a:t>维度线性无关的表示，可用于提取数据的主要特征分量，常用于高维数据的降维</a:t>
            </a:r>
            <a:r>
              <a:rPr lang="zh-CN" altLang="en-US" dirty="0" smtClean="0"/>
              <a:t>。并</a:t>
            </a:r>
            <a:r>
              <a:rPr lang="zh-CN" altLang="en-US" dirty="0"/>
              <a:t>期望在所投影的维度上数据的</a:t>
            </a:r>
            <a:r>
              <a:rPr lang="zh-CN" altLang="en-US" b="1" dirty="0">
                <a:solidFill>
                  <a:srgbClr val="FF0000"/>
                </a:solidFill>
              </a:rPr>
              <a:t>方差最大</a:t>
            </a:r>
            <a:r>
              <a:rPr lang="zh-CN" altLang="en-US" dirty="0" smtClean="0"/>
              <a:t>，以此使用较少的数据维度</a:t>
            </a:r>
            <a:r>
              <a:rPr lang="zh-CN" altLang="en-US" dirty="0"/>
              <a:t>，同时保留住较多的原数据点的特性</a:t>
            </a:r>
            <a:r>
              <a:rPr lang="zh-CN" altLang="en-US" dirty="0" smtClean="0"/>
              <a:t>。</a:t>
            </a:r>
            <a:endParaRPr lang="en-US" altLang="zh-CN" dirty="0" smtClean="0"/>
          </a:p>
          <a:p>
            <a:pPr>
              <a:lnSpc>
                <a:spcPct val="150000"/>
              </a:lnSpc>
            </a:pPr>
            <a:endParaRPr lang="en-US" altLang="zh-CN" dirty="0" smtClean="0"/>
          </a:p>
          <a:p>
            <a:pPr>
              <a:lnSpc>
                <a:spcPct val="150000"/>
              </a:lnSpc>
            </a:pPr>
            <a:r>
              <a:rPr lang="zh-CN" altLang="en-US" dirty="0"/>
              <a:t>通俗的理解，如果把所有的点都映射到一起，那么几乎所有的信息（如点和点之间的距离关系）都丢失了，而如果映射后方差尽可能的大，那么数据点则</a:t>
            </a:r>
            <a:r>
              <a:rPr lang="zh-CN" altLang="en-US" dirty="0" smtClean="0"/>
              <a:t>会分散</a:t>
            </a:r>
            <a:r>
              <a:rPr lang="zh-CN" altLang="en-US" dirty="0"/>
              <a:t>开来，以此来保留更多的信息。可以证明，</a:t>
            </a:r>
            <a:r>
              <a:rPr lang="en-US" altLang="zh-CN" dirty="0"/>
              <a:t>PCA</a:t>
            </a:r>
            <a:r>
              <a:rPr lang="zh-CN" altLang="en-US" dirty="0"/>
              <a:t>是丢失原始数据信息最少的一种线性降维方式。（实际上就是最接近原始数据，但是</a:t>
            </a:r>
            <a:r>
              <a:rPr lang="en-US" altLang="zh-CN" dirty="0"/>
              <a:t>PCA</a:t>
            </a:r>
            <a:r>
              <a:rPr lang="zh-CN" altLang="en-US" dirty="0"/>
              <a:t>并不试图去探索</a:t>
            </a:r>
            <a:r>
              <a:rPr lang="zh-CN" altLang="en-US" dirty="0" smtClean="0"/>
              <a:t>数据</a:t>
            </a:r>
            <a:r>
              <a:rPr lang="zh-CN" altLang="en-US" dirty="0"/>
              <a:t>内在结构）</a:t>
            </a:r>
          </a:p>
        </p:txBody>
      </p:sp>
    </p:spTree>
    <p:extLst>
      <p:ext uri="{BB962C8B-B14F-4D97-AF65-F5344CB8AC3E}">
        <p14:creationId xmlns:p14="http://schemas.microsoft.com/office/powerpoint/2010/main" val="237532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6" name="矩形 5"/>
          <p:cNvSpPr/>
          <p:nvPr/>
        </p:nvSpPr>
        <p:spPr>
          <a:xfrm>
            <a:off x="695323" y="926774"/>
            <a:ext cx="2581156" cy="461665"/>
          </a:xfrm>
          <a:prstGeom prst="rect">
            <a:avLst/>
          </a:prstGeom>
          <a:solidFill>
            <a:schemeClr val="accent1"/>
          </a:solidFill>
        </p:spPr>
        <p:txBody>
          <a:bodyPr wrap="none">
            <a:spAutoFit/>
          </a:bodyPr>
          <a:lstStyle/>
          <a:p>
            <a:r>
              <a:rPr lang="en-US" altLang="zh-CN" sz="2400" b="1" dirty="0" smtClean="0">
                <a:solidFill>
                  <a:schemeClr val="bg1"/>
                </a:solidFill>
              </a:rPr>
              <a:t>2.1</a:t>
            </a:r>
            <a:r>
              <a:rPr lang="zh-CN" altLang="en-US" sz="2400" b="1" dirty="0" smtClean="0">
                <a:solidFill>
                  <a:schemeClr val="bg1"/>
                </a:solidFill>
              </a:rPr>
              <a:t>向量基础知识</a:t>
            </a:r>
            <a:endParaRPr lang="en-US" altLang="zh-CN" sz="2400" b="1" dirty="0" smtClean="0">
              <a:solidFill>
                <a:schemeClr val="bg1"/>
              </a:solidFill>
            </a:endParaRPr>
          </a:p>
        </p:txBody>
      </p:sp>
      <mc:AlternateContent xmlns:mc="http://schemas.openxmlformats.org/markup-compatibility/2006" xmlns:a14="http://schemas.microsoft.com/office/drawing/2010/main">
        <mc:Choice Requires="a14">
          <p:sp>
            <p:nvSpPr>
              <p:cNvPr id="2" name="文本框 1"/>
              <p:cNvSpPr txBox="1"/>
              <p:nvPr/>
            </p:nvSpPr>
            <p:spPr>
              <a:xfrm>
                <a:off x="586611" y="1701800"/>
                <a:ext cx="8674100" cy="5493812"/>
              </a:xfrm>
              <a:prstGeom prst="rect">
                <a:avLst/>
              </a:prstGeom>
              <a:noFill/>
            </p:spPr>
            <p:txBody>
              <a:bodyPr wrap="square" rtlCol="0">
                <a:spAutoFit/>
              </a:bodyPr>
              <a:lstStyle/>
              <a:p>
                <a:pPr>
                  <a:lnSpc>
                    <a:spcPct val="150000"/>
                  </a:lnSpc>
                </a:pPr>
                <a:r>
                  <a:rPr lang="en-US" altLang="zh-CN" dirty="0" smtClean="0"/>
                  <a:t>1</a:t>
                </a:r>
                <a:r>
                  <a:rPr lang="zh-CN" altLang="en-US" dirty="0" smtClean="0"/>
                  <a:t>：向量点乘 </a:t>
                </a: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en-US" altLang="zh-CN" dirty="0" smtClean="0"/>
                  <a:t>2</a:t>
                </a:r>
                <a:r>
                  <a:rPr lang="zh-CN" altLang="en-US" dirty="0" smtClean="0"/>
                  <a:t>：现在我们将向量</a:t>
                </a:r>
                <a:r>
                  <a:rPr lang="en-US" altLang="zh-CN" dirty="0" smtClean="0"/>
                  <a:t>A</a:t>
                </a:r>
                <a:r>
                  <a:rPr lang="zh-CN" altLang="en-US" dirty="0" smtClean="0"/>
                  <a:t>投影到向量</a:t>
                </a:r>
                <a:r>
                  <a:rPr lang="en-US" altLang="zh-CN" dirty="0" smtClean="0"/>
                  <a:t>B</a:t>
                </a:r>
                <a:r>
                  <a:rPr lang="zh-CN" altLang="en-US" dirty="0" smtClean="0"/>
                  <a:t>上</a:t>
                </a:r>
                <a:endParaRPr lang="en-US" altLang="zh-CN" dirty="0" smtClean="0"/>
              </a:p>
              <a:p>
                <a:pPr>
                  <a:lnSpc>
                    <a:spcPct val="150000"/>
                  </a:lnSpc>
                </a:pPr>
                <a:r>
                  <a:rPr lang="en-US" altLang="zh-CN" dirty="0" smtClean="0"/>
                  <a:t>    |A| cos(</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endParaRPr lang="en-US" altLang="zh-CN" dirty="0"/>
              </a:p>
              <a:p>
                <a:pPr>
                  <a:lnSpc>
                    <a:spcPct val="150000"/>
                  </a:lnSpc>
                </a:pPr>
                <a:r>
                  <a:rPr lang="en-US" altLang="zh-CN" dirty="0"/>
                  <a:t>3</a:t>
                </a:r>
                <a:r>
                  <a:rPr lang="zh-CN" altLang="en-US" dirty="0" smtClean="0"/>
                  <a:t>：换一种表示</a:t>
                </a:r>
                <a:endParaRPr lang="en-US" altLang="zh-CN" dirty="0" smtClean="0"/>
              </a:p>
              <a:p>
                <a:pPr>
                  <a:lnSpc>
                    <a:spcPct val="150000"/>
                  </a:lnSpc>
                </a:pPr>
                <a:endParaRPr lang="en-US" altLang="zh-CN" dirty="0" smtClean="0"/>
              </a:p>
              <a:p>
                <a:pPr>
                  <a:lnSpc>
                    <a:spcPct val="150000"/>
                  </a:lnSpc>
                </a:pPr>
                <a:endParaRPr lang="en-US" altLang="zh-CN" dirty="0"/>
              </a:p>
              <a:p>
                <a:pPr>
                  <a:lnSpc>
                    <a:spcPct val="150000"/>
                  </a:lnSpc>
                </a:pPr>
                <a:r>
                  <a:rPr lang="zh-CN" altLang="en-US" dirty="0" smtClean="0"/>
                  <a:t>如果我们将</a:t>
                </a:r>
                <a:r>
                  <a:rPr lang="en-US" altLang="zh-CN" dirty="0" smtClean="0"/>
                  <a:t>B</a:t>
                </a:r>
                <a:r>
                  <a:rPr lang="zh-CN" altLang="en-US" dirty="0" smtClean="0"/>
                  <a:t>的的模设为</a:t>
                </a:r>
                <a:r>
                  <a:rPr lang="en-US" altLang="zh-CN" dirty="0" smtClean="0"/>
                  <a:t>1</a:t>
                </a:r>
                <a:r>
                  <a:rPr lang="zh-CN" altLang="en-US" dirty="0" smtClean="0"/>
                  <a:t>，得如下</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r>
                  <a:rPr lang="zh-CN" altLang="en-US" b="1" dirty="0"/>
                  <a:t>设向量</a:t>
                </a:r>
                <a:r>
                  <a:rPr lang="en-US" altLang="zh-CN" b="1" dirty="0"/>
                  <a:t>B</a:t>
                </a:r>
                <a:r>
                  <a:rPr lang="zh-CN" altLang="en-US" b="1" dirty="0"/>
                  <a:t>的模为</a:t>
                </a:r>
                <a:r>
                  <a:rPr lang="en-US" altLang="zh-CN" b="1" dirty="0"/>
                  <a:t>1</a:t>
                </a:r>
                <a:r>
                  <a:rPr lang="zh-CN" altLang="en-US" b="1" dirty="0"/>
                  <a:t>，则</a:t>
                </a:r>
                <a:r>
                  <a:rPr lang="en-US" altLang="zh-CN" b="1" dirty="0"/>
                  <a:t>A</a:t>
                </a:r>
                <a:r>
                  <a:rPr lang="zh-CN" altLang="en-US" b="1" dirty="0"/>
                  <a:t>与</a:t>
                </a:r>
                <a:r>
                  <a:rPr lang="en-US" altLang="zh-CN" b="1" dirty="0"/>
                  <a:t>B</a:t>
                </a:r>
                <a:r>
                  <a:rPr lang="zh-CN" altLang="en-US" b="1" dirty="0"/>
                  <a:t>的内积值等于</a:t>
                </a:r>
                <a:r>
                  <a:rPr lang="en-US" altLang="zh-CN" b="1" dirty="0"/>
                  <a:t>A</a:t>
                </a:r>
                <a:r>
                  <a:rPr lang="zh-CN" altLang="en-US" b="1" dirty="0"/>
                  <a:t>向</a:t>
                </a:r>
                <a:r>
                  <a:rPr lang="en-US" altLang="zh-CN" b="1" dirty="0"/>
                  <a:t>B</a:t>
                </a:r>
                <a:r>
                  <a:rPr lang="zh-CN" altLang="en-US" b="1" dirty="0"/>
                  <a:t>所在直线投影的矢量长度</a:t>
                </a:r>
                <a:r>
                  <a:rPr lang="zh-CN" altLang="en-US" dirty="0"/>
                  <a:t>！</a:t>
                </a:r>
                <a:endParaRPr lang="en-US" altLang="zh-CN" dirty="0" smtClean="0"/>
              </a:p>
              <a:p>
                <a:pPr>
                  <a:lnSpc>
                    <a:spcPct val="150000"/>
                  </a:lnSpc>
                </a:pPr>
                <a:endParaRPr lang="en-US" altLang="zh-CN"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586611" y="1701800"/>
                <a:ext cx="8674100" cy="5493812"/>
              </a:xfrm>
              <a:prstGeom prst="rect">
                <a:avLst/>
              </a:prstGeom>
              <a:blipFill rotWithShape="0">
                <a:blip r:embed="rId3"/>
                <a:stretch>
                  <a:fillRect l="-562"/>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361" y="2230304"/>
            <a:ext cx="6752618" cy="6223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300" y="192406"/>
            <a:ext cx="5219700" cy="5176057"/>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361" y="4298817"/>
            <a:ext cx="2717801" cy="828282"/>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004" y="5635363"/>
            <a:ext cx="2474475" cy="765302"/>
          </a:xfrm>
          <a:prstGeom prst="rect">
            <a:avLst/>
          </a:prstGeom>
        </p:spPr>
      </p:pic>
    </p:spTree>
    <p:extLst>
      <p:ext uri="{BB962C8B-B14F-4D97-AF65-F5344CB8AC3E}">
        <p14:creationId xmlns:p14="http://schemas.microsoft.com/office/powerpoint/2010/main" val="144487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6" name="矩形 5"/>
          <p:cNvSpPr/>
          <p:nvPr/>
        </p:nvSpPr>
        <p:spPr>
          <a:xfrm>
            <a:off x="695323" y="926774"/>
            <a:ext cx="1042273" cy="461665"/>
          </a:xfrm>
          <a:prstGeom prst="rect">
            <a:avLst/>
          </a:prstGeom>
          <a:solidFill>
            <a:schemeClr val="accent1"/>
          </a:solidFill>
        </p:spPr>
        <p:txBody>
          <a:bodyPr wrap="none">
            <a:spAutoFit/>
          </a:bodyPr>
          <a:lstStyle/>
          <a:p>
            <a:r>
              <a:rPr lang="en-US" altLang="zh-CN" sz="2400" b="1" dirty="0" smtClean="0">
                <a:solidFill>
                  <a:schemeClr val="bg1"/>
                </a:solidFill>
              </a:rPr>
              <a:t>2.2</a:t>
            </a:r>
            <a:r>
              <a:rPr lang="zh-CN" altLang="en-US" sz="2400" b="1" dirty="0" smtClean="0">
                <a:solidFill>
                  <a:schemeClr val="bg1"/>
                </a:solidFill>
              </a:rPr>
              <a:t>基</a:t>
            </a:r>
            <a:endParaRPr lang="en-US" altLang="zh-CN" sz="2400" b="1" dirty="0" smtClean="0">
              <a:solidFill>
                <a:schemeClr val="bg1"/>
              </a:solidFill>
            </a:endParaRPr>
          </a:p>
        </p:txBody>
      </p:sp>
      <p:sp>
        <p:nvSpPr>
          <p:cNvPr id="2" name="文本框 1"/>
          <p:cNvSpPr txBox="1"/>
          <p:nvPr/>
        </p:nvSpPr>
        <p:spPr>
          <a:xfrm>
            <a:off x="695323" y="1729360"/>
            <a:ext cx="5935662" cy="4108817"/>
          </a:xfrm>
          <a:prstGeom prst="rect">
            <a:avLst/>
          </a:prstGeom>
          <a:noFill/>
        </p:spPr>
        <p:txBody>
          <a:bodyPr wrap="square" rtlCol="0">
            <a:spAutoFit/>
          </a:bodyPr>
          <a:lstStyle/>
          <a:p>
            <a:pPr>
              <a:lnSpc>
                <a:spcPct val="150000"/>
              </a:lnSpc>
            </a:pPr>
            <a:r>
              <a:rPr lang="en-US" altLang="zh-CN" dirty="0" smtClean="0"/>
              <a:t>4</a:t>
            </a:r>
            <a:r>
              <a:rPr lang="zh-CN" altLang="en-US" dirty="0" smtClean="0"/>
              <a:t>：基</a:t>
            </a:r>
            <a:endParaRPr lang="en-US" altLang="zh-CN" dirty="0" smtClean="0"/>
          </a:p>
          <a:p>
            <a:pPr>
              <a:lnSpc>
                <a:spcPct val="150000"/>
              </a:lnSpc>
            </a:pPr>
            <a:r>
              <a:rPr lang="zh-CN" altLang="en-US" dirty="0"/>
              <a:t>一</a:t>
            </a:r>
            <a:r>
              <a:rPr lang="zh-CN" altLang="en-US" dirty="0" smtClean="0"/>
              <a:t>组</a:t>
            </a:r>
            <a:r>
              <a:rPr lang="zh-CN" altLang="en-US" b="1" dirty="0" smtClean="0"/>
              <a:t>线性无关</a:t>
            </a:r>
            <a:r>
              <a:rPr lang="zh-CN" altLang="en-US" dirty="0" smtClean="0"/>
              <a:t>的并且通过他们的组合可</a:t>
            </a:r>
            <a:r>
              <a:rPr lang="zh-CN" altLang="en-US" b="1" dirty="0" smtClean="0"/>
              <a:t>表示所在空间的任意一个向量</a:t>
            </a:r>
            <a:r>
              <a:rPr lang="zh-CN" altLang="en-US" dirty="0" smtClean="0"/>
              <a:t>的一组向量。</a:t>
            </a:r>
            <a:endParaRPr lang="en-US" altLang="zh-CN" dirty="0" smtClean="0"/>
          </a:p>
          <a:p>
            <a:pPr>
              <a:lnSpc>
                <a:spcPct val="150000"/>
              </a:lnSpc>
            </a:pPr>
            <a:r>
              <a:rPr lang="zh-CN" altLang="en-US" dirty="0" smtClean="0"/>
              <a:t>右图：</a:t>
            </a:r>
            <a:r>
              <a:rPr lang="en-US" altLang="zh-CN" dirty="0" smtClean="0"/>
              <a:t>A</a:t>
            </a:r>
            <a:r>
              <a:rPr lang="zh-CN" altLang="en-US" dirty="0" smtClean="0"/>
              <a:t>（</a:t>
            </a:r>
            <a:r>
              <a:rPr lang="en-US" altLang="zh-CN" dirty="0" smtClean="0"/>
              <a:t>3,2</a:t>
            </a:r>
            <a:r>
              <a:rPr lang="zh-CN" altLang="en-US" dirty="0" smtClean="0"/>
              <a:t>） </a:t>
            </a:r>
            <a:endParaRPr lang="en-US" altLang="zh-CN" dirty="0" smtClean="0"/>
          </a:p>
          <a:p>
            <a:pPr>
              <a:lnSpc>
                <a:spcPct val="150000"/>
              </a:lnSpc>
            </a:pPr>
            <a:r>
              <a:rPr lang="zh-CN" altLang="en-US" dirty="0"/>
              <a:t>以</a:t>
            </a:r>
            <a:r>
              <a:rPr lang="en-US" altLang="zh-CN" dirty="0"/>
              <a:t>x</a:t>
            </a:r>
            <a:r>
              <a:rPr lang="zh-CN" altLang="en-US" dirty="0"/>
              <a:t>轴和</a:t>
            </a:r>
            <a:r>
              <a:rPr lang="en-US" altLang="zh-CN" dirty="0"/>
              <a:t>y</a:t>
            </a:r>
            <a:r>
              <a:rPr lang="zh-CN" altLang="en-US" dirty="0"/>
              <a:t>轴上正方向长度为</a:t>
            </a:r>
            <a:r>
              <a:rPr lang="en-US" altLang="zh-CN" dirty="0"/>
              <a:t>1</a:t>
            </a:r>
            <a:r>
              <a:rPr lang="zh-CN" altLang="en-US" dirty="0"/>
              <a:t>的向量为</a:t>
            </a:r>
            <a:r>
              <a:rPr lang="zh-CN" altLang="en-US" dirty="0" smtClean="0"/>
              <a:t>标准表示的。</a:t>
            </a:r>
            <a:endParaRPr lang="en-US" altLang="zh-CN" dirty="0" smtClean="0"/>
          </a:p>
          <a:p>
            <a:pPr>
              <a:lnSpc>
                <a:spcPct val="150000"/>
              </a:lnSpc>
            </a:pPr>
            <a:r>
              <a:rPr lang="zh-CN" altLang="en-US" dirty="0" smtClean="0"/>
              <a:t>其实就是基（</a:t>
            </a:r>
            <a:r>
              <a:rPr lang="en-US" altLang="zh-CN" dirty="0" smtClean="0"/>
              <a:t>1,0</a:t>
            </a:r>
            <a:r>
              <a:rPr lang="zh-CN" altLang="en-US" dirty="0" smtClean="0"/>
              <a:t>）</a:t>
            </a:r>
            <a:r>
              <a:rPr lang="en-US" altLang="zh-CN" baseline="30000" dirty="0" smtClean="0"/>
              <a:t>T</a:t>
            </a:r>
            <a:r>
              <a:rPr lang="zh-CN" altLang="en-US" dirty="0" smtClean="0"/>
              <a:t>（</a:t>
            </a:r>
            <a:r>
              <a:rPr lang="en-US" altLang="zh-CN" dirty="0" smtClean="0"/>
              <a:t>0</a:t>
            </a:r>
            <a:r>
              <a:rPr lang="zh-CN" altLang="en-US" dirty="0" smtClean="0"/>
              <a:t>，</a:t>
            </a:r>
            <a:r>
              <a:rPr lang="en-US" altLang="zh-CN" dirty="0" smtClean="0"/>
              <a:t>1</a:t>
            </a:r>
            <a:r>
              <a:rPr lang="zh-CN" altLang="en-US" dirty="0" smtClean="0"/>
              <a:t>）</a:t>
            </a:r>
            <a:r>
              <a:rPr lang="zh-CN" altLang="en-US" baseline="30000" dirty="0"/>
              <a:t> </a:t>
            </a:r>
            <a:r>
              <a:rPr lang="en-US" altLang="zh-CN" baseline="30000" dirty="0"/>
              <a:t>T</a:t>
            </a:r>
            <a:r>
              <a:rPr lang="zh-CN" altLang="en-US" dirty="0" smtClean="0"/>
              <a:t> 组合而来的。</a:t>
            </a:r>
            <a:endParaRPr lang="en-US" altLang="zh-CN" dirty="0" smtClean="0"/>
          </a:p>
          <a:p>
            <a:pPr>
              <a:lnSpc>
                <a:spcPct val="150000"/>
              </a:lnSpc>
            </a:pPr>
            <a:endParaRPr lang="en-US" altLang="zh-CN" baseline="30000" dirty="0"/>
          </a:p>
          <a:p>
            <a:pPr>
              <a:lnSpc>
                <a:spcPct val="150000"/>
              </a:lnSpc>
            </a:pPr>
            <a:r>
              <a:rPr lang="zh-CN" altLang="en-US" dirty="0"/>
              <a:t>所以，</a:t>
            </a:r>
            <a:r>
              <a:rPr lang="zh-CN" altLang="en-US" b="1" dirty="0"/>
              <a:t>要准确描述向量，首先要确定一组基，然后给出在基所在的各个直线上的投影值，就可以</a:t>
            </a:r>
            <a:r>
              <a:rPr lang="zh-CN" altLang="en-US" b="1" dirty="0" smtClean="0"/>
              <a:t>了。</a:t>
            </a:r>
            <a:endParaRPr lang="en-US" altLang="zh-CN" dirty="0" smtClean="0"/>
          </a:p>
          <a:p>
            <a:pPr>
              <a:lnSpc>
                <a:spcPct val="150000"/>
              </a:lnSpc>
            </a:pPr>
            <a:endParaRPr lang="en-US" altLang="zh-CN" dirty="0" smtClean="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662" y="176778"/>
            <a:ext cx="5705475" cy="567690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094" y="628586"/>
            <a:ext cx="5695950" cy="5657850"/>
          </a:xfrm>
          <a:prstGeom prst="rect">
            <a:avLst/>
          </a:prstGeom>
        </p:spPr>
      </p:pic>
    </p:spTree>
    <p:extLst>
      <p:ext uri="{BB962C8B-B14F-4D97-AF65-F5344CB8AC3E}">
        <p14:creationId xmlns:p14="http://schemas.microsoft.com/office/powerpoint/2010/main" val="21315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3220"/>
          </a:xfrm>
          <a:prstGeom prst="rect">
            <a:avLst/>
          </a:prstGeom>
          <a:noFill/>
        </p:spPr>
        <p:txBody>
          <a:bodyPr wrap="square" rtlCol="0">
            <a:spAutoFit/>
          </a:bodyPr>
          <a:lstStyle/>
          <a:p>
            <a:r>
              <a:rPr lang="zh-CN" altLang="en-US" sz="2800" b="1" dirty="0"/>
              <a:t>二</a:t>
            </a:r>
            <a:r>
              <a:rPr lang="zh-CN" altLang="en-US" sz="2800" b="1" dirty="0" smtClean="0"/>
              <a:t> </a:t>
            </a:r>
            <a:r>
              <a:rPr lang="en-US" altLang="zh-CN" sz="2800" b="1" dirty="0" smtClean="0"/>
              <a:t>PCA</a:t>
            </a:r>
            <a:r>
              <a:rPr lang="zh-CN" altLang="en-US" sz="2800" b="1" dirty="0" smtClean="0"/>
              <a:t>（主要成分分析）</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6" name="矩形 5"/>
          <p:cNvSpPr/>
          <p:nvPr/>
        </p:nvSpPr>
        <p:spPr>
          <a:xfrm>
            <a:off x="695323" y="926774"/>
            <a:ext cx="1148071" cy="461665"/>
          </a:xfrm>
          <a:prstGeom prst="rect">
            <a:avLst/>
          </a:prstGeom>
          <a:solidFill>
            <a:schemeClr val="accent1"/>
          </a:solidFill>
        </p:spPr>
        <p:txBody>
          <a:bodyPr wrap="none">
            <a:spAutoFit/>
          </a:bodyPr>
          <a:lstStyle/>
          <a:p>
            <a:r>
              <a:rPr lang="en-US" altLang="zh-CN" sz="2400" b="1" dirty="0" smtClean="0">
                <a:solidFill>
                  <a:schemeClr val="bg1"/>
                </a:solidFill>
              </a:rPr>
              <a:t>2.2</a:t>
            </a:r>
            <a:r>
              <a:rPr lang="zh-CN" altLang="en-US" sz="2400" b="1" dirty="0">
                <a:solidFill>
                  <a:schemeClr val="bg1"/>
                </a:solidFill>
              </a:rPr>
              <a:t> 基</a:t>
            </a:r>
            <a:endParaRPr lang="en-US" altLang="zh-CN" sz="2400" b="1" dirty="0" smtClean="0">
              <a:solidFill>
                <a:schemeClr val="bg1"/>
              </a:solidFill>
            </a:endParaRPr>
          </a:p>
        </p:txBody>
      </p:sp>
      <mc:AlternateContent xmlns:mc="http://schemas.openxmlformats.org/markup-compatibility/2006" xmlns:a14="http://schemas.microsoft.com/office/drawing/2010/main">
        <mc:Choice Requires="a14">
          <p:sp>
            <p:nvSpPr>
              <p:cNvPr id="2" name="文本框 1"/>
              <p:cNvSpPr txBox="1"/>
              <p:nvPr/>
            </p:nvSpPr>
            <p:spPr>
              <a:xfrm>
                <a:off x="695323" y="1504328"/>
                <a:ext cx="5935662" cy="5478231"/>
              </a:xfrm>
              <a:prstGeom prst="rect">
                <a:avLst/>
              </a:prstGeom>
              <a:noFill/>
            </p:spPr>
            <p:txBody>
              <a:bodyPr wrap="square" rtlCol="0">
                <a:spAutoFit/>
              </a:bodyPr>
              <a:lstStyle/>
              <a:p>
                <a:pPr>
                  <a:lnSpc>
                    <a:spcPct val="150000"/>
                  </a:lnSpc>
                </a:pPr>
                <a:r>
                  <a:rPr lang="zh-CN" altLang="en-US" dirty="0" smtClean="0"/>
                  <a:t>对于二维平面而言：实际上任何两个线性无关的量都可以作为基。</a:t>
                </a:r>
                <a:endParaRPr lang="en-US" altLang="zh-CN" dirty="0" smtClean="0"/>
              </a:p>
              <a:p>
                <a:pPr>
                  <a:lnSpc>
                    <a:spcPct val="150000"/>
                  </a:lnSpc>
                </a:pPr>
                <a:r>
                  <a:rPr lang="zh-CN" altLang="en-US" dirty="0" smtClean="0"/>
                  <a:t>例如：我们取</a:t>
                </a:r>
                <a:r>
                  <a:rPr lang="en-US" altLang="zh-CN" dirty="0" smtClean="0"/>
                  <a:t>(</a:t>
                </a:r>
                <a:r>
                  <a:rPr lang="en-US" altLang="zh-CN" dirty="0"/>
                  <a:t>1,1)</a:t>
                </a:r>
                <a:r>
                  <a:rPr lang="zh-CN" altLang="en-US" dirty="0"/>
                  <a:t>和</a:t>
                </a:r>
                <a:r>
                  <a:rPr lang="en-US" altLang="zh-CN" dirty="0"/>
                  <a:t>(-1,1)</a:t>
                </a:r>
                <a:r>
                  <a:rPr lang="zh-CN" altLang="en-US" dirty="0"/>
                  <a:t>也可以成为一组基</a:t>
                </a:r>
                <a:r>
                  <a:rPr lang="zh-CN" altLang="en-US" dirty="0" smtClean="0"/>
                  <a:t>。将其模化为</a:t>
                </a:r>
                <a:r>
                  <a:rPr lang="en-US" altLang="zh-CN" dirty="0" smtClean="0"/>
                  <a:t>1</a:t>
                </a:r>
                <a:r>
                  <a:rPr lang="zh-CN" altLang="en-US" dirty="0" smtClean="0"/>
                  <a:t>后得到：</a:t>
                </a:r>
                <a:endParaRPr lang="en-US" altLang="zh-CN" dirty="0" smtClean="0"/>
              </a:p>
              <a:p>
                <a:pPr algn="ctr">
                  <a:lnSpc>
                    <a:spcPct val="150000"/>
                  </a:lnSpc>
                </a:pPr>
                <a14:m>
                  <m:oMath xmlns:m="http://schemas.openxmlformats.org/officeDocument/2006/math">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oMath>
                </a14:m>
                <a:r>
                  <a:rPr lang="en-US" altLang="zh-CN" b="0" dirty="0" smtClean="0"/>
                  <a:t> ,</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oMath>
                </a14:m>
                <a:r>
                  <a:rPr lang="en-US" altLang="zh-CN" b="0" dirty="0" smtClean="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oMath>
                </a14:m>
                <a:r>
                  <a:rPr lang="en-US" altLang="zh-CN" dirty="0"/>
                  <a:t> ,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oMath>
                </a14:m>
                <a:r>
                  <a:rPr lang="en-US" altLang="zh-CN" dirty="0" smtClean="0"/>
                  <a:t>)</a:t>
                </a:r>
              </a:p>
              <a:p>
                <a:pPr>
                  <a:lnSpc>
                    <a:spcPct val="150000"/>
                  </a:lnSpc>
                </a:pPr>
                <a:r>
                  <a:rPr lang="zh-CN" altLang="en-US" dirty="0" smtClean="0"/>
                  <a:t>则在新基上的表示</a:t>
                </a:r>
                <a:r>
                  <a:rPr lang="en-US" altLang="zh-CN" dirty="0" smtClean="0"/>
                  <a:t>:</a:t>
                </a:r>
              </a:p>
              <a:p>
                <a:pPr>
                  <a:lnSpc>
                    <a:spcPct val="150000"/>
                  </a:lnSpc>
                </a:pPr>
                <a:r>
                  <a:rPr lang="zh-CN" altLang="en-US" dirty="0"/>
                  <a:t>根据</a:t>
                </a:r>
                <a:r>
                  <a:rPr lang="zh-CN" altLang="en-US" dirty="0" smtClean="0"/>
                  <a:t>内积</a:t>
                </a:r>
                <a:r>
                  <a:rPr lang="zh-CN" altLang="en-US" dirty="0"/>
                  <a:t>的几何意义，我们只要分别计算</a:t>
                </a:r>
                <a:r>
                  <a:rPr lang="en-US" altLang="zh-CN" dirty="0"/>
                  <a:t>(3,2)</a:t>
                </a:r>
                <a:r>
                  <a:rPr lang="zh-CN" altLang="en-US" dirty="0"/>
                  <a:t>和两个基的</a:t>
                </a:r>
                <a:r>
                  <a:rPr lang="zh-CN" altLang="en-US" dirty="0" smtClean="0"/>
                  <a:t>内积</a:t>
                </a:r>
                <a:endParaRPr lang="en-US" altLang="zh-CN" dirty="0" smtClean="0"/>
              </a:p>
              <a:p>
                <a:pPr algn="ctr">
                  <a:lnSpc>
                    <a:spcPct val="150000"/>
                  </a:lnSpc>
                </a:pPr>
                <a:r>
                  <a:rPr lang="en-US" altLang="zh-CN" dirty="0"/>
                  <a:t> </a:t>
                </a:r>
                <a14:m>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5</m:t>
                        </m:r>
                      </m:num>
                      <m:den>
                        <m:rad>
                          <m:radPr>
                            <m:degHide m:val="on"/>
                            <m:ctrlPr>
                              <a:rPr lang="en-US" altLang="zh-CN" i="1">
                                <a:latin typeface="Cambria Math" panose="02040503050406030204" pitchFamily="18" charset="0"/>
                              </a:rPr>
                            </m:ctrlPr>
                          </m:radPr>
                          <m:deg/>
                          <m:e>
                            <m:r>
                              <a:rPr lang="en-US" altLang="zh-CN" i="1" smtClean="0">
                                <a:latin typeface="Cambria Math" panose="02040503050406030204" pitchFamily="18" charset="0"/>
                              </a:rPr>
                              <m:t>2</m:t>
                            </m:r>
                          </m:e>
                        </m:rad>
                      </m:den>
                    </m:f>
                  </m:oMath>
                </a14:m>
                <a:r>
                  <a:rPr lang="en-US" altLang="zh-CN" dirty="0"/>
                  <a:t> , </a:t>
                </a:r>
                <a:r>
                  <a:rPr lang="en-US" altLang="zh-CN" dirty="0" smtClean="0"/>
                  <a:t>-</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den>
                    </m:f>
                  </m:oMath>
                </a14:m>
                <a:r>
                  <a:rPr lang="en-US" altLang="zh-CN" dirty="0"/>
                  <a:t>) </a:t>
                </a:r>
                <a:endParaRPr lang="en-US" altLang="zh-CN" dirty="0" smtClean="0"/>
              </a:p>
              <a:p>
                <a:pPr algn="ctr">
                  <a:lnSpc>
                    <a:spcPct val="150000"/>
                  </a:lnSpc>
                </a:pPr>
                <a:r>
                  <a:rPr lang="zh-CN" altLang="en-US" dirty="0"/>
                  <a:t>正交基：基中任意两个向量相互垂直</a:t>
                </a:r>
                <a:endParaRPr lang="en-US" altLang="zh-CN" dirty="0"/>
              </a:p>
              <a:p>
                <a:pPr algn="ctr">
                  <a:lnSpc>
                    <a:spcPct val="150000"/>
                  </a:lnSpc>
                </a:pPr>
                <a:r>
                  <a:rPr lang="zh-CN" altLang="en-US" dirty="0" smtClean="0"/>
                  <a:t>一般而言我们都将会选择正交基</a:t>
                </a:r>
                <a:endParaRPr lang="en-US" altLang="zh-CN" dirty="0"/>
              </a:p>
              <a:p>
                <a:pPr>
                  <a:lnSpc>
                    <a:spcPct val="150000"/>
                  </a:lnSpc>
                </a:pPr>
                <a:endParaRPr lang="en-US" altLang="zh-CN" b="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695323" y="1504328"/>
                <a:ext cx="5935662" cy="5478231"/>
              </a:xfrm>
              <a:prstGeom prst="rect">
                <a:avLst/>
              </a:prstGeom>
              <a:blipFill rotWithShape="0">
                <a:blip r:embed="rId3"/>
                <a:stretch>
                  <a:fillRect l="-821" r="-513"/>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985" y="625832"/>
            <a:ext cx="5695950" cy="5667375"/>
          </a:xfrm>
          <a:prstGeom prst="rect">
            <a:avLst/>
          </a:prstGeom>
        </p:spPr>
      </p:pic>
    </p:spTree>
    <p:extLst>
      <p:ext uri="{BB962C8B-B14F-4D97-AF65-F5344CB8AC3E}">
        <p14:creationId xmlns:p14="http://schemas.microsoft.com/office/powerpoint/2010/main" val="2645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9574</TotalTime>
  <Words>2690</Words>
  <Application>Microsoft Office PowerPoint</Application>
  <PresentationFormat>宽屏</PresentationFormat>
  <Paragraphs>266</Paragraphs>
  <Slides>25</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Helvetica Neue</vt:lpstr>
      <vt:lpstr>华文楷体</vt:lpstr>
      <vt:lpstr>宋体</vt:lpstr>
      <vt:lpstr>微软雅黑</vt:lpstr>
      <vt:lpstr>Arial</vt:lpstr>
      <vt:lpstr>Calibri</vt:lpstr>
      <vt:lpstr>Cambria Math</vt:lpstr>
      <vt:lpstr>Consolas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陈鹏</cp:lastModifiedBy>
  <cp:revision>1323</cp:revision>
  <dcterms:created xsi:type="dcterms:W3CDTF">2015-10-24T01:57:00Z</dcterms:created>
  <dcterms:modified xsi:type="dcterms:W3CDTF">2017-05-21T07:01:24Z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蓝色扁平化学术答辩模板第六部.pptx</vt:lpwstr>
  </property>
  <property fmtid="{D5CDD505-2E9C-101B-9397-08002B2CF9AE}" pid="3" name="fileid">
    <vt:lpwstr>786060</vt:lpwstr>
  </property>
  <property fmtid="{D5CDD505-2E9C-101B-9397-08002B2CF9AE}" pid="4" name="KSOProductBuildVer">
    <vt:lpwstr>2052-10.1.0.5457</vt:lpwstr>
  </property>
</Properties>
</file>