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2"/>
  </p:notesMasterIdLst>
  <p:sldIdLst>
    <p:sldId id="672" r:id="rId2"/>
    <p:sldId id="600" r:id="rId3"/>
    <p:sldId id="734" r:id="rId4"/>
    <p:sldId id="733" r:id="rId5"/>
    <p:sldId id="735" r:id="rId6"/>
    <p:sldId id="736" r:id="rId7"/>
    <p:sldId id="739" r:id="rId8"/>
    <p:sldId id="737" r:id="rId9"/>
    <p:sldId id="738" r:id="rId10"/>
    <p:sldId id="572" r:id="rId11"/>
  </p:sldIdLst>
  <p:sldSz cx="10160000" cy="5715000"/>
  <p:notesSz cx="6858000" cy="9144000"/>
  <p:custDataLst>
    <p:tags r:id="rId13"/>
  </p:custDataLst>
  <p:defaultTextStyle>
    <a:defPPr>
      <a:defRPr lang="bg-BG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J" lastIdx="1" clrIdx="0"/>
  <p:cmAuthor id="2" name="apple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DDAB"/>
    <a:srgbClr val="DE7C83"/>
    <a:srgbClr val="69A0C9"/>
    <a:srgbClr val="0070C0"/>
    <a:srgbClr val="C1313B"/>
    <a:srgbClr val="CE2438"/>
    <a:srgbClr val="FFF3DD"/>
    <a:srgbClr val="FFD7AB"/>
    <a:srgbClr val="FFAD53"/>
    <a:srgbClr val="F4E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4898" autoAdjust="0"/>
  </p:normalViewPr>
  <p:slideViewPr>
    <p:cSldViewPr snapToGrid="0">
      <p:cViewPr varScale="1">
        <p:scale>
          <a:sx n="109" d="100"/>
          <a:sy n="109" d="100"/>
        </p:scale>
        <p:origin x="1188" y="96"/>
      </p:cViewPr>
      <p:guideLst>
        <p:guide orient="horz" pos="1800"/>
        <p:guide pos="32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B31F7-1D0F-4100-A99C-DC93AA4BA939}" type="datetimeFigureOut">
              <a:rPr lang="bg-BG" smtClean="0"/>
              <a:t>5.12.2023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A003C-ACE2-4EF7-AF62-71758D32E6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3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572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443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</a:t>
            </a:r>
            <a:r>
              <a:rPr lang="en-US" baseline="0" dirty="0"/>
              <a:t> can change an image with </a:t>
            </a:r>
            <a:r>
              <a:rPr lang="en-US" b="1" baseline="0" dirty="0"/>
              <a:t>Right click </a:t>
            </a:r>
            <a:r>
              <a:rPr lang="en-US" b="0" baseline="0" dirty="0"/>
              <a:t>-&gt; </a:t>
            </a:r>
            <a:r>
              <a:rPr lang="en-US" b="1" baseline="0" dirty="0"/>
              <a:t>Change Picture</a:t>
            </a:r>
            <a:r>
              <a:rPr lang="en-US" b="0" baseline="0" dirty="0"/>
              <a:t>-&gt; </a:t>
            </a:r>
            <a:r>
              <a:rPr lang="en-US" b="1" baseline="0" dirty="0"/>
              <a:t>Browse</a:t>
            </a:r>
            <a:endParaRPr lang="bg-BG" b="1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589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38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2287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20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9448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9765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712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3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160000" cy="5715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26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98500" y="304272"/>
            <a:ext cx="7516586" cy="1114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just">
              <a:defRPr sz="2000">
                <a:solidFill>
                  <a:srgbClr val="41495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任意多边形 17">
            <a:extLst>
              <a:ext uri="{FF2B5EF4-FFF2-40B4-BE49-F238E27FC236}">
                <a16:creationId xmlns:a16="http://schemas.microsoft.com/office/drawing/2014/main" id="{35C08476-B232-F34A-952B-E6A51EAD2F8A}"/>
              </a:ext>
            </a:extLst>
          </p:cNvPr>
          <p:cNvSpPr/>
          <p:nvPr userDrawn="1"/>
        </p:nvSpPr>
        <p:spPr>
          <a:xfrm>
            <a:off x="8" y="5216024"/>
            <a:ext cx="10156023" cy="498976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9" name="任意多边形 18">
            <a:extLst>
              <a:ext uri="{FF2B5EF4-FFF2-40B4-BE49-F238E27FC236}">
                <a16:creationId xmlns:a16="http://schemas.microsoft.com/office/drawing/2014/main" id="{CE0EC014-6D19-3947-BA92-8B0C9014431B}"/>
              </a:ext>
            </a:extLst>
          </p:cNvPr>
          <p:cNvSpPr/>
          <p:nvPr userDrawn="1"/>
        </p:nvSpPr>
        <p:spPr>
          <a:xfrm>
            <a:off x="-8169" y="5216024"/>
            <a:ext cx="4002780" cy="498976"/>
          </a:xfrm>
          <a:custGeom>
            <a:avLst/>
            <a:gdLst>
              <a:gd name="connsiteX0" fmla="*/ 576 w 4789349"/>
              <a:gd name="connsiteY0" fmla="*/ 0 h 985837"/>
              <a:gd name="connsiteX1" fmla="*/ 4789349 w 4789349"/>
              <a:gd name="connsiteY1" fmla="*/ 387066 h 985837"/>
              <a:gd name="connsiteX2" fmla="*/ 10113 w 4789349"/>
              <a:gd name="connsiteY2" fmla="*/ 985837 h 985837"/>
              <a:gd name="connsiteX3" fmla="*/ 5340 w 4789349"/>
              <a:gd name="connsiteY3" fmla="*/ 985837 h 985837"/>
              <a:gd name="connsiteX4" fmla="*/ 576 w 4789349"/>
              <a:gd name="connsiteY4" fmla="*/ 0 h 985837"/>
              <a:gd name="connsiteX0" fmla="*/ 9523 w 4784009"/>
              <a:gd name="connsiteY0" fmla="*/ 155859 h 598771"/>
              <a:gd name="connsiteX1" fmla="*/ 4784009 w 4784009"/>
              <a:gd name="connsiteY1" fmla="*/ 0 h 598771"/>
              <a:gd name="connsiteX2" fmla="*/ 4773 w 4784009"/>
              <a:gd name="connsiteY2" fmla="*/ 598771 h 598771"/>
              <a:gd name="connsiteX3" fmla="*/ 0 w 4784009"/>
              <a:gd name="connsiteY3" fmla="*/ 598771 h 598771"/>
              <a:gd name="connsiteX4" fmla="*/ 9523 w 4784009"/>
              <a:gd name="connsiteY4" fmla="*/ 155859 h 598771"/>
              <a:gd name="connsiteX0" fmla="*/ 275 w 4803336"/>
              <a:gd name="connsiteY0" fmla="*/ 155859 h 598771"/>
              <a:gd name="connsiteX1" fmla="*/ 4803336 w 4803336"/>
              <a:gd name="connsiteY1" fmla="*/ 0 h 598771"/>
              <a:gd name="connsiteX2" fmla="*/ 24100 w 4803336"/>
              <a:gd name="connsiteY2" fmla="*/ 598771 h 598771"/>
              <a:gd name="connsiteX3" fmla="*/ 19327 w 4803336"/>
              <a:gd name="connsiteY3" fmla="*/ 598771 h 598771"/>
              <a:gd name="connsiteX4" fmla="*/ 275 w 4803336"/>
              <a:gd name="connsiteY4" fmla="*/ 155859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3336" h="598771">
                <a:moveTo>
                  <a:pt x="275" y="155859"/>
                </a:moveTo>
                <a:lnTo>
                  <a:pt x="4803336" y="0"/>
                </a:lnTo>
                <a:lnTo>
                  <a:pt x="24100" y="598771"/>
                </a:lnTo>
                <a:lnTo>
                  <a:pt x="19327" y="598771"/>
                </a:lnTo>
                <a:cubicBezTo>
                  <a:pt x="22502" y="270159"/>
                  <a:pt x="-2900" y="484471"/>
                  <a:pt x="275" y="155859"/>
                </a:cubicBezTo>
                <a:close/>
              </a:path>
            </a:pathLst>
          </a:custGeom>
          <a:solidFill>
            <a:srgbClr val="5B9BD5">
              <a:lumMod val="75000"/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ACDB0B61-49F0-F34F-8C2D-DB5FE3CEE7D3}"/>
              </a:ext>
            </a:extLst>
          </p:cNvPr>
          <p:cNvSpPr/>
          <p:nvPr userDrawn="1"/>
        </p:nvSpPr>
        <p:spPr>
          <a:xfrm flipV="1">
            <a:off x="-8169" y="-4"/>
            <a:ext cx="7437669" cy="2095504"/>
          </a:xfrm>
          <a:prstGeom prst="rtTriangle">
            <a:avLst/>
          </a:prstGeom>
          <a:solidFill>
            <a:schemeClr val="bg2">
              <a:lumMod val="20000"/>
              <a:lumOff val="80000"/>
              <a:alpha val="9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1" name="等腰三角形 17">
            <a:extLst>
              <a:ext uri="{FF2B5EF4-FFF2-40B4-BE49-F238E27FC236}">
                <a16:creationId xmlns:a16="http://schemas.microsoft.com/office/drawing/2014/main" id="{6F1B8702-807D-D247-8D20-B9475F11C0EE}"/>
              </a:ext>
            </a:extLst>
          </p:cNvPr>
          <p:cNvSpPr/>
          <p:nvPr userDrawn="1"/>
        </p:nvSpPr>
        <p:spPr>
          <a:xfrm>
            <a:off x="6934200" y="1349375"/>
            <a:ext cx="3253582" cy="3658321"/>
          </a:xfrm>
          <a:custGeom>
            <a:avLst/>
            <a:gdLst>
              <a:gd name="connsiteX0" fmla="*/ 0 w 2857500"/>
              <a:gd name="connsiteY0" fmla="*/ 457200 h 457200"/>
              <a:gd name="connsiteX1" fmla="*/ 1428750 w 2857500"/>
              <a:gd name="connsiteY1" fmla="*/ 0 h 457200"/>
              <a:gd name="connsiteX2" fmla="*/ 2857500 w 2857500"/>
              <a:gd name="connsiteY2" fmla="*/ 457200 h 457200"/>
              <a:gd name="connsiteX3" fmla="*/ 0 w 2857500"/>
              <a:gd name="connsiteY3" fmla="*/ 457200 h 457200"/>
              <a:gd name="connsiteX0" fmla="*/ 0 w 3186113"/>
              <a:gd name="connsiteY0" fmla="*/ 1042988 h 1042988"/>
              <a:gd name="connsiteX1" fmla="*/ 3186113 w 3186113"/>
              <a:gd name="connsiteY1" fmla="*/ 0 h 1042988"/>
              <a:gd name="connsiteX2" fmla="*/ 2857500 w 3186113"/>
              <a:gd name="connsiteY2" fmla="*/ 1042988 h 1042988"/>
              <a:gd name="connsiteX3" fmla="*/ 0 w 3186113"/>
              <a:gd name="connsiteY3" fmla="*/ 1042988 h 1042988"/>
              <a:gd name="connsiteX0" fmla="*/ 0 w 4143376"/>
              <a:gd name="connsiteY0" fmla="*/ 942976 h 1042988"/>
              <a:gd name="connsiteX1" fmla="*/ 4143376 w 4143376"/>
              <a:gd name="connsiteY1" fmla="*/ 0 h 1042988"/>
              <a:gd name="connsiteX2" fmla="*/ 3814763 w 4143376"/>
              <a:gd name="connsiteY2" fmla="*/ 1042988 h 1042988"/>
              <a:gd name="connsiteX3" fmla="*/ 0 w 4143376"/>
              <a:gd name="connsiteY3" fmla="*/ 942976 h 1042988"/>
              <a:gd name="connsiteX0" fmla="*/ 0 w 4186238"/>
              <a:gd name="connsiteY0" fmla="*/ 928688 h 1042988"/>
              <a:gd name="connsiteX1" fmla="*/ 4186238 w 4186238"/>
              <a:gd name="connsiteY1" fmla="*/ 0 h 1042988"/>
              <a:gd name="connsiteX2" fmla="*/ 3857625 w 4186238"/>
              <a:gd name="connsiteY2" fmla="*/ 1042988 h 1042988"/>
              <a:gd name="connsiteX3" fmla="*/ 0 w 4186238"/>
              <a:gd name="connsiteY3" fmla="*/ 928688 h 1042988"/>
              <a:gd name="connsiteX0" fmla="*/ 0 w 4186238"/>
              <a:gd name="connsiteY0" fmla="*/ 928688 h 1485900"/>
              <a:gd name="connsiteX1" fmla="*/ 4186238 w 4186238"/>
              <a:gd name="connsiteY1" fmla="*/ 0 h 1485900"/>
              <a:gd name="connsiteX2" fmla="*/ 4143375 w 4186238"/>
              <a:gd name="connsiteY2" fmla="*/ 1485900 h 1485900"/>
              <a:gd name="connsiteX3" fmla="*/ 0 w 4186238"/>
              <a:gd name="connsiteY3" fmla="*/ 928688 h 1485900"/>
              <a:gd name="connsiteX0" fmla="*/ 0 w 4171951"/>
              <a:gd name="connsiteY0" fmla="*/ 914401 h 1471613"/>
              <a:gd name="connsiteX1" fmla="*/ 4171951 w 4171951"/>
              <a:gd name="connsiteY1" fmla="*/ 0 h 1471613"/>
              <a:gd name="connsiteX2" fmla="*/ 4143375 w 4171951"/>
              <a:gd name="connsiteY2" fmla="*/ 1471613 h 1471613"/>
              <a:gd name="connsiteX3" fmla="*/ 0 w 4171951"/>
              <a:gd name="connsiteY3" fmla="*/ 914401 h 1471613"/>
              <a:gd name="connsiteX0" fmla="*/ 0 w 4171951"/>
              <a:gd name="connsiteY0" fmla="*/ 914401 h 1557338"/>
              <a:gd name="connsiteX1" fmla="*/ 4171951 w 4171951"/>
              <a:gd name="connsiteY1" fmla="*/ 0 h 1557338"/>
              <a:gd name="connsiteX2" fmla="*/ 4143375 w 4171951"/>
              <a:gd name="connsiteY2" fmla="*/ 1557338 h 1557338"/>
              <a:gd name="connsiteX3" fmla="*/ 0 w 4171951"/>
              <a:gd name="connsiteY3" fmla="*/ 914401 h 1557338"/>
              <a:gd name="connsiteX0" fmla="*/ 0 w 4171951"/>
              <a:gd name="connsiteY0" fmla="*/ 914401 h 5500688"/>
              <a:gd name="connsiteX1" fmla="*/ 4171951 w 4171951"/>
              <a:gd name="connsiteY1" fmla="*/ 0 h 5500688"/>
              <a:gd name="connsiteX2" fmla="*/ 4143375 w 4171951"/>
              <a:gd name="connsiteY2" fmla="*/ 5500688 h 5500688"/>
              <a:gd name="connsiteX3" fmla="*/ 0 w 4171951"/>
              <a:gd name="connsiteY3" fmla="*/ 914401 h 5500688"/>
              <a:gd name="connsiteX0" fmla="*/ 0 w 4171951"/>
              <a:gd name="connsiteY0" fmla="*/ 914401 h 5543550"/>
              <a:gd name="connsiteX1" fmla="*/ 4171951 w 4171951"/>
              <a:gd name="connsiteY1" fmla="*/ 0 h 5543550"/>
              <a:gd name="connsiteX2" fmla="*/ 4143375 w 4171951"/>
              <a:gd name="connsiteY2" fmla="*/ 5543550 h 5543550"/>
              <a:gd name="connsiteX3" fmla="*/ 0 w 4171951"/>
              <a:gd name="connsiteY3" fmla="*/ 914401 h 5543550"/>
              <a:gd name="connsiteX0" fmla="*/ 0 w 4152901"/>
              <a:gd name="connsiteY0" fmla="*/ 933451 h 5543550"/>
              <a:gd name="connsiteX1" fmla="*/ 4152901 w 4152901"/>
              <a:gd name="connsiteY1" fmla="*/ 0 h 5543550"/>
              <a:gd name="connsiteX2" fmla="*/ 4124325 w 4152901"/>
              <a:gd name="connsiteY2" fmla="*/ 5543550 h 5543550"/>
              <a:gd name="connsiteX3" fmla="*/ 0 w 4152901"/>
              <a:gd name="connsiteY3" fmla="*/ 933451 h 5543550"/>
              <a:gd name="connsiteX0" fmla="*/ 0 w 4152901"/>
              <a:gd name="connsiteY0" fmla="*/ 933451 h 5600700"/>
              <a:gd name="connsiteX1" fmla="*/ 4152901 w 4152901"/>
              <a:gd name="connsiteY1" fmla="*/ 0 h 5600700"/>
              <a:gd name="connsiteX2" fmla="*/ 4124325 w 4152901"/>
              <a:gd name="connsiteY2" fmla="*/ 5600700 h 5600700"/>
              <a:gd name="connsiteX3" fmla="*/ 0 w 4152901"/>
              <a:gd name="connsiteY3" fmla="*/ 933451 h 5600700"/>
              <a:gd name="connsiteX0" fmla="*/ 0 w 4162425"/>
              <a:gd name="connsiteY0" fmla="*/ 933451 h 5600700"/>
              <a:gd name="connsiteX1" fmla="*/ 4152901 w 4162425"/>
              <a:gd name="connsiteY1" fmla="*/ 0 h 5600700"/>
              <a:gd name="connsiteX2" fmla="*/ 4162425 w 4162425"/>
              <a:gd name="connsiteY2" fmla="*/ 5600700 h 5600700"/>
              <a:gd name="connsiteX3" fmla="*/ 0 w 4162425"/>
              <a:gd name="connsiteY3" fmla="*/ 933451 h 560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425" h="5600700">
                <a:moveTo>
                  <a:pt x="0" y="933451"/>
                </a:moveTo>
                <a:lnTo>
                  <a:pt x="4152901" y="0"/>
                </a:lnTo>
                <a:cubicBezTo>
                  <a:pt x="4156076" y="1866900"/>
                  <a:pt x="4159250" y="3733800"/>
                  <a:pt x="4162425" y="5600700"/>
                </a:cubicBezTo>
                <a:lnTo>
                  <a:pt x="0" y="933451"/>
                </a:lnTo>
                <a:close/>
              </a:path>
            </a:pathLst>
          </a:custGeom>
          <a:solidFill>
            <a:srgbClr val="5B9BD5">
              <a:lumMod val="20000"/>
              <a:lumOff val="80000"/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37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98500" y="304272"/>
            <a:ext cx="7516586" cy="1114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just">
              <a:defRPr sz="2000">
                <a:solidFill>
                  <a:srgbClr val="41495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任意多边形 17">
            <a:extLst>
              <a:ext uri="{FF2B5EF4-FFF2-40B4-BE49-F238E27FC236}">
                <a16:creationId xmlns:a16="http://schemas.microsoft.com/office/drawing/2014/main" id="{35C08476-B232-F34A-952B-E6A51EAD2F8A}"/>
              </a:ext>
            </a:extLst>
          </p:cNvPr>
          <p:cNvSpPr/>
          <p:nvPr userDrawn="1"/>
        </p:nvSpPr>
        <p:spPr>
          <a:xfrm>
            <a:off x="8" y="5216024"/>
            <a:ext cx="10156023" cy="498976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ACDB0B61-49F0-F34F-8C2D-DB5FE3CEE7D3}"/>
              </a:ext>
            </a:extLst>
          </p:cNvPr>
          <p:cNvSpPr/>
          <p:nvPr userDrawn="1"/>
        </p:nvSpPr>
        <p:spPr>
          <a:xfrm flipV="1">
            <a:off x="-8169" y="-4"/>
            <a:ext cx="7437669" cy="2095504"/>
          </a:xfrm>
          <a:prstGeom prst="rtTriangle">
            <a:avLst/>
          </a:prstGeom>
          <a:solidFill>
            <a:schemeClr val="bg2">
              <a:lumMod val="20000"/>
              <a:lumOff val="80000"/>
              <a:alpha val="9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1" name="等腰三角形 17">
            <a:extLst>
              <a:ext uri="{FF2B5EF4-FFF2-40B4-BE49-F238E27FC236}">
                <a16:creationId xmlns:a16="http://schemas.microsoft.com/office/drawing/2014/main" id="{6F1B8702-807D-D247-8D20-B9475F11C0EE}"/>
              </a:ext>
            </a:extLst>
          </p:cNvPr>
          <p:cNvSpPr/>
          <p:nvPr userDrawn="1"/>
        </p:nvSpPr>
        <p:spPr>
          <a:xfrm>
            <a:off x="6934200" y="1349375"/>
            <a:ext cx="3253582" cy="3658321"/>
          </a:xfrm>
          <a:custGeom>
            <a:avLst/>
            <a:gdLst>
              <a:gd name="connsiteX0" fmla="*/ 0 w 2857500"/>
              <a:gd name="connsiteY0" fmla="*/ 457200 h 457200"/>
              <a:gd name="connsiteX1" fmla="*/ 1428750 w 2857500"/>
              <a:gd name="connsiteY1" fmla="*/ 0 h 457200"/>
              <a:gd name="connsiteX2" fmla="*/ 2857500 w 2857500"/>
              <a:gd name="connsiteY2" fmla="*/ 457200 h 457200"/>
              <a:gd name="connsiteX3" fmla="*/ 0 w 2857500"/>
              <a:gd name="connsiteY3" fmla="*/ 457200 h 457200"/>
              <a:gd name="connsiteX0" fmla="*/ 0 w 3186113"/>
              <a:gd name="connsiteY0" fmla="*/ 1042988 h 1042988"/>
              <a:gd name="connsiteX1" fmla="*/ 3186113 w 3186113"/>
              <a:gd name="connsiteY1" fmla="*/ 0 h 1042988"/>
              <a:gd name="connsiteX2" fmla="*/ 2857500 w 3186113"/>
              <a:gd name="connsiteY2" fmla="*/ 1042988 h 1042988"/>
              <a:gd name="connsiteX3" fmla="*/ 0 w 3186113"/>
              <a:gd name="connsiteY3" fmla="*/ 1042988 h 1042988"/>
              <a:gd name="connsiteX0" fmla="*/ 0 w 4143376"/>
              <a:gd name="connsiteY0" fmla="*/ 942976 h 1042988"/>
              <a:gd name="connsiteX1" fmla="*/ 4143376 w 4143376"/>
              <a:gd name="connsiteY1" fmla="*/ 0 h 1042988"/>
              <a:gd name="connsiteX2" fmla="*/ 3814763 w 4143376"/>
              <a:gd name="connsiteY2" fmla="*/ 1042988 h 1042988"/>
              <a:gd name="connsiteX3" fmla="*/ 0 w 4143376"/>
              <a:gd name="connsiteY3" fmla="*/ 942976 h 1042988"/>
              <a:gd name="connsiteX0" fmla="*/ 0 w 4186238"/>
              <a:gd name="connsiteY0" fmla="*/ 928688 h 1042988"/>
              <a:gd name="connsiteX1" fmla="*/ 4186238 w 4186238"/>
              <a:gd name="connsiteY1" fmla="*/ 0 h 1042988"/>
              <a:gd name="connsiteX2" fmla="*/ 3857625 w 4186238"/>
              <a:gd name="connsiteY2" fmla="*/ 1042988 h 1042988"/>
              <a:gd name="connsiteX3" fmla="*/ 0 w 4186238"/>
              <a:gd name="connsiteY3" fmla="*/ 928688 h 1042988"/>
              <a:gd name="connsiteX0" fmla="*/ 0 w 4186238"/>
              <a:gd name="connsiteY0" fmla="*/ 928688 h 1485900"/>
              <a:gd name="connsiteX1" fmla="*/ 4186238 w 4186238"/>
              <a:gd name="connsiteY1" fmla="*/ 0 h 1485900"/>
              <a:gd name="connsiteX2" fmla="*/ 4143375 w 4186238"/>
              <a:gd name="connsiteY2" fmla="*/ 1485900 h 1485900"/>
              <a:gd name="connsiteX3" fmla="*/ 0 w 4186238"/>
              <a:gd name="connsiteY3" fmla="*/ 928688 h 1485900"/>
              <a:gd name="connsiteX0" fmla="*/ 0 w 4171951"/>
              <a:gd name="connsiteY0" fmla="*/ 914401 h 1471613"/>
              <a:gd name="connsiteX1" fmla="*/ 4171951 w 4171951"/>
              <a:gd name="connsiteY1" fmla="*/ 0 h 1471613"/>
              <a:gd name="connsiteX2" fmla="*/ 4143375 w 4171951"/>
              <a:gd name="connsiteY2" fmla="*/ 1471613 h 1471613"/>
              <a:gd name="connsiteX3" fmla="*/ 0 w 4171951"/>
              <a:gd name="connsiteY3" fmla="*/ 914401 h 1471613"/>
              <a:gd name="connsiteX0" fmla="*/ 0 w 4171951"/>
              <a:gd name="connsiteY0" fmla="*/ 914401 h 1557338"/>
              <a:gd name="connsiteX1" fmla="*/ 4171951 w 4171951"/>
              <a:gd name="connsiteY1" fmla="*/ 0 h 1557338"/>
              <a:gd name="connsiteX2" fmla="*/ 4143375 w 4171951"/>
              <a:gd name="connsiteY2" fmla="*/ 1557338 h 1557338"/>
              <a:gd name="connsiteX3" fmla="*/ 0 w 4171951"/>
              <a:gd name="connsiteY3" fmla="*/ 914401 h 1557338"/>
              <a:gd name="connsiteX0" fmla="*/ 0 w 4171951"/>
              <a:gd name="connsiteY0" fmla="*/ 914401 h 5500688"/>
              <a:gd name="connsiteX1" fmla="*/ 4171951 w 4171951"/>
              <a:gd name="connsiteY1" fmla="*/ 0 h 5500688"/>
              <a:gd name="connsiteX2" fmla="*/ 4143375 w 4171951"/>
              <a:gd name="connsiteY2" fmla="*/ 5500688 h 5500688"/>
              <a:gd name="connsiteX3" fmla="*/ 0 w 4171951"/>
              <a:gd name="connsiteY3" fmla="*/ 914401 h 5500688"/>
              <a:gd name="connsiteX0" fmla="*/ 0 w 4171951"/>
              <a:gd name="connsiteY0" fmla="*/ 914401 h 5543550"/>
              <a:gd name="connsiteX1" fmla="*/ 4171951 w 4171951"/>
              <a:gd name="connsiteY1" fmla="*/ 0 h 5543550"/>
              <a:gd name="connsiteX2" fmla="*/ 4143375 w 4171951"/>
              <a:gd name="connsiteY2" fmla="*/ 5543550 h 5543550"/>
              <a:gd name="connsiteX3" fmla="*/ 0 w 4171951"/>
              <a:gd name="connsiteY3" fmla="*/ 914401 h 5543550"/>
              <a:gd name="connsiteX0" fmla="*/ 0 w 4152901"/>
              <a:gd name="connsiteY0" fmla="*/ 933451 h 5543550"/>
              <a:gd name="connsiteX1" fmla="*/ 4152901 w 4152901"/>
              <a:gd name="connsiteY1" fmla="*/ 0 h 5543550"/>
              <a:gd name="connsiteX2" fmla="*/ 4124325 w 4152901"/>
              <a:gd name="connsiteY2" fmla="*/ 5543550 h 5543550"/>
              <a:gd name="connsiteX3" fmla="*/ 0 w 4152901"/>
              <a:gd name="connsiteY3" fmla="*/ 933451 h 5543550"/>
              <a:gd name="connsiteX0" fmla="*/ 0 w 4152901"/>
              <a:gd name="connsiteY0" fmla="*/ 933451 h 5600700"/>
              <a:gd name="connsiteX1" fmla="*/ 4152901 w 4152901"/>
              <a:gd name="connsiteY1" fmla="*/ 0 h 5600700"/>
              <a:gd name="connsiteX2" fmla="*/ 4124325 w 4152901"/>
              <a:gd name="connsiteY2" fmla="*/ 5600700 h 5600700"/>
              <a:gd name="connsiteX3" fmla="*/ 0 w 4152901"/>
              <a:gd name="connsiteY3" fmla="*/ 933451 h 5600700"/>
              <a:gd name="connsiteX0" fmla="*/ 0 w 4162425"/>
              <a:gd name="connsiteY0" fmla="*/ 933451 h 5600700"/>
              <a:gd name="connsiteX1" fmla="*/ 4152901 w 4162425"/>
              <a:gd name="connsiteY1" fmla="*/ 0 h 5600700"/>
              <a:gd name="connsiteX2" fmla="*/ 4162425 w 4162425"/>
              <a:gd name="connsiteY2" fmla="*/ 5600700 h 5600700"/>
              <a:gd name="connsiteX3" fmla="*/ 0 w 4162425"/>
              <a:gd name="connsiteY3" fmla="*/ 933451 h 560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425" h="5600700">
                <a:moveTo>
                  <a:pt x="0" y="933451"/>
                </a:moveTo>
                <a:lnTo>
                  <a:pt x="4152901" y="0"/>
                </a:lnTo>
                <a:cubicBezTo>
                  <a:pt x="4156076" y="1866900"/>
                  <a:pt x="4159250" y="3733800"/>
                  <a:pt x="4162425" y="5600700"/>
                </a:cubicBezTo>
                <a:lnTo>
                  <a:pt x="0" y="933451"/>
                </a:lnTo>
                <a:close/>
              </a:path>
            </a:pathLst>
          </a:custGeom>
          <a:solidFill>
            <a:srgbClr val="5B9BD5">
              <a:lumMod val="20000"/>
              <a:lumOff val="80000"/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2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21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1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占位符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8" b="3698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0" name="Rectangle 12"/>
          <p:cNvSpPr/>
          <p:nvPr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rgbClr val="44546A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713203">
              <a:defRPr/>
            </a:pPr>
            <a:endParaRPr kumimoji="0" lang="bg-BG" sz="1685" b="0" i="0" u="none" strike="noStrike" kern="0" cap="none" spc="0" normalizeH="0" baseline="0" noProof="0" dirty="0">
              <a:ln>
                <a:noFill/>
              </a:ln>
              <a:solidFill>
                <a:srgbClr val="297F9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9126" y="1931698"/>
            <a:ext cx="605229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年三季度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深度学习压井</a:t>
            </a:r>
            <a:endParaRPr lang="zh-CN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0697D1-5354-A34F-BB08-AA340948DE7E}"/>
              </a:ext>
            </a:extLst>
          </p:cNvPr>
          <p:cNvSpPr/>
          <p:nvPr/>
        </p:nvSpPr>
        <p:spPr>
          <a:xfrm>
            <a:off x="2535274" y="3518269"/>
            <a:ext cx="5080000" cy="3163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1100" dirty="0">
                <a:solidFill>
                  <a:srgbClr val="DAE4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重庆能源大数据中心有限公司</a:t>
            </a:r>
            <a:endParaRPr lang="en-US" altLang="zh-CN" sz="1100" dirty="0">
              <a:solidFill>
                <a:srgbClr val="DAE4F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5CEA1B-83F0-FB44-823C-069548305581}"/>
              </a:ext>
            </a:extLst>
          </p:cNvPr>
          <p:cNvSpPr/>
          <p:nvPr/>
        </p:nvSpPr>
        <p:spPr>
          <a:xfrm>
            <a:off x="4633487" y="3894598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100" dirty="0">
                <a:solidFill>
                  <a:srgbClr val="8C9D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  <a:r>
              <a:rPr lang="zh-CN" altLang="en-US" sz="1100" dirty="0">
                <a:solidFill>
                  <a:srgbClr val="8C9D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1100" dirty="0">
                <a:solidFill>
                  <a:srgbClr val="8C9D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1100" dirty="0">
                <a:solidFill>
                  <a:srgbClr val="8C9D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4E83C4-C17E-F640-B50E-97730E913985}"/>
              </a:ext>
            </a:extLst>
          </p:cNvPr>
          <p:cNvCxnSpPr>
            <a:cxnSpLocks/>
          </p:cNvCxnSpPr>
          <p:nvPr/>
        </p:nvCxnSpPr>
        <p:spPr>
          <a:xfrm>
            <a:off x="1168452" y="2988976"/>
            <a:ext cx="7813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B58A76F-6638-5BA8-A4F5-9193C6FF95DB}"/>
              </a:ext>
            </a:extLst>
          </p:cNvPr>
          <p:cNvSpPr/>
          <p:nvPr/>
        </p:nvSpPr>
        <p:spPr>
          <a:xfrm>
            <a:off x="2976101" y="3120066"/>
            <a:ext cx="4198347" cy="4181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1600" b="1" dirty="0">
                <a:solidFill>
                  <a:srgbClr val="DAE4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工作汇报</a:t>
            </a:r>
            <a:endParaRPr lang="en-US" altLang="zh-CN" sz="1600" b="1" dirty="0">
              <a:solidFill>
                <a:srgbClr val="DAE4F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8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">
            <a:extLst>
              <a:ext uri="{FF2B5EF4-FFF2-40B4-BE49-F238E27FC236}">
                <a16:creationId xmlns:a16="http://schemas.microsoft.com/office/drawing/2014/main" id="{E0750BFA-3206-2A40-B495-C011BA196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8" b="3698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E42E24-7A1A-0B42-98B5-4640AD47F4C2}"/>
              </a:ext>
            </a:extLst>
          </p:cNvPr>
          <p:cNvSpPr/>
          <p:nvPr/>
        </p:nvSpPr>
        <p:spPr>
          <a:xfrm>
            <a:off x="4467203" y="2088059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1873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2630"/>
          <a:stretch/>
        </p:blipFill>
        <p:spPr>
          <a:xfrm>
            <a:off x="0" y="0"/>
            <a:ext cx="4657191" cy="571500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051011" y="0"/>
            <a:ext cx="606180" cy="5715000"/>
            <a:chOff x="5486400" y="0"/>
            <a:chExt cx="706583" cy="6858000"/>
          </a:xfrm>
          <a:solidFill>
            <a:schemeClr val="tx1"/>
          </a:solidFill>
        </p:grpSpPr>
        <p:sp>
          <p:nvSpPr>
            <p:cNvPr id="44" name="矩形 5"/>
            <p:cNvSpPr/>
            <p:nvPr/>
          </p:nvSpPr>
          <p:spPr>
            <a:xfrm>
              <a:off x="5486400" y="0"/>
              <a:ext cx="706583" cy="3519055"/>
            </a:xfrm>
            <a:custGeom>
              <a:avLst/>
              <a:gdLst>
                <a:gd name="connsiteX0" fmla="*/ 0 w 997527"/>
                <a:gd name="connsiteY0" fmla="*/ 0 h 3519055"/>
                <a:gd name="connsiteX1" fmla="*/ 997527 w 997527"/>
                <a:gd name="connsiteY1" fmla="*/ 0 h 3519055"/>
                <a:gd name="connsiteX2" fmla="*/ 997527 w 997527"/>
                <a:gd name="connsiteY2" fmla="*/ 3519055 h 3519055"/>
                <a:gd name="connsiteX3" fmla="*/ 0 w 997527"/>
                <a:gd name="connsiteY3" fmla="*/ 3519055 h 3519055"/>
                <a:gd name="connsiteX4" fmla="*/ 0 w 997527"/>
                <a:gd name="connsiteY4" fmla="*/ 0 h 3519055"/>
                <a:gd name="connsiteX0" fmla="*/ 0 w 997527"/>
                <a:gd name="connsiteY0" fmla="*/ 0 h 3519055"/>
                <a:gd name="connsiteX1" fmla="*/ 997527 w 997527"/>
                <a:gd name="connsiteY1" fmla="*/ 0 h 3519055"/>
                <a:gd name="connsiteX2" fmla="*/ 997527 w 997527"/>
                <a:gd name="connsiteY2" fmla="*/ 3519055 h 3519055"/>
                <a:gd name="connsiteX3" fmla="*/ 0 w 997527"/>
                <a:gd name="connsiteY3" fmla="*/ 2951018 h 3519055"/>
                <a:gd name="connsiteX4" fmla="*/ 0 w 997527"/>
                <a:gd name="connsiteY4" fmla="*/ 0 h 351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527" h="3519055">
                  <a:moveTo>
                    <a:pt x="0" y="0"/>
                  </a:moveTo>
                  <a:lnTo>
                    <a:pt x="997527" y="0"/>
                  </a:lnTo>
                  <a:lnTo>
                    <a:pt x="997527" y="3519055"/>
                  </a:lnTo>
                  <a:lnTo>
                    <a:pt x="0" y="29510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矩形 6"/>
            <p:cNvSpPr/>
            <p:nvPr/>
          </p:nvSpPr>
          <p:spPr>
            <a:xfrm>
              <a:off x="5486400" y="3519055"/>
              <a:ext cx="706583" cy="3338945"/>
            </a:xfrm>
            <a:custGeom>
              <a:avLst/>
              <a:gdLst>
                <a:gd name="connsiteX0" fmla="*/ 0 w 997527"/>
                <a:gd name="connsiteY0" fmla="*/ 0 h 3338945"/>
                <a:gd name="connsiteX1" fmla="*/ 997527 w 997527"/>
                <a:gd name="connsiteY1" fmla="*/ 0 h 3338945"/>
                <a:gd name="connsiteX2" fmla="*/ 997527 w 997527"/>
                <a:gd name="connsiteY2" fmla="*/ 3338945 h 3338945"/>
                <a:gd name="connsiteX3" fmla="*/ 0 w 997527"/>
                <a:gd name="connsiteY3" fmla="*/ 3338945 h 3338945"/>
                <a:gd name="connsiteX4" fmla="*/ 0 w 997527"/>
                <a:gd name="connsiteY4" fmla="*/ 0 h 3338945"/>
                <a:gd name="connsiteX0" fmla="*/ 13854 w 997527"/>
                <a:gd name="connsiteY0" fmla="*/ 457200 h 3338945"/>
                <a:gd name="connsiteX1" fmla="*/ 997527 w 997527"/>
                <a:gd name="connsiteY1" fmla="*/ 0 h 3338945"/>
                <a:gd name="connsiteX2" fmla="*/ 997527 w 997527"/>
                <a:gd name="connsiteY2" fmla="*/ 3338945 h 3338945"/>
                <a:gd name="connsiteX3" fmla="*/ 0 w 997527"/>
                <a:gd name="connsiteY3" fmla="*/ 3338945 h 3338945"/>
                <a:gd name="connsiteX4" fmla="*/ 13854 w 997527"/>
                <a:gd name="connsiteY4" fmla="*/ 457200 h 333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527" h="3338945">
                  <a:moveTo>
                    <a:pt x="13854" y="457200"/>
                  </a:moveTo>
                  <a:lnTo>
                    <a:pt x="997527" y="0"/>
                  </a:lnTo>
                  <a:lnTo>
                    <a:pt x="997527" y="3338945"/>
                  </a:lnTo>
                  <a:lnTo>
                    <a:pt x="0" y="3338945"/>
                  </a:lnTo>
                  <a:lnTo>
                    <a:pt x="13854" y="4572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211888" y="208534"/>
            <a:ext cx="727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8000" dirty="0">
                <a:ln w="31750">
                  <a:solidFill>
                    <a:prstClr val="white"/>
                  </a:solidFill>
                </a:ln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Black" panose="020B0A02040204020203" pitchFamily="34" charset="0"/>
              </a:rPr>
              <a:t>C</a:t>
            </a:r>
            <a:endParaRPr lang="zh-CN" altLang="en-US" sz="8000" dirty="0">
              <a:ln w="31750">
                <a:solidFill>
                  <a:prstClr val="white"/>
                </a:solidFill>
              </a:ln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15297" y="454376"/>
            <a:ext cx="4924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4500" dirty="0" err="1">
                <a:solidFill>
                  <a:srgbClr val="4149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ontents</a:t>
            </a:r>
            <a:r>
              <a:rPr lang="en-US" altLang="zh-CN" sz="6000" dirty="0">
                <a:solidFill>
                  <a:srgbClr val="4149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3667" dirty="0">
                <a:solidFill>
                  <a:srgbClr val="4149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ADD0A8-532D-5740-B5D8-4E2DF72A677F}"/>
              </a:ext>
            </a:extLst>
          </p:cNvPr>
          <p:cNvSpPr/>
          <p:nvPr/>
        </p:nvSpPr>
        <p:spPr>
          <a:xfrm>
            <a:off x="5527113" y="2000441"/>
            <a:ext cx="1470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0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已开展的工作</a:t>
            </a:r>
            <a:endParaRPr lang="bg-BG" altLang="zh-CN" sz="1600" b="1" kern="0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9A0A3F-D6FD-3345-859F-22B184FCFCE2}"/>
              </a:ext>
            </a:extLst>
          </p:cNvPr>
          <p:cNvSpPr/>
          <p:nvPr/>
        </p:nvSpPr>
        <p:spPr>
          <a:xfrm>
            <a:off x="5527113" y="2706435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0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取得的成果</a:t>
            </a:r>
            <a:endParaRPr lang="bg-BG" altLang="zh-CN" sz="1600" b="1" kern="0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064974-CD38-2E4A-A893-6500C5C97AC1}"/>
              </a:ext>
            </a:extLst>
          </p:cNvPr>
          <p:cNvSpPr/>
          <p:nvPr/>
        </p:nvSpPr>
        <p:spPr>
          <a:xfrm>
            <a:off x="5527113" y="3414641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0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下一步工作计划</a:t>
            </a:r>
            <a:endParaRPr lang="bg-BG" altLang="zh-CN" sz="1600" b="1" kern="0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20732D-ACA1-404C-B404-0FB876E45C6A}"/>
              </a:ext>
            </a:extLst>
          </p:cNvPr>
          <p:cNvSpPr txBox="1"/>
          <p:nvPr/>
        </p:nvSpPr>
        <p:spPr>
          <a:xfrm>
            <a:off x="5104304" y="19850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800" b="1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222B58-58A2-5648-B120-AED276977934}"/>
              </a:ext>
            </a:extLst>
          </p:cNvPr>
          <p:cNvSpPr txBox="1"/>
          <p:nvPr/>
        </p:nvSpPr>
        <p:spPr>
          <a:xfrm>
            <a:off x="5104304" y="2691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800" b="1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D3A519-F73F-3547-B65A-44EC8DC093D6}"/>
              </a:ext>
            </a:extLst>
          </p:cNvPr>
          <p:cNvSpPr txBox="1"/>
          <p:nvPr/>
        </p:nvSpPr>
        <p:spPr>
          <a:xfrm>
            <a:off x="5104304" y="33992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800" b="1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55D7671-5D72-6242-82BE-4449EFB2E0F0}"/>
              </a:ext>
            </a:extLst>
          </p:cNvPr>
          <p:cNvCxnSpPr>
            <a:cxnSpLocks/>
          </p:cNvCxnSpPr>
          <p:nvPr/>
        </p:nvCxnSpPr>
        <p:spPr>
          <a:xfrm flipV="1">
            <a:off x="5406922" y="2048794"/>
            <a:ext cx="95475" cy="241848"/>
          </a:xfrm>
          <a:prstGeom prst="line">
            <a:avLst/>
          </a:prstGeom>
          <a:ln>
            <a:solidFill>
              <a:srgbClr val="5C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8724A3F2-92B4-4C46-8172-277BBCE19A55}"/>
              </a:ext>
            </a:extLst>
          </p:cNvPr>
          <p:cNvCxnSpPr>
            <a:cxnSpLocks/>
          </p:cNvCxnSpPr>
          <p:nvPr/>
        </p:nvCxnSpPr>
        <p:spPr>
          <a:xfrm flipV="1">
            <a:off x="5406922" y="2754788"/>
            <a:ext cx="95475" cy="241848"/>
          </a:xfrm>
          <a:prstGeom prst="line">
            <a:avLst/>
          </a:prstGeom>
          <a:ln>
            <a:solidFill>
              <a:srgbClr val="5C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2FEFC374-C6E5-3940-9A23-1C3897BB3FF6}"/>
              </a:ext>
            </a:extLst>
          </p:cNvPr>
          <p:cNvCxnSpPr>
            <a:cxnSpLocks/>
          </p:cNvCxnSpPr>
          <p:nvPr/>
        </p:nvCxnSpPr>
        <p:spPr>
          <a:xfrm flipV="1">
            <a:off x="5406922" y="3462994"/>
            <a:ext cx="95475" cy="241848"/>
          </a:xfrm>
          <a:prstGeom prst="line">
            <a:avLst/>
          </a:prstGeom>
          <a:ln>
            <a:solidFill>
              <a:srgbClr val="5C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B1D3DB6-4DD0-B945-2137-1AC465AB99F0}"/>
              </a:ext>
            </a:extLst>
          </p:cNvPr>
          <p:cNvSpPr/>
          <p:nvPr/>
        </p:nvSpPr>
        <p:spPr>
          <a:xfrm>
            <a:off x="5527113" y="4050276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0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需协调的问题及建议</a:t>
            </a:r>
            <a:endParaRPr lang="bg-BG" altLang="zh-CN" sz="1600" b="1" kern="0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D3EA75-D756-883A-8B26-C9B339070CBA}"/>
              </a:ext>
            </a:extLst>
          </p:cNvPr>
          <p:cNvSpPr txBox="1"/>
          <p:nvPr/>
        </p:nvSpPr>
        <p:spPr>
          <a:xfrm>
            <a:off x="5104304" y="40348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800" b="1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58BE131-80FD-2E97-B80C-406726DA46C7}"/>
              </a:ext>
            </a:extLst>
          </p:cNvPr>
          <p:cNvCxnSpPr>
            <a:cxnSpLocks/>
          </p:cNvCxnSpPr>
          <p:nvPr/>
        </p:nvCxnSpPr>
        <p:spPr>
          <a:xfrm flipV="1">
            <a:off x="5406922" y="4098629"/>
            <a:ext cx="95475" cy="241848"/>
          </a:xfrm>
          <a:prstGeom prst="line">
            <a:avLst/>
          </a:prstGeom>
          <a:ln>
            <a:solidFill>
              <a:srgbClr val="5C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已开展的工作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8CD105-EDF1-BEE8-E74B-51BE23A6DD90}"/>
              </a:ext>
            </a:extLst>
          </p:cNvPr>
          <p:cNvSpPr txBox="1"/>
          <p:nvPr/>
        </p:nvSpPr>
        <p:spPr>
          <a:xfrm>
            <a:off x="752147" y="1485425"/>
            <a:ext cx="6979740" cy="3436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采集压井历史案例；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压井历史案例库结构化数据的数据结构设计；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设计智能模型逻辑判断流程；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 startAt="4"/>
            </a:pP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设计并训练溢流状态判断模型</a:t>
            </a:r>
            <a:r>
              <a:rPr lang="zh-CN" altLang="en-US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 startAt="4"/>
            </a:pP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设计并训练压井状态判断模型</a:t>
            </a:r>
          </a:p>
        </p:txBody>
      </p:sp>
    </p:spTree>
    <p:extLst>
      <p:ext uri="{BB962C8B-B14F-4D97-AF65-F5344CB8AC3E}">
        <p14:creationId xmlns:p14="http://schemas.microsoft.com/office/powerpoint/2010/main" val="116320262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取得的成果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810CAE-7D58-FFB7-9FD9-DE3218346F0B}"/>
              </a:ext>
            </a:extLst>
          </p:cNvPr>
          <p:cNvSpPr txBox="1"/>
          <p:nvPr/>
        </p:nvSpPr>
        <p:spPr>
          <a:xfrm>
            <a:off x="810022" y="1254879"/>
            <a:ext cx="8125633" cy="34366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bg-BG"/>
            </a:defPPr>
            <a:lvl1pPr>
              <a:lnSpc>
                <a:spcPct val="150000"/>
              </a:lnSpc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  完成案例数据采集：采集到具备溢流调查报告或溢流压井专报、案例所处时间段综合录井仪数据的，可用于模型训练的溢流压井案例</a:t>
            </a:r>
            <a:r>
              <a:rPr lang="en-US" altLang="zh-CN" dirty="0"/>
              <a:t>70</a:t>
            </a:r>
            <a:r>
              <a:rPr lang="zh-CN" altLang="en-US" dirty="0"/>
              <a:t>个；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AutoNum type="arabicPeriod" startAt="2"/>
            </a:pPr>
            <a:r>
              <a:rPr lang="zh-CN" altLang="en-US" dirty="0"/>
              <a:t>完成数据结构设计：设计了包含井基本信息、井身结构、井底层结构、综合录井仪数据等信息的结构化数据存储结构 ；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Tx/>
              <a:buAutoNum type="arabicPeriod" startAt="2"/>
            </a:pPr>
            <a:r>
              <a:rPr lang="zh-CN" altLang="en-US" dirty="0"/>
              <a:t>完成模型判断逻辑设计：下图为整体工作逻辑 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58630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取得的成果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97E16A-2F8E-3256-031D-3DD8BCEF6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2" y="1046592"/>
            <a:ext cx="7743463" cy="42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046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取得的成果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810CAE-7D58-FFB7-9FD9-DE3218346F0B}"/>
              </a:ext>
            </a:extLst>
          </p:cNvPr>
          <p:cNvSpPr txBox="1"/>
          <p:nvPr/>
        </p:nvSpPr>
        <p:spPr>
          <a:xfrm>
            <a:off x="810022" y="1254879"/>
            <a:ext cx="8264530" cy="34366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bg-BG"/>
            </a:defPPr>
            <a:lvl1pPr>
              <a:lnSpc>
                <a:spcPct val="150000"/>
              </a:lnSpc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   完成溢流状态判断逻辑的单井验证：基于“信源</a:t>
            </a:r>
            <a:r>
              <a:rPr lang="en-US" altLang="zh-CN" dirty="0"/>
              <a:t>1</a:t>
            </a:r>
            <a:r>
              <a:rPr lang="zh-CN" altLang="en-US" dirty="0"/>
              <a:t>井”、“板深</a:t>
            </a:r>
            <a:r>
              <a:rPr lang="en-US" altLang="zh-CN" dirty="0"/>
              <a:t>16-19”</a:t>
            </a:r>
            <a:r>
              <a:rPr lang="zh-CN" altLang="en-US" dirty="0"/>
              <a:t>、“信源</a:t>
            </a:r>
            <a:r>
              <a:rPr lang="en-US" altLang="zh-CN" dirty="0"/>
              <a:t>3”</a:t>
            </a:r>
            <a:r>
              <a:rPr lang="zh-CN" altLang="en-US" dirty="0"/>
              <a:t>和“大北</a:t>
            </a:r>
            <a:r>
              <a:rPr lang="en-US" altLang="zh-CN" dirty="0"/>
              <a:t>1301</a:t>
            </a:r>
            <a:r>
              <a:rPr lang="zh-CN" altLang="en-US" dirty="0"/>
              <a:t>井”的综合录井仪数据，分别对单井进行了溢流状态判断模型的训练，识别成功率超过</a:t>
            </a:r>
            <a:r>
              <a:rPr lang="en-US" altLang="zh-CN" dirty="0"/>
              <a:t>99%</a:t>
            </a:r>
            <a:r>
              <a:rPr lang="zh-CN" altLang="en-US" dirty="0"/>
              <a:t>。采用单井数据进行训练可以排除井身结构的影响，用于初步验证状态识别模型思路的验证。目前从模型测试结果看，“出口流量”、“入口温度”、“入口密度”参数对溢流状态识别有较高的权重影响。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935094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取得的成果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810CAE-7D58-FFB7-9FD9-DE3218346F0B}"/>
              </a:ext>
            </a:extLst>
          </p:cNvPr>
          <p:cNvSpPr txBox="1"/>
          <p:nvPr/>
        </p:nvSpPr>
        <p:spPr>
          <a:xfrm>
            <a:off x="810021" y="1254878"/>
            <a:ext cx="8676879" cy="31057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bg-BG"/>
            </a:defPPr>
            <a:lvl1pPr>
              <a:lnSpc>
                <a:spcPct val="150000"/>
              </a:lnSpc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indent="266700">
              <a:spcBef>
                <a:spcPts val="300"/>
              </a:spcBef>
              <a:spcAft>
                <a:spcPts val="300"/>
              </a:spcAft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5.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对所有区块中井的数量大于等于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的区块（这样的区块有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9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四个区块）进行实验。具体的实验如下：</a:t>
            </a:r>
            <a:endParaRPr lang="zh-CN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Bef>
                <a:spcPts val="300"/>
              </a:spcBef>
              <a:spcAft>
                <a:spcPts val="300"/>
              </a:spcAft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a)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完成了四个区块的压井液浓度的预测，使用的评价指标是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MSE(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真实值与预测值差异的平方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),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一号区块的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0.05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，二号区块的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0.01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 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9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号区块的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0.68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号区块的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0.0009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Bef>
                <a:spcPts val="300"/>
              </a:spcBef>
              <a:spcAft>
                <a:spcPts val="300"/>
              </a:spcAft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b)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完成了四个区块的脉冲数的预测。其中，一号区块的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0.05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，二号区块的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0.01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9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号区块的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0.92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号区块的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0.0007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80949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取得的成果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810CAE-7D58-FFB7-9FD9-DE3218346F0B}"/>
              </a:ext>
            </a:extLst>
          </p:cNvPr>
          <p:cNvSpPr txBox="1"/>
          <p:nvPr/>
        </p:nvSpPr>
        <p:spPr>
          <a:xfrm>
            <a:off x="810022" y="2190843"/>
            <a:ext cx="8264530" cy="666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bg-BG"/>
            </a:defPPr>
            <a:lvl1pPr>
              <a:lnSpc>
                <a:spcPct val="150000"/>
              </a:lnSpc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  将收集到的溢流压井案例数据进行结构化后存入数据库。 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F22E43-CD47-50D2-9A7D-6A88819CCEB0}"/>
              </a:ext>
            </a:extLst>
          </p:cNvPr>
          <p:cNvSpPr txBox="1"/>
          <p:nvPr/>
        </p:nvSpPr>
        <p:spPr>
          <a:xfrm>
            <a:off x="810022" y="3012646"/>
            <a:ext cx="8264530" cy="666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bg-BG"/>
            </a:defPPr>
            <a:lvl1pPr>
              <a:lnSpc>
                <a:spcPct val="150000"/>
              </a:lnSpc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zh-CN" dirty="0"/>
              <a:t>2.  </a:t>
            </a:r>
            <a:r>
              <a:rPr lang="zh-CN" altLang="en-US" dirty="0"/>
              <a:t>将多井数据混合进行溢流状态判断模型训练，并逐步纳入井身结构的影响。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805831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需协调的问题及建议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810CAE-7D58-FFB7-9FD9-DE3218346F0B}"/>
              </a:ext>
            </a:extLst>
          </p:cNvPr>
          <p:cNvSpPr txBox="1"/>
          <p:nvPr/>
        </p:nvSpPr>
        <p:spPr>
          <a:xfrm>
            <a:off x="4831041" y="2491785"/>
            <a:ext cx="497917" cy="666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bg-BG"/>
            </a:defPPr>
            <a:lvl1pPr>
              <a:lnSpc>
                <a:spcPct val="150000"/>
              </a:lnSpc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250000"/>
              </a:lnSpc>
            </a:pPr>
            <a:r>
              <a:rPr lang="zh-CN" altLang="en-US" dirty="0"/>
              <a:t>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5546055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deecdcb6b6105e2cb4f9c2befa7ba3bf829d93"/>
  <p:tag name="ISPRING_ULTRA_SCORM_COURSE_ID" val="CF988292-8C0F-4547-8E6B-E5B0E756FA71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A8BRk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APAUZG9T+SSB0EAABjEQAAJwAAAHVuaXZlcnNhbC9mbGFzaF9wdWJsaXNoaW5nX3NldHRpbmdzLnhtbNVYzXIaORC+8xSq2coxxs7iXccFuLA9lKnwtzBZJydKzDSM1hppImkg5LRPkwfLk2wLGTzYjiO85dRu+YDp6f76R1+re6iffc44WYDSTIpGcHRwGBAQsUyYmDeC91H79UlAtKEioVwKaARCBuSsWannxZQznY7BGFTVBGGEPs1NI0iNyU+r1eVyecB0ruxTyQuD+Pogllk1V6BBGFDVnNMVfphVDjpoViqE1J2oJ5OCA2EJhiCYjY7yNqc6DapObUrjm7mShUguJJeKqPm0Efxy0rJ/Gx0HdckyEDY53UShFZtTmiTMxkP5mH0BkgKbpxj40WEtIEuWmLQRvKlZGFSvPoRZg7skqIW5kJiNMLf4GRiaUEPdV+dQwQwUlhV006gCEHRHVtI08NlsBU6UrATNWBzhE2JL1Qguo8kobIejsH8RTt6Pui5Ub4uoE3VDL5vhKByH/SgcTc47gz0tnuMl7LU63T1trsPzcSfa11O/1dvXZHg16PvZXH0chqNup/9uEg0G3agzvLNaH33pkOvVXb7UkVeyUDus2PTLMJVG3iOHBoP9yqmaQyTbDFk8o1xDQP7KYf5HQTkzK8tsbOsbgLylc4jNyNK2EVgqBndwDhBDQ2elnjje9sTb2k72Vee+lNnjgdapMTROsX/Mhv5lyUZrJsUO8+13MpU82aYE2RSSPs2gdCuMb5hoo+ZRQGZ4EByTbSlGeUCYweTjrbEuptows76H2mVNglh43wHpjR8UI06pwhR1WX5bd9v6cTMUCblUdImXnKuHE39PfQjCR+0Ka89t/UH5qIeK6j00SYtzH+XRhok+yj2qbkCRSErupT/ccIV0xEx6xZ5R5hX3NUw1M+Cjes68XF/LgidkJQvC2Q0QIwlGX2T4XwqkPAnITMlsLcVhZYjmDHm1YLCE5MzH0Ud0kRVoiXMy52Cch08F+0KmMJMKcYEukGwoZ9rhH+wFnFOt70DpJsZX427nMpx0+pfhh1c2QZosKM6m/cCxrSHLzUvgU8xdSHTBucRqliCwMjEtkNb2fBKWrNV80vT2ndLF+tDtQa5B8bgZxuMw8UGMFxATBfgCxlQQKfiK0BjbS1sKLZgsNEocWRy0flaAzpQwsQ51jvckOlOJ3wVxePTm19rxb7+fvD09qH77++vrJ41uh9+QU+vNTb+LJzcNb8t7W80P7L67p3jb7RvpEzuLt+Ujm4u37f39xdvwwRbzA8sndpntFvBwTNardnw/Ps3Xa8d/cZhjkf70aZJ++CHyas1w7AU38NEavPOc2XYuDUszySsEHCpzN8FwrHCW4fxMftp98TKsfgYz/9We6Wj9Msz0LfNP7sb/Tcru2/aVa+cda/vesvsub59kTLAMC2En6vYHgOZx7RDf2h59VKkg2u4PI83KP1BLAwQUAAIACAAPAUZG2MZ1ibgCAABPCgAAIQAAAHVuaXZlcnNhbC9mbGFzaF9za2luX3NldHRpbmdzLnhtbJVWbW/aMBD+vl+B2HfSvdJJKRKlTKrUrdVa9buTHImFY0e2Q8e/n8+xGxsIZFiV8N3znM/n546makv54sNkkuaCCfkMWlNeKrR424QWN9Os1VrwWS64Bq5nXMiasOni40/7SROLvMQSO5BjORuSQ3/M3H7GUNwZ3+a4hgi5qBvC9w+iFLOM5NtSipYXF1Or9g1IRvnWIK9+zFfrwQMYVfpeQx3ltL7GNY7SSFAKMKXva1wXWYxkwPxJV/YzktMfdf72B7QdVVRb2vITriFaQ0qIi3y9xDWM5yZ6/CpzXOcJGv5qA/3yGdcglJE9yDj43VdcgwzRtM3/aKSRosSCxpzzj/jOYYIUpv0wqytcFwl4ITzo4iu48ti73gUg9zXs+xTbVQr2hHU9GAj46BmDhZYtpInfdT5VibfHVpv+gMWGMGUAoakHPZmkn0irfJjY1uP+wBvlRQByhh7xKlhbw6rLNwDG9h6/Wt3aURHm924LEpSwc8Ygw97YI3+bsh4hA2OPfGa0gEfO9kfwQ0/H8U98S9xjnq++8QInZuvr5Xfeiyc9YOOq4Ghn8JhaFLBQmM4LrQFfLU2srUspOcop5WRHS6Kp4L8Ql+3tZVSaHDic0k7rKtVUMzglN5ujGdLhe9n9ZTV2vwn93br9RJsRfjMlWpO8qs1vkppOHM/0iAkzTU4zcEgaOMh7vhEjOTWRW5AvQrCxp3ChIcTaaw+BRddYQ/A0CUqQJqdrnLogp4rP2zoDuTZvRsGLJrZ1uIqWFTN/+pXCGxQxYcDZMXVlwnFC3zUZGJwAgMi88ortNp2nbpmmDHbg+z4w2AsP3SxVRqFDYlvqB9joUG7OMkqPbkz0QglxseME4dXkJeKBEzpiybvAseY1yZS9WdT1fgD3kaOR7CcZSi8cYnbvlBQFNv7jChoj/iP5D1BLAwQUAAIACAAPAUZGUnSEue8DAAB0EAAAJgAAAHVuaXZlcnNhbC9odG1sX3B1Ymxpc2hpbmdfc2V0dGluZ3MueG1szVjNcho5EL77KVSzlWMYO+vsOi7Ahc24TAUDC5N1cqLEqAGtNdJE0kDIaZ8mD5Yn2RYyGGyHCFeS2vLBnp7ur3/0tbrH1bNPuSAz0IYrWYuOKocRAZkpxuWkFr1LL1+eRMRYKhkVSkItkioiZ/WDalGOBDfTAViLqoYgjDSnha1FU2uL0ziez+cVbgrt3ipRWsQ3lUzlcaHBgLSg40LQBf6yiwJMVD84IKTqRdeKlQIIZxiC5C46Kq5sLqLYa41odjvRqpTsQgmliZ6MatFvJw33s9LxSE2eg3S5mToKndieUsa4C4eKAf8MZAp8MsW4jw6PIzLnzE5r0atjB4Pq8WOYJbjPgTqYC4XJSHuHn4OljFrqH71DDWPQWFUwdatLQNAt2YamhU92LfAitpA051mKb4irVC1qpsN+cpn0k85FMnzXb/tQgy3SVtpOgmx6/WSQdNKkPzxvdfe0eI6X5LrRau9pc5OcD1rpvp46jet9TXpX3U6YzdWHXtJvtzpvh2m3205bvXur5dFvHHI13uZLFXmlSr3FilW79KbKqgfkMGCxXQXVE0jVJUcWj6kwEJF/Cpj8VVLB7cIxG7v6FqBomAIy23e0rUWOitE9nAfE0NDZRk+8XvfEm+Ot7GPvfiOzpwOtUmtpNsX+sSv6b0pWWmMlt5jvnslICbZOaYyVFphNQ3MqIsItZpet31pXA3vJBZ6Bsz2qjKV9lF42pRqDNpvyu0q6Zs7qiWSkqekcby2foRd/S70HMkTtCqspXEVBh6gnmpo9NElDiBDl/opbIcrXVN+CJqlSIki/tzp90pJjFRR7TnlQ3DcwMtxCiOo5D3J9o0rByEKVRPBbIFYRjL7M8a8pkM27nYy1ypdSQY0lRnAGZMZhDuwsxNEHdJGXaImDrxBgvYePJf9MRjBWGnGBzpBsKOfG41f2Ai6oMfegdBXji0G71UyGrU4zef/CJUjZjOK02Q8cGxXywv4MfIq5S4UuhFBYzQ0IrExGS6S1Ox/G2VItJM1g31M6Wx66O8glKB43x3g8Jr7I8ALhsoRQwIxKoqRYEJphexlHoRlXpUGJJ4uHNs8K0JsSLpehTnAdQmeahV0Qh0evfj9+/cefJ29OK/HXf7+83Gl0N856gjpvfp5d7Nwdgi0f7Cnfsfvm5hFst2+kO7aQYMsndpFg24cbSbDho73kO5Y7tpP1XH88JquxG6pPz+flIvFrxjOm/XcI7TvJ+zSo2ZJBEFw3RKv7NnAKu0nT25gyQSHgmJj4mYSDQvAcJyL7ZTfAz+HpM7i2exf0TPxBXAst3I/umP9vEv5p/emy9a2y3v+3v4kPUL79n4L6wX9QSwMEFAACAAgADwFGRlmugxqhAQAALAYAAB8AAAB1bml2ZXJzYWwvaHRtbF9za2luX3NldHRpbmdzLmpzjZRNb8IwDIbv/Ioqu06IfcJ2Q4NJSBwmjdu0QyimVKRxlIQOhvjvq8NX06aD+NK8ffo6duVsW1GxWMyi12jrnt3+w987DUizegW3vi4a9Ix0ZkQ6g0magUglsAqSHz89ybszETJm0plON59ka0p+DOnNnAtTxlXAQgc0E9DygPYT0NahxL9eZYeq9hWV2jxdWYuyHaO0IG1bos64Y9jNu1vlAisw5qAvoHMeg2fadauJPDs+dSnKXIyZ4nIzxgTbUx4vE40rOWvKv9go0MUPX+6Bzkv3bejZidTYkYWsmnjYo2gmlQZj4JD3eUgRhAWfgij5dtz6B/WM6wVV6Dw1qT3S/TuKMq14ArUu9foUPiYLr1o3uxR1zsLa7omHewqPEHwDumY1eKTwQFQrdcUPVBoT6kgNrff8hArks1Qmh9QdiiBHhyXbpu6dC3XHHzBvhLAyQovARGZNF8cVU2+Dg2sqWcehmRchMZQXA5oKfZyfRO80tnqN0P4rYtxaHi+y4nYobkbqOJjiGfRIzpGEjOsl6AmiKOr5vnRy/3LetXZ/UEsDBBQAAgAIAA8BRk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PAUZGlBOzImkAAABuAAAAHAAAAHVuaXZlcnNhbC9sb2NhbF9zZXR0aW5ncy54bWwNzDEOgzAMQNGdU1jeKe3WgcDGVpbSA1jERZEcG5GA4PZk+8PTb/szChy8pWDq8PV4IrDO5oMuDn/TUL8RUib1JKbsUA2h76pWbCb5cs4FJliFLt4mjiUyjxSLHHYRqOFTXv/AHpuuugFQSwMEFAACAAgAg4CPRc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DwFG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AQAUZGkLGOXykWAADGKAAAFwAAAHVuaXZlcnNhbC91bml2ZXJzYWwucG5n7Vr7X5LZ1iclJbs50zTlJbHb2E0tK80rWs1YZ1KbboYXbMbbyUQNQkRBvMycciq1scFMhU4zx8ukUpoSoJhzCRWVSgUVEUuBFAGFFBGU88CcOTOfz/u+n8/7B/gDsDb72d+99nettdfaz/PknQ4OXGtlawUCgdaePHH8DAgEhoBA5hEQC+Cf11vLMcDPCvSZwKOguh77CaABjg8ICgCBnhSs1n+5EmivSjkBR4NA634xflawk6tiQKBd4SePB5xLQ8iFQTd/jB9kv9Ge0oK0oEEr+A27kvIb8OpL/l+syludd3RHFbio/8aHH0V+7Xhk9e0vIMf/kZVzL3FbdtaL73EHnlBkUX7StG7f+POh57EYzTmoh/212cUwqq9m9tEk2c6p932HE6UM//5VoBM0c/5Np07Zuh7QyD7PVhk/RbHYH4I1D/g41c4c+I+92/lBxXnH+fmxAsHGFSBQ1hjpk8dWYIOWSxzaCPRnybYiR/8R5WwSnZGjLyyh+JcuYKBZd/1ptp3QDJBG0z+A1D3QF2+gNqv+xrw1Jp2xBIFccv1TVto4IpIdiMAVbmWfO6ZJSuIVMyqOq91oWduna6yJGqZIKBViRUi+rwVzmMVHZCAbl0qTWYMusKc30/RqL8LMb5sEsSWtSYOX60VqlggVKaG4NhCo8R1+LrKrFqCsR5IIs7Zj632vqQD9Rb6XiVNP2MFJI83017XcuE0H/PUjGhbNytMGIpXVhtMuqBXD9N46og0i7c03aLtmcROygUoTZWY0Kp5Y5jTHRdsEqQgSpW6ou0lKEEr9p9u3F9TUhROIPP+UG7LVIND6n9CrwZyiqTWHHAjvX/WPosncCZc91vssn+eZ29zlql16m3IXkIlMak3RxdfOzF2bNkJUCxHrHqsJa3+WagVe77OYb/1piVAzgGg9t80sIAZ0xkm9auV6mH46Qdju+COPU4+P4kgCOGoujIjNHC+yatwn4rJrsRvRnuZ5leT0hMbg/FLc4flqXKOcxZefdtlrPa7r4ooXYtrWE+d/6W8GU7o44u/EjUhSP0N7H/v2ClzRgGMu3D3adLKwKsS1iyNBTqYnDXFVjLilxJEQF4OquLWZSbE3UAx6KYHmKosrHUqOOO5Pr/Iv5PPcwH2yODKFf87XoPaq5l+si+ZxZM1zxVSMUJ0Wu5heVp8kd5ps7JM7qb3h1HwYp5LEILCbYMckhHHGNe52EOhInKV2Y257R6qF5eFdHMcMh9M9M46cya9Zfm/LiuYSSzmNCFK3uS7MtfiH/HKOzYk+xmBIfrlS5jWettFsjp7UqNgacc6xXTkkZe22OcRH1rahLLBwkoCcjbJ4DSdT4QgOyjOqYYpLXFJP6iJ65tTeKvgFXXV0DIIEsAKvDddxxci5s/xGXkm3rlM8zIsQJVICiPnlsfB4h4g4OK9WUB7riXCGfX3TCuz5Qm/bzfcRHYRRjTw2OyQwh9mDTSQxKudopGgoWVGZGKqrU16BzaZ3Rb+Ux5e7WMeI1Fe8dVUE6fyg5jLsWH3BAs6acwIIC34b3SKn7Jx03FtVF7l285XTdzbMnJHF4YK70G4IJ/lOp1l4MrlYuQGKos/BOfWZa8H1rWGu9UJU1GCqSJZ6AnAekhuIil06CCFbymz843EWETtzf7L1ideteTl5wBVO1qpTB5MXtz6f+oFXu9inoZfN0ga5+EhvNUvCuaqbkzNzl7qosrsc9N0bVhvUzerUO9mOVEE62y9KPczVi0efWajuIA9SXaSHz8nEuqmDVIqWXsj/SsL3e5gZfE0Hd+JfsYG4Ud/6n7zVzqIt2py5s1XmSgH2s5RI+/HQNW7W90TONSv8g8eL633Mn9ie6wNtd5pQZ7WO64aScMO4xZqDyUw9aypDSNJ5hgDLkQSoXqOmEbnTXaWxKeXiVattfo1vPZzC1dcUYd8UC2L3P/P5LEanRUWya2icTJKE4Jyc0VQQ0aMf4uPpMSP4LevfbDMPsODNhnXzhyklUVyDD//gvTr+CcQxelns7FA14TMWN1MSMnK8qXbAneMlzOR1uHP4VyXOSmoYtYujIpCkqPxwgYQxzohH1MncvECg50+8B0SO7XmpLejigEBeiSWPHiHo498PVe77zGK8MSiGcjgZWMv+x/YnYgob8E4HOAchA1JGP+N6ykbzAELOJYST5uTP/iNaKiEW4aCcghVvWLtn293EolgmOCdS03BIeQUn4K/MmSJqPSxVq3LEJjM8cJFiCgOusrh6W3+usilQoayJkvWLz+huN1+YzFQgiDhyDI5GwZCosnZWcQExcylmBIgqlO8kQ5IeWx5hwHkDoZVquRrsOdijT9/kklugPU5w2D9+HO/g08csaCzw0nLzMni10bHQwxerYmVmAXN3xHAqi7rilR+/lgX7+tFmiNv+LneMYafVeJGZzf54x/LYWRo4QVhTNNuA4HXU47s1AnDOwo6f/XTw+8lKvCdvZc6JNVXSlLrAbSdrM3Zt2gJR4bnq5p9DJaGO7fXaxjucQXdNBo8jDvuYs8jLRFF6qK0ACL2VuVjTuzJHzJLpIthTMF0d+2l+OP9JXXJSRiRlKHARb8wsbyPMAoKHZON4UpFizYcoT45sjHlgPaNhn9NYY6JDYUwKaYMm7ILTQmOkM2cOiFbukhSz3fzmUAiPKmtWYrzv3tzsKGFVt6U60TK0+YTFJYLFwOE0aiw9gvNQIWjPYkjin0ey5fkHYHGHp6nTj43uJWA2ywdZdckSrq5Tk2eGGe7NRzu4vJ2hRDXgbot1tvbxmS0WKDrZgKvtv+LFd+XsAd3Ftdo8kOqs9pUiiBxgWS110UJWdC+3ULsQJ2oM5lE0K0yBDzbr4QMZjs7wWQJcLNYaUudo/qusewzIwhEW2aNWbv7NI/9rF5BNQdYQ47dJ3Aw25ld/R6NsEi+ZOrOK7JKbZ16sAsSUllXGZJzlb7wEYhSfO1obZWOOAf0u5v7Z+ft1a/7SaRL3Q5ZBlkGWQZZBlkGWQZZBlkGWQZZBlkGWQZZBlkGWQZZBlkH+D5DksuE0w6ImxPSAJOjPOzW/37T5f9zRGdhr3awZyXBybXn/uqOB65ehGi8KIeO1nCgWCtWCWkT5oglMATBhypRkJtwjNf30+AKbmznXUP4iDe4h6JsTsqAf0Zeu248p7CEjOGl5EZUgvyL/vuUnFAHdwhSYAyNrRtJltXt1FQp4zK1iAU8ogfNwL19QBe3RjG65qL8ne5RXGy7f2DyJAgagL7iy5t/+jZY4McOGwnDqbg9lqaFzL7XMR911cC8XZtATOJ5l3ljFcIsyKlMrziB1F3zOKy3uVt3rT1eydApfTsJSU4GMIW3H2Y89nSWnT1bfpqlrJCiCg+GEXLd7K98c9MxF9ckEriw+4jxs4VXBkMCX4yVsYjsWyHGtH7DQjmmnZZ/XYbEZPdvMa687pP/98LtJkquwGadm4fJWl1Da/u6jat/+iMqZPXJrWLPKnM6FZkw9Yd5xzJ1O3/f2VSA00g5bH8mKE9SEclTN7Q+8OZOqZmRlRn4Z+4B7bbHg/qKUXiZWp0rFLyk+nSya9s27dBCI/+nI/rSFiUoB+pvo18I5OK37QEc0npy8Tm4PYeydffAuictye9Dp7xx1cHSSVxKbMrh2RJU/47OLw2oahMYX6wgOiVKh+nh2BGLdww25qoti1MNg37iNmxNafKCTG3bapHCVczD99C/ImF0y8nadw3baP12Sw1xpdDL3uhV400zHD0i/neMmTfzOD5Rvty9VNHEZyPwgB5miSXnMceAs4aMMwQqCxT21Y/IWiuOzI7hTpIJIi9daxhoPeoRSEW8dZf5+zdMr5VXSYxYiToj5uC6oQA4YgsVuF/uEhIRTj7b5KJu3qISq76Kvscl0B9BzTKEoSNmzPv8LrC5e6M7+REqQzmog4JyDP7WF0RJJ2L9LsSneNnd5zD57hGbgvOPFdSQ0zrM9P6y1z485G2KXRQVond0sqMMOzXrfVMymQYRPAKDrL7dk8JBooLEia4xUUApVi7ZcnFTkGlntpNpeoxFDzdps+i/VhruHr3sZZ/NRHP1IyhMGW+FmHkAzWEOa+H+MB8BkFRT9uJN8QfAufy3Inha99AO+XOF3DyOwf6QPzRcSHq/OHr2V8JjnvFc7MM/AfGipYoqESjL6ovZwtmdnFzHXUS3jQ75asgM31ERBXxUs6EAlobo9pUsWbRXSdnjBE3l68RaI8bFgkcdI2tg4lbgoG8l9qxhoSCo99i7fV9Y0UdHwa7ZpdmpoFKHR1+lInHBxv6zJM47aupSeAUuUvTZrQw2lDsKv0aQ1TavANnqqTjnm9q4Gti6UZO6xbrsGbdE5OzD+pApSuCLNoRhc9u2RjWtUjRav1e6DXJ/pngf4kTjPE5TyOftB6WYcQoGKdNlrjZd6izy1AtHSnIE6ZwhuXeinDmFCek3U3Mfwd571gDGiARch9bI0bTXe7qCUsnWLrTsizwsJB4zK4daViYkNH0J6duXW2qbVNujTsNVRzhe9kMQyyjBfCyGes66KtbnLr2++EqWWws5cnHnAK4UybbviM1lJtnjpVaWEDfiO316vRHSk+6ffNkwiCu5ALxnm2bAlw/eZ9YxhQs7optb53xLgkuSF61TvuRpBXLm9E6AZDS/Um6iDBxsW+K0XZn4Mx4abvOEayfB6f/KpfeLe8kYfaZ66vqyUYNCJWpURsYh4EvrZUKBmVcfUXo4KQ5869PtCguo+TxrzodZFJwWyuPJ2Tfk+7mIxR724eTBZIo1Aj8RdpugelomVH0DAz9swVHbVirQKveMUL08/2ebTMjd0RT5K955LpC95abPLVqQHqesXWKxUE3UJnchHu/lfnrX2DMImgkbnx7FcJjobWVuaUFiG/gFztqc3WBDSo61v7qGSpB6zl1/b4pUPmbA4oXtl9WWHH6URGLIHhe1SuY9LT6jQ4l2eOJ4VQksrgqQvBAOa/yp0jn/fbZeCt1tWIV7fA/gVTvivoF5Ui/ZKpZGyT85unNWyOmD3dJ/lKAZAz69qeylLfWTLqW1n14Zt//ISOTT7kp+m8xLLb1WYue6UOpM0ebtQK9Qmlu6W+qgZgklFERBXlxM65Y9wMrMAZ2WfO13oSXnkX79mK8aQxFDO3ZF+hqUkbrMGWfJbHGRnV2jbmJdBEf9qrNBf6l4vqNuPZZOd+RTk/QScptHkXg36Z5E/oZOuTOkeWZishnIwXAmoEI8+Hennil2sf03OVJf2620PxQ8daq/F9ks3nz7wFc7laa3CrwQjKIsjT7orN0AeKthhRBz0xT/NAsh2QkJ9nj/IPkKTXrPb8Pgah6O/oztVOonCTsFpQYOH+lWK39moKCIe19w2f7XFDnTERej5vM5NbL/XvL8qmzhS1a7CgUpXJO3jVy9e6/XZVReypc8zeO2D9bN5HUmlvTGdyG4MR86xOysDojFsnWrvtzH3YXf2e59zvKHwGzzuODDqStRyOtZnTuf2b/iKhIPzkObD1AxfXt/5PjiJD8VVV4e7mtyis6KahI3yNm0/gk7ug6TMSmN4RTDQWZG1pZPrp/pBTRaaEreUHqejUnTRfUq2InHpmv833+C7m0qCdZjeIIYuxhilp+gjGCbam78yR5v6QtVN1YaurscjLoBzvvREMqf2MQS9HaOwEJ4r/s1qJ9ECjxbM0gmVI2N5TuQj2mGpHy0scFdWL+BB90mw4/xq4ik3DOcHE0uJfzHWbf1YCfESibLnomZ3rsmDcKoOJ4E6KxJYf8Dp3NEz5gPp0ZUWHI762anKtSjZltmy3j7qpn2G1waXPxTFeE/21mj9zgo9ZhebI+OXGodOqUVRuzAGMtaxHf0DM8T9A8jHS0uaVgp+5mZUxKdZPl/wcQq69IIsRpjYK189T1XMXoSd4xP6Eqr9MklUocoU/7tLK8Tpan6w0czdlyeh+afQO9r5+NYIYOsyB7HFc3KBHPfcxQ1pW+ZiHtBHH1QRDwzEFXoTP/xSgG7D/KmdJAQUM7TTug9K7mGgN8NZdHSVf+F//Hrf+AazKG1n6NCulx2MwQrBpukooezq0ueLaph7eTMvYfKnKxOmffzcRuplxAUR/z/6uEt0+wzPxnULlo/CW40GxpMJc4NzEZfCS9zXBjP9T7c6FFZbdJegkr4jOPenfkGxb38qrzzJn1AUGFfj1s3H+W2KtMjRupPAWcMwuuu24oYgoUJsh7gOAeOCr2nYl8E5HeXe2AutXvsts5B4yUGKp1bLJWaqgC30jmVXCHGht5/63WNE5nMMtTjyGpV9TzbDOFHIv7g2R43phT42qQ13glXJnglVGLXJ9nHh6B33KpOERkvP4JQtmrml7cQ72RMV2ek9lg3BPcckWpvpuMxytljlpU612c/X2/ooH/2+aXXMho1Atedzu6hYQ0Nz0i9neB2E7zgcD1oCzJNdiwOsfZh012eTquydoqAXAi7Sz7Tpu7Nx01BcClEnENWNq1Baj1Ztd5ExScpBdx9R7T5CA5avB3L/Zu2XF3OnT1VX425/v1Bee1+VLps7awon9471fP1jBSl2UhJoIt4FJdpXmdRi8tVOA05Uvt6eqWAZUzqTH0VsaXFtuno5e9TtGi1+zsjWbN0bn/mQGfi6XQeTEU5Q0fz7ShhBlO6zmbHigGYS4cp8hyjY2f8s8zpSePfGaah06EcjTxJr0+RNjbf2HMbIUtkWoHz+564tfeQN9g2KTONkDeG0pEbNL02AkbpLPZQ284EeD26J0ykLfZVDs88W/oLe0HyWMu1u6AyowFMKwpC6Vw1/KQ8GXzCOFFb/7kHD5MyFibnm0YsYICULJBfFROcBTejqb/33fwCpq0zy72ph8DkuDP7YVqACA1Q4auIDaADaCbyVzeiK1sDpBxOmUukJULfThnSXNpm1/ajbmKuvU6L8S3Bqr8zfRtt4a2/QQzXpg799qt/+/V+quYC/VHPv+kOjkMmGOnDOySXmz4qCj5aAVMzyvtclFqv0d37WY6+rHxRZBno4ShBCWewmbWSV4jCO3KQl7DXV6C5v8WN73iXpgGUMlElxIuCgsG1E6/U1ciRIt6gkttqucTZ/ftlPN8gl64GSIMmSEoEkzv8CVditQVNdCROfywHQ60tV4XPl/1XwuxAvrNSKva0VLRIq4LyJJt+PcbeYghZquXlbbtjDpto9UYuToSHktLd57uBr9UlNE3Mr9SGZTpPWhhOxFKae9b1sBShi0/XMs2/rkQdfALvCGfu3Qf80jp7fIRDnZ+jktFDizVE70fxnduBONNeXFuYkiytNigJOW8W7k+3to3cMpN7C1tzZQZuwTrYCivu3p5X4LT/7KStin1NaAwsLLkhlbuvwgLMjCO+9OL8CZ6/RPRmFL5IFA5hbWGGywWXOCsz/TS6ghRoM6Uu6X+CSWDhtLQDvc+N/HO+ezbRZQp+u/uNVuheBUELfn+/PUfCqk0zjOfKZw2uLpLJbHZUQ0wt1f9vQ/tQKXLIEkEzba/bHe3rMbMdeNpSIV725Dm2yM55B2VujDYeyDEFOTgbLo9Uf55cN7PreOPfJT4OP1x29lPNvUEsDBBQAAgAIABABRka5tdB+TQAAAGsAAAAbAAAAdW5pdmVyc2FsL3VuaXZlcnNhbC5wbmcueG1ss7GvyM1RKEstKs7Mz7NVMtQzULK34+WyKShKLctMLVeoAIoBBSFASaHSVsnECMEtz0wpyQCqMDCwQAhmpGamZ5TYKpmbmsEF9YFmAgBQSwECAAAUAAIACAAPAUZGWn+5mToEAADhDgAAHQAAAAAAAAABAAAAAAAAAAAAdW5pdmVyc2FsL2NvbW1vbl9tZXNzYWdlcy5sbmdQSwECAAAUAAIACAAPAUZG9T+SSB0EAABjEQAAJwAAAAAAAAABAAAAAAB1BAAAdW5pdmVyc2FsL2ZsYXNoX3B1Ymxpc2hpbmdfc2V0dGluZ3MueG1sUEsBAgAAFAACAAgADwFGRtjGdYm4AgAATwoAACEAAAAAAAAAAQAAAAAA1wgAAHVuaXZlcnNhbC9mbGFzaF9za2luX3NldHRpbmdzLnhtbFBLAQIAABQAAgAIAA8BRkZSdIS57wMAAHQQAAAmAAAAAAAAAAEAAAAAAM4LAAB1bml2ZXJzYWwvaHRtbF9wdWJsaXNoaW5nX3NldHRpbmdzLnhtbFBLAQIAABQAAgAIAA8BRkZZroMaoQEAACwGAAAfAAAAAAAAAAEAAAAAAAEQAAB1bml2ZXJzYWwvaHRtbF9za2luX3NldHRpbmdzLmpzUEsBAgAAFAACAAgADwFGRhra6juqAAAAHwEAABoAAAAAAAAAAQAAAAAA3xEAAHVuaXZlcnNhbC9pMThuX3ByZXNldHMueG1sUEsBAgAAFAACAAgADwFGRpQTsyJpAAAAbgAAABwAAAAAAAAAAQAAAAAAwRIAAHVuaXZlcnNhbC9sb2NhbF9zZXR0aW5ncy54bWxQSwECAAAUAAIACACDgI9FzoIJN+wCAACICAAAFAAAAAAAAAABAAAAAABkEwAAdW5pdmVyc2FsL3BsYXllci54bWxQSwECAAAUAAIACAAPAUZGNdvZrWgBAADzAgAAKQAAAAAAAAABAAAAAACCFgAAdW5pdmVyc2FsL3NraW5fY3VzdG9taXphdGlvbl9zZXR0aW5ncy54bWxQSwECAAAUAAIACAAQAUZGkLGOXykWAADGKAAAFwAAAAAAAAAAAAAAAAAxGAAAdW5pdmVyc2FsL3VuaXZlcnNhbC5wbmdQSwECAAAUAAIACAAQAUZGubXQfk0AAABrAAAAGwAAAAAAAAABAAAAAACPLgAAdW5pdmVyc2FsL3VuaXZlcnNhbC5wbmcueG1sUEsFBgAAAAALAAsASQMAABUvAAAAAA=="/>
  <p:tag name="ISPRING_OUTPUT_FOLDER" val="C:\Users\jqwss\Desktop"/>
  <p:tag name="ISPRING_PRESENTATION_TITLE" val="16x9_Bright_C1"/>
</p:tagLst>
</file>

<file path=ppt/theme/theme1.xml><?xml version="1.0" encoding="utf-8"?>
<a:theme xmlns:a="http://schemas.openxmlformats.org/drawingml/2006/main" name="Office Theme">
  <a:themeElements>
    <a:clrScheme name="Harmony_Bright_C1">
      <a:dk1>
        <a:srgbClr val="FAFAFA"/>
      </a:dk1>
      <a:lt1>
        <a:srgbClr val="297F9D"/>
      </a:lt1>
      <a:dk2>
        <a:srgbClr val="44546A"/>
      </a:dk2>
      <a:lt2>
        <a:srgbClr val="565656"/>
      </a:lt2>
      <a:accent1>
        <a:srgbClr val="15A185"/>
      </a:accent1>
      <a:accent2>
        <a:srgbClr val="9BBC57"/>
      </a:accent2>
      <a:accent3>
        <a:srgbClr val="F49D15"/>
      </a:accent3>
      <a:accent4>
        <a:srgbClr val="C0392B"/>
      </a:accent4>
      <a:accent5>
        <a:srgbClr val="44546A"/>
      </a:accent5>
      <a:accent6>
        <a:srgbClr val="FAFAFA"/>
      </a:accent6>
      <a:hlink>
        <a:srgbClr val="191919"/>
      </a:hlink>
      <a:folHlink>
        <a:srgbClr val="1919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46181</TotalTime>
  <Words>598</Words>
  <Application>Microsoft Office PowerPoint</Application>
  <PresentationFormat>自定义</PresentationFormat>
  <Paragraphs>50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华文细黑</vt:lpstr>
      <vt:lpstr>Microsoft YaHei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16x9_Bright_C1</dc:title>
  <dc:creator>John</dc:creator>
  <cp:lastModifiedBy>admin</cp:lastModifiedBy>
  <cp:revision>1971</cp:revision>
  <cp:lastPrinted>2021-04-21T07:47:25Z</cp:lastPrinted>
  <dcterms:created xsi:type="dcterms:W3CDTF">2014-12-06T22:49:37Z</dcterms:created>
  <dcterms:modified xsi:type="dcterms:W3CDTF">2023-12-05T13:09:41Z</dcterms:modified>
</cp:coreProperties>
</file>