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62"/>
  </p:notesMasterIdLst>
  <p:sldIdLst>
    <p:sldId id="277" r:id="rId2"/>
    <p:sldId id="286" r:id="rId3"/>
    <p:sldId id="384" r:id="rId4"/>
    <p:sldId id="278" r:id="rId5"/>
    <p:sldId id="279" r:id="rId6"/>
    <p:sldId id="280" r:id="rId7"/>
    <p:sldId id="281" r:id="rId8"/>
    <p:sldId id="282" r:id="rId9"/>
    <p:sldId id="284" r:id="rId10"/>
    <p:sldId id="283" r:id="rId11"/>
    <p:sldId id="287" r:id="rId12"/>
    <p:sldId id="289" r:id="rId13"/>
    <p:sldId id="290" r:id="rId14"/>
    <p:sldId id="291" r:id="rId15"/>
    <p:sldId id="292" r:id="rId16"/>
    <p:sldId id="293" r:id="rId17"/>
    <p:sldId id="294" r:id="rId18"/>
    <p:sldId id="295" r:id="rId19"/>
    <p:sldId id="296" r:id="rId20"/>
    <p:sldId id="297" r:id="rId21"/>
    <p:sldId id="298" r:id="rId22"/>
    <p:sldId id="299" r:id="rId23"/>
    <p:sldId id="300" r:id="rId24"/>
    <p:sldId id="301" r:id="rId25"/>
    <p:sldId id="309" r:id="rId26"/>
    <p:sldId id="310" r:id="rId27"/>
    <p:sldId id="311" r:id="rId28"/>
    <p:sldId id="312" r:id="rId29"/>
    <p:sldId id="313" r:id="rId30"/>
    <p:sldId id="353" r:id="rId31"/>
    <p:sldId id="320" r:id="rId32"/>
    <p:sldId id="321" r:id="rId33"/>
    <p:sldId id="324" r:id="rId34"/>
    <p:sldId id="325" r:id="rId35"/>
    <p:sldId id="326" r:id="rId36"/>
    <p:sldId id="327" r:id="rId37"/>
    <p:sldId id="328" r:id="rId38"/>
    <p:sldId id="329" r:id="rId39"/>
    <p:sldId id="330" r:id="rId40"/>
    <p:sldId id="331" r:id="rId41"/>
    <p:sldId id="332" r:id="rId42"/>
    <p:sldId id="333" r:id="rId43"/>
    <p:sldId id="334" r:id="rId44"/>
    <p:sldId id="335" r:id="rId45"/>
    <p:sldId id="337" r:id="rId46"/>
    <p:sldId id="338" r:id="rId47"/>
    <p:sldId id="339" r:id="rId48"/>
    <p:sldId id="340" r:id="rId49"/>
    <p:sldId id="341" r:id="rId50"/>
    <p:sldId id="342" r:id="rId51"/>
    <p:sldId id="343" r:id="rId52"/>
    <p:sldId id="344" r:id="rId53"/>
    <p:sldId id="345" r:id="rId54"/>
    <p:sldId id="346" r:id="rId55"/>
    <p:sldId id="347" r:id="rId56"/>
    <p:sldId id="348" r:id="rId57"/>
    <p:sldId id="349" r:id="rId58"/>
    <p:sldId id="350" r:id="rId59"/>
    <p:sldId id="351" r:id="rId60"/>
    <p:sldId id="352"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8967" autoAdjust="0"/>
  </p:normalViewPr>
  <p:slideViewPr>
    <p:cSldViewPr snapToGrid="0">
      <p:cViewPr varScale="1">
        <p:scale>
          <a:sx n="65" d="100"/>
          <a:sy n="65" d="100"/>
        </p:scale>
        <p:origin x="1138" y="4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5" Type="http://schemas.openxmlformats.org/officeDocument/2006/relationships/image" Target="../media/image33.wmf"/><Relationship Id="rId4" Type="http://schemas.openxmlformats.org/officeDocument/2006/relationships/image" Target="../media/image32.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ink/ink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1-09-28T09:38:33"/>
    </inkml:context>
    <inkml:brush xml:id="br0">
      <inkml:brushProperty name="width" value="0.05" units="cm"/>
      <inkml:brushProperty name="height" value="0.05" units="cm"/>
      <inkml:brushProperty name="color" value="#FFA6CC"/>
    </inkml:brush>
  </inkml:definitions>
  <inkml:trace contextRef="#ctx0" brushRef="#br0">28808 11423 3712,'0'0'1472,"0"0"-11072,0 0 36096,0 0-65792,0 0 70592,0 0-39008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2D4D36-E3DA-4D1E-A0E4-8FFB6B632F1C}" type="datetimeFigureOut">
              <a:rPr lang="zh-CN" altLang="en-US" smtClean="0"/>
              <a:t>2021/11/9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0441-0BE6-40CA-8DC8-21902BA8B95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流形</a:t>
            </a:r>
            <a:r>
              <a:rPr lang="en-US" altLang="zh-CN" dirty="0"/>
              <a:t>(Manifold)</a:t>
            </a:r>
            <a:r>
              <a:rPr lang="zh-CN" altLang="en-US" dirty="0"/>
              <a:t>是局部具有欧式空间性质的空间，包括各种纬度的曲线曲面，例如球体、弯曲的平面等。流形的局部和欧式空间是同构的。流形学习假设所处理的数据点分布在嵌入于外维欧式空间的一个潜在的流形体上，或者说这些数据点可以构成这样一个潜在的流形体。流形是线性子空间的一种非线性推广。</a:t>
            </a:r>
          </a:p>
        </p:txBody>
      </p:sp>
      <p:sp>
        <p:nvSpPr>
          <p:cNvPr id="4" name="灯片编号占位符 3"/>
          <p:cNvSpPr>
            <a:spLocks noGrp="1"/>
          </p:cNvSpPr>
          <p:nvPr>
            <p:ph type="sldNum" sz="quarter" idx="5"/>
          </p:nvPr>
        </p:nvSpPr>
        <p:spPr/>
        <p:txBody>
          <a:bodyPr/>
          <a:lstStyle/>
          <a:p>
            <a:fld id="{A6830441-0BE6-40CA-8DC8-21902BA8B95B}" type="slidenum">
              <a:rPr lang="zh-CN" altLang="en-US" smtClean="0"/>
              <a:t>36</a:t>
            </a:fld>
            <a:endParaRPr lang="zh-CN" altLang="en-US"/>
          </a:p>
        </p:txBody>
      </p:sp>
    </p:spTree>
    <p:extLst>
      <p:ext uri="{BB962C8B-B14F-4D97-AF65-F5344CB8AC3E}">
        <p14:creationId xmlns:p14="http://schemas.microsoft.com/office/powerpoint/2010/main" val="1888518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64823AE1-8970-478F-9D28-4A62BAB5FB27}" type="datetime1">
              <a:rPr lang="en-US" altLang="zh-CN" smtClean="0"/>
              <a:t>11/9/2021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7C44464-3A8A-49EE-BDF5-81A48F4B7D50}" type="datetime1">
              <a:rPr lang="en-US" altLang="zh-CN" smtClean="0"/>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1444672" y="798973"/>
            <a:ext cx="7828830" cy="465988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EC88992-BB0E-493C-A0D4-DD2AC99B6936}" type="datetime1">
              <a:rPr lang="en-US" altLang="zh-CN" smtClean="0"/>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6137DE9-5CAA-46D2-812F-E05BE1337BCF}" type="datetime1">
              <a:rPr lang="en-US" altLang="zh-CN" smtClean="0"/>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FCADD1E-741C-47A1-9BD0-9FEBDB37B8C1}" type="datetime1">
              <a:rPr lang="en-US" altLang="zh-CN" smtClean="0"/>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1447331" y="2010878"/>
            <a:ext cx="4645152" cy="344859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6413771" y="2017343"/>
            <a:ext cx="4645152" cy="344152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609CB59-E09A-4E01-A2B8-17FC953852EF}" type="datetime1">
              <a:rPr lang="en-US" altLang="zh-CN" smtClean="0"/>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1447191" y="2824269"/>
            <a:ext cx="4645152" cy="264445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6412362" y="2821491"/>
            <a:ext cx="4645152" cy="263737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75B3D89B-6798-433B-817F-AAD93E7D4D7F}" type="datetime1">
              <a:rPr lang="en-US" altLang="zh-CN" smtClean="0"/>
              <a:t>11/9/2021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A9230218-A332-4298-87C2-933666B1B5C2}" type="datetime1">
              <a:rPr lang="en-US" altLang="zh-CN" smtClean="0"/>
              <a:t>11/9/2021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7E62A5-9AA0-4E1A-AE39-2D95318081A3}" type="datetime1">
              <a:rPr lang="en-US" altLang="zh-CN" smtClean="0"/>
              <a:t>11/9/2021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043714" y="798974"/>
            <a:ext cx="6012470" cy="4658826"/>
          </a:xfrm>
        </p:spPr>
        <p:txBody>
          <a:bodyPr anchor="ct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2199805E-678F-48A7-8B58-69AF7EB82345}" type="datetime1">
              <a:rPr lang="en-US" altLang="zh-CN" smtClean="0"/>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E40F57C-30AE-4EB1-8B93-53EC1289555E}" type="datetime1">
              <a:rPr lang="en-US" altLang="zh-CN" smtClean="0"/>
              <a:t>11/9/2021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a:fillRect/>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DC400E3-656A-4625-9A18-AF7BEA34EA36}" type="datetime1">
              <a:rPr lang="en-US" altLang="zh-CN" smtClean="0"/>
              <a:t>11/9/2021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7.wmf"/><Relationship Id="rId5" Type="http://schemas.openxmlformats.org/officeDocument/2006/relationships/oleObject" Target="../embeddings/oleObject4.bin"/><Relationship Id="rId4" Type="http://schemas.openxmlformats.org/officeDocument/2006/relationships/image" Target="../media/image9.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image" Target="../media/image16.png"/><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15.wmf"/><Relationship Id="rId4" Type="http://schemas.openxmlformats.org/officeDocument/2006/relationships/customXml" Target="../ink/ink1.xml"/><Relationship Id="rId9" Type="http://schemas.openxmlformats.org/officeDocument/2006/relationships/oleObject" Target="../embeddings/oleObject6.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0.wmf"/><Relationship Id="rId5" Type="http://schemas.openxmlformats.org/officeDocument/2006/relationships/oleObject" Target="../embeddings/oleObject8.bin"/><Relationship Id="rId4" Type="http://schemas.openxmlformats.org/officeDocument/2006/relationships/image" Target="../media/image19.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image" Target="../media/image25.png"/><Relationship Id="rId7" Type="http://schemas.openxmlformats.org/officeDocument/2006/relationships/image" Target="../media/image23.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0.bin"/><Relationship Id="rId5" Type="http://schemas.openxmlformats.org/officeDocument/2006/relationships/image" Target="../media/image22.wmf"/><Relationship Id="rId4" Type="http://schemas.openxmlformats.org/officeDocument/2006/relationships/oleObject" Target="../embeddings/oleObject9.bin"/><Relationship Id="rId9" Type="http://schemas.openxmlformats.org/officeDocument/2006/relationships/image" Target="../media/image24.wmf"/></Relationships>
</file>

<file path=ppt/slides/_rels/slide19.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7.wmf"/><Relationship Id="rId5" Type="http://schemas.openxmlformats.org/officeDocument/2006/relationships/oleObject" Target="../embeddings/oleObject13.bin"/><Relationship Id="rId4" Type="http://schemas.openxmlformats.org/officeDocument/2006/relationships/image" Target="../media/image26.wmf"/></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7.bin"/><Relationship Id="rId13" Type="http://schemas.openxmlformats.org/officeDocument/2006/relationships/image" Target="../media/image33.wmf"/><Relationship Id="rId3" Type="http://schemas.openxmlformats.org/officeDocument/2006/relationships/image" Target="../media/image31.png"/><Relationship Id="rId7" Type="http://schemas.openxmlformats.org/officeDocument/2006/relationships/image" Target="../media/image30.wmf"/><Relationship Id="rId12" Type="http://schemas.openxmlformats.org/officeDocument/2006/relationships/oleObject" Target="../embeddings/oleObject19.bin"/><Relationship Id="rId2" Type="http://schemas.openxmlformats.org/officeDocument/2006/relationships/slideLayout" Target="../slideLayouts/slideLayout4.xml"/><Relationship Id="rId1" Type="http://schemas.openxmlformats.org/officeDocument/2006/relationships/vmlDrawing" Target="../drawings/vmlDrawing8.vml"/><Relationship Id="rId6" Type="http://schemas.openxmlformats.org/officeDocument/2006/relationships/oleObject" Target="../embeddings/oleObject16.bin"/><Relationship Id="rId11" Type="http://schemas.openxmlformats.org/officeDocument/2006/relationships/image" Target="../media/image32.wmf"/><Relationship Id="rId5" Type="http://schemas.openxmlformats.org/officeDocument/2006/relationships/image" Target="../media/image29.wmf"/><Relationship Id="rId10" Type="http://schemas.openxmlformats.org/officeDocument/2006/relationships/oleObject" Target="../embeddings/oleObject18.bin"/><Relationship Id="rId4" Type="http://schemas.openxmlformats.org/officeDocument/2006/relationships/oleObject" Target="../embeddings/oleObject15.bin"/><Relationship Id="rId9" Type="http://schemas.openxmlformats.org/officeDocument/2006/relationships/image" Target="../media/image31.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35.wmf"/><Relationship Id="rId5" Type="http://schemas.openxmlformats.org/officeDocument/2006/relationships/oleObject" Target="../embeddings/oleObject21.bin"/><Relationship Id="rId4" Type="http://schemas.openxmlformats.org/officeDocument/2006/relationships/image" Target="../media/image34.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7.wmf"/><Relationship Id="rId5" Type="http://schemas.openxmlformats.org/officeDocument/2006/relationships/oleObject" Target="../embeddings/oleObject23.bin"/><Relationship Id="rId4" Type="http://schemas.openxmlformats.org/officeDocument/2006/relationships/image" Target="../media/image36.wmf"/></Relationships>
</file>

<file path=ppt/slides/_rels/slide23.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4.xml"/><Relationship Id="rId1" Type="http://schemas.openxmlformats.org/officeDocument/2006/relationships/vmlDrawing" Target="../drawings/vmlDrawing11.vml"/><Relationship Id="rId6" Type="http://schemas.openxmlformats.org/officeDocument/2006/relationships/image" Target="../media/image39.wmf"/><Relationship Id="rId5" Type="http://schemas.openxmlformats.org/officeDocument/2006/relationships/oleObject" Target="../embeddings/oleObject25.bin"/><Relationship Id="rId4" Type="http://schemas.openxmlformats.org/officeDocument/2006/relationships/image" Target="../media/image38.wmf"/></Relationships>
</file>

<file path=ppt/slides/_rels/slide24.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oleObject" Target="../embeddings/oleObject28.bin"/><Relationship Id="rId3" Type="http://schemas.openxmlformats.org/officeDocument/2006/relationships/image" Target="../media/image44.png"/><Relationship Id="rId7" Type="http://schemas.openxmlformats.org/officeDocument/2006/relationships/image" Target="../media/image48.png"/><Relationship Id="rId12" Type="http://schemas.openxmlformats.org/officeDocument/2006/relationships/image" Target="../media/image41.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47.png"/><Relationship Id="rId11" Type="http://schemas.openxmlformats.org/officeDocument/2006/relationships/oleObject" Target="../embeddings/oleObject27.bin"/><Relationship Id="rId5" Type="http://schemas.openxmlformats.org/officeDocument/2006/relationships/image" Target="../media/image46.png"/><Relationship Id="rId10" Type="http://schemas.openxmlformats.org/officeDocument/2006/relationships/image" Target="../media/image43.png"/><Relationship Id="rId4" Type="http://schemas.openxmlformats.org/officeDocument/2006/relationships/image" Target="../media/image45.png"/><Relationship Id="rId9" Type="http://schemas.openxmlformats.org/officeDocument/2006/relationships/image" Target="../media/image50.png"/><Relationship Id="rId14" Type="http://schemas.openxmlformats.org/officeDocument/2006/relationships/image" Target="../media/image42.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29.bin"/><Relationship Id="rId7"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45.wmf"/><Relationship Id="rId5" Type="http://schemas.openxmlformats.org/officeDocument/2006/relationships/oleObject" Target="../embeddings/oleObject30.bin"/><Relationship Id="rId4" Type="http://schemas.openxmlformats.org/officeDocument/2006/relationships/image" Target="../media/image44.wmf"/></Relationships>
</file>

<file path=ppt/slides/_rels/slide27.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 Id="rId9" Type="http://schemas.openxmlformats.org/officeDocument/2006/relationships/image" Target="../media/image58.png"/></Relationships>
</file>

<file path=ppt/slides/_rels/slide2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9.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 Id="rId4" Type="http://schemas.openxmlformats.org/officeDocument/2006/relationships/image" Target="../media/image73.png"/></Relationships>
</file>

<file path=ppt/slides/_rels/slide39.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76.png"/><Relationship Id="rId7" Type="http://schemas.openxmlformats.org/officeDocument/2006/relationships/image" Target="../media/image88.png"/><Relationship Id="rId2" Type="http://schemas.openxmlformats.org/officeDocument/2006/relationships/image" Target="../media/image84.png"/><Relationship Id="rId1" Type="http://schemas.openxmlformats.org/officeDocument/2006/relationships/slideLayout" Target="../slideLayouts/slideLayout2.xml"/><Relationship Id="rId6" Type="http://schemas.openxmlformats.org/officeDocument/2006/relationships/image" Target="../media/image87.png"/><Relationship Id="rId5" Type="http://schemas.openxmlformats.org/officeDocument/2006/relationships/image" Target="../media/image78.png"/><Relationship Id="rId4" Type="http://schemas.openxmlformats.org/officeDocument/2006/relationships/image" Target="../media/image85.png"/><Relationship Id="rId9" Type="http://schemas.openxmlformats.org/officeDocument/2006/relationships/image" Target="../media/image80.png"/></Relationships>
</file>

<file path=ppt/slides/_rels/slide41.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 Id="rId4" Type="http://schemas.openxmlformats.org/officeDocument/2006/relationships/image" Target="../media/image86.png"/></Relationships>
</file>

<file path=ppt/slides/_rels/slide44.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2.xml"/><Relationship Id="rId4" Type="http://schemas.openxmlformats.org/officeDocument/2006/relationships/image" Target="../media/image9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8" Type="http://schemas.openxmlformats.org/officeDocument/2006/relationships/image" Target="../media/image93.png"/><Relationship Id="rId3" Type="http://schemas.openxmlformats.org/officeDocument/2006/relationships/image" Target="../media/image99.png"/><Relationship Id="rId7" Type="http://schemas.openxmlformats.org/officeDocument/2006/relationships/image" Target="../media/image102.png"/><Relationship Id="rId2" Type="http://schemas.openxmlformats.org/officeDocument/2006/relationships/image" Target="../media/image98.png"/><Relationship Id="rId1" Type="http://schemas.openxmlformats.org/officeDocument/2006/relationships/slideLayout" Target="../slideLayouts/slideLayout2.xml"/><Relationship Id="rId6" Type="http://schemas.openxmlformats.org/officeDocument/2006/relationships/image" Target="../media/image101.png"/><Relationship Id="rId5" Type="http://schemas.openxmlformats.org/officeDocument/2006/relationships/image" Target="../media/image87.png"/><Relationship Id="rId4" Type="http://schemas.openxmlformats.org/officeDocument/2006/relationships/image" Target="../media/image92.png"/><Relationship Id="rId9" Type="http://schemas.openxmlformats.org/officeDocument/2006/relationships/image" Target="../media/image94.png"/></Relationships>
</file>

<file path=ppt/slides/_rels/slide47.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2.xml"/><Relationship Id="rId5" Type="http://schemas.openxmlformats.org/officeDocument/2006/relationships/image" Target="../media/image103.png"/><Relationship Id="rId4" Type="http://schemas.openxmlformats.org/officeDocument/2006/relationships/image" Target="../media/image100.png"/></Relationships>
</file>

<file path=ppt/slides/_rels/slide49.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108.png"/><Relationship Id="rId1" Type="http://schemas.openxmlformats.org/officeDocument/2006/relationships/slideLayout" Target="../slideLayouts/slideLayout2.xml"/><Relationship Id="rId4" Type="http://schemas.openxmlformats.org/officeDocument/2006/relationships/image" Target="../media/image109.png"/></Relationships>
</file>

<file path=ppt/slides/_rels/slide54.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2.xml"/><Relationship Id="rId5" Type="http://schemas.openxmlformats.org/officeDocument/2006/relationships/image" Target="../media/image113.png"/><Relationship Id="rId4" Type="http://schemas.openxmlformats.org/officeDocument/2006/relationships/image" Target="../media/image112.png"/></Relationships>
</file>

<file path=ppt/slides/_rels/slide55.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slideLayout" Target="../slideLayouts/slideLayout2.xml"/><Relationship Id="rId4" Type="http://schemas.openxmlformats.org/officeDocument/2006/relationships/image" Target="../media/image116.png"/></Relationships>
</file>

<file path=ppt/slides/_rels/slide56.xml.rels><?xml version="1.0" encoding="UTF-8" standalone="yes"?>
<Relationships xmlns="http://schemas.openxmlformats.org/package/2006/relationships"><Relationship Id="rId2" Type="http://schemas.openxmlformats.org/officeDocument/2006/relationships/image" Target="../media/image11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oleObject1.bin"/><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8.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zh-CN" altLang="en-US" dirty="0">
                <a:sym typeface="+mn-ea"/>
              </a:rPr>
              <a:t>一</a:t>
            </a:r>
            <a:r>
              <a:rPr lang="zh-CN" altLang="en-US" dirty="0"/>
              <a:t>讲 初识</a:t>
            </a:r>
            <a:r>
              <a:rPr lang="en-US" altLang="zh-CN" dirty="0"/>
              <a:t>SLAM</a:t>
            </a:r>
            <a:endParaRPr lang="zh-CN" altLang="en-US" dirty="0"/>
          </a:p>
        </p:txBody>
      </p:sp>
      <p:sp>
        <p:nvSpPr>
          <p:cNvPr id="3" name="内容占位符 2"/>
          <p:cNvSpPr>
            <a:spLocks noGrp="1"/>
          </p:cNvSpPr>
          <p:nvPr>
            <p:ph idx="1"/>
          </p:nvPr>
        </p:nvSpPr>
        <p:spPr/>
        <p:txBody>
          <a:bodyPr/>
          <a:lstStyle/>
          <a:p>
            <a:pPr marL="0" indent="0">
              <a:buNone/>
            </a:pPr>
            <a:r>
              <a:rPr lang="en-US" altLang="zh-CN" dirty="0">
                <a:sym typeface="+mn-ea"/>
              </a:rPr>
              <a:t>SLAM:Simultaneous localization and mapping缩写,</a:t>
            </a:r>
            <a:r>
              <a:rPr lang="en-US" altLang="zh-CN" dirty="0">
                <a:solidFill>
                  <a:schemeClr val="tx1"/>
                </a:solidFill>
                <a:sym typeface="+mn-ea"/>
              </a:rPr>
              <a:t>意为“同步定位与建图”</a:t>
            </a:r>
          </a:p>
          <a:p>
            <a:pPr marL="0" indent="0">
              <a:buNone/>
            </a:pPr>
            <a:r>
              <a:rPr lang="en-US" altLang="zh-CN" dirty="0">
                <a:solidFill>
                  <a:schemeClr val="tx1"/>
                </a:solidFill>
                <a:sym typeface="+mn-ea"/>
              </a:rPr>
              <a:t>主要用于解决</a:t>
            </a:r>
            <a:r>
              <a:rPr lang="zh-CN" altLang="en-US" dirty="0">
                <a:solidFill>
                  <a:schemeClr val="tx1"/>
                </a:solidFill>
                <a:sym typeface="+mn-ea"/>
              </a:rPr>
              <a:t>机器人</a:t>
            </a:r>
            <a:r>
              <a:rPr lang="en-US" altLang="zh-CN" dirty="0">
                <a:solidFill>
                  <a:schemeClr val="tx1"/>
                </a:solidFill>
                <a:sym typeface="+mn-ea"/>
              </a:rPr>
              <a:t>在未知环境运动时的定位与地图构建问题</a:t>
            </a:r>
          </a:p>
          <a:p>
            <a:pPr marL="0" indent="0">
              <a:buNone/>
            </a:pPr>
            <a:r>
              <a:rPr lang="zh-CN" altLang="en-US" dirty="0">
                <a:solidFill>
                  <a:schemeClr val="tx1"/>
                </a:solidFill>
                <a:sym typeface="+mn-ea"/>
              </a:rPr>
              <a:t>根据传感器不同分为：视觉</a:t>
            </a:r>
            <a:r>
              <a:rPr lang="en-US" altLang="zh-CN" dirty="0">
                <a:solidFill>
                  <a:schemeClr val="tx1"/>
                </a:solidFill>
                <a:sym typeface="+mn-ea"/>
              </a:rPr>
              <a:t>SLAM</a:t>
            </a:r>
            <a:r>
              <a:rPr lang="zh-CN" altLang="en-US" dirty="0">
                <a:solidFill>
                  <a:schemeClr val="tx1"/>
                </a:solidFill>
                <a:sym typeface="+mn-ea"/>
              </a:rPr>
              <a:t>、激光</a:t>
            </a:r>
            <a:r>
              <a:rPr lang="en-US" altLang="zh-CN" dirty="0">
                <a:solidFill>
                  <a:schemeClr val="tx1"/>
                </a:solidFill>
                <a:sym typeface="+mn-ea"/>
              </a:rPr>
              <a:t>SLAM</a:t>
            </a:r>
          </a:p>
        </p:txBody>
      </p:sp>
      <p:sp>
        <p:nvSpPr>
          <p:cNvPr id="4" name="灯片编号占位符 3"/>
          <p:cNvSpPr>
            <a:spLocks noGrp="1"/>
          </p:cNvSpPr>
          <p:nvPr>
            <p:ph type="sldNum" sz="quarter" idx="12"/>
          </p:nvPr>
        </p:nvSpPr>
        <p:spPr/>
        <p:txBody>
          <a:bodyPr/>
          <a:lstStyle/>
          <a:p>
            <a:fld id="{6D22F896-40B5-4ADD-8801-0D06FADFA095}" type="slidenum">
              <a:rPr lang="en-US" smtClean="0"/>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zh-CN" altLang="en-US" dirty="0">
                <a:sym typeface="+mn-ea"/>
              </a:rPr>
              <a:t>一</a:t>
            </a:r>
            <a:r>
              <a:rPr lang="zh-CN" altLang="en-US" dirty="0"/>
              <a:t>讲 初识</a:t>
            </a:r>
            <a:r>
              <a:rPr lang="en-US" altLang="zh-CN" dirty="0"/>
              <a:t>SLAM</a:t>
            </a:r>
            <a:endParaRPr lang="zh-CN" altLang="en-US" dirty="0"/>
          </a:p>
        </p:txBody>
      </p:sp>
      <p:sp>
        <p:nvSpPr>
          <p:cNvPr id="3" name="内容占位符 2"/>
          <p:cNvSpPr>
            <a:spLocks noGrp="1"/>
          </p:cNvSpPr>
          <p:nvPr>
            <p:ph idx="1"/>
          </p:nvPr>
        </p:nvSpPr>
        <p:spPr>
          <a:xfrm>
            <a:off x="1451579" y="2015732"/>
            <a:ext cx="9603275" cy="4152312"/>
          </a:xfrm>
        </p:spPr>
        <p:txBody>
          <a:bodyPr>
            <a:normAutofit/>
          </a:bodyPr>
          <a:lstStyle/>
          <a:p>
            <a:r>
              <a:rPr lang="zh-CN" altLang="en-US" dirty="0"/>
              <a:t>两个基本方程：</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6D22F896-40B5-4ADD-8801-0D06FADFA095}" type="slidenum">
              <a:rPr lang="en-US" smtClean="0"/>
              <a:t>10</a:t>
            </a:fld>
            <a:endParaRPr lang="en-US" dirty="0"/>
          </a:p>
        </p:txBody>
      </p:sp>
      <p:sp>
        <p:nvSpPr>
          <p:cNvPr id="6" name="文本框 5"/>
          <p:cNvSpPr txBox="1"/>
          <p:nvPr/>
        </p:nvSpPr>
        <p:spPr>
          <a:xfrm>
            <a:off x="2328025" y="2951018"/>
            <a:ext cx="1106393" cy="369332"/>
          </a:xfrm>
          <a:prstGeom prst="rect">
            <a:avLst/>
          </a:prstGeom>
          <a:noFill/>
        </p:spPr>
        <p:txBody>
          <a:bodyPr wrap="none" rtlCol="0">
            <a:spAutoFit/>
          </a:bodyPr>
          <a:lstStyle/>
          <a:p>
            <a:r>
              <a:rPr lang="zh-CN" altLang="en-US" dirty="0">
                <a:solidFill>
                  <a:srgbClr val="FF0000"/>
                </a:solidFill>
              </a:rPr>
              <a:t>运动方程</a:t>
            </a:r>
          </a:p>
        </p:txBody>
      </p:sp>
      <p:sp>
        <p:nvSpPr>
          <p:cNvPr id="8" name="文本框 7"/>
          <p:cNvSpPr txBox="1"/>
          <p:nvPr/>
        </p:nvSpPr>
        <p:spPr>
          <a:xfrm>
            <a:off x="2326755" y="3841322"/>
            <a:ext cx="1107996" cy="369332"/>
          </a:xfrm>
          <a:prstGeom prst="rect">
            <a:avLst/>
          </a:prstGeom>
          <a:noFill/>
        </p:spPr>
        <p:txBody>
          <a:bodyPr wrap="none" rtlCol="0">
            <a:spAutoFit/>
          </a:bodyPr>
          <a:lstStyle/>
          <a:p>
            <a:r>
              <a:rPr lang="zh-CN" altLang="en-US" dirty="0">
                <a:solidFill>
                  <a:srgbClr val="FF0000"/>
                </a:solidFill>
              </a:rPr>
              <a:t>观测方程</a:t>
            </a:r>
          </a:p>
        </p:txBody>
      </p:sp>
      <p:graphicFrame>
        <p:nvGraphicFramePr>
          <p:cNvPr id="7" name="对象 6"/>
          <p:cNvGraphicFramePr/>
          <p:nvPr/>
        </p:nvGraphicFramePr>
        <p:xfrm>
          <a:off x="4213860" y="3772535"/>
          <a:ext cx="2661285" cy="507365"/>
        </p:xfrm>
        <a:graphic>
          <a:graphicData uri="http://schemas.openxmlformats.org/presentationml/2006/ole">
            <mc:AlternateContent xmlns:mc="http://schemas.openxmlformats.org/markup-compatibility/2006">
              <mc:Choice xmlns:v="urn:schemas-microsoft-com:vml" Requires="v">
                <p:oleObj spid="_x0000_s3080" r:id="rId3" imgW="1193800" imgH="241300" progId="Equation.DSMT4">
                  <p:embed/>
                </p:oleObj>
              </mc:Choice>
              <mc:Fallback>
                <p:oleObj r:id="rId3" imgW="1193800" imgH="241300" progId="Equation.DSMT4">
                  <p:embed/>
                  <p:pic>
                    <p:nvPicPr>
                      <p:cNvPr id="0" name="图片 8"/>
                      <p:cNvPicPr/>
                      <p:nvPr/>
                    </p:nvPicPr>
                    <p:blipFill>
                      <a:blip r:embed="rId4"/>
                      <a:stretch>
                        <a:fillRect/>
                      </a:stretch>
                    </p:blipFill>
                    <p:spPr>
                      <a:xfrm>
                        <a:off x="4213860" y="3772535"/>
                        <a:ext cx="2661285" cy="507365"/>
                      </a:xfrm>
                      <a:prstGeom prst="rect">
                        <a:avLst/>
                      </a:prstGeom>
                    </p:spPr>
                  </p:pic>
                </p:oleObj>
              </mc:Fallback>
            </mc:AlternateContent>
          </a:graphicData>
        </a:graphic>
      </p:graphicFrame>
      <p:graphicFrame>
        <p:nvGraphicFramePr>
          <p:cNvPr id="10" name="对象 9"/>
          <p:cNvGraphicFramePr/>
          <p:nvPr/>
        </p:nvGraphicFramePr>
        <p:xfrm>
          <a:off x="4213225" y="2856230"/>
          <a:ext cx="2661920" cy="464185"/>
        </p:xfrm>
        <a:graphic>
          <a:graphicData uri="http://schemas.openxmlformats.org/presentationml/2006/ole">
            <mc:AlternateContent xmlns:mc="http://schemas.openxmlformats.org/markup-compatibility/2006">
              <mc:Choice xmlns:v="urn:schemas-microsoft-com:vml" Requires="v">
                <p:oleObj spid="_x0000_s3081" r:id="rId5" imgW="1181100" imgH="228600" progId="Equation.DSMT4">
                  <p:embed/>
                </p:oleObj>
              </mc:Choice>
              <mc:Fallback>
                <p:oleObj r:id="rId5" imgW="1181100" imgH="228600" progId="Equation.DSMT4">
                  <p:embed/>
                  <p:pic>
                    <p:nvPicPr>
                      <p:cNvPr id="0" name="图片 12"/>
                      <p:cNvPicPr/>
                      <p:nvPr/>
                    </p:nvPicPr>
                    <p:blipFill>
                      <a:blip r:embed="rId6"/>
                      <a:stretch>
                        <a:fillRect/>
                      </a:stretch>
                    </p:blipFill>
                    <p:spPr>
                      <a:xfrm>
                        <a:off x="4213225" y="2856230"/>
                        <a:ext cx="2661920" cy="464185"/>
                      </a:xfrm>
                      <a:prstGeom prst="rect">
                        <a:avLst/>
                      </a:prstGeom>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三维空间刚体运动</a:t>
            </a:r>
          </a:p>
        </p:txBody>
      </p:sp>
      <p:sp>
        <p:nvSpPr>
          <p:cNvPr id="3" name="文本占位符 2"/>
          <p:cNvSpPr>
            <a:spLocks noGrp="1"/>
          </p:cNvSpPr>
          <p:nvPr>
            <p:ph type="body" idx="1"/>
          </p:nvPr>
        </p:nvSpPr>
        <p:spPr/>
        <p:txBody>
          <a:bodyPr/>
          <a:lstStyle/>
          <a:p>
            <a:r>
              <a:rPr lang="en-US" altLang="zh-CN" dirty="0"/>
              <a:t>Chapter 2: 3D Space Rigid Body Motion</a:t>
            </a:r>
            <a:endParaRPr lang="zh-CN" altLang="en-US" dirty="0"/>
          </a:p>
        </p:txBody>
      </p:sp>
      <p:sp>
        <p:nvSpPr>
          <p:cNvPr id="5" name="灯片编号占位符 4"/>
          <p:cNvSpPr>
            <a:spLocks noGrp="1"/>
          </p:cNvSpPr>
          <p:nvPr>
            <p:ph type="sldNum" sz="quarter" idx="12"/>
          </p:nvPr>
        </p:nvSpPr>
        <p:spPr/>
        <p:txBody>
          <a:bodyPr/>
          <a:lstStyle/>
          <a:p>
            <a:fld id="{6D22F896-40B5-4ADD-8801-0D06FADFA095}" type="slidenum">
              <a:rPr lang="en-US" smtClean="0"/>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a:t>
            </a:r>
            <a:r>
              <a:rPr lang="zh-CN" altLang="en-US" dirty="0"/>
              <a:t>点、向量和坐标系，旋转矩阵</a:t>
            </a:r>
          </a:p>
        </p:txBody>
      </p:sp>
      <p:sp>
        <p:nvSpPr>
          <p:cNvPr id="3" name="文本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6D22F896-40B5-4ADD-8801-0D06FADFA095}" type="slidenum">
              <a:rPr lang="en-US" smtClean="0"/>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zh-CN" altLang="en-US" dirty="0">
                <a:sym typeface="+mn-ea"/>
              </a:rPr>
              <a:t>二</a:t>
            </a:r>
            <a:r>
              <a:rPr lang="zh-CN" altLang="en-US" dirty="0"/>
              <a:t>讲 三维空间刚体运动</a:t>
            </a:r>
          </a:p>
        </p:txBody>
      </p:sp>
      <p:sp>
        <p:nvSpPr>
          <p:cNvPr id="3" name="内容占位符 2"/>
          <p:cNvSpPr>
            <a:spLocks noGrp="1"/>
          </p:cNvSpPr>
          <p:nvPr>
            <p:ph idx="1"/>
          </p:nvPr>
        </p:nvSpPr>
        <p:spPr/>
        <p:txBody>
          <a:bodyPr/>
          <a:lstStyle/>
          <a:p>
            <a:r>
              <a:rPr lang="zh-CN" altLang="en-US" dirty="0"/>
              <a:t>点存在于三维空间之中</a:t>
            </a:r>
            <a:endParaRPr lang="en-US" altLang="zh-CN" dirty="0"/>
          </a:p>
          <a:p>
            <a:r>
              <a:rPr lang="zh-CN" altLang="en-US" dirty="0"/>
              <a:t>点和点可以组成向量</a:t>
            </a:r>
            <a:endParaRPr lang="en-US" altLang="zh-CN" dirty="0"/>
          </a:p>
          <a:p>
            <a:r>
              <a:rPr lang="zh-CN" altLang="en-US" dirty="0"/>
              <a:t>点本身由原点指向它的向量所描述</a:t>
            </a:r>
            <a:endParaRPr lang="en-US" altLang="zh-CN" dirty="0"/>
          </a:p>
          <a:p>
            <a:endParaRPr lang="en-US" altLang="zh-CN" dirty="0"/>
          </a:p>
          <a:p>
            <a:r>
              <a:rPr lang="zh-CN" altLang="en-US" dirty="0"/>
              <a:t>向量</a:t>
            </a:r>
            <a:endParaRPr lang="en-US" altLang="zh-CN" dirty="0"/>
          </a:p>
          <a:p>
            <a:pPr lvl="1"/>
            <a:r>
              <a:rPr lang="zh-CN" altLang="en-US" dirty="0"/>
              <a:t>带指向性的箭头</a:t>
            </a:r>
            <a:endParaRPr lang="en-US" altLang="zh-CN" dirty="0"/>
          </a:p>
          <a:p>
            <a:pPr lvl="1"/>
            <a:r>
              <a:rPr lang="zh-CN" altLang="en-US" dirty="0"/>
              <a:t>可以进行加法、减法等运算</a:t>
            </a:r>
            <a:endParaRPr lang="en-US" altLang="zh-CN" dirty="0"/>
          </a:p>
        </p:txBody>
      </p:sp>
      <p:sp>
        <p:nvSpPr>
          <p:cNvPr id="5" name="灯片编号占位符 4"/>
          <p:cNvSpPr>
            <a:spLocks noGrp="1"/>
          </p:cNvSpPr>
          <p:nvPr>
            <p:ph type="sldNum" sz="quarter" idx="12"/>
          </p:nvPr>
        </p:nvSpPr>
        <p:spPr/>
        <p:txBody>
          <a:bodyPr/>
          <a:lstStyle/>
          <a:p>
            <a:fld id="{6D22F896-40B5-4ADD-8801-0D06FADFA095}" type="slidenum">
              <a:rPr lang="en-US" smtClean="0"/>
              <a:t>13</a:t>
            </a:fld>
            <a:endParaRPr lang="en-US" dirty="0"/>
          </a:p>
        </p:txBody>
      </p:sp>
      <p:pic>
        <p:nvPicPr>
          <p:cNvPr id="4" name="图片 3"/>
          <p:cNvPicPr>
            <a:picLocks noChangeAspect="1"/>
          </p:cNvPicPr>
          <p:nvPr/>
        </p:nvPicPr>
        <p:blipFill>
          <a:blip r:embed="rId2"/>
          <a:stretch>
            <a:fillRect/>
          </a:stretch>
        </p:blipFill>
        <p:spPr>
          <a:xfrm>
            <a:off x="6460490" y="1853565"/>
            <a:ext cx="4594225" cy="35115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zh-CN" altLang="en-US" dirty="0">
                <a:sym typeface="+mn-ea"/>
              </a:rPr>
              <a:t>二</a:t>
            </a:r>
            <a:r>
              <a:rPr lang="zh-CN" altLang="en-US" dirty="0"/>
              <a:t>讲 三维空间刚体运动</a:t>
            </a:r>
          </a:p>
        </p:txBody>
      </p:sp>
      <p:sp>
        <p:nvSpPr>
          <p:cNvPr id="3" name="内容占位符 2"/>
          <p:cNvSpPr>
            <a:spLocks noGrp="1"/>
          </p:cNvSpPr>
          <p:nvPr>
            <p:ph idx="1"/>
          </p:nvPr>
        </p:nvSpPr>
        <p:spPr>
          <a:xfrm>
            <a:off x="1451579" y="2015732"/>
            <a:ext cx="9603275" cy="3866322"/>
          </a:xfrm>
        </p:spPr>
        <p:txBody>
          <a:bodyPr>
            <a:normAutofit/>
          </a:bodyPr>
          <a:lstStyle/>
          <a:p>
            <a:r>
              <a:rPr lang="zh-CN" altLang="en-US" dirty="0"/>
              <a:t>定义坐标系后，向量可以由      坐标表示</a:t>
            </a:r>
            <a:endParaRPr lang="en-US" altLang="zh-CN" dirty="0"/>
          </a:p>
          <a:p>
            <a:endParaRPr lang="en-US" altLang="zh-CN" dirty="0"/>
          </a:p>
          <a:p>
            <a:endParaRPr lang="en-US" altLang="zh-CN" dirty="0"/>
          </a:p>
          <a:p>
            <a:pPr marL="0" indent="0">
              <a:buNone/>
            </a:pPr>
            <a:endParaRPr lang="en-US" altLang="zh-CN" dirty="0"/>
          </a:p>
          <a:p>
            <a:r>
              <a:rPr lang="zh-CN" altLang="en-US" dirty="0"/>
              <a:t>坐标系：由三个正交的轴组成</a:t>
            </a:r>
            <a:endParaRPr lang="en-US" altLang="zh-CN" dirty="0"/>
          </a:p>
          <a:p>
            <a:pPr lvl="1"/>
            <a:r>
              <a:rPr lang="zh-CN" altLang="en-US" dirty="0"/>
              <a:t>构成线性空间的一组</a:t>
            </a:r>
            <a:r>
              <a:rPr lang="zh-CN" altLang="en-US" dirty="0">
                <a:solidFill>
                  <a:schemeClr val="accent1"/>
                </a:solidFill>
              </a:rPr>
              <a:t>基</a:t>
            </a:r>
            <a:endParaRPr lang="en-US" altLang="zh-CN" dirty="0">
              <a:solidFill>
                <a:schemeClr val="accent1"/>
              </a:solidFill>
            </a:endParaRPr>
          </a:p>
          <a:p>
            <a:pPr lvl="1"/>
            <a:r>
              <a:rPr lang="zh-CN" altLang="en-US" dirty="0"/>
              <a:t>左手系和右手系</a:t>
            </a:r>
            <a:endParaRPr lang="en-US" altLang="zh-CN" dirty="0"/>
          </a:p>
        </p:txBody>
      </p:sp>
      <p:sp>
        <p:nvSpPr>
          <p:cNvPr id="5" name="灯片编号占位符 4"/>
          <p:cNvSpPr>
            <a:spLocks noGrp="1"/>
          </p:cNvSpPr>
          <p:nvPr>
            <p:ph type="sldNum" sz="quarter" idx="12"/>
          </p:nvPr>
        </p:nvSpPr>
        <p:spPr/>
        <p:txBody>
          <a:bodyPr/>
          <a:lstStyle/>
          <a:p>
            <a:fld id="{6D22F896-40B5-4ADD-8801-0D06FADFA095}" type="slidenum">
              <a:rPr lang="en-US" smtClean="0"/>
              <a:t>14</a:t>
            </a:fld>
            <a:endParaRPr lang="en-US" dirty="0"/>
          </a:p>
        </p:txBody>
      </p:sp>
      <p:pic>
        <p:nvPicPr>
          <p:cNvPr id="4" name="图片 3"/>
          <p:cNvPicPr>
            <a:picLocks noChangeAspect="1"/>
          </p:cNvPicPr>
          <p:nvPr/>
        </p:nvPicPr>
        <p:blipFill>
          <a:blip r:embed="rId3"/>
          <a:stretch>
            <a:fillRect/>
          </a:stretch>
        </p:blipFill>
        <p:spPr>
          <a:xfrm>
            <a:off x="6727085" y="2118236"/>
            <a:ext cx="4663844" cy="2850127"/>
          </a:xfrm>
          <a:prstGeom prst="rect">
            <a:avLst/>
          </a:prstGeom>
        </p:spPr>
      </p:pic>
      <mc:AlternateContent xmlns:mc="http://schemas.openxmlformats.org/markup-compatibility/2006" xmlns:p14="http://schemas.microsoft.com/office/powerpoint/2010/main">
        <mc:Choice Requires="p14">
          <p:contentPart p14:bwMode="auto" r:id="rId4">
            <p14:nvContentPartPr>
              <p14:cNvPr id="23" name="墨迹 22"/>
              <p14:cNvContentPartPr/>
              <p14:nvPr/>
            </p14:nvContentPartPr>
            <p14:xfrm>
              <a:off x="10277257" y="3876476"/>
              <a:ext cx="180" cy="180"/>
            </p14:xfrm>
          </p:contentPart>
        </mc:Choice>
        <mc:Fallback xmlns="">
          <p:pic>
            <p:nvPicPr>
              <p:cNvPr id="23" name="墨迹 22"/>
            </p:nvPicPr>
            <p:blipFill>
              <a:blip r:embed="rId5"/>
            </p:blipFill>
            <p:spPr>
              <a:xfrm>
                <a:off x="10277257" y="3876476"/>
                <a:ext cx="180" cy="180"/>
              </a:xfrm>
              <a:prstGeom prst="rect"/>
            </p:spPr>
          </p:pic>
        </mc:Fallback>
      </mc:AlternateContent>
      <p:pic>
        <p:nvPicPr>
          <p:cNvPr id="8" name="图片 7"/>
          <p:cNvPicPr>
            <a:picLocks noChangeAspect="1"/>
          </p:cNvPicPr>
          <p:nvPr/>
        </p:nvPicPr>
        <p:blipFill>
          <a:blip r:embed="rId6"/>
          <a:stretch>
            <a:fillRect/>
          </a:stretch>
        </p:blipFill>
        <p:spPr>
          <a:xfrm>
            <a:off x="7804785" y="2717800"/>
            <a:ext cx="973455" cy="874395"/>
          </a:xfrm>
          <a:prstGeom prst="rect">
            <a:avLst/>
          </a:prstGeom>
        </p:spPr>
      </p:pic>
      <p:graphicFrame>
        <p:nvGraphicFramePr>
          <p:cNvPr id="11" name="对象 10"/>
          <p:cNvGraphicFramePr/>
          <p:nvPr/>
        </p:nvGraphicFramePr>
        <p:xfrm>
          <a:off x="1778000" y="2492375"/>
          <a:ext cx="4319905" cy="1384300"/>
        </p:xfrm>
        <a:graphic>
          <a:graphicData uri="http://schemas.openxmlformats.org/presentationml/2006/ole">
            <mc:AlternateContent xmlns:mc="http://schemas.openxmlformats.org/markup-compatibility/2006">
              <mc:Choice xmlns:v="urn:schemas-microsoft-com:vml" Requires="v">
                <p:oleObj spid="_x0000_s4104" r:id="rId7" imgW="3839845" imgH="1350645" progId="Equation.DSMT4">
                  <p:embed/>
                </p:oleObj>
              </mc:Choice>
              <mc:Fallback>
                <p:oleObj r:id="rId7" imgW="3839845" imgH="1350645" progId="Equation.DSMT4">
                  <p:embed/>
                  <p:pic>
                    <p:nvPicPr>
                      <p:cNvPr id="0" name="图片 11"/>
                      <p:cNvPicPr/>
                      <p:nvPr/>
                    </p:nvPicPr>
                    <p:blipFill>
                      <a:blip r:embed="rId8"/>
                      <a:stretch>
                        <a:fillRect/>
                      </a:stretch>
                    </p:blipFill>
                    <p:spPr>
                      <a:xfrm>
                        <a:off x="1778000" y="2492375"/>
                        <a:ext cx="4319905" cy="1384300"/>
                      </a:xfrm>
                      <a:prstGeom prst="rect">
                        <a:avLst/>
                      </a:prstGeom>
                    </p:spPr>
                  </p:pic>
                </p:oleObj>
              </mc:Fallback>
            </mc:AlternateContent>
          </a:graphicData>
        </a:graphic>
      </p:graphicFrame>
      <p:graphicFrame>
        <p:nvGraphicFramePr>
          <p:cNvPr id="13" name="对象 12"/>
          <p:cNvGraphicFramePr/>
          <p:nvPr/>
        </p:nvGraphicFramePr>
        <p:xfrm>
          <a:off x="4850765" y="2015490"/>
          <a:ext cx="387985" cy="366395"/>
        </p:xfrm>
        <a:graphic>
          <a:graphicData uri="http://schemas.openxmlformats.org/presentationml/2006/ole">
            <mc:AlternateContent xmlns:mc="http://schemas.openxmlformats.org/markup-compatibility/2006">
              <mc:Choice xmlns:v="urn:schemas-microsoft-com:vml" Requires="v">
                <p:oleObj spid="_x0000_s4105" r:id="rId9" imgW="310515" imgH="360680" progId="Equation.DSMT4">
                  <p:embed/>
                </p:oleObj>
              </mc:Choice>
              <mc:Fallback>
                <p:oleObj r:id="rId9" imgW="310515" imgH="360680" progId="Equation.DSMT4">
                  <p:embed/>
                  <p:pic>
                    <p:nvPicPr>
                      <p:cNvPr id="0" name="图片 13"/>
                      <p:cNvPicPr/>
                      <p:nvPr/>
                    </p:nvPicPr>
                    <p:blipFill>
                      <a:blip r:embed="rId10"/>
                      <a:stretch>
                        <a:fillRect/>
                      </a:stretch>
                    </p:blipFill>
                    <p:spPr>
                      <a:xfrm>
                        <a:off x="4850765" y="2015490"/>
                        <a:ext cx="387985" cy="366395"/>
                      </a:xfrm>
                      <a:prstGeom prst="rect">
                        <a:avLst/>
                      </a:prstGeom>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zh-CN" altLang="en-US" dirty="0">
                <a:sym typeface="+mn-ea"/>
              </a:rPr>
              <a:t>二</a:t>
            </a:r>
            <a:r>
              <a:rPr lang="zh-CN" altLang="en-US" dirty="0"/>
              <a:t>讲 三维空间刚体运动</a:t>
            </a:r>
          </a:p>
        </p:txBody>
      </p:sp>
      <p:sp>
        <p:nvSpPr>
          <p:cNvPr id="3" name="内容占位符 2"/>
          <p:cNvSpPr>
            <a:spLocks noGrp="1"/>
          </p:cNvSpPr>
          <p:nvPr>
            <p:ph idx="1"/>
          </p:nvPr>
        </p:nvSpPr>
        <p:spPr/>
        <p:txBody>
          <a:bodyPr/>
          <a:lstStyle/>
          <a:p>
            <a:r>
              <a:rPr lang="zh-CN" altLang="en-US" dirty="0"/>
              <a:t>向量的运算可以由坐标运算来表达</a:t>
            </a:r>
            <a:endParaRPr lang="en-US" altLang="zh-CN" dirty="0"/>
          </a:p>
          <a:p>
            <a:endParaRPr lang="zh-CN" altLang="en-US" dirty="0"/>
          </a:p>
          <a:p>
            <a:r>
              <a:rPr lang="zh-CN" altLang="en-US" dirty="0"/>
              <a:t>内积</a:t>
            </a:r>
            <a:endParaRPr lang="en-US" altLang="zh-CN" dirty="0"/>
          </a:p>
          <a:p>
            <a:endParaRPr lang="en-US" altLang="zh-CN" dirty="0"/>
          </a:p>
          <a:p>
            <a:r>
              <a:rPr lang="zh-CN" altLang="en-US" dirty="0"/>
              <a:t>外积</a:t>
            </a:r>
            <a:endParaRPr lang="en-US" altLang="zh-CN" dirty="0"/>
          </a:p>
          <a:p>
            <a:endParaRPr lang="en-US" altLang="zh-CN" dirty="0"/>
          </a:p>
        </p:txBody>
      </p:sp>
      <p:sp>
        <p:nvSpPr>
          <p:cNvPr id="5" name="灯片编号占位符 4"/>
          <p:cNvSpPr>
            <a:spLocks noGrp="1"/>
          </p:cNvSpPr>
          <p:nvPr>
            <p:ph type="sldNum" sz="quarter" idx="12"/>
          </p:nvPr>
        </p:nvSpPr>
        <p:spPr/>
        <p:txBody>
          <a:bodyPr/>
          <a:lstStyle/>
          <a:p>
            <a:fld id="{6D22F896-40B5-4ADD-8801-0D06FADFA095}" type="slidenum">
              <a:rPr lang="en-US" smtClean="0"/>
              <a:t>15</a:t>
            </a:fld>
            <a:endParaRPr lang="en-US" dirty="0"/>
          </a:p>
        </p:txBody>
      </p:sp>
      <p:graphicFrame>
        <p:nvGraphicFramePr>
          <p:cNvPr id="7" name="对象 6"/>
          <p:cNvGraphicFramePr/>
          <p:nvPr/>
        </p:nvGraphicFramePr>
        <p:xfrm>
          <a:off x="3270250" y="2842895"/>
          <a:ext cx="3835400" cy="819785"/>
        </p:xfrm>
        <a:graphic>
          <a:graphicData uri="http://schemas.openxmlformats.org/presentationml/2006/ole">
            <mc:AlternateContent xmlns:mc="http://schemas.openxmlformats.org/markup-compatibility/2006">
              <mc:Choice xmlns:v="urn:schemas-microsoft-com:vml" Requires="v">
                <p:oleObj spid="_x0000_s5128" r:id="rId3" imgW="3945255" imgH="819785" progId="Equation.DSMT4">
                  <p:embed/>
                </p:oleObj>
              </mc:Choice>
              <mc:Fallback>
                <p:oleObj r:id="rId3" imgW="3945255" imgH="819785" progId="Equation.DSMT4">
                  <p:embed/>
                  <p:pic>
                    <p:nvPicPr>
                      <p:cNvPr id="0" name="图片 7"/>
                      <p:cNvPicPr/>
                      <p:nvPr/>
                    </p:nvPicPr>
                    <p:blipFill>
                      <a:blip r:embed="rId4"/>
                      <a:stretch>
                        <a:fillRect/>
                      </a:stretch>
                    </p:blipFill>
                    <p:spPr>
                      <a:xfrm>
                        <a:off x="3270250" y="2842895"/>
                        <a:ext cx="3835400" cy="819785"/>
                      </a:xfrm>
                      <a:prstGeom prst="rect">
                        <a:avLst/>
                      </a:prstGeom>
                    </p:spPr>
                  </p:pic>
                </p:oleObj>
              </mc:Fallback>
            </mc:AlternateContent>
          </a:graphicData>
        </a:graphic>
      </p:graphicFrame>
      <p:graphicFrame>
        <p:nvGraphicFramePr>
          <p:cNvPr id="9" name="对象 8"/>
          <p:cNvGraphicFramePr/>
          <p:nvPr/>
        </p:nvGraphicFramePr>
        <p:xfrm>
          <a:off x="3215640" y="3662680"/>
          <a:ext cx="6710045" cy="1231265"/>
        </p:xfrm>
        <a:graphic>
          <a:graphicData uri="http://schemas.openxmlformats.org/presentationml/2006/ole">
            <mc:AlternateContent xmlns:mc="http://schemas.openxmlformats.org/markup-compatibility/2006">
              <mc:Choice xmlns:v="urn:schemas-microsoft-com:vml" Requires="v">
                <p:oleObj spid="_x0000_s5129" r:id="rId5" imgW="6874510" imgH="1348105" progId="Equation.DSMT4">
                  <p:embed/>
                </p:oleObj>
              </mc:Choice>
              <mc:Fallback>
                <p:oleObj r:id="rId5" imgW="6874510" imgH="1348105" progId="Equation.DSMT4">
                  <p:embed/>
                  <p:pic>
                    <p:nvPicPr>
                      <p:cNvPr id="0" name="图片 10"/>
                      <p:cNvPicPr/>
                      <p:nvPr/>
                    </p:nvPicPr>
                    <p:blipFill>
                      <a:blip r:embed="rId6"/>
                      <a:stretch>
                        <a:fillRect/>
                      </a:stretch>
                    </p:blipFill>
                    <p:spPr>
                      <a:xfrm>
                        <a:off x="3215640" y="3662680"/>
                        <a:ext cx="6710045" cy="1231265"/>
                      </a:xfrm>
                      <a:prstGeom prst="rect">
                        <a:avLst/>
                      </a:prstGeom>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zh-CN" altLang="en-US" dirty="0">
                <a:sym typeface="+mn-ea"/>
              </a:rPr>
              <a:t>二</a:t>
            </a:r>
            <a:r>
              <a:rPr lang="zh-CN" altLang="en-US" dirty="0"/>
              <a:t>讲 三维空间刚体运动</a:t>
            </a:r>
          </a:p>
        </p:txBody>
      </p:sp>
      <p:sp>
        <p:nvSpPr>
          <p:cNvPr id="3" name="内容占位符 2"/>
          <p:cNvSpPr>
            <a:spLocks noGrp="1"/>
          </p:cNvSpPr>
          <p:nvPr>
            <p:ph idx="1"/>
          </p:nvPr>
        </p:nvSpPr>
        <p:spPr>
          <a:xfrm>
            <a:off x="1451579" y="2015732"/>
            <a:ext cx="9603275" cy="4015791"/>
          </a:xfrm>
        </p:spPr>
        <p:txBody>
          <a:bodyPr>
            <a:normAutofit/>
          </a:bodyPr>
          <a:lstStyle/>
          <a:p>
            <a:r>
              <a:rPr lang="zh-CN" altLang="en-US" sz="2000" dirty="0">
                <a:sym typeface="+mn-ea"/>
              </a:rPr>
              <a:t>在</a:t>
            </a:r>
            <a:r>
              <a:rPr lang="en-US" altLang="zh-CN" sz="2000" dirty="0">
                <a:sym typeface="+mn-ea"/>
              </a:rPr>
              <a:t>SLAM</a:t>
            </a:r>
            <a:r>
              <a:rPr lang="zh-CN" altLang="en-US" sz="2000" dirty="0">
                <a:sym typeface="+mn-ea"/>
              </a:rPr>
              <a:t>中：</a:t>
            </a:r>
            <a:endParaRPr lang="en-US" altLang="zh-CN" sz="2000" dirty="0"/>
          </a:p>
          <a:p>
            <a:pPr lvl="1"/>
            <a:r>
              <a:rPr lang="zh-CN" altLang="en-US" sz="2000" dirty="0">
                <a:sym typeface="+mn-ea"/>
              </a:rPr>
              <a:t>固定的</a:t>
            </a:r>
            <a:r>
              <a:rPr lang="zh-CN" altLang="en-US" sz="2000" dirty="0">
                <a:solidFill>
                  <a:schemeClr val="accent1"/>
                </a:solidFill>
                <a:sym typeface="+mn-ea"/>
              </a:rPr>
              <a:t>世界坐标系</a:t>
            </a:r>
            <a:r>
              <a:rPr lang="zh-CN" altLang="en-US" sz="2000" dirty="0">
                <a:sym typeface="+mn-ea"/>
              </a:rPr>
              <a:t>和</a:t>
            </a:r>
            <a:r>
              <a:rPr lang="zh-CN" altLang="en-US" sz="2000" dirty="0">
                <a:solidFill>
                  <a:schemeClr val="accent1"/>
                </a:solidFill>
                <a:sym typeface="+mn-ea"/>
              </a:rPr>
              <a:t>移动的机器人</a:t>
            </a:r>
            <a:r>
              <a:rPr lang="zh-CN" altLang="en-US" sz="2000" dirty="0">
                <a:sym typeface="+mn-ea"/>
              </a:rPr>
              <a:t>坐标系</a:t>
            </a:r>
            <a:endParaRPr lang="en-US" altLang="zh-CN" sz="2000" dirty="0"/>
          </a:p>
          <a:p>
            <a:pPr lvl="1"/>
            <a:r>
              <a:rPr lang="zh-CN" altLang="en-US" sz="2000" dirty="0">
                <a:sym typeface="+mn-ea"/>
              </a:rPr>
              <a:t>机器人坐标系随着机器人运动而改变，每个时刻都有新的坐标系</a:t>
            </a:r>
            <a:endParaRPr lang="en-US" altLang="zh-CN" sz="2000" dirty="0"/>
          </a:p>
          <a:p>
            <a:endParaRPr lang="zh-CN" altLang="en-US" dirty="0"/>
          </a:p>
          <a:p>
            <a:r>
              <a:rPr lang="zh-CN" altLang="en-US" dirty="0"/>
              <a:t>基本问题：</a:t>
            </a:r>
            <a:endParaRPr lang="en-US" altLang="zh-CN" dirty="0"/>
          </a:p>
          <a:p>
            <a:endParaRPr lang="en-US" altLang="zh-CN" dirty="0"/>
          </a:p>
          <a:p>
            <a:r>
              <a:rPr lang="zh-CN" altLang="en-US" dirty="0"/>
              <a:t>进而：</a:t>
            </a:r>
            <a:endParaRPr lang="en-US" altLang="zh-CN" dirty="0"/>
          </a:p>
          <a:p>
            <a:endParaRPr lang="en-US" altLang="zh-CN" dirty="0"/>
          </a:p>
        </p:txBody>
      </p:sp>
      <p:sp>
        <p:nvSpPr>
          <p:cNvPr id="5" name="灯片编号占位符 4"/>
          <p:cNvSpPr>
            <a:spLocks noGrp="1"/>
          </p:cNvSpPr>
          <p:nvPr>
            <p:ph type="sldNum" sz="quarter" idx="12"/>
          </p:nvPr>
        </p:nvSpPr>
        <p:spPr/>
        <p:txBody>
          <a:bodyPr/>
          <a:lstStyle/>
          <a:p>
            <a:fld id="{6D22F896-40B5-4ADD-8801-0D06FADFA095}" type="slidenum">
              <a:rPr lang="en-US" smtClean="0"/>
              <a:t>16</a:t>
            </a:fld>
            <a:endParaRPr lang="en-US" dirty="0"/>
          </a:p>
        </p:txBody>
      </p:sp>
      <p:sp>
        <p:nvSpPr>
          <p:cNvPr id="7" name="文本框 6"/>
          <p:cNvSpPr txBox="1"/>
          <p:nvPr/>
        </p:nvSpPr>
        <p:spPr>
          <a:xfrm>
            <a:off x="3858260" y="3961130"/>
            <a:ext cx="2987675" cy="368300"/>
          </a:xfrm>
          <a:prstGeom prst="rect">
            <a:avLst/>
          </a:prstGeom>
          <a:noFill/>
        </p:spPr>
        <p:txBody>
          <a:bodyPr wrap="square" rtlCol="0">
            <a:spAutoFit/>
          </a:bodyPr>
          <a:lstStyle/>
          <a:p>
            <a:r>
              <a:rPr lang="zh-CN" altLang="en-US" dirty="0">
                <a:sym typeface="+mn-ea"/>
              </a:rPr>
              <a:t>坐标系之间是如何变化的？</a:t>
            </a:r>
            <a:endParaRPr lang="zh-CN" altLang="en-US"/>
          </a:p>
        </p:txBody>
      </p:sp>
      <p:sp>
        <p:nvSpPr>
          <p:cNvPr id="8" name="文本框 7"/>
          <p:cNvSpPr txBox="1"/>
          <p:nvPr/>
        </p:nvSpPr>
        <p:spPr>
          <a:xfrm>
            <a:off x="3858260" y="4853940"/>
            <a:ext cx="4790440" cy="368300"/>
          </a:xfrm>
          <a:prstGeom prst="rect">
            <a:avLst/>
          </a:prstGeom>
          <a:noFill/>
        </p:spPr>
        <p:txBody>
          <a:bodyPr wrap="square" rtlCol="0">
            <a:spAutoFit/>
          </a:bodyPr>
          <a:lstStyle/>
          <a:p>
            <a:r>
              <a:rPr lang="zh-CN" altLang="en-US" dirty="0">
                <a:sym typeface="+mn-ea"/>
              </a:rPr>
              <a:t>如何计算同一个向量在不同坐标系里的坐标？</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zh-CN" altLang="en-US" dirty="0">
                <a:sym typeface="+mn-ea"/>
              </a:rPr>
              <a:t>二</a:t>
            </a:r>
            <a:r>
              <a:rPr lang="zh-CN" altLang="en-US" dirty="0"/>
              <a:t>讲 三维空间刚体运动</a:t>
            </a:r>
          </a:p>
        </p:txBody>
      </p:sp>
      <p:sp>
        <p:nvSpPr>
          <p:cNvPr id="3" name="内容占位符 2"/>
          <p:cNvSpPr>
            <a:spLocks noGrp="1"/>
          </p:cNvSpPr>
          <p:nvPr>
            <p:ph idx="1"/>
          </p:nvPr>
        </p:nvSpPr>
        <p:spPr>
          <a:xfrm>
            <a:off x="1451579" y="2015732"/>
            <a:ext cx="3797429" cy="3450613"/>
          </a:xfrm>
        </p:spPr>
        <p:txBody>
          <a:bodyPr/>
          <a:lstStyle/>
          <a:p>
            <a:r>
              <a:rPr lang="zh-CN" altLang="en-US" dirty="0"/>
              <a:t>两个不同的坐标系</a:t>
            </a:r>
            <a:endParaRPr lang="en-US" altLang="zh-CN" dirty="0"/>
          </a:p>
          <a:p>
            <a:r>
              <a:rPr lang="zh-CN" altLang="en-US" dirty="0"/>
              <a:t>如何描述左侧到右侧的变化？</a:t>
            </a:r>
            <a:endParaRPr lang="en-US" altLang="zh-CN" dirty="0"/>
          </a:p>
          <a:p>
            <a:r>
              <a:rPr lang="zh-CN" altLang="en-US" dirty="0"/>
              <a:t>直观看来由两个部分组成：</a:t>
            </a:r>
            <a:endParaRPr lang="en-US" altLang="zh-CN" dirty="0"/>
          </a:p>
          <a:p>
            <a:pPr lvl="1"/>
            <a:r>
              <a:rPr lang="zh-CN" altLang="en-US" dirty="0"/>
              <a:t>原点间的</a:t>
            </a:r>
            <a:r>
              <a:rPr lang="zh-CN" altLang="en-US" dirty="0">
                <a:solidFill>
                  <a:schemeClr val="accent1"/>
                </a:solidFill>
              </a:rPr>
              <a:t>平移</a:t>
            </a:r>
            <a:endParaRPr lang="en-US" altLang="zh-CN" dirty="0">
              <a:solidFill>
                <a:schemeClr val="accent1"/>
              </a:solidFill>
            </a:endParaRPr>
          </a:p>
          <a:p>
            <a:pPr lvl="1"/>
            <a:r>
              <a:rPr lang="zh-CN" altLang="en-US" dirty="0"/>
              <a:t>三个轴的</a:t>
            </a:r>
            <a:r>
              <a:rPr lang="zh-CN" altLang="en-US" dirty="0">
                <a:solidFill>
                  <a:schemeClr val="accent1"/>
                </a:solidFill>
              </a:rPr>
              <a:t>旋转</a:t>
            </a:r>
            <a:endParaRPr lang="en-US" altLang="zh-CN" dirty="0">
              <a:solidFill>
                <a:schemeClr val="accent1"/>
              </a:solidFill>
            </a:endParaRPr>
          </a:p>
          <a:p>
            <a:r>
              <a:rPr lang="zh-CN" altLang="en-US" dirty="0"/>
              <a:t>平移是一个</a:t>
            </a:r>
            <a:r>
              <a:rPr lang="zh-CN" altLang="en-US" dirty="0">
                <a:solidFill>
                  <a:schemeClr val="accent1"/>
                </a:solidFill>
              </a:rPr>
              <a:t>向量</a:t>
            </a:r>
            <a:endParaRPr lang="en-US" altLang="zh-CN" dirty="0">
              <a:solidFill>
                <a:schemeClr val="accent1"/>
              </a:solidFill>
            </a:endParaRPr>
          </a:p>
          <a:p>
            <a:r>
              <a:rPr lang="zh-CN" altLang="en-US" dirty="0"/>
              <a:t>旋转是什么？</a:t>
            </a:r>
            <a:endParaRPr lang="en-US" altLang="zh-CN" dirty="0"/>
          </a:p>
        </p:txBody>
      </p:sp>
      <p:sp>
        <p:nvSpPr>
          <p:cNvPr id="5" name="灯片编号占位符 4"/>
          <p:cNvSpPr>
            <a:spLocks noGrp="1"/>
          </p:cNvSpPr>
          <p:nvPr>
            <p:ph type="sldNum" sz="quarter" idx="12"/>
          </p:nvPr>
        </p:nvSpPr>
        <p:spPr/>
        <p:txBody>
          <a:bodyPr/>
          <a:lstStyle/>
          <a:p>
            <a:fld id="{6D22F896-40B5-4ADD-8801-0D06FADFA095}" type="slidenum">
              <a:rPr lang="en-US" smtClean="0"/>
              <a:t>17</a:t>
            </a:fld>
            <a:endParaRPr lang="en-US" dirty="0"/>
          </a:p>
        </p:txBody>
      </p:sp>
      <p:pic>
        <p:nvPicPr>
          <p:cNvPr id="4" name="图片 3"/>
          <p:cNvPicPr>
            <a:picLocks noChangeAspect="1"/>
          </p:cNvPicPr>
          <p:nvPr/>
        </p:nvPicPr>
        <p:blipFill>
          <a:blip r:embed="rId2"/>
          <a:stretch>
            <a:fillRect/>
          </a:stretch>
        </p:blipFill>
        <p:spPr>
          <a:xfrm>
            <a:off x="5514634" y="2172457"/>
            <a:ext cx="5540220" cy="281202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zh-CN" altLang="en-US" dirty="0">
                <a:sym typeface="+mn-ea"/>
              </a:rPr>
              <a:t>二</a:t>
            </a:r>
            <a:r>
              <a:rPr lang="zh-CN" altLang="en-US" dirty="0"/>
              <a:t>讲 三维空间刚体运动</a:t>
            </a:r>
          </a:p>
        </p:txBody>
      </p:sp>
      <p:sp>
        <p:nvSpPr>
          <p:cNvPr id="3" name="内容占位符 2"/>
          <p:cNvSpPr>
            <a:spLocks noGrp="1"/>
          </p:cNvSpPr>
          <p:nvPr>
            <p:ph idx="1"/>
          </p:nvPr>
        </p:nvSpPr>
        <p:spPr>
          <a:xfrm>
            <a:off x="1451579" y="2015732"/>
            <a:ext cx="9521221" cy="3450613"/>
          </a:xfrm>
        </p:spPr>
        <p:txBody>
          <a:bodyPr/>
          <a:lstStyle/>
          <a:p>
            <a:r>
              <a:rPr lang="zh-CN" altLang="en-US" dirty="0"/>
              <a:t>旋转</a:t>
            </a:r>
            <a:endParaRPr lang="en-US" altLang="zh-CN" dirty="0"/>
          </a:p>
          <a:p>
            <a:r>
              <a:rPr lang="zh-CN" altLang="en-US" dirty="0"/>
              <a:t>设某坐标系                          发生了一次旋转，变成了</a:t>
            </a:r>
            <a:endParaRPr lang="en-US" altLang="zh-CN" dirty="0"/>
          </a:p>
          <a:p>
            <a:r>
              <a:rPr lang="zh-CN" altLang="en-US" dirty="0"/>
              <a:t>对于某个固定的向量    （向量不随坐标系旋转），它的坐标怎么变化？</a:t>
            </a:r>
            <a:endParaRPr lang="en-US" altLang="zh-CN" dirty="0"/>
          </a:p>
          <a:p>
            <a:endParaRPr lang="zh-CN" altLang="en-US" dirty="0"/>
          </a:p>
          <a:p>
            <a:r>
              <a:rPr lang="zh-CN" altLang="en-US" dirty="0"/>
              <a:t>坐标关系：</a:t>
            </a:r>
            <a:endParaRPr lang="en-US" altLang="zh-CN" dirty="0"/>
          </a:p>
        </p:txBody>
      </p:sp>
      <p:sp>
        <p:nvSpPr>
          <p:cNvPr id="5" name="灯片编号占位符 4"/>
          <p:cNvSpPr>
            <a:spLocks noGrp="1"/>
          </p:cNvSpPr>
          <p:nvPr>
            <p:ph type="sldNum" sz="quarter" idx="12"/>
          </p:nvPr>
        </p:nvSpPr>
        <p:spPr/>
        <p:txBody>
          <a:bodyPr/>
          <a:lstStyle/>
          <a:p>
            <a:fld id="{6D22F896-40B5-4ADD-8801-0D06FADFA095}" type="slidenum">
              <a:rPr lang="en-US" smtClean="0"/>
              <a:t>18</a:t>
            </a:fld>
            <a:endParaRPr lang="en-US" dirty="0"/>
          </a:p>
        </p:txBody>
      </p:sp>
      <p:pic>
        <p:nvPicPr>
          <p:cNvPr id="8" name="图片 7"/>
          <p:cNvPicPr>
            <a:picLocks noChangeAspect="1"/>
          </p:cNvPicPr>
          <p:nvPr/>
        </p:nvPicPr>
        <p:blipFill>
          <a:blip r:embed="rId3"/>
          <a:stretch>
            <a:fillRect/>
          </a:stretch>
        </p:blipFill>
        <p:spPr>
          <a:xfrm>
            <a:off x="4077274" y="3072253"/>
            <a:ext cx="274344" cy="320068"/>
          </a:xfrm>
          <a:prstGeom prst="rect">
            <a:avLst/>
          </a:prstGeom>
        </p:spPr>
      </p:pic>
      <p:graphicFrame>
        <p:nvGraphicFramePr>
          <p:cNvPr id="4" name="对象 3"/>
          <p:cNvGraphicFramePr/>
          <p:nvPr/>
        </p:nvGraphicFramePr>
        <p:xfrm>
          <a:off x="3168015" y="2506980"/>
          <a:ext cx="1405255" cy="501650"/>
        </p:xfrm>
        <a:graphic>
          <a:graphicData uri="http://schemas.openxmlformats.org/presentationml/2006/ole">
            <mc:AlternateContent xmlns:mc="http://schemas.openxmlformats.org/markup-compatibility/2006">
              <mc:Choice xmlns:v="urn:schemas-microsoft-com:vml" Requires="v">
                <p:oleObj spid="_x0000_s6155" r:id="rId4" imgW="1219835" imgH="447040" progId="Equation.DSMT4">
                  <p:embed/>
                </p:oleObj>
              </mc:Choice>
              <mc:Fallback>
                <p:oleObj r:id="rId4" imgW="1219835" imgH="447040" progId="Equation.DSMT4">
                  <p:embed/>
                  <p:pic>
                    <p:nvPicPr>
                      <p:cNvPr id="0" name="图片 9"/>
                      <p:cNvPicPr/>
                      <p:nvPr/>
                    </p:nvPicPr>
                    <p:blipFill>
                      <a:blip r:embed="rId5"/>
                      <a:stretch>
                        <a:fillRect/>
                      </a:stretch>
                    </p:blipFill>
                    <p:spPr>
                      <a:xfrm>
                        <a:off x="3168015" y="2506980"/>
                        <a:ext cx="1405255" cy="501650"/>
                      </a:xfrm>
                      <a:prstGeom prst="rect">
                        <a:avLst/>
                      </a:prstGeom>
                    </p:spPr>
                  </p:pic>
                </p:oleObj>
              </mc:Fallback>
            </mc:AlternateContent>
          </a:graphicData>
        </a:graphic>
      </p:graphicFrame>
      <p:graphicFrame>
        <p:nvGraphicFramePr>
          <p:cNvPr id="11" name="对象 10"/>
          <p:cNvGraphicFramePr/>
          <p:nvPr/>
        </p:nvGraphicFramePr>
        <p:xfrm>
          <a:off x="7513320" y="2506980"/>
          <a:ext cx="1518285" cy="475615"/>
        </p:xfrm>
        <a:graphic>
          <a:graphicData uri="http://schemas.openxmlformats.org/presentationml/2006/ole">
            <mc:AlternateContent xmlns:mc="http://schemas.openxmlformats.org/markup-compatibility/2006">
              <mc:Choice xmlns:v="urn:schemas-microsoft-com:vml" Requires="v">
                <p:oleObj spid="_x0000_s6156" r:id="rId6" imgW="1111885" imgH="447675" progId="Equation.DSMT4">
                  <p:embed/>
                </p:oleObj>
              </mc:Choice>
              <mc:Fallback>
                <p:oleObj r:id="rId6" imgW="1111885" imgH="447675" progId="Equation.DSMT4">
                  <p:embed/>
                  <p:pic>
                    <p:nvPicPr>
                      <p:cNvPr id="0" name="图片 11"/>
                      <p:cNvPicPr/>
                      <p:nvPr/>
                    </p:nvPicPr>
                    <p:blipFill>
                      <a:blip r:embed="rId7"/>
                      <a:stretch>
                        <a:fillRect/>
                      </a:stretch>
                    </p:blipFill>
                    <p:spPr>
                      <a:xfrm>
                        <a:off x="7513320" y="2506980"/>
                        <a:ext cx="1518285" cy="475615"/>
                      </a:xfrm>
                      <a:prstGeom prst="rect">
                        <a:avLst/>
                      </a:prstGeom>
                    </p:spPr>
                  </p:pic>
                </p:oleObj>
              </mc:Fallback>
            </mc:AlternateContent>
          </a:graphicData>
        </a:graphic>
      </p:graphicFrame>
      <p:graphicFrame>
        <p:nvGraphicFramePr>
          <p:cNvPr id="13" name="对象 12"/>
          <p:cNvGraphicFramePr/>
          <p:nvPr/>
        </p:nvGraphicFramePr>
        <p:xfrm>
          <a:off x="3514725" y="3561715"/>
          <a:ext cx="4835525" cy="1575435"/>
        </p:xfrm>
        <a:graphic>
          <a:graphicData uri="http://schemas.openxmlformats.org/presentationml/2006/ole">
            <mc:AlternateContent xmlns:mc="http://schemas.openxmlformats.org/markup-compatibility/2006">
              <mc:Choice xmlns:v="urn:schemas-microsoft-com:vml" Requires="v">
                <p:oleObj spid="_x0000_s6157" r:id="rId8" imgW="5266055" imgH="1767205" progId="Equation.DSMT4">
                  <p:embed/>
                </p:oleObj>
              </mc:Choice>
              <mc:Fallback>
                <p:oleObj r:id="rId8" imgW="5266055" imgH="1767205" progId="Equation.DSMT4">
                  <p:embed/>
                  <p:pic>
                    <p:nvPicPr>
                      <p:cNvPr id="0" name="图片 13"/>
                      <p:cNvPicPr/>
                      <p:nvPr/>
                    </p:nvPicPr>
                    <p:blipFill>
                      <a:blip r:embed="rId9"/>
                      <a:stretch>
                        <a:fillRect/>
                      </a:stretch>
                    </p:blipFill>
                    <p:spPr>
                      <a:xfrm>
                        <a:off x="3514725" y="3561715"/>
                        <a:ext cx="4835525" cy="1575435"/>
                      </a:xfrm>
                      <a:prstGeom prst="rect">
                        <a:avLst/>
                      </a:prstGeom>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zh-CN" altLang="en-US" dirty="0">
                <a:sym typeface="+mn-ea"/>
              </a:rPr>
              <a:t>二</a:t>
            </a:r>
            <a:r>
              <a:rPr lang="zh-CN" altLang="en-US" dirty="0"/>
              <a:t>讲 三维空间刚体运动</a:t>
            </a:r>
          </a:p>
        </p:txBody>
      </p:sp>
      <p:sp>
        <p:nvSpPr>
          <p:cNvPr id="3" name="内容占位符 2"/>
          <p:cNvSpPr>
            <a:spLocks noGrp="1"/>
          </p:cNvSpPr>
          <p:nvPr>
            <p:ph idx="1"/>
          </p:nvPr>
        </p:nvSpPr>
        <p:spPr>
          <a:xfrm>
            <a:off x="1451579" y="2015732"/>
            <a:ext cx="9521221" cy="3450613"/>
          </a:xfrm>
        </p:spPr>
        <p:txBody>
          <a:bodyPr/>
          <a:lstStyle/>
          <a:p>
            <a:endParaRPr lang="en-US" altLang="zh-CN" dirty="0"/>
          </a:p>
          <a:p>
            <a:endParaRPr lang="en-US" altLang="zh-CN" dirty="0"/>
          </a:p>
          <a:p>
            <a:endParaRPr lang="en-US" altLang="zh-CN" dirty="0"/>
          </a:p>
          <a:p>
            <a:endParaRPr lang="en-US" altLang="zh-CN" dirty="0"/>
          </a:p>
          <a:p>
            <a:r>
              <a:rPr lang="zh-CN" altLang="en-US" dirty="0"/>
              <a:t>左乘                     ，得：</a:t>
            </a:r>
            <a:endParaRPr lang="en-US" altLang="zh-CN" dirty="0"/>
          </a:p>
        </p:txBody>
      </p:sp>
      <p:sp>
        <p:nvSpPr>
          <p:cNvPr id="5" name="灯片编号占位符 4"/>
          <p:cNvSpPr>
            <a:spLocks noGrp="1"/>
          </p:cNvSpPr>
          <p:nvPr>
            <p:ph type="sldNum" sz="quarter" idx="12"/>
          </p:nvPr>
        </p:nvSpPr>
        <p:spPr/>
        <p:txBody>
          <a:bodyPr/>
          <a:lstStyle/>
          <a:p>
            <a:fld id="{6D22F896-40B5-4ADD-8801-0D06FADFA095}" type="slidenum">
              <a:rPr lang="en-US" smtClean="0"/>
              <a:t>19</a:t>
            </a:fld>
            <a:endParaRPr lang="en-US" dirty="0"/>
          </a:p>
        </p:txBody>
      </p:sp>
      <p:graphicFrame>
        <p:nvGraphicFramePr>
          <p:cNvPr id="6" name="对象 5"/>
          <p:cNvGraphicFramePr/>
          <p:nvPr/>
        </p:nvGraphicFramePr>
        <p:xfrm>
          <a:off x="4319270" y="2015490"/>
          <a:ext cx="3554095" cy="1362075"/>
        </p:xfrm>
        <a:graphic>
          <a:graphicData uri="http://schemas.openxmlformats.org/presentationml/2006/ole">
            <mc:AlternateContent xmlns:mc="http://schemas.openxmlformats.org/markup-compatibility/2006">
              <mc:Choice xmlns:v="urn:schemas-microsoft-com:vml" Requires="v">
                <p:oleObj spid="_x0000_s7179" r:id="rId3" imgW="3554095" imgH="1362075" progId="Equation.DSMT4">
                  <p:embed/>
                </p:oleObj>
              </mc:Choice>
              <mc:Fallback>
                <p:oleObj r:id="rId3" imgW="3554095" imgH="1362075" progId="Equation.DSMT4">
                  <p:embed/>
                  <p:pic>
                    <p:nvPicPr>
                      <p:cNvPr id="0" name="图片 6"/>
                      <p:cNvPicPr/>
                      <p:nvPr/>
                    </p:nvPicPr>
                    <p:blipFill>
                      <a:blip r:embed="rId4"/>
                      <a:stretch>
                        <a:fillRect/>
                      </a:stretch>
                    </p:blipFill>
                    <p:spPr>
                      <a:xfrm>
                        <a:off x="4319270" y="2015490"/>
                        <a:ext cx="3554095" cy="1362075"/>
                      </a:xfrm>
                      <a:prstGeom prst="rect">
                        <a:avLst/>
                      </a:prstGeom>
                    </p:spPr>
                  </p:pic>
                </p:oleObj>
              </mc:Fallback>
            </mc:AlternateContent>
          </a:graphicData>
        </a:graphic>
      </p:graphicFrame>
      <p:graphicFrame>
        <p:nvGraphicFramePr>
          <p:cNvPr id="8" name="对象 7"/>
          <p:cNvGraphicFramePr/>
          <p:nvPr/>
        </p:nvGraphicFramePr>
        <p:xfrm>
          <a:off x="2510155" y="3834130"/>
          <a:ext cx="878205" cy="1631950"/>
        </p:xfrm>
        <a:graphic>
          <a:graphicData uri="http://schemas.openxmlformats.org/presentationml/2006/ole">
            <mc:AlternateContent xmlns:mc="http://schemas.openxmlformats.org/markup-compatibility/2006">
              <mc:Choice xmlns:v="urn:schemas-microsoft-com:vml" Requires="v">
                <p:oleObj spid="_x0000_s7180" r:id="rId5" imgW="796290" imgH="1520190" progId="Equation.DSMT4">
                  <p:embed/>
                </p:oleObj>
              </mc:Choice>
              <mc:Fallback>
                <p:oleObj r:id="rId5" imgW="796290" imgH="1520190" progId="Equation.DSMT4">
                  <p:embed/>
                  <p:pic>
                    <p:nvPicPr>
                      <p:cNvPr id="0" name="图片 8"/>
                      <p:cNvPicPr/>
                      <p:nvPr/>
                    </p:nvPicPr>
                    <p:blipFill>
                      <a:blip r:embed="rId6"/>
                      <a:stretch>
                        <a:fillRect/>
                      </a:stretch>
                    </p:blipFill>
                    <p:spPr>
                      <a:xfrm>
                        <a:off x="2510155" y="3834130"/>
                        <a:ext cx="878205" cy="1631950"/>
                      </a:xfrm>
                      <a:prstGeom prst="rect">
                        <a:avLst/>
                      </a:prstGeom>
                    </p:spPr>
                  </p:pic>
                </p:oleObj>
              </mc:Fallback>
            </mc:AlternateContent>
          </a:graphicData>
        </a:graphic>
      </p:graphicFrame>
      <p:graphicFrame>
        <p:nvGraphicFramePr>
          <p:cNvPr id="11" name="对象 10"/>
          <p:cNvGraphicFramePr/>
          <p:nvPr/>
        </p:nvGraphicFramePr>
        <p:xfrm>
          <a:off x="4319270" y="3890010"/>
          <a:ext cx="6235065" cy="1520190"/>
        </p:xfrm>
        <a:graphic>
          <a:graphicData uri="http://schemas.openxmlformats.org/presentationml/2006/ole">
            <mc:AlternateContent xmlns:mc="http://schemas.openxmlformats.org/markup-compatibility/2006">
              <mc:Choice xmlns:v="urn:schemas-microsoft-com:vml" Requires="v">
                <p:oleObj spid="_x0000_s7181" r:id="rId7" imgW="6108700" imgH="1520190" progId="Equation.DSMT4">
                  <p:embed/>
                </p:oleObj>
              </mc:Choice>
              <mc:Fallback>
                <p:oleObj r:id="rId7" imgW="6108700" imgH="1520190" progId="Equation.DSMT4">
                  <p:embed/>
                  <p:pic>
                    <p:nvPicPr>
                      <p:cNvPr id="0" name="图片 11"/>
                      <p:cNvPicPr/>
                      <p:nvPr/>
                    </p:nvPicPr>
                    <p:blipFill>
                      <a:blip r:embed="rId8"/>
                      <a:stretch>
                        <a:fillRect/>
                      </a:stretch>
                    </p:blipFill>
                    <p:spPr>
                      <a:xfrm>
                        <a:off x="4319270" y="3890010"/>
                        <a:ext cx="6235065" cy="1520190"/>
                      </a:xfrm>
                      <a:prstGeom prst="rect">
                        <a:avLst/>
                      </a:prstGeom>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zh-CN" altLang="en-US" dirty="0">
                <a:sym typeface="+mn-ea"/>
              </a:rPr>
              <a:t>一</a:t>
            </a:r>
            <a:r>
              <a:rPr lang="zh-CN" altLang="en-US" dirty="0"/>
              <a:t>讲 初识</a:t>
            </a:r>
            <a:r>
              <a:rPr lang="en-US" altLang="zh-CN" dirty="0"/>
              <a:t>SLAM</a:t>
            </a:r>
            <a:endParaRPr lang="zh-CN" altLang="en-US" dirty="0"/>
          </a:p>
        </p:txBody>
      </p:sp>
      <p:sp>
        <p:nvSpPr>
          <p:cNvPr id="3" name="内容占位符 2"/>
          <p:cNvSpPr>
            <a:spLocks noGrp="1"/>
          </p:cNvSpPr>
          <p:nvPr>
            <p:ph idx="1"/>
          </p:nvPr>
        </p:nvSpPr>
        <p:spPr/>
        <p:txBody>
          <a:bodyPr/>
          <a:lstStyle/>
          <a:p>
            <a:r>
              <a:rPr lang="zh-CN" altLang="en-US" dirty="0"/>
              <a:t>视觉</a:t>
            </a:r>
            <a:r>
              <a:rPr lang="en-US" altLang="zh-CN" dirty="0"/>
              <a:t>SLAM</a:t>
            </a:r>
            <a:r>
              <a:rPr lang="zh-CN" altLang="en-US" dirty="0"/>
              <a:t>框架</a:t>
            </a:r>
          </a:p>
          <a:p>
            <a:r>
              <a:rPr lang="zh-CN" altLang="en-US" dirty="0"/>
              <a:t>传感器数据读取</a:t>
            </a:r>
            <a:endParaRPr lang="en-US" altLang="zh-CN" dirty="0"/>
          </a:p>
          <a:p>
            <a:r>
              <a:rPr lang="zh-CN" altLang="en-US" dirty="0"/>
              <a:t>前端：</a:t>
            </a:r>
            <a:r>
              <a:rPr lang="en-US" altLang="zh-CN" dirty="0">
                <a:solidFill>
                  <a:schemeClr val="accent1"/>
                </a:solidFill>
              </a:rPr>
              <a:t>VO</a:t>
            </a:r>
          </a:p>
          <a:p>
            <a:pPr marL="0" indent="0">
              <a:buNone/>
            </a:pPr>
            <a:r>
              <a:rPr lang="en-US" altLang="zh-CN" dirty="0">
                <a:solidFill>
                  <a:schemeClr val="accent1"/>
                </a:solidFill>
              </a:rPr>
              <a:t>            </a:t>
            </a:r>
            <a:r>
              <a:rPr lang="zh-CN" altLang="en-US" dirty="0">
                <a:solidFill>
                  <a:schemeClr val="accent1"/>
                </a:solidFill>
              </a:rPr>
              <a:t>（</a:t>
            </a:r>
            <a:r>
              <a:rPr lang="en-US" altLang="zh-CN" dirty="0">
                <a:solidFill>
                  <a:schemeClr val="accent1"/>
                </a:solidFill>
              </a:rPr>
              <a:t>Visual Odometry</a:t>
            </a:r>
            <a:r>
              <a:rPr lang="zh-CN" altLang="en-US" dirty="0">
                <a:solidFill>
                  <a:schemeClr val="accent1"/>
                </a:solidFill>
              </a:rPr>
              <a:t>）</a:t>
            </a:r>
            <a:endParaRPr lang="en-US" altLang="zh-CN" dirty="0">
              <a:solidFill>
                <a:schemeClr val="accent1"/>
              </a:solidFill>
            </a:endParaRPr>
          </a:p>
          <a:p>
            <a:r>
              <a:rPr lang="zh-CN" altLang="en-US" dirty="0"/>
              <a:t>后端：</a:t>
            </a:r>
            <a:r>
              <a:rPr lang="en-US" altLang="zh-CN" dirty="0">
                <a:solidFill>
                  <a:schemeClr val="accent1"/>
                </a:solidFill>
              </a:rPr>
              <a:t>Optimization</a:t>
            </a:r>
          </a:p>
          <a:p>
            <a:r>
              <a:rPr lang="zh-CN" altLang="en-US" dirty="0"/>
              <a:t>回环检测 </a:t>
            </a:r>
            <a:r>
              <a:rPr lang="en-US" altLang="zh-CN" dirty="0">
                <a:solidFill>
                  <a:schemeClr val="accent1"/>
                </a:solidFill>
              </a:rPr>
              <a:t>Loop</a:t>
            </a:r>
            <a:r>
              <a:rPr lang="en-US" altLang="zh-CN" dirty="0"/>
              <a:t> </a:t>
            </a:r>
            <a:r>
              <a:rPr lang="en-US" altLang="zh-CN" dirty="0">
                <a:solidFill>
                  <a:schemeClr val="accent1"/>
                </a:solidFill>
              </a:rPr>
              <a:t>Closing</a:t>
            </a:r>
          </a:p>
          <a:p>
            <a:r>
              <a:rPr lang="zh-CN" altLang="en-US" dirty="0"/>
              <a:t>建图 </a:t>
            </a:r>
            <a:r>
              <a:rPr lang="en-US" altLang="zh-CN" dirty="0">
                <a:solidFill>
                  <a:schemeClr val="accent1"/>
                </a:solidFill>
              </a:rPr>
              <a:t>Mapping</a:t>
            </a:r>
            <a:endParaRPr lang="zh-CN" altLang="en-US" dirty="0">
              <a:solidFill>
                <a:schemeClr val="accent1"/>
              </a:solidFill>
            </a:endParaRPr>
          </a:p>
        </p:txBody>
      </p:sp>
      <p:sp>
        <p:nvSpPr>
          <p:cNvPr id="4" name="灯片编号占位符 3"/>
          <p:cNvSpPr>
            <a:spLocks noGrp="1"/>
          </p:cNvSpPr>
          <p:nvPr>
            <p:ph type="sldNum" sz="quarter" idx="12"/>
          </p:nvPr>
        </p:nvSpPr>
        <p:spPr/>
        <p:txBody>
          <a:bodyPr/>
          <a:lstStyle/>
          <a:p>
            <a:fld id="{6D22F896-40B5-4ADD-8801-0D06FADFA095}" type="slidenum">
              <a:rPr lang="en-US" smtClean="0"/>
              <a:t>2</a:t>
            </a:fld>
            <a:endParaRPr lang="en-US" dirty="0"/>
          </a:p>
        </p:txBody>
      </p:sp>
      <p:pic>
        <p:nvPicPr>
          <p:cNvPr id="5" name="图片 4"/>
          <p:cNvPicPr>
            <a:picLocks noChangeAspect="1"/>
          </p:cNvPicPr>
          <p:nvPr/>
        </p:nvPicPr>
        <p:blipFill>
          <a:blip r:embed="rId2"/>
          <a:stretch>
            <a:fillRect/>
          </a:stretch>
        </p:blipFill>
        <p:spPr>
          <a:xfrm>
            <a:off x="4843352" y="2015732"/>
            <a:ext cx="7009524" cy="2847619"/>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zh-CN" altLang="en-US" dirty="0">
                <a:sym typeface="+mn-ea"/>
              </a:rPr>
              <a:t>二</a:t>
            </a:r>
            <a:r>
              <a:rPr lang="zh-CN" altLang="en-US" dirty="0"/>
              <a:t>讲 三维空间刚体运动</a:t>
            </a:r>
          </a:p>
        </p:txBody>
      </p:sp>
      <p:sp>
        <p:nvSpPr>
          <p:cNvPr id="3" name="内容占位符 2"/>
          <p:cNvSpPr>
            <a:spLocks noGrp="1"/>
          </p:cNvSpPr>
          <p:nvPr>
            <p:ph sz="half" idx="1"/>
          </p:nvPr>
        </p:nvSpPr>
        <p:spPr>
          <a:xfrm>
            <a:off x="1291079" y="2010878"/>
            <a:ext cx="4801404" cy="4240453"/>
          </a:xfrm>
        </p:spPr>
        <p:txBody>
          <a:bodyPr/>
          <a:lstStyle/>
          <a:p>
            <a:r>
              <a:rPr lang="zh-CN" altLang="en-US" dirty="0"/>
              <a:t>中间的矩阵    称为旋转矩阵</a:t>
            </a:r>
            <a:endParaRPr lang="en-US" altLang="zh-CN" dirty="0"/>
          </a:p>
          <a:p>
            <a:r>
              <a:rPr lang="zh-CN" altLang="en-US" dirty="0"/>
              <a:t>根据定义可以验证：</a:t>
            </a:r>
            <a:endParaRPr lang="en-US" altLang="zh-CN" dirty="0"/>
          </a:p>
          <a:p>
            <a:pPr lvl="1"/>
            <a:r>
              <a:rPr lang="en-US" altLang="zh-CN" dirty="0"/>
              <a:t>R</a:t>
            </a:r>
            <a:r>
              <a:rPr lang="zh-CN" altLang="en-US" dirty="0"/>
              <a:t>是一个正交矩阵；</a:t>
            </a:r>
            <a:endParaRPr lang="en-US" altLang="zh-CN" dirty="0"/>
          </a:p>
          <a:p>
            <a:pPr lvl="1"/>
            <a:r>
              <a:rPr lang="en-US" altLang="zh-CN" dirty="0"/>
              <a:t>R</a:t>
            </a:r>
            <a:r>
              <a:rPr lang="zh-CN" altLang="en-US" dirty="0"/>
              <a:t>的行列式为</a:t>
            </a:r>
            <a:r>
              <a:rPr lang="en-US" altLang="zh-CN" dirty="0"/>
              <a:t>+1</a:t>
            </a:r>
            <a:r>
              <a:rPr lang="zh-CN" altLang="en-US" dirty="0"/>
              <a:t>。</a:t>
            </a:r>
            <a:endParaRPr lang="en-US" altLang="zh-CN" dirty="0"/>
          </a:p>
          <a:p>
            <a:r>
              <a:rPr lang="zh-CN" altLang="en-US" dirty="0"/>
              <a:t>满足这两个性质的矩阵称为旋转矩阵</a:t>
            </a:r>
            <a:endParaRPr lang="en-US" altLang="zh-CN" dirty="0"/>
          </a:p>
          <a:p>
            <a:endParaRPr lang="en-US" altLang="zh-CN" dirty="0"/>
          </a:p>
          <a:p>
            <a:endParaRPr lang="en-US" altLang="zh-CN" dirty="0"/>
          </a:p>
          <a:p>
            <a:r>
              <a:rPr lang="en-US" altLang="zh-CN" dirty="0"/>
              <a:t>Special Orthogonal Group </a:t>
            </a:r>
            <a:r>
              <a:rPr lang="zh-CN" altLang="en-US" dirty="0"/>
              <a:t>特殊正交群</a:t>
            </a:r>
            <a:r>
              <a:rPr lang="en-US" altLang="zh-CN" dirty="0"/>
              <a:t> </a:t>
            </a:r>
            <a:endParaRPr lang="zh-CN" altLang="en-US" dirty="0"/>
          </a:p>
        </p:txBody>
      </p:sp>
      <p:sp>
        <p:nvSpPr>
          <p:cNvPr id="4" name="内容占位符 3"/>
          <p:cNvSpPr>
            <a:spLocks noGrp="1"/>
          </p:cNvSpPr>
          <p:nvPr>
            <p:ph sz="half" idx="2"/>
          </p:nvPr>
        </p:nvSpPr>
        <p:spPr>
          <a:xfrm>
            <a:off x="6413771" y="2017342"/>
            <a:ext cx="5262414" cy="3820749"/>
          </a:xfrm>
        </p:spPr>
        <p:txBody>
          <a:bodyPr/>
          <a:lstStyle/>
          <a:p>
            <a:r>
              <a:rPr lang="zh-CN" altLang="en-US" dirty="0"/>
              <a:t>旋转矩阵描述了两个坐标的变换关系</a:t>
            </a:r>
            <a:endParaRPr lang="en-US" altLang="zh-CN" dirty="0"/>
          </a:p>
          <a:p>
            <a:r>
              <a:rPr lang="zh-CN" altLang="en-US" dirty="0"/>
              <a:t>比如：</a:t>
            </a:r>
            <a:endParaRPr lang="en-US" altLang="zh-CN" dirty="0"/>
          </a:p>
          <a:p>
            <a:r>
              <a:rPr lang="zh-CN" altLang="en-US" dirty="0"/>
              <a:t>反之：</a:t>
            </a:r>
            <a:endParaRPr lang="en-US" altLang="zh-CN" dirty="0"/>
          </a:p>
          <a:p>
            <a:r>
              <a:rPr lang="zh-CN" altLang="en-US" dirty="0"/>
              <a:t>于是：</a:t>
            </a:r>
            <a:endParaRPr lang="en-US" altLang="zh-CN" dirty="0"/>
          </a:p>
          <a:p>
            <a:endParaRPr lang="en-US" altLang="zh-CN" dirty="0"/>
          </a:p>
          <a:p>
            <a:r>
              <a:rPr lang="zh-CN" altLang="en-US" dirty="0"/>
              <a:t>进一步，三个坐标系亦有：</a:t>
            </a:r>
          </a:p>
        </p:txBody>
      </p:sp>
      <p:sp>
        <p:nvSpPr>
          <p:cNvPr id="5" name="灯片编号占位符 4"/>
          <p:cNvSpPr>
            <a:spLocks noGrp="1"/>
          </p:cNvSpPr>
          <p:nvPr>
            <p:ph type="sldNum" sz="quarter" idx="12"/>
          </p:nvPr>
        </p:nvSpPr>
        <p:spPr/>
        <p:txBody>
          <a:bodyPr/>
          <a:lstStyle/>
          <a:p>
            <a:fld id="{6D22F896-40B5-4ADD-8801-0D06FADFA095}" type="slidenum">
              <a:rPr lang="en-US" smtClean="0"/>
              <a:t>20</a:t>
            </a:fld>
            <a:endParaRPr lang="en-US" dirty="0"/>
          </a:p>
        </p:txBody>
      </p:sp>
      <mc:AlternateContent xmlns:mc="http://schemas.openxmlformats.org/markup-compatibility/2006" xmlns:a14="http://schemas.microsoft.com/office/drawing/2010/main">
        <mc:Choice Requires="a14">
          <p:sp>
            <p:nvSpPr>
              <p:cNvPr id="6" name="矩形 5"/>
              <p:cNvSpPr/>
              <p:nvPr/>
            </p:nvSpPr>
            <p:spPr>
              <a:xfrm>
                <a:off x="2820403" y="2100932"/>
                <a:ext cx="39658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𝑅</m:t>
                      </m:r>
                    </m:oMath>
                  </m:oMathPara>
                </a14:m>
                <a:endParaRPr lang="zh-CN" altLang="en-US" dirty="0"/>
              </a:p>
            </p:txBody>
          </p:sp>
        </mc:Choice>
        <mc:Fallback xmlns="">
          <p:sp>
            <p:nvSpPr>
              <p:cNvPr id="6" name="矩形 5"/>
              <p:cNvSpPr>
                <a:spLocks noRot="1" noChangeAspect="1" noMove="1" noResize="1" noEditPoints="1" noAdjustHandles="1" noChangeArrowheads="1" noChangeShapeType="1" noTextEdit="1"/>
              </p:cNvSpPr>
              <p:nvPr/>
            </p:nvSpPr>
            <p:spPr>
              <a:xfrm>
                <a:off x="2820403" y="2100932"/>
                <a:ext cx="396582" cy="369332"/>
              </a:xfrm>
              <a:prstGeom prst="rect">
                <a:avLst/>
              </a:prstGeom>
              <a:blipFill rotWithShape="1">
                <a:blip r:embed="rId3"/>
                <a:stretch>
                  <a:fillRect l="-93" t="-95" r="19" b="31"/>
                </a:stretch>
              </a:blipFill>
            </p:spPr>
            <p:txBody>
              <a:bodyPr/>
              <a:lstStyle/>
              <a:p>
                <a:r>
                  <a:rPr lang="zh-CN" altLang="en-US">
                    <a:noFill/>
                  </a:rPr>
                  <a:t> </a:t>
                </a:r>
              </a:p>
            </p:txBody>
          </p:sp>
        </mc:Fallback>
      </mc:AlternateContent>
      <p:graphicFrame>
        <p:nvGraphicFramePr>
          <p:cNvPr id="7" name="对象 6"/>
          <p:cNvGraphicFramePr/>
          <p:nvPr/>
        </p:nvGraphicFramePr>
        <p:xfrm>
          <a:off x="1449070" y="4521200"/>
          <a:ext cx="4800600" cy="445135"/>
        </p:xfrm>
        <a:graphic>
          <a:graphicData uri="http://schemas.openxmlformats.org/presentationml/2006/ole">
            <mc:AlternateContent xmlns:mc="http://schemas.openxmlformats.org/markup-compatibility/2006">
              <mc:Choice xmlns:v="urn:schemas-microsoft-com:vml" Requires="v">
                <p:oleObj spid="_x0000_s8209" r:id="rId4" imgW="4487545" imgH="378460" progId="Equation.DSMT4">
                  <p:embed/>
                </p:oleObj>
              </mc:Choice>
              <mc:Fallback>
                <p:oleObj r:id="rId4" imgW="4487545" imgH="378460" progId="Equation.DSMT4">
                  <p:embed/>
                  <p:pic>
                    <p:nvPicPr>
                      <p:cNvPr id="0" name="图片 12"/>
                      <p:cNvPicPr/>
                      <p:nvPr/>
                    </p:nvPicPr>
                    <p:blipFill>
                      <a:blip r:embed="rId5"/>
                      <a:stretch>
                        <a:fillRect/>
                      </a:stretch>
                    </p:blipFill>
                    <p:spPr>
                      <a:xfrm>
                        <a:off x="1449070" y="4521200"/>
                        <a:ext cx="4800600" cy="445135"/>
                      </a:xfrm>
                      <a:prstGeom prst="rect">
                        <a:avLst/>
                      </a:prstGeom>
                    </p:spPr>
                  </p:pic>
                </p:oleObj>
              </mc:Fallback>
            </mc:AlternateContent>
          </a:graphicData>
        </a:graphic>
      </p:graphicFrame>
      <p:graphicFrame>
        <p:nvGraphicFramePr>
          <p:cNvPr id="14" name="对象 13"/>
          <p:cNvGraphicFramePr/>
          <p:nvPr/>
        </p:nvGraphicFramePr>
        <p:xfrm>
          <a:off x="7886065" y="3516630"/>
          <a:ext cx="1747520" cy="440690"/>
        </p:xfrm>
        <a:graphic>
          <a:graphicData uri="http://schemas.openxmlformats.org/presentationml/2006/ole">
            <mc:AlternateContent xmlns:mc="http://schemas.openxmlformats.org/markup-compatibility/2006">
              <mc:Choice xmlns:v="urn:schemas-microsoft-com:vml" Requires="v">
                <p:oleObj spid="_x0000_s8210" r:id="rId6" imgW="1774825" imgH="440690" progId="Equation.DSMT4">
                  <p:embed/>
                </p:oleObj>
              </mc:Choice>
              <mc:Fallback>
                <p:oleObj r:id="rId6" imgW="1774825" imgH="440690" progId="Equation.DSMT4">
                  <p:embed/>
                  <p:pic>
                    <p:nvPicPr>
                      <p:cNvPr id="0" name="图片 14"/>
                      <p:cNvPicPr/>
                      <p:nvPr/>
                    </p:nvPicPr>
                    <p:blipFill>
                      <a:blip r:embed="rId7"/>
                      <a:stretch>
                        <a:fillRect/>
                      </a:stretch>
                    </p:blipFill>
                    <p:spPr>
                      <a:xfrm>
                        <a:off x="7886065" y="3516630"/>
                        <a:ext cx="1747520" cy="440690"/>
                      </a:xfrm>
                      <a:prstGeom prst="rect">
                        <a:avLst/>
                      </a:prstGeom>
                    </p:spPr>
                  </p:pic>
                </p:oleObj>
              </mc:Fallback>
            </mc:AlternateContent>
          </a:graphicData>
        </a:graphic>
      </p:graphicFrame>
      <p:graphicFrame>
        <p:nvGraphicFramePr>
          <p:cNvPr id="16" name="对象 15"/>
          <p:cNvGraphicFramePr/>
          <p:nvPr/>
        </p:nvGraphicFramePr>
        <p:xfrm>
          <a:off x="7886065" y="2585720"/>
          <a:ext cx="1532890" cy="398780"/>
        </p:xfrm>
        <a:graphic>
          <a:graphicData uri="http://schemas.openxmlformats.org/presentationml/2006/ole">
            <mc:AlternateContent xmlns:mc="http://schemas.openxmlformats.org/markup-compatibility/2006">
              <mc:Choice xmlns:v="urn:schemas-microsoft-com:vml" Requires="v">
                <p:oleObj spid="_x0000_s8211" r:id="rId8" imgW="1132205" imgH="375285" progId="Equation.DSMT4">
                  <p:embed/>
                </p:oleObj>
              </mc:Choice>
              <mc:Fallback>
                <p:oleObj r:id="rId8" imgW="1132205" imgH="375285" progId="Equation.DSMT4">
                  <p:embed/>
                  <p:pic>
                    <p:nvPicPr>
                      <p:cNvPr id="0" name="图片 16"/>
                      <p:cNvPicPr/>
                      <p:nvPr/>
                    </p:nvPicPr>
                    <p:blipFill>
                      <a:blip r:embed="rId9"/>
                      <a:stretch>
                        <a:fillRect/>
                      </a:stretch>
                    </p:blipFill>
                    <p:spPr>
                      <a:xfrm>
                        <a:off x="7886065" y="2585720"/>
                        <a:ext cx="1532890" cy="398780"/>
                      </a:xfrm>
                      <a:prstGeom prst="rect">
                        <a:avLst/>
                      </a:prstGeom>
                    </p:spPr>
                  </p:pic>
                </p:oleObj>
              </mc:Fallback>
            </mc:AlternateContent>
          </a:graphicData>
        </a:graphic>
      </p:graphicFrame>
      <p:graphicFrame>
        <p:nvGraphicFramePr>
          <p:cNvPr id="18" name="对象 17"/>
          <p:cNvGraphicFramePr/>
          <p:nvPr/>
        </p:nvGraphicFramePr>
        <p:xfrm>
          <a:off x="7886065" y="3036570"/>
          <a:ext cx="1423670" cy="427355"/>
        </p:xfrm>
        <a:graphic>
          <a:graphicData uri="http://schemas.openxmlformats.org/presentationml/2006/ole">
            <mc:AlternateContent xmlns:mc="http://schemas.openxmlformats.org/markup-compatibility/2006">
              <mc:Choice xmlns:v="urn:schemas-microsoft-com:vml" Requires="v">
                <p:oleObj spid="_x0000_s8212" r:id="rId10" imgW="1251585" imgH="385445" progId="Equation.DSMT4">
                  <p:embed/>
                </p:oleObj>
              </mc:Choice>
              <mc:Fallback>
                <p:oleObj r:id="rId10" imgW="1251585" imgH="385445" progId="Equation.DSMT4">
                  <p:embed/>
                  <p:pic>
                    <p:nvPicPr>
                      <p:cNvPr id="0" name="图片 18"/>
                      <p:cNvPicPr/>
                      <p:nvPr/>
                    </p:nvPicPr>
                    <p:blipFill>
                      <a:blip r:embed="rId11"/>
                      <a:stretch>
                        <a:fillRect/>
                      </a:stretch>
                    </p:blipFill>
                    <p:spPr>
                      <a:xfrm>
                        <a:off x="7886065" y="3036570"/>
                        <a:ext cx="1423670" cy="427355"/>
                      </a:xfrm>
                      <a:prstGeom prst="rect">
                        <a:avLst/>
                      </a:prstGeom>
                    </p:spPr>
                  </p:pic>
                </p:oleObj>
              </mc:Fallback>
            </mc:AlternateContent>
          </a:graphicData>
        </a:graphic>
      </p:graphicFrame>
      <p:graphicFrame>
        <p:nvGraphicFramePr>
          <p:cNvPr id="20" name="对象 19"/>
          <p:cNvGraphicFramePr/>
          <p:nvPr/>
        </p:nvGraphicFramePr>
        <p:xfrm>
          <a:off x="7138670" y="4966335"/>
          <a:ext cx="3333115" cy="367665"/>
        </p:xfrm>
        <a:graphic>
          <a:graphicData uri="http://schemas.openxmlformats.org/presentationml/2006/ole">
            <mc:AlternateContent xmlns:mc="http://schemas.openxmlformats.org/markup-compatibility/2006">
              <mc:Choice xmlns:v="urn:schemas-microsoft-com:vml" Requires="v">
                <p:oleObj spid="_x0000_s8213" r:id="rId12" imgW="3387725" imgH="414020" progId="Equation.DSMT4">
                  <p:embed/>
                </p:oleObj>
              </mc:Choice>
              <mc:Fallback>
                <p:oleObj r:id="rId12" imgW="3387725" imgH="414020" progId="Equation.DSMT4">
                  <p:embed/>
                  <p:pic>
                    <p:nvPicPr>
                      <p:cNvPr id="0" name="图片 20"/>
                      <p:cNvPicPr/>
                      <p:nvPr/>
                    </p:nvPicPr>
                    <p:blipFill>
                      <a:blip r:embed="rId13"/>
                      <a:stretch>
                        <a:fillRect/>
                      </a:stretch>
                    </p:blipFill>
                    <p:spPr>
                      <a:xfrm>
                        <a:off x="7138670" y="4966335"/>
                        <a:ext cx="3333115" cy="367665"/>
                      </a:xfrm>
                      <a:prstGeom prst="rect">
                        <a:avLst/>
                      </a:prstGeom>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zh-CN" altLang="en-US" dirty="0">
                <a:sym typeface="+mn-ea"/>
              </a:rPr>
              <a:t>二</a:t>
            </a:r>
            <a:r>
              <a:rPr lang="zh-CN" altLang="en-US" dirty="0"/>
              <a:t>讲 三维空间刚体运动</a:t>
            </a:r>
          </a:p>
        </p:txBody>
      </p:sp>
      <p:sp>
        <p:nvSpPr>
          <p:cNvPr id="3" name="内容占位符 2"/>
          <p:cNvSpPr>
            <a:spLocks noGrp="1"/>
          </p:cNvSpPr>
          <p:nvPr>
            <p:ph idx="1"/>
          </p:nvPr>
        </p:nvSpPr>
        <p:spPr/>
        <p:txBody>
          <a:bodyPr/>
          <a:lstStyle/>
          <a:p>
            <a:r>
              <a:rPr lang="zh-CN" altLang="en-US" dirty="0"/>
              <a:t>加上平移：</a:t>
            </a:r>
            <a:endParaRPr lang="en-US" altLang="zh-CN" dirty="0"/>
          </a:p>
          <a:p>
            <a:endParaRPr lang="en-US" altLang="zh-CN" dirty="0"/>
          </a:p>
          <a:p>
            <a:r>
              <a:rPr lang="zh-CN" altLang="en-US" dirty="0"/>
              <a:t>两个坐标系的刚体运动可以由         完全描述。</a:t>
            </a:r>
          </a:p>
        </p:txBody>
      </p:sp>
      <p:sp>
        <p:nvSpPr>
          <p:cNvPr id="4" name="灯片编号占位符 3"/>
          <p:cNvSpPr>
            <a:spLocks noGrp="1"/>
          </p:cNvSpPr>
          <p:nvPr>
            <p:ph type="sldNum" sz="quarter" idx="12"/>
          </p:nvPr>
        </p:nvSpPr>
        <p:spPr/>
        <p:txBody>
          <a:bodyPr/>
          <a:lstStyle/>
          <a:p>
            <a:fld id="{6D22F896-40B5-4ADD-8801-0D06FADFA095}" type="slidenum">
              <a:rPr lang="en-US" smtClean="0"/>
              <a:t>21</a:t>
            </a:fld>
            <a:endParaRPr lang="en-US" dirty="0"/>
          </a:p>
        </p:txBody>
      </p:sp>
      <p:graphicFrame>
        <p:nvGraphicFramePr>
          <p:cNvPr id="7" name="对象 6"/>
          <p:cNvGraphicFramePr/>
          <p:nvPr/>
        </p:nvGraphicFramePr>
        <p:xfrm>
          <a:off x="3183255" y="2015490"/>
          <a:ext cx="1671955" cy="371475"/>
        </p:xfrm>
        <a:graphic>
          <a:graphicData uri="http://schemas.openxmlformats.org/presentationml/2006/ole">
            <mc:AlternateContent xmlns:mc="http://schemas.openxmlformats.org/markup-compatibility/2006">
              <mc:Choice xmlns:v="urn:schemas-microsoft-com:vml" Requires="v">
                <p:oleObj spid="_x0000_s9224" r:id="rId3" imgW="1576705" imgH="409575" progId="Equation.DSMT4">
                  <p:embed/>
                </p:oleObj>
              </mc:Choice>
              <mc:Fallback>
                <p:oleObj r:id="rId3" imgW="1576705" imgH="409575" progId="Equation.DSMT4">
                  <p:embed/>
                  <p:pic>
                    <p:nvPicPr>
                      <p:cNvPr id="0" name="图片 7"/>
                      <p:cNvPicPr/>
                      <p:nvPr/>
                    </p:nvPicPr>
                    <p:blipFill>
                      <a:blip r:embed="rId4"/>
                      <a:stretch>
                        <a:fillRect/>
                      </a:stretch>
                    </p:blipFill>
                    <p:spPr>
                      <a:xfrm>
                        <a:off x="3183255" y="2015490"/>
                        <a:ext cx="1671955" cy="371475"/>
                      </a:xfrm>
                      <a:prstGeom prst="rect">
                        <a:avLst/>
                      </a:prstGeom>
                    </p:spPr>
                  </p:pic>
                </p:oleObj>
              </mc:Fallback>
            </mc:AlternateContent>
          </a:graphicData>
        </a:graphic>
      </p:graphicFrame>
      <p:graphicFrame>
        <p:nvGraphicFramePr>
          <p:cNvPr id="9" name="对象 8"/>
          <p:cNvGraphicFramePr/>
          <p:nvPr/>
        </p:nvGraphicFramePr>
        <p:xfrm>
          <a:off x="5083175" y="3101340"/>
          <a:ext cx="601980" cy="363220"/>
        </p:xfrm>
        <a:graphic>
          <a:graphicData uri="http://schemas.openxmlformats.org/presentationml/2006/ole">
            <mc:AlternateContent xmlns:mc="http://schemas.openxmlformats.org/markup-compatibility/2006">
              <mc:Choice xmlns:v="urn:schemas-microsoft-com:vml" Requires="v">
                <p:oleObj spid="_x0000_s9225" r:id="rId5" imgW="546735" imgH="335280" progId="Equation.DSMT4">
                  <p:embed/>
                </p:oleObj>
              </mc:Choice>
              <mc:Fallback>
                <p:oleObj r:id="rId5" imgW="546735" imgH="335280" progId="Equation.DSMT4">
                  <p:embed/>
                  <p:pic>
                    <p:nvPicPr>
                      <p:cNvPr id="0" name="图片 9"/>
                      <p:cNvPicPr/>
                      <p:nvPr/>
                    </p:nvPicPr>
                    <p:blipFill>
                      <a:blip r:embed="rId6"/>
                      <a:stretch>
                        <a:fillRect/>
                      </a:stretch>
                    </p:blipFill>
                    <p:spPr>
                      <a:xfrm>
                        <a:off x="5083175" y="3101340"/>
                        <a:ext cx="601980" cy="363220"/>
                      </a:xfrm>
                      <a:prstGeom prst="rect">
                        <a:avLst/>
                      </a:prstGeom>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zh-CN" altLang="en-US" dirty="0">
                <a:sym typeface="+mn-ea"/>
              </a:rPr>
              <a:t>二</a:t>
            </a:r>
            <a:r>
              <a:rPr lang="zh-CN" altLang="en-US" dirty="0"/>
              <a:t>讲 三维空间刚体运动</a:t>
            </a:r>
          </a:p>
        </p:txBody>
      </p:sp>
      <p:sp>
        <p:nvSpPr>
          <p:cNvPr id="3" name="内容占位符 2"/>
          <p:cNvSpPr>
            <a:spLocks noGrp="1"/>
          </p:cNvSpPr>
          <p:nvPr>
            <p:ph idx="1"/>
          </p:nvPr>
        </p:nvSpPr>
        <p:spPr/>
        <p:txBody>
          <a:bodyPr/>
          <a:lstStyle/>
          <a:p>
            <a:r>
              <a:rPr lang="zh-CN" altLang="en-US" dirty="0"/>
              <a:t>齐次坐标与变换矩阵</a:t>
            </a:r>
            <a:endParaRPr lang="en-US" altLang="zh-CN" dirty="0"/>
          </a:p>
          <a:p>
            <a:r>
              <a:rPr lang="zh-CN" altLang="en-US" dirty="0"/>
              <a:t>用旋转</a:t>
            </a:r>
            <a:r>
              <a:rPr lang="en-US" altLang="zh-CN" dirty="0"/>
              <a:t>+</a:t>
            </a:r>
            <a:r>
              <a:rPr lang="zh-CN" altLang="en-US" dirty="0"/>
              <a:t>平移方式有一点不便之处，比如发生了两次变换：</a:t>
            </a:r>
            <a:endParaRPr lang="en-US" altLang="zh-CN" dirty="0"/>
          </a:p>
          <a:p>
            <a:endParaRPr lang="en-US" altLang="zh-CN" dirty="0"/>
          </a:p>
          <a:p>
            <a:r>
              <a:rPr lang="zh-CN" altLang="en-US" dirty="0"/>
              <a:t>这时：</a:t>
            </a:r>
            <a:endParaRPr lang="en-US" altLang="zh-CN" dirty="0"/>
          </a:p>
          <a:p>
            <a:endParaRPr lang="en-US" altLang="zh-CN" dirty="0"/>
          </a:p>
          <a:p>
            <a:r>
              <a:rPr lang="zh-CN" altLang="en-US" dirty="0"/>
              <a:t>叠加起来过于复杂</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6D22F896-40B5-4ADD-8801-0D06FADFA095}" type="slidenum">
              <a:rPr lang="en-US" smtClean="0"/>
              <a:t>22</a:t>
            </a:fld>
            <a:endParaRPr lang="en-US" dirty="0"/>
          </a:p>
        </p:txBody>
      </p:sp>
      <p:graphicFrame>
        <p:nvGraphicFramePr>
          <p:cNvPr id="8" name="对象 7">
            <a:hlinkClick r:id="" action="ppaction://ole?verb=0"/>
          </p:cNvPr>
          <p:cNvGraphicFramePr>
            <a:graphicFrameLocks noChangeAspect="1"/>
          </p:cNvGraphicFramePr>
          <p:nvPr/>
        </p:nvGraphicFramePr>
        <p:xfrm>
          <a:off x="4972368" y="3169603"/>
          <a:ext cx="2540635" cy="382905"/>
        </p:xfrm>
        <a:graphic>
          <a:graphicData uri="http://schemas.openxmlformats.org/presentationml/2006/ole">
            <mc:AlternateContent xmlns:mc="http://schemas.openxmlformats.org/markup-compatibility/2006">
              <mc:Choice xmlns:v="urn:schemas-microsoft-com:vml" Requires="v">
                <p:oleObj spid="_x0000_s10248" r:id="rId3" imgW="1435100" imgH="215900" progId="Equation.KSEE3">
                  <p:embed/>
                </p:oleObj>
              </mc:Choice>
              <mc:Fallback>
                <p:oleObj r:id="rId3" imgW="1435100" imgH="215900" progId="Equation.KSEE3">
                  <p:embed/>
                  <p:pic>
                    <p:nvPicPr>
                      <p:cNvPr id="0" name="图片 1024"/>
                      <p:cNvPicPr/>
                      <p:nvPr/>
                    </p:nvPicPr>
                    <p:blipFill>
                      <a:blip r:embed="rId4"/>
                      <a:stretch>
                        <a:fillRect/>
                      </a:stretch>
                    </p:blipFill>
                    <p:spPr>
                      <a:xfrm>
                        <a:off x="4972368" y="3169603"/>
                        <a:ext cx="2540635" cy="382905"/>
                      </a:xfrm>
                      <a:prstGeom prst="rect">
                        <a:avLst/>
                      </a:prstGeom>
                    </p:spPr>
                  </p:pic>
                </p:oleObj>
              </mc:Fallback>
            </mc:AlternateContent>
          </a:graphicData>
        </a:graphic>
      </p:graphicFrame>
      <p:graphicFrame>
        <p:nvGraphicFramePr>
          <p:cNvPr id="9" name="对象 8">
            <a:hlinkClick r:id="" action="ppaction://ole?verb=0"/>
          </p:cNvPr>
          <p:cNvGraphicFramePr>
            <a:graphicFrameLocks noChangeAspect="1"/>
          </p:cNvGraphicFramePr>
          <p:nvPr/>
        </p:nvGraphicFramePr>
        <p:xfrm>
          <a:off x="4972685" y="3952240"/>
          <a:ext cx="2335530" cy="422275"/>
        </p:xfrm>
        <a:graphic>
          <a:graphicData uri="http://schemas.openxmlformats.org/presentationml/2006/ole">
            <mc:AlternateContent xmlns:mc="http://schemas.openxmlformats.org/markup-compatibility/2006">
              <mc:Choice xmlns:v="urn:schemas-microsoft-com:vml" Requires="v">
                <p:oleObj spid="_x0000_s10249" r:id="rId5" imgW="1193800" imgH="215900" progId="Equation.KSEE3">
                  <p:embed/>
                </p:oleObj>
              </mc:Choice>
              <mc:Fallback>
                <p:oleObj r:id="rId5" imgW="1193800" imgH="215900" progId="Equation.KSEE3">
                  <p:embed/>
                  <p:pic>
                    <p:nvPicPr>
                      <p:cNvPr id="0" name="图片 1025"/>
                      <p:cNvPicPr/>
                      <p:nvPr/>
                    </p:nvPicPr>
                    <p:blipFill>
                      <a:blip r:embed="rId6"/>
                      <a:stretch>
                        <a:fillRect/>
                      </a:stretch>
                    </p:blipFill>
                    <p:spPr>
                      <a:xfrm>
                        <a:off x="4972685" y="3952240"/>
                        <a:ext cx="2335530" cy="422275"/>
                      </a:xfrm>
                      <a:prstGeom prst="rect">
                        <a:avLst/>
                      </a:prstGeom>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zh-CN" altLang="en-US" dirty="0">
                <a:sym typeface="+mn-ea"/>
              </a:rPr>
              <a:t>二</a:t>
            </a:r>
            <a:r>
              <a:rPr lang="zh-CN" altLang="en-US" dirty="0"/>
              <a:t>讲 三维空间刚体运动</a:t>
            </a:r>
          </a:p>
        </p:txBody>
      </p:sp>
      <p:sp>
        <p:nvSpPr>
          <p:cNvPr id="3" name="内容占位符 2"/>
          <p:cNvSpPr>
            <a:spLocks noGrp="1"/>
          </p:cNvSpPr>
          <p:nvPr>
            <p:ph sz="half" idx="1"/>
          </p:nvPr>
        </p:nvSpPr>
        <p:spPr/>
        <p:txBody>
          <a:bodyPr>
            <a:normAutofit/>
          </a:bodyPr>
          <a:lstStyle/>
          <a:p>
            <a:r>
              <a:rPr lang="zh-CN" altLang="en-US" dirty="0"/>
              <a:t>改变形式，写成：</a:t>
            </a:r>
            <a:endParaRPr lang="en-US" altLang="zh-CN" dirty="0"/>
          </a:p>
          <a:p>
            <a:endParaRPr lang="en-US" altLang="zh-CN" dirty="0"/>
          </a:p>
          <a:p>
            <a:endParaRPr lang="en-US" altLang="zh-CN" dirty="0"/>
          </a:p>
          <a:p>
            <a:endParaRPr lang="en-US" altLang="zh-CN" dirty="0"/>
          </a:p>
          <a:p>
            <a:endParaRPr lang="zh-CN" altLang="en-US" dirty="0"/>
          </a:p>
        </p:txBody>
      </p:sp>
      <p:sp>
        <p:nvSpPr>
          <p:cNvPr id="4" name="内容占位符 3"/>
          <p:cNvSpPr>
            <a:spLocks noGrp="1"/>
          </p:cNvSpPr>
          <p:nvPr>
            <p:ph sz="half" idx="2"/>
          </p:nvPr>
        </p:nvSpPr>
        <p:spPr>
          <a:xfrm>
            <a:off x="6413771" y="2017342"/>
            <a:ext cx="4645152" cy="3745519"/>
          </a:xfrm>
        </p:spPr>
        <p:txBody>
          <a:bodyPr>
            <a:normAutofit/>
          </a:bodyPr>
          <a:lstStyle/>
          <a:p>
            <a:r>
              <a:rPr lang="zh-CN" altLang="en-US" dirty="0"/>
              <a:t>这种用四个数表达三维向量的做法称为</a:t>
            </a:r>
            <a:r>
              <a:rPr lang="zh-CN" altLang="en-US" dirty="0">
                <a:solidFill>
                  <a:schemeClr val="accent1"/>
                </a:solidFill>
              </a:rPr>
              <a:t>齐次坐标</a:t>
            </a:r>
            <a:endParaRPr lang="en-US" altLang="zh-CN" dirty="0">
              <a:solidFill>
                <a:schemeClr val="accent1"/>
              </a:solidFill>
            </a:endParaRPr>
          </a:p>
          <a:p>
            <a:r>
              <a:rPr lang="zh-CN" altLang="en-US" dirty="0"/>
              <a:t>引入齐次坐标后，旋转和平移可以放入同一个矩阵，称为</a:t>
            </a:r>
            <a:r>
              <a:rPr lang="zh-CN" altLang="en-US" dirty="0">
                <a:solidFill>
                  <a:schemeClr val="accent1"/>
                </a:solidFill>
              </a:rPr>
              <a:t>变换矩阵</a:t>
            </a:r>
            <a:endParaRPr lang="en-US" altLang="zh-CN" dirty="0">
              <a:solidFill>
                <a:schemeClr val="accent1"/>
              </a:solidFill>
            </a:endParaRPr>
          </a:p>
          <a:p>
            <a:endParaRPr lang="en-US" altLang="zh-CN" dirty="0"/>
          </a:p>
          <a:p>
            <a:endParaRPr lang="en-US" altLang="zh-CN" dirty="0"/>
          </a:p>
          <a:p>
            <a:r>
              <a:rPr lang="zh-CN" altLang="en-US" dirty="0"/>
              <a:t>称为特殊欧氏群（</a:t>
            </a:r>
            <a:r>
              <a:rPr lang="en-US" altLang="zh-CN" dirty="0"/>
              <a:t>Special Euclidean Group</a:t>
            </a:r>
            <a:r>
              <a:rPr lang="zh-CN" altLang="en-US" dirty="0"/>
              <a:t>）</a:t>
            </a:r>
          </a:p>
        </p:txBody>
      </p:sp>
      <p:sp>
        <p:nvSpPr>
          <p:cNvPr id="5" name="灯片编号占位符 4"/>
          <p:cNvSpPr>
            <a:spLocks noGrp="1"/>
          </p:cNvSpPr>
          <p:nvPr>
            <p:ph type="sldNum" sz="quarter" idx="12"/>
          </p:nvPr>
        </p:nvSpPr>
        <p:spPr/>
        <p:txBody>
          <a:bodyPr/>
          <a:lstStyle/>
          <a:p>
            <a:fld id="{6D22F896-40B5-4ADD-8801-0D06FADFA095}" type="slidenum">
              <a:rPr lang="en-US" smtClean="0"/>
              <a:t>23</a:t>
            </a:fld>
            <a:endParaRPr lang="en-US" dirty="0"/>
          </a:p>
        </p:txBody>
      </p:sp>
      <p:graphicFrame>
        <p:nvGraphicFramePr>
          <p:cNvPr id="11" name="对象 10"/>
          <p:cNvGraphicFramePr/>
          <p:nvPr/>
        </p:nvGraphicFramePr>
        <p:xfrm>
          <a:off x="1810385" y="2524125"/>
          <a:ext cx="3453765" cy="796925"/>
        </p:xfrm>
        <a:graphic>
          <a:graphicData uri="http://schemas.openxmlformats.org/presentationml/2006/ole">
            <mc:AlternateContent xmlns:mc="http://schemas.openxmlformats.org/markup-compatibility/2006">
              <mc:Choice xmlns:v="urn:schemas-microsoft-com:vml" Requires="v">
                <p:oleObj spid="_x0000_s11275" r:id="rId3" imgW="3195955" imgH="751205" progId="Equation.DSMT4">
                  <p:embed/>
                </p:oleObj>
              </mc:Choice>
              <mc:Fallback>
                <p:oleObj r:id="rId3" imgW="3195955" imgH="751205" progId="Equation.DSMT4">
                  <p:embed/>
                  <p:pic>
                    <p:nvPicPr>
                      <p:cNvPr id="0" name="图片 11"/>
                      <p:cNvPicPr/>
                      <p:nvPr/>
                    </p:nvPicPr>
                    <p:blipFill>
                      <a:blip r:embed="rId4"/>
                      <a:stretch>
                        <a:fillRect/>
                      </a:stretch>
                    </p:blipFill>
                    <p:spPr>
                      <a:xfrm>
                        <a:off x="1810385" y="2524125"/>
                        <a:ext cx="3453765" cy="796925"/>
                      </a:xfrm>
                      <a:prstGeom prst="rect">
                        <a:avLst/>
                      </a:prstGeom>
                    </p:spPr>
                  </p:pic>
                </p:oleObj>
              </mc:Fallback>
            </mc:AlternateContent>
          </a:graphicData>
        </a:graphic>
      </p:graphicFrame>
      <p:graphicFrame>
        <p:nvGraphicFramePr>
          <p:cNvPr id="14" name="对象 1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1276" r:id="rId5" imgW="914400" imgH="215900" progId="Equation.KSEE3">
                  <p:embed/>
                </p:oleObj>
              </mc:Choice>
              <mc:Fallback>
                <p:oleObj r:id="rId5" imgW="914400" imgH="215900" progId="Equation.KSEE3">
                  <p:embed/>
                  <p:pic>
                    <p:nvPicPr>
                      <p:cNvPr id="0" name="图片 2049"/>
                      <p:cNvPicPr/>
                      <p:nvPr/>
                    </p:nvPicPr>
                    <p:blipFill>
                      <a:blip r:embed="rId6"/>
                      <a:stretch>
                        <a:fillRect/>
                      </a:stretch>
                    </p:blipFill>
                    <p:spPr>
                      <a:xfrm>
                        <a:off x="5638800" y="3321050"/>
                        <a:ext cx="914400" cy="215900"/>
                      </a:xfrm>
                      <a:prstGeom prst="rect">
                        <a:avLst/>
                      </a:prstGeom>
                    </p:spPr>
                  </p:pic>
                </p:oleObj>
              </mc:Fallback>
            </mc:AlternateContent>
          </a:graphicData>
        </a:graphic>
      </p:graphicFrame>
      <p:graphicFrame>
        <p:nvGraphicFramePr>
          <p:cNvPr id="15" name="对象 14"/>
          <p:cNvGraphicFramePr/>
          <p:nvPr/>
        </p:nvGraphicFramePr>
        <p:xfrm>
          <a:off x="6553200" y="3881755"/>
          <a:ext cx="3866515" cy="730885"/>
        </p:xfrm>
        <a:graphic>
          <a:graphicData uri="http://schemas.openxmlformats.org/presentationml/2006/ole">
            <mc:AlternateContent xmlns:mc="http://schemas.openxmlformats.org/markup-compatibility/2006">
              <mc:Choice xmlns:v="urn:schemas-microsoft-com:vml" Requires="v">
                <p:oleObj spid="_x0000_s11277" r:id="rId7" imgW="2882900" imgH="457200" progId="Equation.DSMT4">
                  <p:embed/>
                </p:oleObj>
              </mc:Choice>
              <mc:Fallback>
                <p:oleObj r:id="rId7" imgW="2882900" imgH="457200" progId="Equation.DSMT4">
                  <p:embed/>
                  <p:pic>
                    <p:nvPicPr>
                      <p:cNvPr id="0" name="图片 12"/>
                      <p:cNvPicPr/>
                      <p:nvPr/>
                    </p:nvPicPr>
                    <p:blipFill>
                      <a:blip r:embed="rId8"/>
                      <a:stretch>
                        <a:fillRect/>
                      </a:stretch>
                    </p:blipFill>
                    <p:spPr>
                      <a:xfrm>
                        <a:off x="6553200" y="3881755"/>
                        <a:ext cx="3866515" cy="730885"/>
                      </a:xfrm>
                      <a:prstGeom prst="rect">
                        <a:avLst/>
                      </a:prstGeom>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zh-CN" altLang="en-US" dirty="0">
                <a:sym typeface="+mn-ea"/>
              </a:rPr>
              <a:t>二</a:t>
            </a:r>
            <a:r>
              <a:rPr lang="zh-CN" altLang="en-US" dirty="0"/>
              <a:t>讲 三维空间刚体运动</a:t>
            </a:r>
          </a:p>
        </p:txBody>
      </p:sp>
      <p:sp>
        <p:nvSpPr>
          <p:cNvPr id="3" name="内容占位符 2"/>
          <p:cNvSpPr>
            <a:spLocks noGrp="1"/>
          </p:cNvSpPr>
          <p:nvPr>
            <p:ph idx="1"/>
          </p:nvPr>
        </p:nvSpPr>
        <p:spPr>
          <a:xfrm>
            <a:off x="1451580" y="2015732"/>
            <a:ext cx="4685452" cy="3450613"/>
          </a:xfrm>
        </p:spPr>
        <p:txBody>
          <a:bodyPr/>
          <a:lstStyle/>
          <a:p>
            <a:r>
              <a:rPr lang="zh-CN" altLang="en-US" dirty="0"/>
              <a:t>类似的，可定义反向的变换：</a:t>
            </a:r>
            <a:endParaRPr lang="en-US" altLang="zh-CN" dirty="0"/>
          </a:p>
          <a:p>
            <a:endParaRPr lang="en-US" altLang="zh-CN" dirty="0"/>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6D22F896-40B5-4ADD-8801-0D06FADFA095}" type="slidenum">
              <a:rPr lang="en-US" smtClean="0"/>
              <a:t>24</a:t>
            </a:fld>
            <a:endParaRPr lang="en-US" dirty="0"/>
          </a:p>
        </p:txBody>
      </p:sp>
      <p:sp>
        <p:nvSpPr>
          <p:cNvPr id="6" name="内容占位符 2"/>
          <p:cNvSpPr txBox="1"/>
          <p:nvPr/>
        </p:nvSpPr>
        <p:spPr>
          <a:xfrm>
            <a:off x="6368767" y="1552182"/>
            <a:ext cx="4685452" cy="4200430"/>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endParaRPr lang="en-US" altLang="zh-CN" dirty="0"/>
          </a:p>
          <a:p>
            <a:r>
              <a:rPr lang="zh-CN" altLang="en-US" dirty="0"/>
              <a:t>在</a:t>
            </a:r>
            <a:r>
              <a:rPr lang="en-US" altLang="zh-CN" dirty="0"/>
              <a:t>SLAM</a:t>
            </a:r>
            <a:r>
              <a:rPr lang="zh-CN" altLang="en-US" dirty="0"/>
              <a:t>中，通常定义世界坐标系    与机器人坐标系</a:t>
            </a:r>
            <a:endParaRPr lang="en-US" altLang="zh-CN" dirty="0"/>
          </a:p>
          <a:p>
            <a:r>
              <a:rPr lang="zh-CN" altLang="en-US" dirty="0"/>
              <a:t>一个点的世界坐标为      ，机器人坐标系下为       ，那么满足关系：</a:t>
            </a:r>
            <a:endParaRPr lang="en-US" altLang="zh-CN" dirty="0"/>
          </a:p>
          <a:p>
            <a:endParaRPr lang="en-US" altLang="zh-CN" dirty="0"/>
          </a:p>
          <a:p>
            <a:r>
              <a:rPr lang="zh-CN" altLang="en-US" dirty="0"/>
              <a:t>反之亦然</a:t>
            </a:r>
            <a:endParaRPr lang="en-US" altLang="zh-CN" dirty="0"/>
          </a:p>
          <a:p>
            <a:r>
              <a:rPr lang="zh-CN" altLang="en-US" dirty="0"/>
              <a:t>在实际编程中，可使用        或        来描述机器人的位姿。</a:t>
            </a:r>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mc:AlternateContent xmlns:mc="http://schemas.openxmlformats.org/markup-compatibility/2006" xmlns:a14="http://schemas.microsoft.com/office/drawing/2010/main">
        <mc:Choice Requires="a14">
          <p:sp>
            <p:nvSpPr>
              <p:cNvPr id="7" name="矩形 6"/>
              <p:cNvSpPr/>
              <p:nvPr/>
            </p:nvSpPr>
            <p:spPr>
              <a:xfrm>
                <a:off x="10409480" y="2081844"/>
                <a:ext cx="53335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𝑇</m:t>
                          </m:r>
                        </m:e>
                        <m:sub>
                          <m:r>
                            <a:rPr lang="zh-CN" altLang="en-US" i="1">
                              <a:latin typeface="Cambria Math" panose="02040503050406030204" pitchFamily="18" charset="0"/>
                            </a:rPr>
                            <m:t>𝑊</m:t>
                          </m:r>
                        </m:sub>
                      </m:sSub>
                    </m:oMath>
                  </m:oMathPara>
                </a14:m>
                <a:endParaRPr lang="zh-CN" altLang="en-US" dirty="0"/>
              </a:p>
            </p:txBody>
          </p:sp>
        </mc:Choice>
        <mc:Fallback xmlns="">
          <p:sp>
            <p:nvSpPr>
              <p:cNvPr id="7" name="矩形 6"/>
              <p:cNvSpPr>
                <a:spLocks noRot="1" noChangeAspect="1" noMove="1" noResize="1" noEditPoints="1" noAdjustHandles="1" noChangeArrowheads="1" noChangeShapeType="1" noTextEdit="1"/>
              </p:cNvSpPr>
              <p:nvPr/>
            </p:nvSpPr>
            <p:spPr>
              <a:xfrm>
                <a:off x="10409480" y="2081844"/>
                <a:ext cx="533351" cy="369332"/>
              </a:xfrm>
              <a:prstGeom prst="rect">
                <a:avLst/>
              </a:prstGeom>
              <a:blipFill rotWithShape="1">
                <a:blip r:embed="rId3"/>
                <a:stretch>
                  <a:fillRect l="-105" t="-85" r="96" b="2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8471171" y="2450875"/>
                <a:ext cx="48064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𝑇</m:t>
                          </m:r>
                        </m:e>
                        <m:sub>
                          <m:r>
                            <a:rPr lang="zh-CN" altLang="en-US" i="1">
                              <a:latin typeface="Cambria Math" panose="02040503050406030204" pitchFamily="18" charset="0"/>
                            </a:rPr>
                            <m:t>𝑅</m:t>
                          </m:r>
                        </m:sub>
                      </m:sSub>
                    </m:oMath>
                  </m:oMathPara>
                </a14:m>
                <a:endParaRPr lang="zh-CN" altLang="en-US" dirty="0"/>
              </a:p>
            </p:txBody>
          </p:sp>
        </mc:Choice>
        <mc:Fallback xmlns="">
          <p:sp>
            <p:nvSpPr>
              <p:cNvPr id="8" name="矩形 7"/>
              <p:cNvSpPr>
                <a:spLocks noRot="1" noChangeAspect="1" noMove="1" noResize="1" noEditPoints="1" noAdjustHandles="1" noChangeArrowheads="1" noChangeShapeType="1" noTextEdit="1"/>
              </p:cNvSpPr>
              <p:nvPr/>
            </p:nvSpPr>
            <p:spPr>
              <a:xfrm>
                <a:off x="8471171" y="2450875"/>
                <a:ext cx="480644" cy="369332"/>
              </a:xfrm>
              <a:prstGeom prst="rect">
                <a:avLst/>
              </a:prstGeom>
              <a:blipFill rotWithShape="1">
                <a:blip r:embed="rId4"/>
                <a:stretch>
                  <a:fillRect l="-56" t="-111" r="46" b="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8934231" y="2925606"/>
                <a:ext cx="54123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𝑝</m:t>
                          </m:r>
                        </m:e>
                        <m:sub>
                          <m:r>
                            <a:rPr lang="zh-CN" altLang="en-US" i="1">
                              <a:latin typeface="Cambria Math" panose="02040503050406030204" pitchFamily="18" charset="0"/>
                            </a:rPr>
                            <m:t>𝑊</m:t>
                          </m:r>
                        </m:sub>
                      </m:sSub>
                    </m:oMath>
                  </m:oMathPara>
                </a14:m>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8934231" y="2925606"/>
                <a:ext cx="541237" cy="369332"/>
              </a:xfrm>
              <a:prstGeom prst="rect">
                <a:avLst/>
              </a:prstGeom>
              <a:blipFill rotWithShape="1">
                <a:blip r:embed="rId5"/>
                <a:stretch>
                  <a:fillRect l="-77" t="-44" r="117" b="15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7451299" y="3294938"/>
                <a:ext cx="48853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𝑝</m:t>
                          </m:r>
                        </m:e>
                        <m:sub>
                          <m:r>
                            <a:rPr lang="zh-CN" altLang="en-US" i="1">
                              <a:latin typeface="Cambria Math" panose="02040503050406030204" pitchFamily="18" charset="0"/>
                            </a:rPr>
                            <m:t>𝑅</m:t>
                          </m:r>
                        </m:sub>
                      </m:sSub>
                    </m:oMath>
                  </m:oMathPara>
                </a14:m>
                <a:endParaRPr lang="zh-CN" altLang="en-US" dirty="0"/>
              </a:p>
            </p:txBody>
          </p:sp>
        </mc:Choice>
        <mc:Fallback xmlns="">
          <p:sp>
            <p:nvSpPr>
              <p:cNvPr id="12" name="矩形 11"/>
              <p:cNvSpPr>
                <a:spLocks noRot="1" noChangeAspect="1" noMove="1" noResize="1" noEditPoints="1" noAdjustHandles="1" noChangeArrowheads="1" noChangeShapeType="1" noTextEdit="1"/>
              </p:cNvSpPr>
              <p:nvPr/>
            </p:nvSpPr>
            <p:spPr>
              <a:xfrm>
                <a:off x="7451299" y="3294938"/>
                <a:ext cx="488532" cy="369332"/>
              </a:xfrm>
              <a:prstGeom prst="rect">
                <a:avLst/>
              </a:prstGeom>
              <a:blipFill rotWithShape="1">
                <a:blip r:embed="rId6"/>
                <a:stretch>
                  <a:fillRect l="-43" t="-151" r="87" b="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8110978" y="3779534"/>
                <a:ext cx="149034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𝑝</m:t>
                          </m:r>
                        </m:e>
                        <m:sub>
                          <m:r>
                            <a:rPr lang="zh-CN" altLang="en-US" i="1">
                              <a:latin typeface="Cambria Math" panose="02040503050406030204" pitchFamily="18" charset="0"/>
                            </a:rPr>
                            <m:t>𝑅</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𝑇</m:t>
                          </m:r>
                        </m:e>
                        <m:sub>
                          <m:r>
                            <a:rPr lang="zh-CN" altLang="en-US" i="1">
                              <a:latin typeface="Cambria Math" panose="02040503050406030204" pitchFamily="18" charset="0"/>
                            </a:rPr>
                            <m:t>𝑅𝑊</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𝑝</m:t>
                          </m:r>
                        </m:e>
                        <m:sub>
                          <m:r>
                            <a:rPr lang="zh-CN" altLang="en-US" i="1">
                              <a:latin typeface="Cambria Math" panose="02040503050406030204" pitchFamily="18" charset="0"/>
                            </a:rPr>
                            <m:t>𝑊</m:t>
                          </m:r>
                        </m:sub>
                      </m:sSub>
                    </m:oMath>
                  </m:oMathPara>
                </a14:m>
                <a:endParaRPr lang="zh-CN" altLang="en-US" dirty="0"/>
              </a:p>
            </p:txBody>
          </p:sp>
        </mc:Choice>
        <mc:Fallback xmlns="">
          <p:sp>
            <p:nvSpPr>
              <p:cNvPr id="13" name="矩形 12"/>
              <p:cNvSpPr>
                <a:spLocks noRot="1" noChangeAspect="1" noMove="1" noResize="1" noEditPoints="1" noAdjustHandles="1" noChangeArrowheads="1" noChangeShapeType="1" noTextEdit="1"/>
              </p:cNvSpPr>
              <p:nvPr/>
            </p:nvSpPr>
            <p:spPr>
              <a:xfrm>
                <a:off x="8110978" y="3779534"/>
                <a:ext cx="1490344" cy="369332"/>
              </a:xfrm>
              <a:prstGeom prst="rect">
                <a:avLst/>
              </a:prstGeom>
              <a:blipFill rotWithShape="1">
                <a:blip r:embed="rId7"/>
                <a:stretch>
                  <a:fillRect l="-8" t="-4" r="8" b="1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9153488" y="4766073"/>
                <a:ext cx="64395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𝑇</m:t>
                          </m:r>
                        </m:e>
                        <m:sub>
                          <m:r>
                            <a:rPr lang="zh-CN" altLang="en-US" i="1">
                              <a:latin typeface="Cambria Math" panose="02040503050406030204" pitchFamily="18" charset="0"/>
                            </a:rPr>
                            <m:t>𝑅𝑊</m:t>
                          </m:r>
                        </m:sub>
                      </m:sSub>
                    </m:oMath>
                  </m:oMathPara>
                </a14:m>
                <a:endParaRPr lang="zh-CN" altLang="en-US" dirty="0"/>
              </a:p>
            </p:txBody>
          </p:sp>
        </mc:Choice>
        <mc:Fallback xmlns="">
          <p:sp>
            <p:nvSpPr>
              <p:cNvPr id="14" name="矩形 13"/>
              <p:cNvSpPr>
                <a:spLocks noRot="1" noChangeAspect="1" noMove="1" noResize="1" noEditPoints="1" noAdjustHandles="1" noChangeArrowheads="1" noChangeShapeType="1" noTextEdit="1"/>
              </p:cNvSpPr>
              <p:nvPr/>
            </p:nvSpPr>
            <p:spPr>
              <a:xfrm>
                <a:off x="9153488" y="4766073"/>
                <a:ext cx="643959" cy="369332"/>
              </a:xfrm>
              <a:prstGeom prst="rect">
                <a:avLst/>
              </a:prstGeom>
              <a:blipFill rotWithShape="1">
                <a:blip r:embed="rId8"/>
                <a:stretch>
                  <a:fillRect l="-93" t="-108" r="5" b="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p:cNvSpPr/>
              <p:nvPr/>
            </p:nvSpPr>
            <p:spPr>
              <a:xfrm>
                <a:off x="9913665" y="4766073"/>
                <a:ext cx="64575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𝑇</m:t>
                          </m:r>
                        </m:e>
                        <m:sub>
                          <m:r>
                            <a:rPr lang="zh-CN" altLang="en-US" i="1">
                              <a:latin typeface="Cambria Math" panose="02040503050406030204" pitchFamily="18" charset="0"/>
                            </a:rPr>
                            <m:t>𝑊𝑅</m:t>
                          </m:r>
                        </m:sub>
                      </m:sSub>
                    </m:oMath>
                  </m:oMathPara>
                </a14:m>
                <a:endParaRPr lang="zh-CN" altLang="en-US" dirty="0"/>
              </a:p>
            </p:txBody>
          </p:sp>
        </mc:Choice>
        <mc:Fallback xmlns="">
          <p:sp>
            <p:nvSpPr>
              <p:cNvPr id="15" name="矩形 14"/>
              <p:cNvSpPr>
                <a:spLocks noRot="1" noChangeAspect="1" noMove="1" noResize="1" noEditPoints="1" noAdjustHandles="1" noChangeArrowheads="1" noChangeShapeType="1" noTextEdit="1"/>
              </p:cNvSpPr>
              <p:nvPr/>
            </p:nvSpPr>
            <p:spPr>
              <a:xfrm>
                <a:off x="9913665" y="4766073"/>
                <a:ext cx="645754" cy="369332"/>
              </a:xfrm>
              <a:prstGeom prst="rect">
                <a:avLst/>
              </a:prstGeom>
              <a:blipFill rotWithShape="1">
                <a:blip r:embed="rId9"/>
                <a:stretch>
                  <a:fillRect l="-7" t="-108" r="1" b="43"/>
                </a:stretch>
              </a:blipFill>
            </p:spPr>
            <p:txBody>
              <a:bodyPr/>
              <a:lstStyle/>
              <a:p>
                <a:r>
                  <a:rPr lang="zh-CN" altLang="en-US">
                    <a:noFill/>
                  </a:rPr>
                  <a:t> </a:t>
                </a:r>
              </a:p>
            </p:txBody>
          </p:sp>
        </mc:Fallback>
      </mc:AlternateContent>
      <p:pic>
        <p:nvPicPr>
          <p:cNvPr id="9" name="图片 8"/>
          <p:cNvPicPr>
            <a:picLocks noChangeAspect="1"/>
          </p:cNvPicPr>
          <p:nvPr/>
        </p:nvPicPr>
        <p:blipFill>
          <a:blip r:embed="rId10"/>
          <a:stretch>
            <a:fillRect/>
          </a:stretch>
        </p:blipFill>
        <p:spPr>
          <a:xfrm>
            <a:off x="1451610" y="3703955"/>
            <a:ext cx="3863340" cy="2048510"/>
          </a:xfrm>
          <a:prstGeom prst="rect">
            <a:avLst/>
          </a:prstGeom>
        </p:spPr>
      </p:pic>
      <p:graphicFrame>
        <p:nvGraphicFramePr>
          <p:cNvPr id="11" name="对象 10"/>
          <p:cNvGraphicFramePr/>
          <p:nvPr/>
        </p:nvGraphicFramePr>
        <p:xfrm>
          <a:off x="3268980" y="5100955"/>
          <a:ext cx="255905" cy="226060"/>
        </p:xfrm>
        <a:graphic>
          <a:graphicData uri="http://schemas.openxmlformats.org/presentationml/2006/ole">
            <mc:AlternateContent xmlns:mc="http://schemas.openxmlformats.org/markup-compatibility/2006">
              <mc:Choice xmlns:v="urn:schemas-microsoft-com:vml" Requires="v">
                <p:oleObj spid="_x0000_s12296" r:id="rId11" imgW="228600" imgH="190500" progId="Equation.DSMT4">
                  <p:embed/>
                </p:oleObj>
              </mc:Choice>
              <mc:Fallback>
                <p:oleObj r:id="rId11" imgW="228600" imgH="190500" progId="Equation.DSMT4">
                  <p:embed/>
                  <p:pic>
                    <p:nvPicPr>
                      <p:cNvPr id="0" name="图片 16"/>
                      <p:cNvPicPr/>
                      <p:nvPr/>
                    </p:nvPicPr>
                    <p:blipFill>
                      <a:blip r:embed="rId12"/>
                      <a:stretch>
                        <a:fillRect/>
                      </a:stretch>
                    </p:blipFill>
                    <p:spPr>
                      <a:xfrm>
                        <a:off x="3268980" y="5100955"/>
                        <a:ext cx="255905" cy="226060"/>
                      </a:xfrm>
                      <a:prstGeom prst="rect">
                        <a:avLst/>
                      </a:prstGeom>
                    </p:spPr>
                  </p:pic>
                </p:oleObj>
              </mc:Fallback>
            </mc:AlternateContent>
          </a:graphicData>
        </a:graphic>
      </p:graphicFrame>
      <p:graphicFrame>
        <p:nvGraphicFramePr>
          <p:cNvPr id="16" name="对象 15"/>
          <p:cNvGraphicFramePr/>
          <p:nvPr/>
        </p:nvGraphicFramePr>
        <p:xfrm>
          <a:off x="2312035" y="2631440"/>
          <a:ext cx="1915795" cy="957580"/>
        </p:xfrm>
        <a:graphic>
          <a:graphicData uri="http://schemas.openxmlformats.org/presentationml/2006/ole">
            <mc:AlternateContent xmlns:mc="http://schemas.openxmlformats.org/markup-compatibility/2006">
              <mc:Choice xmlns:v="urn:schemas-microsoft-com:vml" Requires="v">
                <p:oleObj spid="_x0000_s12297" r:id="rId13" imgW="1825625" imgH="808990" progId="Equation.DSMT4">
                  <p:embed/>
                </p:oleObj>
              </mc:Choice>
              <mc:Fallback>
                <p:oleObj r:id="rId13" imgW="1825625" imgH="808990" progId="Equation.DSMT4">
                  <p:embed/>
                  <p:pic>
                    <p:nvPicPr>
                      <p:cNvPr id="0" name="图片 17"/>
                      <p:cNvPicPr/>
                      <p:nvPr/>
                    </p:nvPicPr>
                    <p:blipFill>
                      <a:blip r:embed="rId14"/>
                      <a:stretch>
                        <a:fillRect/>
                      </a:stretch>
                    </p:blipFill>
                    <p:spPr>
                      <a:xfrm>
                        <a:off x="2312035" y="2631440"/>
                        <a:ext cx="1915795" cy="957580"/>
                      </a:xfrm>
                      <a:prstGeom prst="rect">
                        <a:avLst/>
                      </a:prstGeom>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 </a:t>
            </a:r>
            <a:r>
              <a:rPr lang="zh-CN" altLang="en-US" dirty="0"/>
              <a:t>四元数</a:t>
            </a:r>
          </a:p>
        </p:txBody>
      </p:sp>
      <p:sp>
        <p:nvSpPr>
          <p:cNvPr id="3" name="文本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6D22F896-40B5-4ADD-8801-0D06FADFA095}" type="slidenum">
              <a:rPr lang="en-US" smtClean="0"/>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zh-CN" altLang="en-US" dirty="0">
                <a:sym typeface="+mn-ea"/>
              </a:rPr>
              <a:t>二</a:t>
            </a:r>
            <a:r>
              <a:rPr lang="zh-CN" altLang="en-US" dirty="0"/>
              <a:t>讲 三维空间刚体运动</a:t>
            </a:r>
          </a:p>
        </p:txBody>
      </p:sp>
      <p:sp>
        <p:nvSpPr>
          <p:cNvPr id="3" name="内容占位符 2"/>
          <p:cNvSpPr>
            <a:spLocks noGrp="1"/>
          </p:cNvSpPr>
          <p:nvPr>
            <p:ph idx="1"/>
          </p:nvPr>
        </p:nvSpPr>
        <p:spPr>
          <a:xfrm>
            <a:off x="1451610" y="2015490"/>
            <a:ext cx="9603105" cy="3987800"/>
          </a:xfrm>
        </p:spPr>
        <p:txBody>
          <a:bodyPr/>
          <a:lstStyle/>
          <a:p>
            <a:r>
              <a:rPr lang="zh-CN" altLang="en-US" dirty="0"/>
              <a:t>四元数（</a:t>
            </a:r>
            <a:r>
              <a:rPr lang="en-US" altLang="zh-CN" dirty="0"/>
              <a:t>Quaternion</a:t>
            </a:r>
            <a:r>
              <a:rPr lang="zh-CN" altLang="en-US" dirty="0"/>
              <a:t>）</a:t>
            </a:r>
            <a:endParaRPr lang="en-US" altLang="zh-CN" dirty="0"/>
          </a:p>
          <a:p>
            <a:pPr lvl="1"/>
            <a:r>
              <a:rPr lang="zh-CN" altLang="en-US" dirty="0"/>
              <a:t>一种扩展的复数</a:t>
            </a:r>
          </a:p>
          <a:p>
            <a:r>
              <a:rPr lang="zh-CN" altLang="en-US" dirty="0"/>
              <a:t>四元数有三个虚部，记为：</a:t>
            </a:r>
            <a:endParaRPr lang="en-US" altLang="zh-CN" dirty="0"/>
          </a:p>
          <a:p>
            <a:r>
              <a:rPr lang="en-US" altLang="zh-CN" dirty="0"/>
              <a:t>                                                              </a:t>
            </a:r>
            <a:r>
              <a:rPr lang="zh-CN" altLang="en-US" dirty="0"/>
              <a:t>或</a:t>
            </a:r>
            <a:endParaRPr lang="en-US" altLang="zh-CN" dirty="0"/>
          </a:p>
          <a:p>
            <a:r>
              <a:rPr lang="zh-CN" altLang="en-US" dirty="0"/>
              <a:t>虚部之间的关系：</a:t>
            </a:r>
            <a:endParaRPr lang="en-US" altLang="zh-CN" dirty="0"/>
          </a:p>
        </p:txBody>
      </p:sp>
      <p:sp>
        <p:nvSpPr>
          <p:cNvPr id="4" name="灯片编号占位符 3"/>
          <p:cNvSpPr>
            <a:spLocks noGrp="1"/>
          </p:cNvSpPr>
          <p:nvPr>
            <p:ph type="sldNum" sz="quarter" idx="12"/>
          </p:nvPr>
        </p:nvSpPr>
        <p:spPr/>
        <p:txBody>
          <a:bodyPr/>
          <a:lstStyle/>
          <a:p>
            <a:fld id="{6D22F896-40B5-4ADD-8801-0D06FADFA095}" type="slidenum">
              <a:rPr lang="en-US" smtClean="0"/>
              <a:t>26</a:t>
            </a:fld>
            <a:endParaRPr lang="en-US" dirty="0"/>
          </a:p>
        </p:txBody>
      </p:sp>
      <p:graphicFrame>
        <p:nvGraphicFramePr>
          <p:cNvPr id="9" name="对象 8"/>
          <p:cNvGraphicFramePr/>
          <p:nvPr/>
        </p:nvGraphicFramePr>
        <p:xfrm>
          <a:off x="3133725" y="3406140"/>
          <a:ext cx="2366645" cy="410845"/>
        </p:xfrm>
        <a:graphic>
          <a:graphicData uri="http://schemas.openxmlformats.org/presentationml/2006/ole">
            <mc:AlternateContent xmlns:mc="http://schemas.openxmlformats.org/markup-compatibility/2006">
              <mc:Choice xmlns:v="urn:schemas-microsoft-com:vml" Requires="v">
                <p:oleObj spid="_x0000_s13323" r:id="rId3" imgW="2418080" imgH="410845" progId="Equation.DSMT4">
                  <p:embed/>
                </p:oleObj>
              </mc:Choice>
              <mc:Fallback>
                <p:oleObj r:id="rId3" imgW="2418080" imgH="410845" progId="Equation.DSMT4">
                  <p:embed/>
                  <p:pic>
                    <p:nvPicPr>
                      <p:cNvPr id="0" name="图片 9"/>
                      <p:cNvPicPr/>
                      <p:nvPr/>
                    </p:nvPicPr>
                    <p:blipFill>
                      <a:blip r:embed="rId4"/>
                      <a:stretch>
                        <a:fillRect/>
                      </a:stretch>
                    </p:blipFill>
                    <p:spPr>
                      <a:xfrm>
                        <a:off x="3133725" y="3406140"/>
                        <a:ext cx="2366645" cy="410845"/>
                      </a:xfrm>
                      <a:prstGeom prst="rect">
                        <a:avLst/>
                      </a:prstGeom>
                    </p:spPr>
                  </p:pic>
                </p:oleObj>
              </mc:Fallback>
            </mc:AlternateContent>
          </a:graphicData>
        </a:graphic>
      </p:graphicFrame>
      <p:graphicFrame>
        <p:nvGraphicFramePr>
          <p:cNvPr id="11" name="对象 10"/>
          <p:cNvGraphicFramePr/>
          <p:nvPr/>
        </p:nvGraphicFramePr>
        <p:xfrm>
          <a:off x="6098540" y="3348990"/>
          <a:ext cx="3955415" cy="467995"/>
        </p:xfrm>
        <a:graphic>
          <a:graphicData uri="http://schemas.openxmlformats.org/presentationml/2006/ole">
            <mc:AlternateContent xmlns:mc="http://schemas.openxmlformats.org/markup-compatibility/2006">
              <mc:Choice xmlns:v="urn:schemas-microsoft-com:vml" Requires="v">
                <p:oleObj spid="_x0000_s13324" r:id="rId5" imgW="3999865" imgH="474980" progId="Equation.DSMT4">
                  <p:embed/>
                </p:oleObj>
              </mc:Choice>
              <mc:Fallback>
                <p:oleObj r:id="rId5" imgW="3999865" imgH="474980" progId="Equation.DSMT4">
                  <p:embed/>
                  <p:pic>
                    <p:nvPicPr>
                      <p:cNvPr id="0" name="图片 11"/>
                      <p:cNvPicPr/>
                      <p:nvPr/>
                    </p:nvPicPr>
                    <p:blipFill>
                      <a:blip r:embed="rId6"/>
                      <a:stretch>
                        <a:fillRect/>
                      </a:stretch>
                    </p:blipFill>
                    <p:spPr>
                      <a:xfrm>
                        <a:off x="6098540" y="3348990"/>
                        <a:ext cx="3955415" cy="467995"/>
                      </a:xfrm>
                      <a:prstGeom prst="rect">
                        <a:avLst/>
                      </a:prstGeom>
                    </p:spPr>
                  </p:pic>
                </p:oleObj>
              </mc:Fallback>
            </mc:AlternateContent>
          </a:graphicData>
        </a:graphic>
      </p:graphicFrame>
      <p:graphicFrame>
        <p:nvGraphicFramePr>
          <p:cNvPr id="13" name="对象 12"/>
          <p:cNvGraphicFramePr/>
          <p:nvPr/>
        </p:nvGraphicFramePr>
        <p:xfrm>
          <a:off x="4986655" y="4062730"/>
          <a:ext cx="2218690" cy="1828800"/>
        </p:xfrm>
        <a:graphic>
          <a:graphicData uri="http://schemas.openxmlformats.org/presentationml/2006/ole">
            <mc:AlternateContent xmlns:mc="http://schemas.openxmlformats.org/markup-compatibility/2006">
              <mc:Choice xmlns:v="urn:schemas-microsoft-com:vml" Requires="v">
                <p:oleObj spid="_x0000_s13325" r:id="rId7" imgW="1929130" imgH="1715135" progId="Equation.DSMT4">
                  <p:embed/>
                </p:oleObj>
              </mc:Choice>
              <mc:Fallback>
                <p:oleObj r:id="rId7" imgW="1929130" imgH="1715135" progId="Equation.DSMT4">
                  <p:embed/>
                  <p:pic>
                    <p:nvPicPr>
                      <p:cNvPr id="0" name="图片 13"/>
                      <p:cNvPicPr/>
                      <p:nvPr/>
                    </p:nvPicPr>
                    <p:blipFill>
                      <a:blip r:embed="rId8"/>
                      <a:stretch>
                        <a:fillRect/>
                      </a:stretch>
                    </p:blipFill>
                    <p:spPr>
                      <a:xfrm>
                        <a:off x="4986655" y="4062730"/>
                        <a:ext cx="2218690" cy="1828800"/>
                      </a:xfrm>
                      <a:prstGeom prst="rect">
                        <a:avLst/>
                      </a:prstGeom>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zh-CN" altLang="en-US" dirty="0">
                <a:sym typeface="+mn-ea"/>
              </a:rPr>
              <a:t>二</a:t>
            </a:r>
            <a:r>
              <a:rPr lang="zh-CN" altLang="en-US" dirty="0"/>
              <a:t>讲 三维空间刚体运动</a:t>
            </a:r>
          </a:p>
        </p:txBody>
      </p:sp>
      <p:sp>
        <p:nvSpPr>
          <p:cNvPr id="3" name="内容占位符 2"/>
          <p:cNvSpPr>
            <a:spLocks noGrp="1"/>
          </p:cNvSpPr>
          <p:nvPr>
            <p:ph idx="1"/>
          </p:nvPr>
        </p:nvSpPr>
        <p:spPr/>
        <p:txBody>
          <a:bodyPr/>
          <a:lstStyle/>
          <a:p>
            <a:r>
              <a:rPr lang="zh-CN" altLang="en-US" dirty="0"/>
              <a:t>和复数一样，</a:t>
            </a:r>
            <a:r>
              <a:rPr lang="zh-CN" altLang="en-US" dirty="0">
                <a:solidFill>
                  <a:schemeClr val="accent1"/>
                </a:solidFill>
              </a:rPr>
              <a:t>单位四元数</a:t>
            </a:r>
            <a:r>
              <a:rPr lang="zh-CN" altLang="en-US" dirty="0"/>
              <a:t>可以表达三维空间的一次旋转</a:t>
            </a:r>
            <a:endParaRPr lang="en-US" altLang="zh-CN" dirty="0"/>
          </a:p>
          <a:p>
            <a:r>
              <a:rPr lang="zh-CN" altLang="en-US" dirty="0"/>
              <a:t>四元数的一些运算和性质：</a:t>
            </a:r>
            <a:endParaRPr lang="en-US" altLang="zh-CN" dirty="0"/>
          </a:p>
        </p:txBody>
      </p:sp>
      <p:sp>
        <p:nvSpPr>
          <p:cNvPr id="4" name="灯片编号占位符 3"/>
          <p:cNvSpPr>
            <a:spLocks noGrp="1"/>
          </p:cNvSpPr>
          <p:nvPr>
            <p:ph type="sldNum" sz="quarter" idx="12"/>
          </p:nvPr>
        </p:nvSpPr>
        <p:spPr/>
        <p:txBody>
          <a:bodyPr/>
          <a:lstStyle/>
          <a:p>
            <a:fld id="{6D22F896-40B5-4ADD-8801-0D06FADFA095}" type="slidenum">
              <a:rPr lang="en-US" smtClean="0"/>
              <a:t>27</a:t>
            </a:fld>
            <a:endParaRPr lang="en-US" dirty="0"/>
          </a:p>
        </p:txBody>
      </p:sp>
      <p:pic>
        <p:nvPicPr>
          <p:cNvPr id="8" name="图片 7"/>
          <p:cNvPicPr>
            <a:picLocks noChangeAspect="1"/>
          </p:cNvPicPr>
          <p:nvPr/>
        </p:nvPicPr>
        <p:blipFill>
          <a:blip r:embed="rId2"/>
          <a:stretch>
            <a:fillRect/>
          </a:stretch>
        </p:blipFill>
        <p:spPr>
          <a:xfrm>
            <a:off x="2122818" y="3125315"/>
            <a:ext cx="2659610" cy="571550"/>
          </a:xfrm>
          <a:prstGeom prst="rect">
            <a:avLst/>
          </a:prstGeom>
        </p:spPr>
      </p:pic>
      <p:pic>
        <p:nvPicPr>
          <p:cNvPr id="9" name="图片 8"/>
          <p:cNvPicPr>
            <a:picLocks noChangeAspect="1"/>
          </p:cNvPicPr>
          <p:nvPr/>
        </p:nvPicPr>
        <p:blipFill>
          <a:blip r:embed="rId3"/>
          <a:stretch>
            <a:fillRect/>
          </a:stretch>
        </p:blipFill>
        <p:spPr>
          <a:xfrm>
            <a:off x="2122818" y="3741014"/>
            <a:ext cx="4130398" cy="1691787"/>
          </a:xfrm>
          <a:prstGeom prst="rect">
            <a:avLst/>
          </a:prstGeom>
        </p:spPr>
      </p:pic>
      <p:pic>
        <p:nvPicPr>
          <p:cNvPr id="10" name="图片 9"/>
          <p:cNvPicPr>
            <a:picLocks noChangeAspect="1"/>
          </p:cNvPicPr>
          <p:nvPr/>
        </p:nvPicPr>
        <p:blipFill>
          <a:blip r:embed="rId4"/>
          <a:stretch>
            <a:fillRect/>
          </a:stretch>
        </p:blipFill>
        <p:spPr>
          <a:xfrm>
            <a:off x="2122818" y="5476765"/>
            <a:ext cx="4244708" cy="571550"/>
          </a:xfrm>
          <a:prstGeom prst="rect">
            <a:avLst/>
          </a:prstGeom>
        </p:spPr>
      </p:pic>
      <p:pic>
        <p:nvPicPr>
          <p:cNvPr id="11" name="图片 10"/>
          <p:cNvPicPr>
            <a:picLocks noChangeAspect="1"/>
          </p:cNvPicPr>
          <p:nvPr/>
        </p:nvPicPr>
        <p:blipFill>
          <a:blip r:embed="rId5"/>
          <a:stretch>
            <a:fillRect/>
          </a:stretch>
        </p:blipFill>
        <p:spPr>
          <a:xfrm>
            <a:off x="7664397" y="3118736"/>
            <a:ext cx="3475021" cy="586791"/>
          </a:xfrm>
          <a:prstGeom prst="rect">
            <a:avLst/>
          </a:prstGeom>
        </p:spPr>
      </p:pic>
      <p:pic>
        <p:nvPicPr>
          <p:cNvPr id="12" name="图片 11"/>
          <p:cNvPicPr>
            <a:picLocks noChangeAspect="1"/>
          </p:cNvPicPr>
          <p:nvPr/>
        </p:nvPicPr>
        <p:blipFill>
          <a:blip r:embed="rId6"/>
          <a:stretch>
            <a:fillRect/>
          </a:stretch>
        </p:blipFill>
        <p:spPr>
          <a:xfrm>
            <a:off x="7664397" y="3808959"/>
            <a:ext cx="2621507" cy="602032"/>
          </a:xfrm>
          <a:prstGeom prst="rect">
            <a:avLst/>
          </a:prstGeom>
        </p:spPr>
      </p:pic>
      <p:pic>
        <p:nvPicPr>
          <p:cNvPr id="13" name="图片 12"/>
          <p:cNvPicPr>
            <a:picLocks noChangeAspect="1"/>
          </p:cNvPicPr>
          <p:nvPr/>
        </p:nvPicPr>
        <p:blipFill>
          <a:blip r:embed="rId7"/>
          <a:stretch>
            <a:fillRect/>
          </a:stretch>
        </p:blipFill>
        <p:spPr>
          <a:xfrm>
            <a:off x="7664397" y="4555157"/>
            <a:ext cx="1767993" cy="495343"/>
          </a:xfrm>
          <a:prstGeom prst="rect">
            <a:avLst/>
          </a:prstGeom>
        </p:spPr>
      </p:pic>
      <p:pic>
        <p:nvPicPr>
          <p:cNvPr id="14" name="图片 13"/>
          <p:cNvPicPr>
            <a:picLocks noChangeAspect="1"/>
          </p:cNvPicPr>
          <p:nvPr/>
        </p:nvPicPr>
        <p:blipFill>
          <a:blip r:embed="rId8"/>
          <a:stretch>
            <a:fillRect/>
          </a:stretch>
        </p:blipFill>
        <p:spPr>
          <a:xfrm>
            <a:off x="7664397" y="5163684"/>
            <a:ext cx="1402202" cy="510584"/>
          </a:xfrm>
          <a:prstGeom prst="rect">
            <a:avLst/>
          </a:prstGeom>
        </p:spPr>
      </p:pic>
      <p:pic>
        <p:nvPicPr>
          <p:cNvPr id="15" name="图片 14"/>
          <p:cNvPicPr>
            <a:picLocks noChangeAspect="1"/>
          </p:cNvPicPr>
          <p:nvPr/>
        </p:nvPicPr>
        <p:blipFill>
          <a:blip r:embed="rId9"/>
          <a:stretch>
            <a:fillRect/>
          </a:stretch>
        </p:blipFill>
        <p:spPr>
          <a:xfrm>
            <a:off x="7664397" y="5628067"/>
            <a:ext cx="3581710" cy="495343"/>
          </a:xfrm>
          <a:prstGeom prst="rect">
            <a:avLst/>
          </a:prstGeom>
        </p:spPr>
      </p:pic>
      <p:sp>
        <p:nvSpPr>
          <p:cNvPr id="16" name="文本框 15"/>
          <p:cNvSpPr txBox="1"/>
          <p:nvPr/>
        </p:nvSpPr>
        <p:spPr>
          <a:xfrm>
            <a:off x="1145061" y="3235314"/>
            <a:ext cx="893193" cy="369332"/>
          </a:xfrm>
          <a:prstGeom prst="rect">
            <a:avLst/>
          </a:prstGeom>
          <a:noFill/>
        </p:spPr>
        <p:txBody>
          <a:bodyPr wrap="none" rtlCol="0">
            <a:spAutoFit/>
          </a:bodyPr>
          <a:lstStyle/>
          <a:p>
            <a:r>
              <a:rPr lang="zh-CN" altLang="en-US" dirty="0"/>
              <a:t>加减法</a:t>
            </a:r>
          </a:p>
        </p:txBody>
      </p:sp>
      <p:sp>
        <p:nvSpPr>
          <p:cNvPr id="17" name="文本框 16"/>
          <p:cNvSpPr txBox="1"/>
          <p:nvPr/>
        </p:nvSpPr>
        <p:spPr>
          <a:xfrm>
            <a:off x="1145060" y="3740643"/>
            <a:ext cx="662361" cy="369332"/>
          </a:xfrm>
          <a:prstGeom prst="rect">
            <a:avLst/>
          </a:prstGeom>
          <a:noFill/>
        </p:spPr>
        <p:txBody>
          <a:bodyPr wrap="none" rtlCol="0">
            <a:spAutoFit/>
          </a:bodyPr>
          <a:lstStyle/>
          <a:p>
            <a:r>
              <a:rPr lang="zh-CN" altLang="en-US" dirty="0"/>
              <a:t>乘法</a:t>
            </a:r>
          </a:p>
        </p:txBody>
      </p:sp>
      <p:sp>
        <p:nvSpPr>
          <p:cNvPr id="18" name="文本框 17"/>
          <p:cNvSpPr txBox="1"/>
          <p:nvPr/>
        </p:nvSpPr>
        <p:spPr>
          <a:xfrm>
            <a:off x="1145060" y="5628323"/>
            <a:ext cx="662361" cy="369332"/>
          </a:xfrm>
          <a:prstGeom prst="rect">
            <a:avLst/>
          </a:prstGeom>
          <a:noFill/>
        </p:spPr>
        <p:txBody>
          <a:bodyPr wrap="none" rtlCol="0">
            <a:spAutoFit/>
          </a:bodyPr>
          <a:lstStyle/>
          <a:p>
            <a:r>
              <a:rPr lang="zh-CN" altLang="en-US" dirty="0"/>
              <a:t>乘法</a:t>
            </a:r>
          </a:p>
        </p:txBody>
      </p:sp>
      <p:sp>
        <p:nvSpPr>
          <p:cNvPr id="19" name="文本框 18"/>
          <p:cNvSpPr txBox="1"/>
          <p:nvPr/>
        </p:nvSpPr>
        <p:spPr>
          <a:xfrm>
            <a:off x="6701799" y="3236615"/>
            <a:ext cx="646331" cy="369332"/>
          </a:xfrm>
          <a:prstGeom prst="rect">
            <a:avLst/>
          </a:prstGeom>
          <a:noFill/>
        </p:spPr>
        <p:txBody>
          <a:bodyPr wrap="none" rtlCol="0">
            <a:spAutoFit/>
          </a:bodyPr>
          <a:lstStyle/>
          <a:p>
            <a:r>
              <a:rPr lang="zh-CN" altLang="en-US" dirty="0"/>
              <a:t>共轭</a:t>
            </a:r>
          </a:p>
        </p:txBody>
      </p:sp>
      <p:sp>
        <p:nvSpPr>
          <p:cNvPr id="20" name="文本框 19"/>
          <p:cNvSpPr txBox="1"/>
          <p:nvPr/>
        </p:nvSpPr>
        <p:spPr>
          <a:xfrm>
            <a:off x="6701799" y="3925109"/>
            <a:ext cx="646331" cy="369332"/>
          </a:xfrm>
          <a:prstGeom prst="rect">
            <a:avLst/>
          </a:prstGeom>
          <a:noFill/>
        </p:spPr>
        <p:txBody>
          <a:bodyPr wrap="none" rtlCol="0">
            <a:spAutoFit/>
          </a:bodyPr>
          <a:lstStyle/>
          <a:p>
            <a:r>
              <a:rPr lang="zh-CN" altLang="en-US" dirty="0"/>
              <a:t>模长</a:t>
            </a:r>
          </a:p>
        </p:txBody>
      </p:sp>
      <p:sp>
        <p:nvSpPr>
          <p:cNvPr id="21" name="文本框 20"/>
          <p:cNvSpPr txBox="1"/>
          <p:nvPr/>
        </p:nvSpPr>
        <p:spPr>
          <a:xfrm>
            <a:off x="6701799" y="4558952"/>
            <a:ext cx="415498" cy="369332"/>
          </a:xfrm>
          <a:prstGeom prst="rect">
            <a:avLst/>
          </a:prstGeom>
          <a:noFill/>
        </p:spPr>
        <p:txBody>
          <a:bodyPr wrap="none" rtlCol="0">
            <a:spAutoFit/>
          </a:bodyPr>
          <a:lstStyle/>
          <a:p>
            <a:r>
              <a:rPr lang="zh-CN" altLang="en-US" dirty="0"/>
              <a:t>逆</a:t>
            </a:r>
          </a:p>
        </p:txBody>
      </p:sp>
      <p:sp>
        <p:nvSpPr>
          <p:cNvPr id="22" name="文本框 21"/>
          <p:cNvSpPr txBox="1"/>
          <p:nvPr/>
        </p:nvSpPr>
        <p:spPr>
          <a:xfrm>
            <a:off x="6747108" y="5229269"/>
            <a:ext cx="646331" cy="369332"/>
          </a:xfrm>
          <a:prstGeom prst="rect">
            <a:avLst/>
          </a:prstGeom>
          <a:noFill/>
        </p:spPr>
        <p:txBody>
          <a:bodyPr wrap="none" rtlCol="0">
            <a:spAutoFit/>
          </a:bodyPr>
          <a:lstStyle/>
          <a:p>
            <a:r>
              <a:rPr lang="zh-CN" altLang="en-US" dirty="0"/>
              <a:t>数乘</a:t>
            </a:r>
          </a:p>
        </p:txBody>
      </p:sp>
      <p:sp>
        <p:nvSpPr>
          <p:cNvPr id="23" name="文本框 22"/>
          <p:cNvSpPr txBox="1"/>
          <p:nvPr/>
        </p:nvSpPr>
        <p:spPr>
          <a:xfrm>
            <a:off x="6747108" y="5792147"/>
            <a:ext cx="646331" cy="369332"/>
          </a:xfrm>
          <a:prstGeom prst="rect">
            <a:avLst/>
          </a:prstGeom>
          <a:noFill/>
        </p:spPr>
        <p:txBody>
          <a:bodyPr wrap="none" rtlCol="0">
            <a:spAutoFit/>
          </a:bodyPr>
          <a:lstStyle/>
          <a:p>
            <a:r>
              <a:rPr lang="zh-CN" altLang="en-US" dirty="0"/>
              <a:t>点乘</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zh-CN" altLang="en-US" dirty="0">
                <a:sym typeface="+mn-ea"/>
              </a:rPr>
              <a:t>二</a:t>
            </a:r>
            <a:r>
              <a:rPr lang="zh-CN" altLang="en-US" dirty="0"/>
              <a:t>讲 三维空间刚体运动</a:t>
            </a:r>
          </a:p>
        </p:txBody>
      </p:sp>
      <p:sp>
        <p:nvSpPr>
          <p:cNvPr id="3" name="内容占位符 2"/>
          <p:cNvSpPr>
            <a:spLocks noGrp="1"/>
          </p:cNvSpPr>
          <p:nvPr>
            <p:ph idx="1"/>
          </p:nvPr>
        </p:nvSpPr>
        <p:spPr>
          <a:xfrm>
            <a:off x="1451579" y="2015732"/>
            <a:ext cx="9603275" cy="3778399"/>
          </a:xfrm>
        </p:spPr>
        <p:txBody>
          <a:bodyPr>
            <a:normAutofit/>
          </a:bodyPr>
          <a:lstStyle/>
          <a:p>
            <a:r>
              <a:rPr lang="zh-CN" altLang="en-US" dirty="0"/>
              <a:t>四元数和角轴的关系</a:t>
            </a:r>
            <a:endParaRPr lang="en-US" altLang="zh-CN" dirty="0"/>
          </a:p>
          <a:p>
            <a:pPr lvl="1"/>
            <a:r>
              <a:rPr lang="zh-CN" altLang="en-US" dirty="0"/>
              <a:t>角轴到四元数：</a:t>
            </a:r>
            <a:endParaRPr lang="en-US" altLang="zh-CN" dirty="0"/>
          </a:p>
          <a:p>
            <a:pPr lvl="1"/>
            <a:endParaRPr lang="en-US" altLang="zh-CN" dirty="0"/>
          </a:p>
          <a:p>
            <a:pPr lvl="1"/>
            <a:endParaRPr lang="en-US" altLang="zh-CN" dirty="0"/>
          </a:p>
          <a:p>
            <a:pPr lvl="1"/>
            <a:r>
              <a:rPr lang="zh-CN" altLang="en-US" dirty="0"/>
              <a:t>四元数到角轴：</a:t>
            </a:r>
            <a:endParaRPr lang="en-US" altLang="zh-CN" dirty="0"/>
          </a:p>
          <a:p>
            <a:pPr lvl="1"/>
            <a:endParaRPr lang="en-US" altLang="zh-CN" dirty="0"/>
          </a:p>
          <a:p>
            <a:pPr lvl="1"/>
            <a:endParaRPr lang="en-US" altLang="zh-CN" dirty="0"/>
          </a:p>
          <a:p>
            <a:pPr lvl="1"/>
            <a:endParaRPr lang="en-US" altLang="zh-CN" dirty="0"/>
          </a:p>
          <a:p>
            <a:r>
              <a:rPr lang="zh-CN" altLang="en-US" dirty="0"/>
              <a:t>类似可知四元数亦可转换为旋转矩阵、欧拉角</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6D22F896-40B5-4ADD-8801-0D06FADFA095}" type="slidenum">
              <a:rPr lang="en-US" smtClean="0"/>
              <a:t>28</a:t>
            </a:fld>
            <a:endParaRPr lang="en-US" dirty="0"/>
          </a:p>
        </p:txBody>
      </p:sp>
      <p:pic>
        <p:nvPicPr>
          <p:cNvPr id="5" name="图片 4"/>
          <p:cNvPicPr>
            <a:picLocks noChangeAspect="1"/>
          </p:cNvPicPr>
          <p:nvPr/>
        </p:nvPicPr>
        <p:blipFill>
          <a:blip r:embed="rId2"/>
          <a:stretch>
            <a:fillRect/>
          </a:stretch>
        </p:blipFill>
        <p:spPr>
          <a:xfrm>
            <a:off x="4085917" y="2847209"/>
            <a:ext cx="3703641" cy="723963"/>
          </a:xfrm>
          <a:prstGeom prst="rect">
            <a:avLst/>
          </a:prstGeom>
        </p:spPr>
      </p:pic>
      <p:pic>
        <p:nvPicPr>
          <p:cNvPr id="6" name="图片 5"/>
          <p:cNvPicPr>
            <a:picLocks noChangeAspect="1"/>
          </p:cNvPicPr>
          <p:nvPr/>
        </p:nvPicPr>
        <p:blipFill>
          <a:blip r:embed="rId3"/>
          <a:stretch>
            <a:fillRect/>
          </a:stretch>
        </p:blipFill>
        <p:spPr>
          <a:xfrm>
            <a:off x="4085917" y="4042200"/>
            <a:ext cx="3665538" cy="104403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zh-CN" altLang="en-US" dirty="0">
                <a:sym typeface="+mn-ea"/>
              </a:rPr>
              <a:t>二</a:t>
            </a:r>
            <a:r>
              <a:rPr lang="zh-CN" altLang="en-US" dirty="0"/>
              <a:t>讲 三维空间刚体运动</a:t>
            </a:r>
          </a:p>
        </p:txBody>
      </p:sp>
      <p:sp>
        <p:nvSpPr>
          <p:cNvPr id="3" name="内容占位符 2"/>
          <p:cNvSpPr>
            <a:spLocks noGrp="1"/>
          </p:cNvSpPr>
          <p:nvPr>
            <p:ph idx="1"/>
          </p:nvPr>
        </p:nvSpPr>
        <p:spPr/>
        <p:txBody>
          <a:bodyPr/>
          <a:lstStyle/>
          <a:p>
            <a:r>
              <a:rPr lang="zh-CN" altLang="en-US" dirty="0"/>
              <a:t>如何用四元数旋转一个空间点？</a:t>
            </a:r>
            <a:endParaRPr lang="en-US" altLang="zh-CN" dirty="0"/>
          </a:p>
          <a:p>
            <a:r>
              <a:rPr lang="zh-CN" altLang="en-US" dirty="0"/>
              <a:t>设点      经过一次以     表示的旋转后，得到了      ，它们关系如何表示？</a:t>
            </a:r>
            <a:endParaRPr lang="en-US" altLang="zh-CN" dirty="0"/>
          </a:p>
          <a:p>
            <a:pPr marL="800100" lvl="1" indent="-342900">
              <a:buFont typeface="+mj-lt"/>
              <a:buAutoNum type="arabicPeriod"/>
            </a:pPr>
            <a:r>
              <a:rPr lang="zh-CN" altLang="en-US" dirty="0"/>
              <a:t>将    的坐标用四元数表示（</a:t>
            </a:r>
            <a:r>
              <a:rPr lang="zh-CN" altLang="en-US" dirty="0">
                <a:solidFill>
                  <a:schemeClr val="accent1"/>
                </a:solidFill>
              </a:rPr>
              <a:t>虚四元数</a:t>
            </a:r>
            <a:r>
              <a:rPr lang="zh-CN" altLang="en-US" dirty="0"/>
              <a:t>）：</a:t>
            </a:r>
            <a:endParaRPr lang="en-US" altLang="zh-CN" dirty="0"/>
          </a:p>
          <a:p>
            <a:pPr marL="800100" lvl="1" indent="-342900">
              <a:buFont typeface="+mj-lt"/>
              <a:buAutoNum type="arabicPeriod"/>
            </a:pPr>
            <a:r>
              <a:rPr lang="zh-CN" altLang="en-US" dirty="0"/>
              <a:t>旋转之后的关系为：</a:t>
            </a:r>
            <a:endParaRPr lang="en-US" altLang="zh-CN" dirty="0"/>
          </a:p>
          <a:p>
            <a:pPr marL="800100" lvl="1" indent="-342900">
              <a:buFont typeface="+mj-lt"/>
              <a:buAutoNum type="arabicPeriod"/>
            </a:pPr>
            <a:endParaRPr lang="en-US" altLang="zh-CN" dirty="0"/>
          </a:p>
          <a:p>
            <a:pPr marL="800100" lvl="1" indent="-342900">
              <a:buFont typeface="+mj-lt"/>
              <a:buAutoNum type="arabicPeriod"/>
            </a:pPr>
            <a:endParaRPr lang="en-US" altLang="zh-CN" dirty="0"/>
          </a:p>
          <a:p>
            <a:pPr marL="800100" lvl="1" indent="-342900">
              <a:buFont typeface="+mj-lt"/>
              <a:buAutoNum type="arabicPeriod"/>
            </a:pPr>
            <a:endParaRPr lang="en-US" altLang="zh-CN" dirty="0"/>
          </a:p>
          <a:p>
            <a:r>
              <a:rPr lang="zh-CN" altLang="en-US" dirty="0"/>
              <a:t>四元数相比于角轴、欧拉角的优势：</a:t>
            </a:r>
            <a:r>
              <a:rPr lang="zh-CN" altLang="en-US" dirty="0">
                <a:solidFill>
                  <a:schemeClr val="accent1"/>
                </a:solidFill>
              </a:rPr>
              <a:t>紧凑</a:t>
            </a:r>
            <a:r>
              <a:rPr lang="zh-CN" altLang="en-US" dirty="0"/>
              <a:t>、</a:t>
            </a:r>
            <a:r>
              <a:rPr lang="zh-CN" altLang="en-US" dirty="0">
                <a:solidFill>
                  <a:schemeClr val="accent1"/>
                </a:solidFill>
              </a:rPr>
              <a:t>无奇异性</a:t>
            </a:r>
          </a:p>
        </p:txBody>
      </p:sp>
      <p:sp>
        <p:nvSpPr>
          <p:cNvPr id="4" name="灯片编号占位符 3"/>
          <p:cNvSpPr>
            <a:spLocks noGrp="1"/>
          </p:cNvSpPr>
          <p:nvPr>
            <p:ph type="sldNum" sz="quarter" idx="12"/>
          </p:nvPr>
        </p:nvSpPr>
        <p:spPr/>
        <p:txBody>
          <a:bodyPr/>
          <a:lstStyle/>
          <a:p>
            <a:fld id="{6D22F896-40B5-4ADD-8801-0D06FADFA095}" type="slidenum">
              <a:rPr lang="en-US" smtClean="0"/>
              <a:t>29</a:t>
            </a:fld>
            <a:endParaRPr lang="en-US" dirty="0"/>
          </a:p>
        </p:txBody>
      </p:sp>
      <mc:AlternateContent xmlns:mc="http://schemas.openxmlformats.org/markup-compatibility/2006" xmlns:a14="http://schemas.microsoft.com/office/drawing/2010/main">
        <mc:Choice Requires="a14">
          <p:sp>
            <p:nvSpPr>
              <p:cNvPr id="5" name="矩形 4"/>
              <p:cNvSpPr/>
              <p:nvPr/>
            </p:nvSpPr>
            <p:spPr>
              <a:xfrm>
                <a:off x="2278059" y="2540950"/>
                <a:ext cx="37343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𝑝</m:t>
                      </m:r>
                    </m:oMath>
                  </m:oMathPara>
                </a14:m>
                <a:endParaRPr lang="zh-CN" altLang="en-US" dirty="0"/>
              </a:p>
            </p:txBody>
          </p:sp>
        </mc:Choice>
        <mc:Fallback xmlns="">
          <p:sp>
            <p:nvSpPr>
              <p:cNvPr id="5" name="矩形 4"/>
              <p:cNvSpPr>
                <a:spLocks noRot="1" noChangeAspect="1" noMove="1" noResize="1" noEditPoints="1" noAdjustHandles="1" noChangeArrowheads="1" noChangeShapeType="1" noTextEdit="1"/>
              </p:cNvSpPr>
              <p:nvPr/>
            </p:nvSpPr>
            <p:spPr>
              <a:xfrm>
                <a:off x="2278059" y="2540950"/>
                <a:ext cx="373436" cy="369332"/>
              </a:xfrm>
              <a:prstGeom prst="rect">
                <a:avLst/>
              </a:prstGeom>
              <a:blipFill rotWithShape="1">
                <a:blip r:embed="rId2"/>
                <a:stretch>
                  <a:fillRect l="-84" t="-85" r="99" b="2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6777852" y="2540950"/>
                <a:ext cx="42992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𝑝</m:t>
                      </m:r>
                      <m:r>
                        <a:rPr lang="zh-CN" altLang="en-US" i="0">
                          <a:latin typeface="Cambria Math" panose="02040503050406030204" pitchFamily="18" charset="0"/>
                        </a:rPr>
                        <m:t>′</m:t>
                      </m:r>
                    </m:oMath>
                  </m:oMathPara>
                </a14:m>
                <a:endParaRPr lang="zh-CN" altLang="en-US" dirty="0"/>
              </a:p>
            </p:txBody>
          </p:sp>
        </mc:Choice>
        <mc:Fallback xmlns="">
          <p:sp>
            <p:nvSpPr>
              <p:cNvPr id="6" name="矩形 5"/>
              <p:cNvSpPr>
                <a:spLocks noRot="1" noChangeAspect="1" noMove="1" noResize="1" noEditPoints="1" noAdjustHandles="1" noChangeArrowheads="1" noChangeShapeType="1" noTextEdit="1"/>
              </p:cNvSpPr>
              <p:nvPr/>
            </p:nvSpPr>
            <p:spPr>
              <a:xfrm>
                <a:off x="6777852" y="2540950"/>
                <a:ext cx="429925" cy="369332"/>
              </a:xfrm>
              <a:prstGeom prst="rect">
                <a:avLst/>
              </a:prstGeom>
              <a:blipFill rotWithShape="1">
                <a:blip r:embed="rId3"/>
                <a:stretch>
                  <a:fillRect l="-116" t="-85" r="123" b="2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3895362" y="2540950"/>
                <a:ext cx="37439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𝑞</m:t>
                      </m:r>
                    </m:oMath>
                  </m:oMathPara>
                </a14:m>
                <a:endParaRPr lang="zh-CN" altLang="en-US" dirty="0"/>
              </a:p>
            </p:txBody>
          </p:sp>
        </mc:Choice>
        <mc:Fallback xmlns="">
          <p:sp>
            <p:nvSpPr>
              <p:cNvPr id="7" name="矩形 6"/>
              <p:cNvSpPr>
                <a:spLocks noRot="1" noChangeAspect="1" noMove="1" noResize="1" noEditPoints="1" noAdjustHandles="1" noChangeArrowheads="1" noChangeShapeType="1" noTextEdit="1"/>
              </p:cNvSpPr>
              <p:nvPr/>
            </p:nvSpPr>
            <p:spPr>
              <a:xfrm>
                <a:off x="3895362" y="2540950"/>
                <a:ext cx="374398" cy="369332"/>
              </a:xfrm>
              <a:prstGeom prst="rect">
                <a:avLst/>
              </a:prstGeom>
              <a:blipFill rotWithShape="1">
                <a:blip r:embed="rId4"/>
                <a:stretch>
                  <a:fillRect l="-73" t="-85" r="5" b="2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2509596" y="2933279"/>
                <a:ext cx="37343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𝑝</m:t>
                      </m:r>
                    </m:oMath>
                  </m:oMathPara>
                </a14:m>
                <a:endParaRPr lang="zh-CN" altLang="en-US" dirty="0"/>
              </a:p>
            </p:txBody>
          </p:sp>
        </mc:Choice>
        <mc:Fallback xmlns="">
          <p:sp>
            <p:nvSpPr>
              <p:cNvPr id="8" name="矩形 7"/>
              <p:cNvSpPr>
                <a:spLocks noRot="1" noChangeAspect="1" noMove="1" noResize="1" noEditPoints="1" noAdjustHandles="1" noChangeArrowheads="1" noChangeShapeType="1" noTextEdit="1"/>
              </p:cNvSpPr>
              <p:nvPr/>
            </p:nvSpPr>
            <p:spPr>
              <a:xfrm>
                <a:off x="2509596" y="2933279"/>
                <a:ext cx="373436" cy="369332"/>
              </a:xfrm>
              <a:prstGeom prst="rect">
                <a:avLst/>
              </a:prstGeom>
              <a:blipFill rotWithShape="1">
                <a:blip r:embed="rId2"/>
                <a:stretch>
                  <a:fillRect l="-20" t="-58" r="35" b="165"/>
                </a:stretch>
              </a:blipFill>
            </p:spPr>
            <p:txBody>
              <a:bodyPr/>
              <a:lstStyle/>
              <a:p>
                <a:r>
                  <a:rPr lang="zh-CN" altLang="en-US">
                    <a:noFill/>
                  </a:rPr>
                  <a:t> </a:t>
                </a:r>
              </a:p>
            </p:txBody>
          </p:sp>
        </mc:Fallback>
      </mc:AlternateContent>
      <p:pic>
        <p:nvPicPr>
          <p:cNvPr id="9" name="图片 8"/>
          <p:cNvPicPr>
            <a:picLocks noChangeAspect="1"/>
          </p:cNvPicPr>
          <p:nvPr/>
        </p:nvPicPr>
        <p:blipFill>
          <a:blip r:embed="rId5"/>
          <a:stretch>
            <a:fillRect/>
          </a:stretch>
        </p:blipFill>
        <p:spPr>
          <a:xfrm>
            <a:off x="6555059" y="2910364"/>
            <a:ext cx="2194750" cy="602032"/>
          </a:xfrm>
          <a:prstGeom prst="rect">
            <a:avLst/>
          </a:prstGeom>
        </p:spPr>
      </p:pic>
      <p:pic>
        <p:nvPicPr>
          <p:cNvPr id="10" name="图片 9"/>
          <p:cNvPicPr>
            <a:picLocks noChangeAspect="1"/>
          </p:cNvPicPr>
          <p:nvPr/>
        </p:nvPicPr>
        <p:blipFill>
          <a:blip r:embed="rId6"/>
          <a:stretch>
            <a:fillRect/>
          </a:stretch>
        </p:blipFill>
        <p:spPr>
          <a:xfrm>
            <a:off x="4889118" y="3790840"/>
            <a:ext cx="1364098" cy="609653"/>
          </a:xfrm>
          <a:prstGeom prst="rect">
            <a:avLst/>
          </a:prstGeom>
        </p:spPr>
      </p:pic>
      <p:cxnSp>
        <p:nvCxnSpPr>
          <p:cNvPr id="12" name="直接箭头连接符 11"/>
          <p:cNvCxnSpPr/>
          <p:nvPr/>
        </p:nvCxnSpPr>
        <p:spPr>
          <a:xfrm flipV="1">
            <a:off x="4589585" y="4229100"/>
            <a:ext cx="386861" cy="246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3061762" y="4544213"/>
            <a:ext cx="2754630" cy="368300"/>
          </a:xfrm>
          <a:prstGeom prst="rect">
            <a:avLst/>
          </a:prstGeom>
          <a:noFill/>
        </p:spPr>
        <p:txBody>
          <a:bodyPr wrap="none" rtlCol="0">
            <a:spAutoFit/>
          </a:bodyPr>
          <a:lstStyle/>
          <a:p>
            <a:r>
              <a:rPr lang="zh-CN" altLang="en-US" dirty="0"/>
              <a:t>可以验证</a:t>
            </a:r>
            <a:r>
              <a:rPr lang="en-US" altLang="zh-CN" dirty="0"/>
              <a:t>     </a:t>
            </a:r>
            <a:r>
              <a:rPr lang="zh-CN" altLang="en-US" dirty="0"/>
              <a:t>也是虚四元数</a:t>
            </a:r>
          </a:p>
        </p:txBody>
      </p:sp>
      <mc:AlternateContent xmlns:mc="http://schemas.openxmlformats.org/markup-compatibility/2006" xmlns:a14="http://schemas.microsoft.com/office/drawing/2010/main">
        <mc:Choice Requires="a14">
          <p:sp>
            <p:nvSpPr>
              <p:cNvPr id="15" name="矩形 14"/>
              <p:cNvSpPr/>
              <p:nvPr/>
            </p:nvSpPr>
            <p:spPr>
              <a:xfrm>
                <a:off x="3987027" y="4544375"/>
                <a:ext cx="42992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𝑝</m:t>
                      </m:r>
                      <m:r>
                        <a:rPr lang="zh-CN" altLang="en-US" i="0">
                          <a:latin typeface="Cambria Math" panose="02040503050406030204" pitchFamily="18" charset="0"/>
                        </a:rPr>
                        <m:t>′</m:t>
                      </m:r>
                    </m:oMath>
                  </m:oMathPara>
                </a14:m>
                <a:endParaRPr lang="zh-CN" altLang="en-US" dirty="0"/>
              </a:p>
            </p:txBody>
          </p:sp>
        </mc:Choice>
        <mc:Fallback xmlns="">
          <p:sp>
            <p:nvSpPr>
              <p:cNvPr id="15" name="矩形 14"/>
              <p:cNvSpPr>
                <a:spLocks noRot="1" noChangeAspect="1" noMove="1" noResize="1" noEditPoints="1" noAdjustHandles="1" noChangeArrowheads="1" noChangeShapeType="1" noTextEdit="1"/>
              </p:cNvSpPr>
              <p:nvPr/>
            </p:nvSpPr>
            <p:spPr>
              <a:xfrm>
                <a:off x="3987027" y="4544375"/>
                <a:ext cx="429925" cy="369332"/>
              </a:xfrm>
              <a:prstGeom prst="rect">
                <a:avLst/>
              </a:prstGeom>
              <a:blipFill rotWithShape="1">
                <a:blip r:embed="rId3"/>
                <a:stretch>
                  <a:fillRect l="-116" t="-85" r="123" b="21"/>
                </a:stretch>
              </a:blipFill>
            </p:spPr>
            <p:txBody>
              <a:bodyPr/>
              <a:lstStyle/>
              <a:p>
                <a:r>
                  <a:rPr lang="zh-CN" altLang="en-US">
                    <a:noFill/>
                  </a:rPr>
                  <a:t> </a:t>
                </a:r>
              </a:p>
            </p:txBody>
          </p:sp>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第一讲</a:t>
            </a:r>
            <a:r>
              <a:rPr lang="en-US" altLang="zh-CN"/>
              <a:t> </a:t>
            </a:r>
            <a:r>
              <a:rPr lang="zh-CN" altLang="en-US"/>
              <a:t>初识</a:t>
            </a:r>
            <a:r>
              <a:rPr lang="en-US" altLang="zh-CN"/>
              <a:t>SLAM</a:t>
            </a:r>
          </a:p>
        </p:txBody>
      </p:sp>
      <p:sp>
        <p:nvSpPr>
          <p:cNvPr id="3" name="内容占位符 2"/>
          <p:cNvSpPr>
            <a:spLocks noGrp="1"/>
          </p:cNvSpPr>
          <p:nvPr>
            <p:ph idx="1"/>
          </p:nvPr>
        </p:nvSpPr>
        <p:spPr/>
        <p:txBody>
          <a:bodyPr/>
          <a:lstStyle/>
          <a:p>
            <a:r>
              <a:rPr lang="zh-CN" altLang="en-US"/>
              <a:t>传感器数据读取</a:t>
            </a:r>
          </a:p>
          <a:p>
            <a:r>
              <a:rPr lang="zh-CN" altLang="en-US"/>
              <a:t>在视觉</a:t>
            </a:r>
            <a:r>
              <a:rPr lang="en-US" altLang="zh-CN"/>
              <a:t>SLAM</a:t>
            </a:r>
            <a:r>
              <a:rPr lang="zh-CN" altLang="en-US"/>
              <a:t>中主要为相机信息的读取和预处理：获取图片或视频序列</a:t>
            </a:r>
          </a:p>
          <a:p>
            <a:endParaRPr lang="zh-CN" altLang="en-US"/>
          </a:p>
        </p:txBody>
      </p:sp>
      <p:sp>
        <p:nvSpPr>
          <p:cNvPr id="4" name="灯片编号占位符 3"/>
          <p:cNvSpPr>
            <a:spLocks noGrp="1"/>
          </p:cNvSpPr>
          <p:nvPr>
            <p:ph type="sldNum" sz="quarter" idx="12"/>
          </p:nvPr>
        </p:nvSpPr>
        <p:spPr/>
        <p:txBody>
          <a:bodyPr/>
          <a:lstStyle/>
          <a:p>
            <a:fld id="{6D22F896-40B5-4ADD-8801-0D06FADFA095}" type="slidenum">
              <a:rPr lang="en-US" dirty="0"/>
              <a:t>3</a:t>
            </a:fld>
            <a:endParaRPr lang="en-US" dirty="0"/>
          </a:p>
        </p:txBody>
      </p:sp>
      <p:pic>
        <p:nvPicPr>
          <p:cNvPr id="5" name="图片 4" descr="000000"/>
          <p:cNvPicPr>
            <a:picLocks noChangeAspect="1"/>
          </p:cNvPicPr>
          <p:nvPr/>
        </p:nvPicPr>
        <p:blipFill>
          <a:blip r:embed="rId2"/>
          <a:srcRect t="32130" b="14741"/>
          <a:stretch>
            <a:fillRect/>
          </a:stretch>
        </p:blipFill>
        <p:spPr>
          <a:xfrm>
            <a:off x="2979420" y="3086100"/>
            <a:ext cx="6233795" cy="261556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6D22F896-40B5-4ADD-8801-0D06FADFA095}" type="slidenum">
              <a:rPr lang="en-US" dirty="0"/>
              <a:t>30</a:t>
            </a:fld>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第三讲 李群与李代数</a:t>
            </a:r>
          </a:p>
        </p:txBody>
      </p:sp>
      <p:sp>
        <p:nvSpPr>
          <p:cNvPr id="3" name="文本占位符 2"/>
          <p:cNvSpPr>
            <a:spLocks noGrp="1"/>
          </p:cNvSpPr>
          <p:nvPr>
            <p:ph type="body" idx="1"/>
          </p:nvPr>
        </p:nvSpPr>
        <p:spPr/>
        <p:txBody>
          <a:bodyPr/>
          <a:lstStyle/>
          <a:p>
            <a:r>
              <a:rPr lang="en-US" altLang="zh-CN" dirty="0"/>
              <a:t>Chapter 3: Lie Group and Lie Algebra</a:t>
            </a:r>
            <a:endParaRPr lang="zh-CN" altLang="en-US" dirty="0"/>
          </a:p>
        </p:txBody>
      </p:sp>
      <p:sp>
        <p:nvSpPr>
          <p:cNvPr id="5" name="灯片编号占位符 4"/>
          <p:cNvSpPr>
            <a:spLocks noGrp="1"/>
          </p:cNvSpPr>
          <p:nvPr>
            <p:ph type="sldNum" sz="quarter" idx="12"/>
          </p:nvPr>
        </p:nvSpPr>
        <p:spPr/>
        <p:txBody>
          <a:bodyPr/>
          <a:lstStyle/>
          <a:p>
            <a:fld id="{6D22F896-40B5-4ADD-8801-0D06FADFA095}" type="slidenum">
              <a:rPr lang="en-US" smtClean="0"/>
              <a:t>31</a:t>
            </a:fld>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zh-CN" altLang="en-US" dirty="0">
                <a:sym typeface="+mn-ea"/>
              </a:rPr>
              <a:t>三</a:t>
            </a:r>
            <a:r>
              <a:rPr lang="zh-CN" altLang="en-US" dirty="0"/>
              <a:t>讲 李群与李代数</a:t>
            </a:r>
          </a:p>
        </p:txBody>
      </p:sp>
      <p:sp>
        <p:nvSpPr>
          <p:cNvPr id="3" name="内容占位符 2"/>
          <p:cNvSpPr>
            <a:spLocks noGrp="1"/>
          </p:cNvSpPr>
          <p:nvPr>
            <p:ph idx="1"/>
          </p:nvPr>
        </p:nvSpPr>
        <p:spPr/>
        <p:txBody>
          <a:bodyPr/>
          <a:lstStyle/>
          <a:p>
            <a:r>
              <a:rPr lang="zh-CN" altLang="en-US" dirty="0"/>
              <a:t>学习目标</a:t>
            </a:r>
            <a:endParaRPr lang="en-US" altLang="zh-CN" dirty="0"/>
          </a:p>
          <a:p>
            <a:pPr lvl="1"/>
            <a:r>
              <a:rPr lang="zh-CN" altLang="en-US" dirty="0"/>
              <a:t>理解李群与李代数的概念，掌握</a:t>
            </a:r>
            <a:r>
              <a:rPr lang="en-US" altLang="zh-CN" dirty="0"/>
              <a:t>SO(3), SE(3)</a:t>
            </a:r>
            <a:r>
              <a:rPr lang="zh-CN" altLang="en-US" dirty="0"/>
              <a:t>与对应李代数的表示方式。</a:t>
            </a:r>
          </a:p>
          <a:p>
            <a:pPr lvl="1"/>
            <a:r>
              <a:rPr lang="zh-CN" altLang="en-US" dirty="0"/>
              <a:t>理解李代数上的求导的方式和意义。</a:t>
            </a:r>
            <a:endParaRPr lang="en-US" altLang="zh-CN" dirty="0"/>
          </a:p>
        </p:txBody>
      </p:sp>
      <p:sp>
        <p:nvSpPr>
          <p:cNvPr id="5" name="灯片编号占位符 4"/>
          <p:cNvSpPr>
            <a:spLocks noGrp="1"/>
          </p:cNvSpPr>
          <p:nvPr>
            <p:ph type="sldNum" sz="quarter" idx="12"/>
          </p:nvPr>
        </p:nvSpPr>
        <p:spPr/>
        <p:txBody>
          <a:bodyPr/>
          <a:lstStyle/>
          <a:p>
            <a:fld id="{6D22F896-40B5-4ADD-8801-0D06FADFA095}" type="slidenum">
              <a:rPr lang="en-US" smtClean="0"/>
              <a:t>32</a:t>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 </a:t>
            </a:r>
            <a:r>
              <a:rPr lang="zh-CN" altLang="en-US" dirty="0"/>
              <a:t>李群李代数基础</a:t>
            </a:r>
          </a:p>
        </p:txBody>
      </p:sp>
      <p:sp>
        <p:nvSpPr>
          <p:cNvPr id="3" name="内容占位符 2"/>
          <p:cNvSpPr>
            <a:spLocks noGrp="1"/>
          </p:cNvSpPr>
          <p:nvPr>
            <p:ph idx="1"/>
          </p:nvPr>
        </p:nvSpPr>
        <p:spPr/>
        <p:txBody>
          <a:bodyPr/>
          <a:lstStyle/>
          <a:p>
            <a:r>
              <a:rPr lang="zh-CN" altLang="en-US" dirty="0"/>
              <a:t>三维旋转矩阵构成了特殊正交</a:t>
            </a:r>
            <a:r>
              <a:rPr lang="zh-CN" altLang="en-US" dirty="0">
                <a:solidFill>
                  <a:schemeClr val="accent2"/>
                </a:solidFill>
              </a:rPr>
              <a:t>群</a:t>
            </a:r>
            <a:endParaRPr lang="en-US" altLang="zh-CN" dirty="0">
              <a:solidFill>
                <a:schemeClr val="accent2"/>
              </a:solidFill>
            </a:endParaRPr>
          </a:p>
          <a:p>
            <a:endParaRPr lang="en-US" altLang="zh-CN" dirty="0"/>
          </a:p>
          <a:p>
            <a:endParaRPr lang="en-US" altLang="zh-CN" dirty="0"/>
          </a:p>
          <a:p>
            <a:r>
              <a:rPr lang="zh-CN" altLang="en-US" dirty="0"/>
              <a:t>三维变换矩阵构成了特殊欧氏</a:t>
            </a:r>
            <a:r>
              <a:rPr lang="zh-CN" altLang="en-US" dirty="0">
                <a:solidFill>
                  <a:schemeClr val="accent2"/>
                </a:solidFill>
              </a:rPr>
              <a:t>群</a:t>
            </a:r>
            <a:endParaRPr lang="en-US" altLang="zh-CN" dirty="0">
              <a:solidFill>
                <a:schemeClr val="accent2"/>
              </a:solidFill>
            </a:endParaRPr>
          </a:p>
          <a:p>
            <a:endParaRPr lang="zh-CN" altLang="en-US" dirty="0"/>
          </a:p>
        </p:txBody>
      </p:sp>
      <p:sp>
        <p:nvSpPr>
          <p:cNvPr id="4" name="灯片编号占位符 3"/>
          <p:cNvSpPr>
            <a:spLocks noGrp="1"/>
          </p:cNvSpPr>
          <p:nvPr>
            <p:ph type="sldNum" sz="quarter" idx="12"/>
          </p:nvPr>
        </p:nvSpPr>
        <p:spPr/>
        <p:txBody>
          <a:bodyPr/>
          <a:lstStyle/>
          <a:p>
            <a:fld id="{6D22F896-40B5-4ADD-8801-0D06FADFA095}" type="slidenum">
              <a:rPr lang="en-US" smtClean="0"/>
              <a:t>33</a:t>
            </a:fld>
            <a:endParaRPr lang="en-US" dirty="0"/>
          </a:p>
        </p:txBody>
      </p:sp>
      <p:pic>
        <p:nvPicPr>
          <p:cNvPr id="5" name="图片 4"/>
          <p:cNvPicPr>
            <a:picLocks noChangeAspect="1"/>
          </p:cNvPicPr>
          <p:nvPr/>
        </p:nvPicPr>
        <p:blipFill>
          <a:blip r:embed="rId2"/>
          <a:stretch>
            <a:fillRect/>
          </a:stretch>
        </p:blipFill>
        <p:spPr>
          <a:xfrm>
            <a:off x="4136318" y="2666097"/>
            <a:ext cx="3901778" cy="541067"/>
          </a:xfrm>
          <a:prstGeom prst="rect">
            <a:avLst/>
          </a:prstGeom>
        </p:spPr>
      </p:pic>
      <p:pic>
        <p:nvPicPr>
          <p:cNvPr id="6" name="图片 5"/>
          <p:cNvPicPr>
            <a:picLocks noChangeAspect="1"/>
          </p:cNvPicPr>
          <p:nvPr/>
        </p:nvPicPr>
        <p:blipFill>
          <a:blip r:embed="rId3"/>
          <a:stretch>
            <a:fillRect/>
          </a:stretch>
        </p:blipFill>
        <p:spPr>
          <a:xfrm>
            <a:off x="3061805" y="4069322"/>
            <a:ext cx="6050804" cy="1181202"/>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 </a:t>
            </a:r>
            <a:r>
              <a:rPr lang="zh-CN" altLang="en-US" dirty="0"/>
              <a:t>李群李代数基础</a:t>
            </a:r>
          </a:p>
        </p:txBody>
      </p:sp>
      <p:sp>
        <p:nvSpPr>
          <p:cNvPr id="3" name="内容占位符 2"/>
          <p:cNvSpPr>
            <a:spLocks noGrp="1"/>
          </p:cNvSpPr>
          <p:nvPr>
            <p:ph idx="1"/>
          </p:nvPr>
        </p:nvSpPr>
        <p:spPr/>
        <p:txBody>
          <a:bodyPr/>
          <a:lstStyle/>
          <a:p>
            <a:r>
              <a:rPr lang="zh-CN" altLang="en-US" dirty="0"/>
              <a:t>什么是群？</a:t>
            </a:r>
            <a:endParaRPr lang="en-US" altLang="zh-CN" dirty="0"/>
          </a:p>
          <a:p>
            <a:r>
              <a:rPr lang="zh-CN" altLang="en-US" dirty="0">
                <a:solidFill>
                  <a:schemeClr val="accent2"/>
                </a:solidFill>
              </a:rPr>
              <a:t>群</a:t>
            </a:r>
            <a:r>
              <a:rPr lang="zh-CN" altLang="en-US" dirty="0"/>
              <a:t>（</a:t>
            </a:r>
            <a:r>
              <a:rPr lang="en-US" altLang="zh-CN" dirty="0"/>
              <a:t>Group</a:t>
            </a:r>
            <a:r>
              <a:rPr lang="zh-CN" altLang="en-US" dirty="0"/>
              <a:t>）是一种集合加上一种运算的代数结构。</a:t>
            </a:r>
            <a:endParaRPr lang="en-US" altLang="zh-CN" dirty="0"/>
          </a:p>
          <a:p>
            <a:r>
              <a:rPr lang="zh-CN" altLang="en-US" dirty="0"/>
              <a:t>记集合为</a:t>
            </a:r>
            <a:r>
              <a:rPr lang="en-US" altLang="zh-CN" dirty="0"/>
              <a:t>A</a:t>
            </a:r>
            <a:r>
              <a:rPr lang="zh-CN" altLang="en-US" dirty="0"/>
              <a:t>，运算为 </a:t>
            </a:r>
            <a:r>
              <a:rPr lang="en-US" altLang="zh-CN" dirty="0"/>
              <a:t>· </a:t>
            </a:r>
            <a:r>
              <a:rPr lang="zh-CN" altLang="en-US" dirty="0"/>
              <a:t>，那么当运算满足以下性质时，称 </a:t>
            </a:r>
            <a:r>
              <a:rPr lang="en-US" altLang="zh-CN" dirty="0"/>
              <a:t>(A,</a:t>
            </a:r>
            <a:r>
              <a:rPr lang="zh-CN" altLang="en-US" dirty="0"/>
              <a:t> </a:t>
            </a:r>
            <a:r>
              <a:rPr lang="en-US" altLang="zh-CN" dirty="0"/>
              <a:t>· )</a:t>
            </a:r>
            <a:r>
              <a:rPr lang="zh-CN" altLang="en-US" dirty="0"/>
              <a:t>成群：</a:t>
            </a:r>
            <a:endParaRPr lang="en-US" altLang="zh-CN" dirty="0"/>
          </a:p>
          <a:p>
            <a:pPr marL="800100" lvl="1" indent="-342900">
              <a:buFont typeface="+mj-lt"/>
              <a:buAutoNum type="arabicPeriod"/>
            </a:pPr>
            <a:endParaRPr lang="zh-CN" altLang="en-US" dirty="0"/>
          </a:p>
        </p:txBody>
      </p:sp>
      <p:sp>
        <p:nvSpPr>
          <p:cNvPr id="4" name="灯片编号占位符 3"/>
          <p:cNvSpPr>
            <a:spLocks noGrp="1"/>
          </p:cNvSpPr>
          <p:nvPr>
            <p:ph type="sldNum" sz="quarter" idx="12"/>
          </p:nvPr>
        </p:nvSpPr>
        <p:spPr/>
        <p:txBody>
          <a:bodyPr/>
          <a:lstStyle/>
          <a:p>
            <a:fld id="{6D22F896-40B5-4ADD-8801-0D06FADFA095}" type="slidenum">
              <a:rPr lang="en-US" smtClean="0"/>
              <a:t>34</a:t>
            </a:fld>
            <a:endParaRPr lang="en-US" dirty="0"/>
          </a:p>
        </p:txBody>
      </p:sp>
      <p:pic>
        <p:nvPicPr>
          <p:cNvPr id="5" name="图片 4"/>
          <p:cNvPicPr>
            <a:picLocks noChangeAspect="1"/>
          </p:cNvPicPr>
          <p:nvPr/>
        </p:nvPicPr>
        <p:blipFill>
          <a:blip r:embed="rId2"/>
          <a:stretch>
            <a:fillRect/>
          </a:stretch>
        </p:blipFill>
        <p:spPr>
          <a:xfrm>
            <a:off x="1691949" y="3534999"/>
            <a:ext cx="6416596" cy="2179509"/>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 </a:t>
            </a:r>
            <a:r>
              <a:rPr lang="zh-CN" altLang="en-US" dirty="0"/>
              <a:t>李群李代数基础</a:t>
            </a:r>
          </a:p>
        </p:txBody>
      </p:sp>
      <p:sp>
        <p:nvSpPr>
          <p:cNvPr id="3" name="内容占位符 2"/>
          <p:cNvSpPr>
            <a:spLocks noGrp="1"/>
          </p:cNvSpPr>
          <p:nvPr>
            <p:ph idx="1"/>
          </p:nvPr>
        </p:nvSpPr>
        <p:spPr/>
        <p:txBody>
          <a:bodyPr/>
          <a:lstStyle/>
          <a:p>
            <a:r>
              <a:rPr lang="zh-CN" altLang="en-US" dirty="0"/>
              <a:t>可以验证</a:t>
            </a:r>
            <a:endParaRPr lang="en-US" altLang="zh-CN" dirty="0"/>
          </a:p>
          <a:p>
            <a:pPr lvl="1"/>
            <a:r>
              <a:rPr lang="zh-CN" altLang="en-US" dirty="0"/>
              <a:t>旋转矩阵集合和矩阵乘法构成群。</a:t>
            </a:r>
            <a:endParaRPr lang="en-US" altLang="zh-CN" dirty="0"/>
          </a:p>
          <a:p>
            <a:pPr lvl="1"/>
            <a:r>
              <a:rPr lang="zh-CN" altLang="en-US" dirty="0"/>
              <a:t>同样变换矩阵和矩阵乘法也构成群。</a:t>
            </a:r>
            <a:endParaRPr lang="en-US" altLang="zh-CN" dirty="0"/>
          </a:p>
          <a:p>
            <a:pPr lvl="1"/>
            <a:r>
              <a:rPr lang="zh-CN" altLang="en-US" dirty="0"/>
              <a:t>因此称它们为</a:t>
            </a:r>
            <a:r>
              <a:rPr lang="zh-CN" altLang="en-US" dirty="0">
                <a:solidFill>
                  <a:schemeClr val="accent2"/>
                </a:solidFill>
              </a:rPr>
              <a:t>旋转矩阵群</a:t>
            </a:r>
            <a:r>
              <a:rPr lang="zh-CN" altLang="en-US" dirty="0"/>
              <a:t>和</a:t>
            </a:r>
            <a:r>
              <a:rPr lang="zh-CN" altLang="en-US" dirty="0">
                <a:solidFill>
                  <a:schemeClr val="accent2"/>
                </a:solidFill>
              </a:rPr>
              <a:t>变换矩阵群</a:t>
            </a:r>
            <a:r>
              <a:rPr lang="zh-CN" altLang="en-US" dirty="0"/>
              <a:t>。</a:t>
            </a:r>
            <a:endParaRPr lang="en-US" altLang="zh-CN" dirty="0"/>
          </a:p>
          <a:p>
            <a:r>
              <a:rPr lang="zh-CN" altLang="en-US" dirty="0"/>
              <a:t>其他常见的群：</a:t>
            </a:r>
          </a:p>
        </p:txBody>
      </p:sp>
      <p:sp>
        <p:nvSpPr>
          <p:cNvPr id="4" name="灯片编号占位符 3"/>
          <p:cNvSpPr>
            <a:spLocks noGrp="1"/>
          </p:cNvSpPr>
          <p:nvPr>
            <p:ph type="sldNum" sz="quarter" idx="12"/>
          </p:nvPr>
        </p:nvSpPr>
        <p:spPr/>
        <p:txBody>
          <a:bodyPr/>
          <a:lstStyle/>
          <a:p>
            <a:fld id="{6D22F896-40B5-4ADD-8801-0D06FADFA095}" type="slidenum">
              <a:rPr lang="en-US" smtClean="0"/>
              <a:t>35</a:t>
            </a:fld>
            <a:endParaRPr lang="en-US" dirty="0"/>
          </a:p>
        </p:txBody>
      </p:sp>
      <p:pic>
        <p:nvPicPr>
          <p:cNvPr id="7" name="图片 6"/>
          <p:cNvPicPr>
            <a:picLocks noChangeAspect="1"/>
          </p:cNvPicPr>
          <p:nvPr/>
        </p:nvPicPr>
        <p:blipFill>
          <a:blip r:embed="rId2"/>
          <a:stretch>
            <a:fillRect/>
          </a:stretch>
        </p:blipFill>
        <p:spPr>
          <a:xfrm>
            <a:off x="1123784" y="4320183"/>
            <a:ext cx="10577477" cy="1470787"/>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 </a:t>
            </a:r>
            <a:r>
              <a:rPr lang="zh-CN" altLang="en-US" dirty="0"/>
              <a:t>李群李代数基础</a:t>
            </a:r>
          </a:p>
        </p:txBody>
      </p:sp>
      <p:sp>
        <p:nvSpPr>
          <p:cNvPr id="3" name="内容占位符 2"/>
          <p:cNvSpPr>
            <a:spLocks noGrp="1"/>
          </p:cNvSpPr>
          <p:nvPr>
            <p:ph idx="1"/>
          </p:nvPr>
        </p:nvSpPr>
        <p:spPr/>
        <p:txBody>
          <a:bodyPr/>
          <a:lstStyle/>
          <a:p>
            <a:r>
              <a:rPr lang="zh-CN" altLang="en-US" dirty="0"/>
              <a:t>群结构保证了在群上的运算具有良好的性质。</a:t>
            </a:r>
            <a:endParaRPr lang="en-US" altLang="zh-CN" dirty="0"/>
          </a:p>
          <a:p>
            <a:r>
              <a:rPr lang="zh-CN" altLang="en-US" dirty="0">
                <a:solidFill>
                  <a:schemeClr val="accent2"/>
                </a:solidFill>
              </a:rPr>
              <a:t>群论</a:t>
            </a:r>
            <a:r>
              <a:rPr lang="zh-CN" altLang="en-US" dirty="0"/>
              <a:t>是研究群的各种结构和性质的理论，具体介绍见各抽象代数或近世代数教材。</a:t>
            </a:r>
            <a:endParaRPr lang="en-US" altLang="zh-CN" dirty="0"/>
          </a:p>
          <a:p>
            <a:r>
              <a:rPr lang="zh-CN" altLang="en-US" dirty="0">
                <a:solidFill>
                  <a:schemeClr val="accent2"/>
                </a:solidFill>
              </a:rPr>
              <a:t>李群</a:t>
            </a:r>
            <a:r>
              <a:rPr lang="zh-CN" altLang="en-US" dirty="0"/>
              <a:t>（</a:t>
            </a:r>
            <a:r>
              <a:rPr lang="en-US" altLang="zh-CN" dirty="0"/>
              <a:t>Lie Group</a:t>
            </a:r>
            <a:r>
              <a:rPr lang="zh-CN" altLang="en-US" dirty="0"/>
              <a:t>）：</a:t>
            </a:r>
            <a:endParaRPr lang="en-US" altLang="zh-CN" dirty="0"/>
          </a:p>
          <a:p>
            <a:pPr lvl="1"/>
            <a:r>
              <a:rPr lang="zh-CN" altLang="en-US" dirty="0"/>
              <a:t>具有</a:t>
            </a:r>
            <a:r>
              <a:rPr lang="zh-CN" altLang="en-US" dirty="0">
                <a:solidFill>
                  <a:schemeClr val="accent2"/>
                </a:solidFill>
              </a:rPr>
              <a:t>连续</a:t>
            </a:r>
            <a:r>
              <a:rPr lang="zh-CN" altLang="en-US" dirty="0"/>
              <a:t>（光滑）性质的群。</a:t>
            </a:r>
            <a:endParaRPr lang="en-US" altLang="zh-CN" dirty="0"/>
          </a:p>
          <a:p>
            <a:pPr lvl="1"/>
            <a:r>
              <a:rPr lang="zh-CN" altLang="en-US" dirty="0"/>
              <a:t>既是群也是流形。</a:t>
            </a:r>
            <a:endParaRPr lang="en-US" altLang="zh-CN" dirty="0"/>
          </a:p>
          <a:p>
            <a:pPr lvl="1"/>
            <a:r>
              <a:rPr lang="zh-CN" altLang="en-US" dirty="0"/>
              <a:t>直观上看，一个刚体能够连续地在空间中运动，故</a:t>
            </a:r>
            <a:r>
              <a:rPr lang="en-US" altLang="zh-CN" dirty="0"/>
              <a:t>SO(3)</a:t>
            </a:r>
            <a:r>
              <a:rPr lang="zh-CN" altLang="en-US" dirty="0"/>
              <a:t>和</a:t>
            </a:r>
            <a:r>
              <a:rPr lang="en-US" altLang="zh-CN" dirty="0"/>
              <a:t>SE(3)</a:t>
            </a:r>
            <a:r>
              <a:rPr lang="zh-CN" altLang="en-US" dirty="0"/>
              <a:t>都是李群。</a:t>
            </a:r>
            <a:endParaRPr lang="en-US" altLang="zh-CN" dirty="0"/>
          </a:p>
          <a:p>
            <a:pPr lvl="1"/>
            <a:r>
              <a:rPr lang="zh-CN" altLang="en-US" dirty="0"/>
              <a:t>但是，</a:t>
            </a:r>
            <a:r>
              <a:rPr lang="en-US" altLang="zh-CN" dirty="0"/>
              <a:t>SO(3)</a:t>
            </a:r>
            <a:r>
              <a:rPr lang="zh-CN" altLang="en-US" dirty="0"/>
              <a:t>和</a:t>
            </a:r>
            <a:r>
              <a:rPr lang="en-US" altLang="zh-CN" dirty="0"/>
              <a:t>SE(3)</a:t>
            </a:r>
            <a:r>
              <a:rPr lang="zh-CN" altLang="en-US" dirty="0"/>
              <a:t>只有定义良好的乘法，没有加法，所以难以进行取极限、求导等操作。</a:t>
            </a:r>
          </a:p>
        </p:txBody>
      </p:sp>
      <p:sp>
        <p:nvSpPr>
          <p:cNvPr id="4" name="灯片编号占位符 3"/>
          <p:cNvSpPr>
            <a:spLocks noGrp="1"/>
          </p:cNvSpPr>
          <p:nvPr>
            <p:ph type="sldNum" sz="quarter" idx="12"/>
          </p:nvPr>
        </p:nvSpPr>
        <p:spPr/>
        <p:txBody>
          <a:bodyPr/>
          <a:lstStyle/>
          <a:p>
            <a:fld id="{6D22F896-40B5-4ADD-8801-0D06FADFA095}" type="slidenum">
              <a:rPr lang="en-US" smtClean="0"/>
              <a:t>36</a:t>
            </a:fld>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 </a:t>
            </a:r>
            <a:r>
              <a:rPr lang="zh-CN" altLang="en-US" dirty="0"/>
              <a:t>李群李代数基础</a:t>
            </a:r>
          </a:p>
        </p:txBody>
      </p:sp>
      <p:sp>
        <p:nvSpPr>
          <p:cNvPr id="3" name="内容占位符 2"/>
          <p:cNvSpPr>
            <a:spLocks noGrp="1"/>
          </p:cNvSpPr>
          <p:nvPr>
            <p:ph idx="1"/>
          </p:nvPr>
        </p:nvSpPr>
        <p:spPr/>
        <p:txBody>
          <a:bodyPr/>
          <a:lstStyle/>
          <a:p>
            <a:r>
              <a:rPr lang="zh-CN" altLang="en-US" dirty="0"/>
              <a:t>李代数：与李群对应的一种结构，位于向量空间。</a:t>
            </a:r>
            <a:endParaRPr lang="en-US" altLang="zh-CN" dirty="0"/>
          </a:p>
          <a:p>
            <a:pPr lvl="1"/>
            <a:r>
              <a:rPr lang="zh-CN" altLang="en-US" dirty="0"/>
              <a:t>通常记作小写的</a:t>
            </a:r>
            <a:r>
              <a:rPr lang="en-US" altLang="zh-CN" dirty="0"/>
              <a:t>so(3)</a:t>
            </a:r>
            <a:r>
              <a:rPr lang="zh-CN" altLang="en-US" dirty="0"/>
              <a:t>和</a:t>
            </a:r>
            <a:r>
              <a:rPr lang="en-US" altLang="zh-CN" dirty="0"/>
              <a:t>se(3)</a:t>
            </a:r>
            <a:r>
              <a:rPr lang="zh-CN" altLang="en-US" dirty="0"/>
              <a:t>。书中以哥特体突出显示。</a:t>
            </a:r>
            <a:endParaRPr lang="en-US" altLang="zh-CN" dirty="0"/>
          </a:p>
          <a:p>
            <a:pPr lvl="1"/>
            <a:r>
              <a:rPr lang="zh-CN" altLang="en-US" dirty="0"/>
              <a:t>事实上是李群单位元处的正切空间。</a:t>
            </a:r>
            <a:endParaRPr lang="en-US" altLang="zh-CN" dirty="0"/>
          </a:p>
          <a:p>
            <a:r>
              <a:rPr lang="zh-CN" altLang="en-US" dirty="0"/>
              <a:t>李代数的引出：</a:t>
            </a:r>
            <a:endParaRPr lang="en-US" altLang="zh-CN" dirty="0"/>
          </a:p>
          <a:p>
            <a:pPr lvl="1"/>
            <a:r>
              <a:rPr lang="zh-CN" altLang="en-US" dirty="0"/>
              <a:t>任意旋转矩阵 </a:t>
            </a:r>
            <a:r>
              <a:rPr lang="en-US" altLang="zh-CN" dirty="0"/>
              <a:t>R</a:t>
            </a:r>
            <a:r>
              <a:rPr lang="zh-CN" altLang="en-US" dirty="0"/>
              <a:t>，满足：</a:t>
            </a:r>
            <a:endParaRPr lang="en-US" altLang="zh-CN" dirty="0"/>
          </a:p>
          <a:p>
            <a:pPr lvl="1"/>
            <a:endParaRPr lang="en-US" altLang="zh-CN" dirty="0"/>
          </a:p>
          <a:p>
            <a:pPr lvl="1"/>
            <a:endParaRPr lang="zh-CN" altLang="en-US" dirty="0"/>
          </a:p>
        </p:txBody>
      </p:sp>
      <p:sp>
        <p:nvSpPr>
          <p:cNvPr id="4" name="灯片编号占位符 3"/>
          <p:cNvSpPr>
            <a:spLocks noGrp="1"/>
          </p:cNvSpPr>
          <p:nvPr>
            <p:ph type="sldNum" sz="quarter" idx="12"/>
          </p:nvPr>
        </p:nvSpPr>
        <p:spPr/>
        <p:txBody>
          <a:bodyPr/>
          <a:lstStyle/>
          <a:p>
            <a:fld id="{6D22F896-40B5-4ADD-8801-0D06FADFA095}" type="slidenum">
              <a:rPr lang="en-US" smtClean="0"/>
              <a:t>37</a:t>
            </a:fld>
            <a:endParaRPr lang="en-US" dirty="0"/>
          </a:p>
        </p:txBody>
      </p:sp>
      <p:pic>
        <p:nvPicPr>
          <p:cNvPr id="5" name="图片 4"/>
          <p:cNvPicPr>
            <a:picLocks noChangeAspect="1"/>
          </p:cNvPicPr>
          <p:nvPr/>
        </p:nvPicPr>
        <p:blipFill>
          <a:blip r:embed="rId2"/>
          <a:stretch>
            <a:fillRect/>
          </a:stretch>
        </p:blipFill>
        <p:spPr>
          <a:xfrm>
            <a:off x="5159840" y="4167819"/>
            <a:ext cx="1661304" cy="63251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 </a:t>
            </a:r>
            <a:r>
              <a:rPr lang="zh-CN" altLang="en-US" dirty="0"/>
              <a:t>李群李代数基础</a:t>
            </a:r>
          </a:p>
        </p:txBody>
      </p:sp>
      <p:sp>
        <p:nvSpPr>
          <p:cNvPr id="3" name="内容占位符 2"/>
          <p:cNvSpPr>
            <a:spLocks noGrp="1"/>
          </p:cNvSpPr>
          <p:nvPr>
            <p:ph idx="1"/>
          </p:nvPr>
        </p:nvSpPr>
        <p:spPr/>
        <p:txBody>
          <a:bodyPr/>
          <a:lstStyle/>
          <a:p>
            <a:r>
              <a:rPr lang="zh-CN" altLang="en-US" dirty="0"/>
              <a:t>考虑</a:t>
            </a:r>
            <a:r>
              <a:rPr lang="en-US" altLang="zh-CN" dirty="0"/>
              <a:t>R</a:t>
            </a:r>
            <a:r>
              <a:rPr lang="zh-CN" altLang="en-US" dirty="0"/>
              <a:t>随时间的变化，有：</a:t>
            </a:r>
            <a:endParaRPr lang="en-US" altLang="zh-CN" dirty="0"/>
          </a:p>
          <a:p>
            <a:endParaRPr lang="en-US" altLang="zh-CN" dirty="0"/>
          </a:p>
          <a:p>
            <a:r>
              <a:rPr lang="zh-CN" altLang="en-US" dirty="0"/>
              <a:t>两侧对时间求导：</a:t>
            </a:r>
            <a:endParaRPr lang="en-US" altLang="zh-CN" dirty="0"/>
          </a:p>
          <a:p>
            <a:endParaRPr lang="en-US" altLang="zh-CN" dirty="0"/>
          </a:p>
          <a:p>
            <a:r>
              <a:rPr lang="zh-CN" altLang="en-US" dirty="0"/>
              <a:t>整理得：</a:t>
            </a:r>
            <a:endParaRPr lang="en-US" altLang="zh-CN" dirty="0"/>
          </a:p>
          <a:p>
            <a:endParaRPr lang="en-US" altLang="zh-CN" dirty="0"/>
          </a:p>
          <a:p>
            <a:endParaRPr lang="en-US" altLang="zh-CN" dirty="0"/>
          </a:p>
          <a:p>
            <a:pPr lvl="1"/>
            <a:endParaRPr lang="zh-CN" altLang="en-US" dirty="0"/>
          </a:p>
        </p:txBody>
      </p:sp>
      <p:sp>
        <p:nvSpPr>
          <p:cNvPr id="4" name="灯片编号占位符 3"/>
          <p:cNvSpPr>
            <a:spLocks noGrp="1"/>
          </p:cNvSpPr>
          <p:nvPr>
            <p:ph type="sldNum" sz="quarter" idx="12"/>
          </p:nvPr>
        </p:nvSpPr>
        <p:spPr/>
        <p:txBody>
          <a:bodyPr/>
          <a:lstStyle/>
          <a:p>
            <a:fld id="{6D22F896-40B5-4ADD-8801-0D06FADFA095}" type="slidenum">
              <a:rPr lang="en-US" smtClean="0"/>
              <a:t>38</a:t>
            </a:fld>
            <a:endParaRPr lang="en-US" dirty="0"/>
          </a:p>
        </p:txBody>
      </p:sp>
      <p:pic>
        <p:nvPicPr>
          <p:cNvPr id="6" name="图片 5"/>
          <p:cNvPicPr>
            <a:picLocks noChangeAspect="1"/>
          </p:cNvPicPr>
          <p:nvPr/>
        </p:nvPicPr>
        <p:blipFill>
          <a:blip r:embed="rId2"/>
          <a:stretch>
            <a:fillRect/>
          </a:stretch>
        </p:blipFill>
        <p:spPr>
          <a:xfrm>
            <a:off x="4961122" y="2529232"/>
            <a:ext cx="1935648" cy="533446"/>
          </a:xfrm>
          <a:prstGeom prst="rect">
            <a:avLst/>
          </a:prstGeom>
        </p:spPr>
      </p:pic>
      <p:pic>
        <p:nvPicPr>
          <p:cNvPr id="7" name="图片 6"/>
          <p:cNvPicPr>
            <a:picLocks noChangeAspect="1"/>
          </p:cNvPicPr>
          <p:nvPr/>
        </p:nvPicPr>
        <p:blipFill>
          <a:blip r:embed="rId3"/>
          <a:stretch>
            <a:fillRect/>
          </a:stretch>
        </p:blipFill>
        <p:spPr>
          <a:xfrm>
            <a:off x="4256211" y="3497047"/>
            <a:ext cx="3345470" cy="617273"/>
          </a:xfrm>
          <a:prstGeom prst="rect">
            <a:avLst/>
          </a:prstGeom>
        </p:spPr>
      </p:pic>
      <p:pic>
        <p:nvPicPr>
          <p:cNvPr id="8" name="图片 7"/>
          <p:cNvPicPr>
            <a:picLocks noChangeAspect="1"/>
          </p:cNvPicPr>
          <p:nvPr/>
        </p:nvPicPr>
        <p:blipFill>
          <a:blip r:embed="rId4"/>
          <a:stretch>
            <a:fillRect/>
          </a:stretch>
        </p:blipFill>
        <p:spPr>
          <a:xfrm>
            <a:off x="4202866" y="4568078"/>
            <a:ext cx="3452159" cy="63251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 </a:t>
            </a:r>
            <a:r>
              <a:rPr lang="zh-CN" altLang="en-US" dirty="0"/>
              <a:t>李群李代数基础</a:t>
            </a:r>
          </a:p>
        </p:txBody>
      </p:sp>
      <p:sp>
        <p:nvSpPr>
          <p:cNvPr id="3" name="内容占位符 2"/>
          <p:cNvSpPr>
            <a:spLocks noGrp="1"/>
          </p:cNvSpPr>
          <p:nvPr>
            <p:ph idx="1"/>
          </p:nvPr>
        </p:nvSpPr>
        <p:spPr>
          <a:xfrm>
            <a:off x="1451580" y="2015732"/>
            <a:ext cx="5265744" cy="3450613"/>
          </a:xfrm>
        </p:spPr>
        <p:txBody>
          <a:bodyPr/>
          <a:lstStyle/>
          <a:p>
            <a:r>
              <a:rPr lang="zh-CN" altLang="en-US" dirty="0"/>
              <a:t>可以看出这是一个反对称矩阵，记：</a:t>
            </a:r>
            <a:endParaRPr lang="en-US" altLang="zh-CN" dirty="0"/>
          </a:p>
          <a:p>
            <a:endParaRPr lang="en-US" altLang="zh-CN" dirty="0"/>
          </a:p>
          <a:p>
            <a:r>
              <a:rPr lang="zh-CN" altLang="en-US" dirty="0"/>
              <a:t>两侧右乘</a:t>
            </a:r>
            <a:r>
              <a:rPr lang="en-US" altLang="zh-CN" b="1" i="1" dirty="0"/>
              <a:t>R</a:t>
            </a:r>
            <a:r>
              <a:rPr lang="en-US" altLang="zh-CN" i="1" dirty="0"/>
              <a:t>(t)</a:t>
            </a:r>
            <a:r>
              <a:rPr lang="zh-CN" altLang="en-US" dirty="0"/>
              <a:t>，得</a:t>
            </a:r>
            <a:endParaRPr lang="en-US" altLang="zh-CN" dirty="0"/>
          </a:p>
          <a:p>
            <a:endParaRPr lang="en-US" altLang="zh-CN" dirty="0"/>
          </a:p>
          <a:p>
            <a:r>
              <a:rPr lang="zh-CN" altLang="en-US" dirty="0"/>
              <a:t>可以看到，对</a:t>
            </a:r>
            <a:r>
              <a:rPr lang="en-US" altLang="zh-CN" dirty="0"/>
              <a:t>R</a:t>
            </a:r>
            <a:r>
              <a:rPr lang="zh-CN" altLang="en-US" dirty="0"/>
              <a:t>求导后，左侧多出一个</a:t>
            </a:r>
            <a:endParaRPr lang="en-US" altLang="zh-CN" dirty="0"/>
          </a:p>
          <a:p>
            <a:endParaRPr lang="en-US" altLang="zh-CN" dirty="0"/>
          </a:p>
          <a:p>
            <a:pPr lvl="1"/>
            <a:endParaRPr lang="zh-CN" altLang="en-US" dirty="0"/>
          </a:p>
        </p:txBody>
      </p:sp>
      <p:sp>
        <p:nvSpPr>
          <p:cNvPr id="4" name="灯片编号占位符 3"/>
          <p:cNvSpPr>
            <a:spLocks noGrp="1"/>
          </p:cNvSpPr>
          <p:nvPr>
            <p:ph type="sldNum" sz="quarter" idx="12"/>
          </p:nvPr>
        </p:nvSpPr>
        <p:spPr/>
        <p:txBody>
          <a:bodyPr/>
          <a:lstStyle/>
          <a:p>
            <a:fld id="{6D22F896-40B5-4ADD-8801-0D06FADFA095}" type="slidenum">
              <a:rPr lang="en-US" smtClean="0"/>
              <a:t>39</a:t>
            </a:fld>
            <a:endParaRPr lang="en-US" dirty="0"/>
          </a:p>
        </p:txBody>
      </p:sp>
      <p:pic>
        <p:nvPicPr>
          <p:cNvPr id="9" name="图片 8"/>
          <p:cNvPicPr>
            <a:picLocks noChangeAspect="1"/>
          </p:cNvPicPr>
          <p:nvPr/>
        </p:nvPicPr>
        <p:blipFill>
          <a:blip r:embed="rId2"/>
          <a:stretch>
            <a:fillRect/>
          </a:stretch>
        </p:blipFill>
        <p:spPr>
          <a:xfrm>
            <a:off x="7218628" y="1947706"/>
            <a:ext cx="3452159" cy="632515"/>
          </a:xfrm>
          <a:prstGeom prst="rect">
            <a:avLst/>
          </a:prstGeom>
          <a:ln>
            <a:solidFill>
              <a:schemeClr val="accent1"/>
            </a:solidFill>
          </a:ln>
        </p:spPr>
      </p:pic>
      <p:pic>
        <p:nvPicPr>
          <p:cNvPr id="5" name="图片 4"/>
          <p:cNvPicPr>
            <a:picLocks noChangeAspect="1"/>
          </p:cNvPicPr>
          <p:nvPr/>
        </p:nvPicPr>
        <p:blipFill>
          <a:blip r:embed="rId3"/>
          <a:stretch>
            <a:fillRect/>
          </a:stretch>
        </p:blipFill>
        <p:spPr>
          <a:xfrm>
            <a:off x="2787059" y="2433069"/>
            <a:ext cx="2362405" cy="556308"/>
          </a:xfrm>
          <a:prstGeom prst="rect">
            <a:avLst/>
          </a:prstGeom>
        </p:spPr>
      </p:pic>
      <p:pic>
        <p:nvPicPr>
          <p:cNvPr id="10" name="图片 9"/>
          <p:cNvPicPr>
            <a:picLocks noChangeAspect="1"/>
          </p:cNvPicPr>
          <p:nvPr/>
        </p:nvPicPr>
        <p:blipFill>
          <a:blip r:embed="rId4"/>
          <a:stretch>
            <a:fillRect/>
          </a:stretch>
        </p:blipFill>
        <p:spPr>
          <a:xfrm>
            <a:off x="6717211" y="3212146"/>
            <a:ext cx="4823878" cy="1676545"/>
          </a:xfrm>
          <a:prstGeom prst="rect">
            <a:avLst/>
          </a:prstGeom>
          <a:ln>
            <a:solidFill>
              <a:schemeClr val="accent2"/>
            </a:solidFill>
          </a:ln>
        </p:spPr>
      </p:pic>
      <p:sp>
        <p:nvSpPr>
          <p:cNvPr id="11" name="文本框 10"/>
          <p:cNvSpPr txBox="1"/>
          <p:nvPr/>
        </p:nvSpPr>
        <p:spPr>
          <a:xfrm>
            <a:off x="8591816" y="2711223"/>
            <a:ext cx="1338828" cy="369332"/>
          </a:xfrm>
          <a:prstGeom prst="rect">
            <a:avLst/>
          </a:prstGeom>
          <a:noFill/>
        </p:spPr>
        <p:txBody>
          <a:bodyPr wrap="none" rtlCol="0">
            <a:spAutoFit/>
          </a:bodyPr>
          <a:lstStyle/>
          <a:p>
            <a:r>
              <a:rPr lang="zh-CN" altLang="en-US" dirty="0"/>
              <a:t>反对称符号</a:t>
            </a:r>
          </a:p>
        </p:txBody>
      </p:sp>
      <p:pic>
        <p:nvPicPr>
          <p:cNvPr id="12" name="图片 11"/>
          <p:cNvPicPr>
            <a:picLocks noChangeAspect="1"/>
          </p:cNvPicPr>
          <p:nvPr/>
        </p:nvPicPr>
        <p:blipFill>
          <a:blip r:embed="rId5"/>
          <a:stretch>
            <a:fillRect/>
          </a:stretch>
        </p:blipFill>
        <p:spPr>
          <a:xfrm>
            <a:off x="2977575" y="3485746"/>
            <a:ext cx="1981372" cy="510584"/>
          </a:xfrm>
          <a:prstGeom prst="rect">
            <a:avLst/>
          </a:prstGeom>
        </p:spPr>
      </p:pic>
      <p:pic>
        <p:nvPicPr>
          <p:cNvPr id="13" name="图片 12"/>
          <p:cNvPicPr>
            <a:picLocks noChangeAspect="1"/>
          </p:cNvPicPr>
          <p:nvPr/>
        </p:nvPicPr>
        <p:blipFill>
          <a:blip r:embed="rId6"/>
          <a:stretch>
            <a:fillRect/>
          </a:stretch>
        </p:blipFill>
        <p:spPr>
          <a:xfrm>
            <a:off x="6039837" y="3996330"/>
            <a:ext cx="426757" cy="36579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zh-CN" altLang="en-US" dirty="0">
                <a:sym typeface="+mn-ea"/>
              </a:rPr>
              <a:t>一</a:t>
            </a:r>
            <a:r>
              <a:rPr lang="zh-CN" altLang="en-US" dirty="0"/>
              <a:t>讲 初识</a:t>
            </a:r>
            <a:r>
              <a:rPr lang="en-US" altLang="zh-CN" dirty="0"/>
              <a:t>SLAM</a:t>
            </a:r>
            <a:endParaRPr lang="zh-CN" altLang="en-US" dirty="0"/>
          </a:p>
        </p:txBody>
      </p:sp>
      <p:sp>
        <p:nvSpPr>
          <p:cNvPr id="3" name="内容占位符 2"/>
          <p:cNvSpPr>
            <a:spLocks noGrp="1"/>
          </p:cNvSpPr>
          <p:nvPr>
            <p:ph idx="1"/>
          </p:nvPr>
        </p:nvSpPr>
        <p:spPr>
          <a:xfrm>
            <a:off x="1451579" y="2015732"/>
            <a:ext cx="3843628" cy="3695112"/>
          </a:xfrm>
        </p:spPr>
        <p:txBody>
          <a:bodyPr>
            <a:normAutofit/>
          </a:bodyPr>
          <a:lstStyle/>
          <a:p>
            <a:r>
              <a:rPr lang="zh-CN" altLang="en-US" dirty="0"/>
              <a:t>视觉里程计 </a:t>
            </a:r>
            <a:r>
              <a:rPr lang="en-US" altLang="zh-CN" dirty="0"/>
              <a:t>Visual Odometry </a:t>
            </a:r>
          </a:p>
          <a:p>
            <a:pPr lvl="1"/>
            <a:r>
              <a:rPr lang="zh-CN" altLang="en-US" dirty="0"/>
              <a:t>相邻图像估计相机运动</a:t>
            </a:r>
            <a:endParaRPr lang="en-US" altLang="zh-CN" dirty="0"/>
          </a:p>
          <a:p>
            <a:pPr lvl="1"/>
            <a:r>
              <a:rPr lang="zh-CN" altLang="en-US" dirty="0"/>
              <a:t>基本形式：通过两张图像计算运动和结构</a:t>
            </a:r>
            <a:endParaRPr lang="en-US" altLang="zh-CN" dirty="0"/>
          </a:p>
          <a:p>
            <a:pPr lvl="1"/>
            <a:r>
              <a:rPr lang="zh-CN" altLang="en-US" dirty="0"/>
              <a:t>不可避免地有</a:t>
            </a:r>
            <a:r>
              <a:rPr lang="zh-CN" altLang="en-US" dirty="0">
                <a:solidFill>
                  <a:schemeClr val="accent1"/>
                </a:solidFill>
              </a:rPr>
              <a:t>累积漂移</a:t>
            </a:r>
            <a:endParaRPr lang="en-US" altLang="zh-CN" dirty="0">
              <a:solidFill>
                <a:schemeClr val="accent1"/>
              </a:solidFill>
            </a:endParaRPr>
          </a:p>
          <a:p>
            <a:r>
              <a:rPr lang="zh-CN" altLang="en-US" dirty="0"/>
              <a:t>方法</a:t>
            </a:r>
            <a:endParaRPr lang="en-US" altLang="zh-CN" dirty="0"/>
          </a:p>
          <a:p>
            <a:pPr lvl="1"/>
            <a:r>
              <a:rPr lang="zh-CN" altLang="en-US" dirty="0"/>
              <a:t>特征点法</a:t>
            </a:r>
            <a:endParaRPr lang="en-US" altLang="zh-CN" dirty="0"/>
          </a:p>
          <a:p>
            <a:pPr lvl="1"/>
            <a:r>
              <a:rPr lang="zh-CN" altLang="en-US" dirty="0"/>
              <a:t>直接法</a:t>
            </a:r>
          </a:p>
        </p:txBody>
      </p:sp>
      <p:sp>
        <p:nvSpPr>
          <p:cNvPr id="4" name="灯片编号占位符 3"/>
          <p:cNvSpPr>
            <a:spLocks noGrp="1"/>
          </p:cNvSpPr>
          <p:nvPr>
            <p:ph type="sldNum" sz="quarter" idx="12"/>
          </p:nvPr>
        </p:nvSpPr>
        <p:spPr/>
        <p:txBody>
          <a:bodyPr/>
          <a:lstStyle/>
          <a:p>
            <a:fld id="{6D22F896-40B5-4ADD-8801-0D06FADFA095}" type="slidenum">
              <a:rPr lang="en-US" smtClean="0"/>
              <a:t>4</a:t>
            </a:fld>
            <a:endParaRPr lang="en-US" dirty="0"/>
          </a:p>
        </p:txBody>
      </p:sp>
      <p:pic>
        <p:nvPicPr>
          <p:cNvPr id="5" name="图片 4"/>
          <p:cNvPicPr>
            <a:picLocks noChangeAspect="1"/>
          </p:cNvPicPr>
          <p:nvPr/>
        </p:nvPicPr>
        <p:blipFill>
          <a:blip r:embed="rId2"/>
          <a:stretch>
            <a:fillRect/>
          </a:stretch>
        </p:blipFill>
        <p:spPr>
          <a:xfrm>
            <a:off x="5511338" y="2015732"/>
            <a:ext cx="6453310" cy="2441331"/>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 </a:t>
            </a:r>
            <a:r>
              <a:rPr lang="zh-CN" altLang="en-US" dirty="0"/>
              <a:t>李群李代数基础</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451579" y="2015732"/>
                <a:ext cx="9603275" cy="4006999"/>
              </a:xfrm>
            </p:spPr>
            <p:txBody>
              <a:bodyPr/>
              <a:lstStyle/>
              <a:p>
                <a:r>
                  <a:rPr lang="zh-CN" altLang="en-US" dirty="0"/>
                  <a:t>考虑简单的情况：</a:t>
                </a:r>
                <a:endParaRPr lang="en-US" altLang="zh-CN" dirty="0"/>
              </a:p>
              <a:p>
                <a:endParaRPr lang="en-US" altLang="zh-CN" dirty="0"/>
              </a:p>
              <a:p>
                <a:endParaRPr lang="en-US" altLang="zh-CN" dirty="0"/>
              </a:p>
              <a:p>
                <a:r>
                  <a:rPr lang="zh-CN" altLang="en-US" dirty="0"/>
                  <a:t>可见    反映了一阶导数性质，它位于</a:t>
                </a:r>
                <a:r>
                  <a:rPr lang="zh-CN" altLang="en-US" dirty="0">
                    <a:solidFill>
                      <a:schemeClr val="accent2"/>
                    </a:solidFill>
                  </a:rPr>
                  <a:t>正切空间</a:t>
                </a:r>
                <a:r>
                  <a:rPr lang="zh-CN" altLang="en-US" dirty="0"/>
                  <a:t>（</a:t>
                </a:r>
                <a:r>
                  <a:rPr lang="en-US" altLang="zh-CN" dirty="0"/>
                  <a:t>tangent space</a:t>
                </a:r>
                <a:r>
                  <a:rPr lang="zh-CN" altLang="en-US" dirty="0"/>
                  <a:t>）上。</a:t>
                </a:r>
                <a:endParaRPr lang="en-US" altLang="zh-CN" dirty="0"/>
              </a:p>
              <a:p>
                <a:r>
                  <a:rPr lang="zh-CN" altLang="en-US" dirty="0"/>
                  <a:t>在     附近，假设    不变，有微分方程：</a:t>
                </a:r>
                <a:endParaRPr lang="en-US" altLang="zh-CN" dirty="0"/>
              </a:p>
              <a:p>
                <a:endParaRPr lang="en-US" altLang="zh-CN" dirty="0"/>
              </a:p>
              <a:p>
                <a:r>
                  <a:rPr lang="zh-CN" altLang="en-US" dirty="0"/>
                  <a:t>已知初始情况：</a:t>
                </a:r>
                <a14:m>
                  <m:oMath xmlns:m="http://schemas.openxmlformats.org/officeDocument/2006/math">
                    <m:r>
                      <a:rPr lang="zh-CN" altLang="en-US" i="1">
                        <a:latin typeface="Cambria Math" panose="02040503050406030204" pitchFamily="18" charset="0"/>
                      </a:rPr>
                      <m:t>𝑅</m:t>
                    </m:r>
                    <m:d>
                      <m:dPr>
                        <m:ctrlPr>
                          <a:rPr lang="zh-CN" altLang="en-US" i="1">
                            <a:latin typeface="Cambria Math" panose="02040503050406030204" pitchFamily="18" charset="0"/>
                          </a:rPr>
                        </m:ctrlPr>
                      </m:dPr>
                      <m:e>
                        <m:r>
                          <a:rPr lang="zh-CN" altLang="en-US">
                            <a:latin typeface="Cambria Math" panose="02040503050406030204" pitchFamily="18" charset="0"/>
                          </a:rPr>
                          <m:t>0</m:t>
                        </m:r>
                      </m:e>
                    </m:d>
                    <m:r>
                      <a:rPr lang="zh-CN" altLang="en-US">
                        <a:latin typeface="Cambria Math" panose="02040503050406030204" pitchFamily="18" charset="0"/>
                      </a:rPr>
                      <m:t>=</m:t>
                    </m:r>
                    <m:r>
                      <a:rPr lang="zh-CN" altLang="en-US" i="1">
                        <a:latin typeface="Cambria Math" panose="02040503050406030204" pitchFamily="18" charset="0"/>
                      </a:rPr>
                      <m:t>𝐼</m:t>
                    </m:r>
                  </m:oMath>
                </a14:m>
                <a:r>
                  <a:rPr lang="zh-CN" altLang="en-US" dirty="0"/>
                  <a:t> ，解之，得：</a:t>
                </a:r>
              </a:p>
              <a:p>
                <a:endParaRPr lang="zh-CN" altLang="en-US" dirty="0"/>
              </a:p>
            </p:txBody>
          </p:sp>
        </mc:Choice>
        <mc:Fallback xmlns="">
          <p:sp>
            <p:nvSpPr>
              <p:cNvPr id="3" name="内容占位符 2"/>
              <p:cNvSpPr>
                <a:spLocks noRot="1" noChangeAspect="1" noMove="1" noResize="1" noEditPoints="1" noAdjustHandles="1" noChangeArrowheads="1" noChangeShapeType="1" noTextEdit="1"/>
              </p:cNvSpPr>
              <p:nvPr>
                <p:ph idx="1"/>
              </p:nvPr>
            </p:nvSpPr>
            <p:spPr>
              <a:xfrm>
                <a:off x="1451579" y="2015732"/>
                <a:ext cx="9603275" cy="4006999"/>
              </a:xfrm>
              <a:blipFill rotWithShape="1">
                <a:blip r:embed="rId2"/>
                <a:stretch>
                  <a:fillRect l="-6" t="-6" r="1" b="10"/>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6D22F896-40B5-4ADD-8801-0D06FADFA095}" type="slidenum">
              <a:rPr lang="en-US" smtClean="0"/>
              <a:t>40</a:t>
            </a:fld>
            <a:endParaRPr lang="en-US" dirty="0"/>
          </a:p>
        </p:txBody>
      </p:sp>
      <p:pic>
        <p:nvPicPr>
          <p:cNvPr id="5" name="图片 4"/>
          <p:cNvPicPr>
            <a:picLocks noChangeAspect="1"/>
          </p:cNvPicPr>
          <p:nvPr/>
        </p:nvPicPr>
        <p:blipFill>
          <a:blip r:embed="rId3"/>
          <a:stretch>
            <a:fillRect/>
          </a:stretch>
        </p:blipFill>
        <p:spPr>
          <a:xfrm>
            <a:off x="7778175" y="1598462"/>
            <a:ext cx="1981372" cy="510584"/>
          </a:xfrm>
          <a:prstGeom prst="rect">
            <a:avLst/>
          </a:prstGeom>
          <a:ln>
            <a:solidFill>
              <a:schemeClr val="accent2"/>
            </a:solidFill>
          </a:ln>
        </p:spPr>
      </p:pic>
      <mc:AlternateContent xmlns:mc="http://schemas.openxmlformats.org/markup-compatibility/2006" xmlns:a14="http://schemas.microsoft.com/office/drawing/2010/main">
        <mc:Choice Requires="a14">
          <p:sp>
            <p:nvSpPr>
              <p:cNvPr id="6" name="矩形 5"/>
              <p:cNvSpPr/>
              <p:nvPr/>
            </p:nvSpPr>
            <p:spPr>
              <a:xfrm>
                <a:off x="3812035" y="2015732"/>
                <a:ext cx="182473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i="0">
                              <a:latin typeface="Cambria Math" panose="02040503050406030204" pitchFamily="18" charset="0"/>
                            </a:rPr>
                            <m:t>0</m:t>
                          </m:r>
                        </m:sub>
                      </m:sSub>
                      <m:r>
                        <a:rPr lang="zh-CN" altLang="en-US" i="0">
                          <a:latin typeface="Cambria Math" panose="02040503050406030204" pitchFamily="18" charset="0"/>
                        </a:rPr>
                        <m:t>=0,</m:t>
                      </m:r>
                      <m:r>
                        <a:rPr lang="zh-CN" altLang="en-US" i="1">
                          <a:latin typeface="Cambria Math" panose="02040503050406030204" pitchFamily="18" charset="0"/>
                        </a:rPr>
                        <m:t>𝑅</m:t>
                      </m:r>
                      <m:d>
                        <m:dPr>
                          <m:ctrlPr>
                            <a:rPr lang="zh-CN" altLang="en-US" i="1">
                              <a:latin typeface="Cambria Math" panose="02040503050406030204" pitchFamily="18" charset="0"/>
                            </a:rPr>
                          </m:ctrlPr>
                        </m:dPr>
                        <m:e>
                          <m:r>
                            <a:rPr lang="zh-CN" altLang="en-US" i="0">
                              <a:latin typeface="Cambria Math" panose="02040503050406030204" pitchFamily="18" charset="0"/>
                            </a:rPr>
                            <m:t>0</m:t>
                          </m:r>
                        </m:e>
                      </m:d>
                      <m:r>
                        <a:rPr lang="zh-CN" altLang="en-US" i="0">
                          <a:latin typeface="Cambria Math" panose="02040503050406030204" pitchFamily="18" charset="0"/>
                        </a:rPr>
                        <m:t>=</m:t>
                      </m:r>
                      <m:r>
                        <a:rPr lang="zh-CN" altLang="en-US" i="1">
                          <a:latin typeface="Cambria Math" panose="02040503050406030204" pitchFamily="18" charset="0"/>
                        </a:rPr>
                        <m:t>𝐼</m:t>
                      </m:r>
                    </m:oMath>
                  </m:oMathPara>
                </a14:m>
                <a:endParaRPr lang="zh-CN" altLang="en-US" dirty="0"/>
              </a:p>
            </p:txBody>
          </p:sp>
        </mc:Choice>
        <mc:Fallback xmlns="">
          <p:sp>
            <p:nvSpPr>
              <p:cNvPr id="6" name="矩形 5"/>
              <p:cNvSpPr>
                <a:spLocks noRot="1" noChangeAspect="1" noMove="1" noResize="1" noEditPoints="1" noAdjustHandles="1" noChangeArrowheads="1" noChangeShapeType="1" noTextEdit="1"/>
              </p:cNvSpPr>
              <p:nvPr/>
            </p:nvSpPr>
            <p:spPr>
              <a:xfrm>
                <a:off x="3812035" y="2015732"/>
                <a:ext cx="1824730" cy="369332"/>
              </a:xfrm>
              <a:prstGeom prst="rect">
                <a:avLst/>
              </a:prstGeom>
              <a:blipFill rotWithShape="1">
                <a:blip r:embed="rId4"/>
                <a:stretch>
                  <a:fillRect l="-7" t="-66" r="28" b="1"/>
                </a:stretch>
              </a:blipFill>
            </p:spPr>
            <p:txBody>
              <a:bodyPr/>
              <a:lstStyle/>
              <a:p>
                <a:r>
                  <a:rPr lang="zh-CN" altLang="en-US">
                    <a:noFill/>
                  </a:rPr>
                  <a:t> </a:t>
                </a:r>
              </a:p>
            </p:txBody>
          </p:sp>
        </mc:Fallback>
      </mc:AlternateContent>
      <p:pic>
        <p:nvPicPr>
          <p:cNvPr id="7" name="图片 6"/>
          <p:cNvPicPr>
            <a:picLocks noChangeAspect="1"/>
          </p:cNvPicPr>
          <p:nvPr/>
        </p:nvPicPr>
        <p:blipFill>
          <a:blip r:embed="rId5"/>
          <a:stretch>
            <a:fillRect/>
          </a:stretch>
        </p:blipFill>
        <p:spPr>
          <a:xfrm>
            <a:off x="4070838" y="2385064"/>
            <a:ext cx="4112652" cy="1087014"/>
          </a:xfrm>
          <a:prstGeom prst="rect">
            <a:avLst/>
          </a:prstGeom>
        </p:spPr>
      </p:pic>
      <mc:AlternateContent xmlns:mc="http://schemas.openxmlformats.org/markup-compatibility/2006" xmlns:a14="http://schemas.microsoft.com/office/drawing/2010/main">
        <mc:Choice Requires="a14">
          <p:sp>
            <p:nvSpPr>
              <p:cNvPr id="8" name="矩形 7"/>
              <p:cNvSpPr/>
              <p:nvPr/>
            </p:nvSpPr>
            <p:spPr>
              <a:xfrm>
                <a:off x="2192237" y="3521204"/>
                <a:ext cx="40440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𝜙</m:t>
                      </m:r>
                    </m:oMath>
                  </m:oMathPara>
                </a14:m>
                <a:endParaRPr lang="zh-CN" altLang="en-US" dirty="0"/>
              </a:p>
            </p:txBody>
          </p:sp>
        </mc:Choice>
        <mc:Fallback xmlns="">
          <p:sp>
            <p:nvSpPr>
              <p:cNvPr id="8" name="矩形 7"/>
              <p:cNvSpPr>
                <a:spLocks noRot="1" noChangeAspect="1" noMove="1" noResize="1" noEditPoints="1" noAdjustHandles="1" noChangeArrowheads="1" noChangeShapeType="1" noTextEdit="1"/>
              </p:cNvSpPr>
              <p:nvPr/>
            </p:nvSpPr>
            <p:spPr>
              <a:xfrm>
                <a:off x="2192237" y="3521204"/>
                <a:ext cx="404406" cy="369332"/>
              </a:xfrm>
              <a:prstGeom prst="rect">
                <a:avLst/>
              </a:prstGeom>
              <a:blipFill rotWithShape="1">
                <a:blip r:embed="rId6"/>
                <a:stretch>
                  <a:fillRect l="-54" t="-35" r="32" b="14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1973395" y="4002758"/>
                <a:ext cx="43768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i="0">
                              <a:latin typeface="Cambria Math" panose="02040503050406030204" pitchFamily="18" charset="0"/>
                            </a:rPr>
                            <m:t>0</m:t>
                          </m:r>
                        </m:sub>
                      </m:sSub>
                    </m:oMath>
                  </m:oMathPara>
                </a14:m>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1973395" y="4002758"/>
                <a:ext cx="437684" cy="369332"/>
              </a:xfrm>
              <a:prstGeom prst="rect">
                <a:avLst/>
              </a:prstGeom>
              <a:blipFill rotWithShape="1">
                <a:blip r:embed="rId7"/>
                <a:stretch>
                  <a:fillRect l="-103" t="-96" r="141" b="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3539109" y="4002758"/>
                <a:ext cx="40440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𝜙</m:t>
                      </m:r>
                    </m:oMath>
                  </m:oMathPara>
                </a14:m>
                <a:endParaRPr lang="zh-CN" altLang="en-US" dirty="0"/>
              </a:p>
            </p:txBody>
          </p:sp>
        </mc:Choice>
        <mc:Fallback xmlns="">
          <p:sp>
            <p:nvSpPr>
              <p:cNvPr id="11" name="矩形 10"/>
              <p:cNvSpPr>
                <a:spLocks noRot="1" noChangeAspect="1" noMove="1" noResize="1" noEditPoints="1" noAdjustHandles="1" noChangeArrowheads="1" noChangeShapeType="1" noTextEdit="1"/>
              </p:cNvSpPr>
              <p:nvPr/>
            </p:nvSpPr>
            <p:spPr>
              <a:xfrm>
                <a:off x="3539109" y="4002758"/>
                <a:ext cx="404406" cy="369332"/>
              </a:xfrm>
              <a:prstGeom prst="rect">
                <a:avLst/>
              </a:prstGeom>
              <a:blipFill rotWithShape="1">
                <a:blip r:embed="rId6"/>
                <a:stretch>
                  <a:fillRect l="-63" t="-96" r="41" b="31"/>
                </a:stretch>
              </a:blipFill>
            </p:spPr>
            <p:txBody>
              <a:bodyPr/>
              <a:lstStyle/>
              <a:p>
                <a:r>
                  <a:rPr lang="zh-CN" altLang="en-US">
                    <a:noFill/>
                  </a:rPr>
                  <a:t> </a:t>
                </a:r>
              </a:p>
            </p:txBody>
          </p:sp>
        </mc:Fallback>
      </mc:AlternateContent>
      <p:pic>
        <p:nvPicPr>
          <p:cNvPr id="12" name="图片 11"/>
          <p:cNvPicPr>
            <a:picLocks noChangeAspect="1"/>
          </p:cNvPicPr>
          <p:nvPr/>
        </p:nvPicPr>
        <p:blipFill>
          <a:blip r:embed="rId8"/>
          <a:stretch>
            <a:fillRect/>
          </a:stretch>
        </p:blipFill>
        <p:spPr>
          <a:xfrm>
            <a:off x="4834545" y="5501705"/>
            <a:ext cx="2415749" cy="624894"/>
          </a:xfrm>
          <a:prstGeom prst="rect">
            <a:avLst/>
          </a:prstGeom>
        </p:spPr>
      </p:pic>
      <p:pic>
        <p:nvPicPr>
          <p:cNvPr id="13" name="图片 12"/>
          <p:cNvPicPr>
            <a:picLocks noChangeAspect="1"/>
          </p:cNvPicPr>
          <p:nvPr/>
        </p:nvPicPr>
        <p:blipFill>
          <a:blip r:embed="rId9"/>
          <a:stretch>
            <a:fillRect/>
          </a:stretch>
        </p:blipFill>
        <p:spPr>
          <a:xfrm>
            <a:off x="4226120" y="4372090"/>
            <a:ext cx="4054191" cy="586791"/>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 </a:t>
            </a:r>
            <a:r>
              <a:rPr lang="zh-CN" altLang="en-US" dirty="0"/>
              <a:t>李群李代数基础</a:t>
            </a:r>
          </a:p>
        </p:txBody>
      </p:sp>
      <p:sp>
        <p:nvSpPr>
          <p:cNvPr id="3" name="内容占位符 2"/>
          <p:cNvSpPr>
            <a:spLocks noGrp="1"/>
          </p:cNvSpPr>
          <p:nvPr>
            <p:ph idx="1"/>
          </p:nvPr>
        </p:nvSpPr>
        <p:spPr/>
        <p:txBody>
          <a:bodyPr/>
          <a:lstStyle/>
          <a:p>
            <a:r>
              <a:rPr lang="zh-CN" altLang="en-US" dirty="0"/>
              <a:t>该式说明，对任意</a:t>
            </a:r>
            <a:r>
              <a:rPr lang="en-US" altLang="zh-CN" i="1" dirty="0"/>
              <a:t>t</a:t>
            </a:r>
            <a:r>
              <a:rPr lang="zh-CN" altLang="en-US" dirty="0"/>
              <a:t>，都可以找到一个</a:t>
            </a:r>
            <a:r>
              <a:rPr lang="en-US" altLang="zh-CN" dirty="0"/>
              <a:t>R</a:t>
            </a:r>
            <a:r>
              <a:rPr lang="zh-CN" altLang="en-US" dirty="0"/>
              <a:t>和一个    的对应关系</a:t>
            </a:r>
            <a:endParaRPr lang="en-US" altLang="zh-CN" dirty="0"/>
          </a:p>
          <a:p>
            <a:pPr lvl="1"/>
            <a:r>
              <a:rPr lang="zh-CN" altLang="en-US" dirty="0"/>
              <a:t>该关系称为指数映射（</a:t>
            </a:r>
            <a:r>
              <a:rPr lang="en-US" altLang="zh-CN" dirty="0"/>
              <a:t>Exponential Map</a:t>
            </a:r>
            <a:r>
              <a:rPr lang="zh-CN" altLang="en-US" dirty="0"/>
              <a:t>）</a:t>
            </a:r>
            <a:endParaRPr lang="en-US" altLang="zh-CN" dirty="0"/>
          </a:p>
          <a:p>
            <a:pPr lvl="1"/>
            <a:r>
              <a:rPr lang="zh-CN" altLang="en-US" dirty="0"/>
              <a:t>这里的     称为</a:t>
            </a:r>
            <a:r>
              <a:rPr lang="en-US" altLang="zh-CN" dirty="0"/>
              <a:t>SO(3)</a:t>
            </a:r>
            <a:r>
              <a:rPr lang="zh-CN" altLang="en-US" dirty="0"/>
              <a:t>对应的李代数：</a:t>
            </a:r>
            <a:r>
              <a:rPr lang="en-US" altLang="zh-CN" dirty="0"/>
              <a:t>so(3)</a:t>
            </a:r>
          </a:p>
          <a:p>
            <a:pPr marL="0" indent="0">
              <a:buNone/>
            </a:pPr>
            <a:endParaRPr lang="zh-CN" altLang="en-US" dirty="0"/>
          </a:p>
        </p:txBody>
      </p:sp>
      <p:sp>
        <p:nvSpPr>
          <p:cNvPr id="4" name="灯片编号占位符 3"/>
          <p:cNvSpPr>
            <a:spLocks noGrp="1"/>
          </p:cNvSpPr>
          <p:nvPr>
            <p:ph type="sldNum" sz="quarter" idx="12"/>
          </p:nvPr>
        </p:nvSpPr>
        <p:spPr/>
        <p:txBody>
          <a:bodyPr/>
          <a:lstStyle/>
          <a:p>
            <a:fld id="{6D22F896-40B5-4ADD-8801-0D06FADFA095}" type="slidenum">
              <a:rPr lang="en-US" smtClean="0"/>
              <a:t>41</a:t>
            </a:fld>
            <a:endParaRPr lang="en-US" dirty="0"/>
          </a:p>
        </p:txBody>
      </p:sp>
      <p:pic>
        <p:nvPicPr>
          <p:cNvPr id="5" name="图片 4"/>
          <p:cNvPicPr>
            <a:picLocks noChangeAspect="1"/>
          </p:cNvPicPr>
          <p:nvPr/>
        </p:nvPicPr>
        <p:blipFill>
          <a:blip r:embed="rId2"/>
          <a:stretch>
            <a:fillRect/>
          </a:stretch>
        </p:blipFill>
        <p:spPr>
          <a:xfrm>
            <a:off x="8710927" y="1853296"/>
            <a:ext cx="2041040" cy="527966"/>
          </a:xfrm>
          <a:prstGeom prst="rect">
            <a:avLst/>
          </a:prstGeom>
          <a:ln>
            <a:solidFill>
              <a:schemeClr val="accent2"/>
            </a:solidFill>
          </a:ln>
        </p:spPr>
      </p:pic>
      <mc:AlternateContent xmlns:mc="http://schemas.openxmlformats.org/markup-compatibility/2006" xmlns:a14="http://schemas.microsoft.com/office/drawing/2010/main">
        <mc:Choice Requires="a14">
          <p:sp>
            <p:nvSpPr>
              <p:cNvPr id="6" name="矩形 5"/>
              <p:cNvSpPr/>
              <p:nvPr/>
            </p:nvSpPr>
            <p:spPr>
              <a:xfrm>
                <a:off x="6762609" y="2015732"/>
                <a:ext cx="40440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𝜙</m:t>
                      </m:r>
                    </m:oMath>
                  </m:oMathPara>
                </a14:m>
                <a:endParaRPr lang="zh-CN" altLang="en-US" dirty="0"/>
              </a:p>
            </p:txBody>
          </p:sp>
        </mc:Choice>
        <mc:Fallback xmlns="">
          <p:sp>
            <p:nvSpPr>
              <p:cNvPr id="6" name="矩形 5"/>
              <p:cNvSpPr>
                <a:spLocks noRot="1" noChangeAspect="1" noMove="1" noResize="1" noEditPoints="1" noAdjustHandles="1" noChangeArrowheads="1" noChangeShapeType="1" noTextEdit="1"/>
              </p:cNvSpPr>
              <p:nvPr/>
            </p:nvSpPr>
            <p:spPr>
              <a:xfrm>
                <a:off x="6762609" y="2015732"/>
                <a:ext cx="404406" cy="369332"/>
              </a:xfrm>
              <a:prstGeom prst="rect">
                <a:avLst/>
              </a:prstGeom>
              <a:blipFill rotWithShape="1">
                <a:blip r:embed="rId3"/>
                <a:stretch>
                  <a:fillRect l="-122" t="-66" r="100" b="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2844170" y="2845139"/>
                <a:ext cx="40440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𝜙</m:t>
                      </m:r>
                    </m:oMath>
                  </m:oMathPara>
                </a14:m>
                <a:endParaRPr lang="zh-CN" altLang="en-US" dirty="0"/>
              </a:p>
            </p:txBody>
          </p:sp>
        </mc:Choice>
        <mc:Fallback xmlns="">
          <p:sp>
            <p:nvSpPr>
              <p:cNvPr id="7" name="矩形 6"/>
              <p:cNvSpPr>
                <a:spLocks noRot="1" noChangeAspect="1" noMove="1" noResize="1" noEditPoints="1" noAdjustHandles="1" noChangeArrowheads="1" noChangeShapeType="1" noTextEdit="1"/>
              </p:cNvSpPr>
              <p:nvPr/>
            </p:nvSpPr>
            <p:spPr>
              <a:xfrm>
                <a:off x="2844170" y="2845139"/>
                <a:ext cx="404406" cy="369332"/>
              </a:xfrm>
              <a:prstGeom prst="rect">
                <a:avLst/>
              </a:prstGeom>
              <a:blipFill rotWithShape="1">
                <a:blip r:embed="rId3"/>
                <a:stretch>
                  <a:fillRect l="-1" t="-92" r="136" b="27"/>
                </a:stretch>
              </a:blipFill>
            </p:spPr>
            <p:txBody>
              <a:bodyPr/>
              <a:lstStyle/>
              <a:p>
                <a:r>
                  <a:rPr lang="zh-CN" altLang="en-US">
                    <a:noFill/>
                  </a:rPr>
                  <a:t> </a:t>
                </a:r>
              </a:p>
            </p:txBody>
          </p:sp>
        </mc:Fallback>
      </mc:AlternateContent>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 </a:t>
            </a:r>
            <a:r>
              <a:rPr lang="zh-CN" altLang="en-US" dirty="0"/>
              <a:t>李群李代数基础</a:t>
            </a:r>
          </a:p>
        </p:txBody>
      </p:sp>
      <p:sp>
        <p:nvSpPr>
          <p:cNvPr id="3" name="内容占位符 2"/>
          <p:cNvSpPr>
            <a:spLocks noGrp="1"/>
          </p:cNvSpPr>
          <p:nvPr>
            <p:ph idx="1"/>
          </p:nvPr>
        </p:nvSpPr>
        <p:spPr/>
        <p:txBody>
          <a:bodyPr/>
          <a:lstStyle/>
          <a:p>
            <a:r>
              <a:rPr lang="zh-CN" altLang="en-US" dirty="0">
                <a:solidFill>
                  <a:schemeClr val="accent2"/>
                </a:solidFill>
              </a:rPr>
              <a:t>李代数</a:t>
            </a:r>
            <a:r>
              <a:rPr lang="zh-CN" altLang="en-US" dirty="0"/>
              <a:t>（</a:t>
            </a:r>
            <a:r>
              <a:rPr lang="en-US" altLang="zh-CN" dirty="0"/>
              <a:t>Lie Algebra</a:t>
            </a:r>
            <a:r>
              <a:rPr lang="zh-CN" altLang="en-US" dirty="0"/>
              <a:t>）：</a:t>
            </a:r>
            <a:endParaRPr lang="en-US" altLang="zh-CN" dirty="0"/>
          </a:p>
          <a:p>
            <a:pPr lvl="1"/>
            <a:r>
              <a:rPr lang="zh-CN" altLang="en-US" dirty="0"/>
              <a:t>每个李群都有与之对应的李代数。李代数描述了李群单位元数的正切空间性质。</a:t>
            </a:r>
          </a:p>
        </p:txBody>
      </p:sp>
      <p:sp>
        <p:nvSpPr>
          <p:cNvPr id="4" name="灯片编号占位符 3"/>
          <p:cNvSpPr>
            <a:spLocks noGrp="1"/>
          </p:cNvSpPr>
          <p:nvPr>
            <p:ph type="sldNum" sz="quarter" idx="12"/>
          </p:nvPr>
        </p:nvSpPr>
        <p:spPr/>
        <p:txBody>
          <a:bodyPr/>
          <a:lstStyle/>
          <a:p>
            <a:fld id="{6D22F896-40B5-4ADD-8801-0D06FADFA095}" type="slidenum">
              <a:rPr lang="en-US" smtClean="0"/>
              <a:t>42</a:t>
            </a:fld>
            <a:endParaRPr lang="en-US" dirty="0"/>
          </a:p>
        </p:txBody>
      </p:sp>
      <p:pic>
        <p:nvPicPr>
          <p:cNvPr id="5" name="图片 4"/>
          <p:cNvPicPr>
            <a:picLocks noChangeAspect="1"/>
          </p:cNvPicPr>
          <p:nvPr/>
        </p:nvPicPr>
        <p:blipFill>
          <a:blip r:embed="rId2"/>
          <a:stretch>
            <a:fillRect/>
          </a:stretch>
        </p:blipFill>
        <p:spPr>
          <a:xfrm>
            <a:off x="1860931" y="2951994"/>
            <a:ext cx="8579632" cy="3571899"/>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 </a:t>
            </a:r>
            <a:r>
              <a:rPr lang="zh-CN" altLang="en-US" dirty="0"/>
              <a:t>李群李代数基础</a:t>
            </a:r>
          </a:p>
        </p:txBody>
      </p:sp>
      <p:sp>
        <p:nvSpPr>
          <p:cNvPr id="3" name="内容占位符 2"/>
          <p:cNvSpPr>
            <a:spLocks noGrp="1"/>
          </p:cNvSpPr>
          <p:nvPr>
            <p:ph idx="1"/>
          </p:nvPr>
        </p:nvSpPr>
        <p:spPr/>
        <p:txBody>
          <a:bodyPr/>
          <a:lstStyle/>
          <a:p>
            <a:r>
              <a:rPr lang="zh-CN" altLang="en-US" dirty="0"/>
              <a:t>其中二元运算</a:t>
            </a:r>
            <a:r>
              <a:rPr lang="en-US" altLang="zh-CN" dirty="0"/>
              <a:t>[,]</a:t>
            </a:r>
            <a:r>
              <a:rPr lang="zh-CN" altLang="en-US" dirty="0"/>
              <a:t>被称为李括号（</a:t>
            </a:r>
            <a:r>
              <a:rPr lang="en-US" altLang="zh-CN" dirty="0"/>
              <a:t>Lie Bracket</a:t>
            </a:r>
            <a:r>
              <a:rPr lang="zh-CN" altLang="en-US" dirty="0"/>
              <a:t>）。</a:t>
            </a:r>
            <a:endParaRPr lang="en-US" altLang="zh-CN" dirty="0"/>
          </a:p>
          <a:p>
            <a:pPr lvl="1"/>
            <a:r>
              <a:rPr lang="zh-CN" altLang="en-US" dirty="0"/>
              <a:t>直观上说，李括号表达了两个元素的差异。</a:t>
            </a:r>
            <a:endParaRPr lang="en-US" altLang="zh-CN" dirty="0"/>
          </a:p>
          <a:p>
            <a:r>
              <a:rPr lang="zh-CN" altLang="en-US" dirty="0"/>
              <a:t>例子：三维空间向量</a:t>
            </a:r>
            <a:r>
              <a:rPr lang="en-US" altLang="zh-CN" dirty="0"/>
              <a:t>+</a:t>
            </a:r>
            <a:r>
              <a:rPr lang="zh-CN" altLang="en-US" dirty="0"/>
              <a:t>叉积运算 构成李代数</a:t>
            </a:r>
            <a:endParaRPr lang="en-US" altLang="zh-CN" dirty="0"/>
          </a:p>
          <a:p>
            <a:r>
              <a:rPr lang="zh-CN" altLang="en-US" dirty="0"/>
              <a:t>李代数 </a:t>
            </a:r>
            <a:r>
              <a:rPr lang="en-US" altLang="zh-CN" dirty="0"/>
              <a:t>so(3)</a:t>
            </a:r>
            <a:r>
              <a:rPr lang="zh-CN" altLang="en-US" dirty="0"/>
              <a:t>：</a:t>
            </a:r>
            <a:endParaRPr lang="en-US" altLang="zh-CN" dirty="0"/>
          </a:p>
          <a:p>
            <a:r>
              <a:rPr lang="zh-CN" altLang="en-US" dirty="0"/>
              <a:t>其中：</a:t>
            </a:r>
          </a:p>
        </p:txBody>
      </p:sp>
      <p:sp>
        <p:nvSpPr>
          <p:cNvPr id="4" name="灯片编号占位符 3"/>
          <p:cNvSpPr>
            <a:spLocks noGrp="1"/>
          </p:cNvSpPr>
          <p:nvPr>
            <p:ph type="sldNum" sz="quarter" idx="12"/>
          </p:nvPr>
        </p:nvSpPr>
        <p:spPr/>
        <p:txBody>
          <a:bodyPr/>
          <a:lstStyle/>
          <a:p>
            <a:fld id="{6D22F896-40B5-4ADD-8801-0D06FADFA095}" type="slidenum">
              <a:rPr lang="en-US" smtClean="0"/>
              <a:t>43</a:t>
            </a:fld>
            <a:endParaRPr lang="en-US" dirty="0"/>
          </a:p>
        </p:txBody>
      </p:sp>
      <p:pic>
        <p:nvPicPr>
          <p:cNvPr id="5" name="图片 4"/>
          <p:cNvPicPr>
            <a:picLocks noChangeAspect="1"/>
          </p:cNvPicPr>
          <p:nvPr/>
        </p:nvPicPr>
        <p:blipFill>
          <a:blip r:embed="rId2"/>
          <a:stretch>
            <a:fillRect/>
          </a:stretch>
        </p:blipFill>
        <p:spPr>
          <a:xfrm>
            <a:off x="3904774" y="3393717"/>
            <a:ext cx="4206605" cy="571550"/>
          </a:xfrm>
          <a:prstGeom prst="rect">
            <a:avLst/>
          </a:prstGeom>
        </p:spPr>
      </p:pic>
      <p:pic>
        <p:nvPicPr>
          <p:cNvPr id="6" name="图片 5"/>
          <p:cNvPicPr>
            <a:picLocks noChangeAspect="1"/>
          </p:cNvPicPr>
          <p:nvPr/>
        </p:nvPicPr>
        <p:blipFill>
          <a:blip r:embed="rId3"/>
          <a:stretch>
            <a:fillRect/>
          </a:stretch>
        </p:blipFill>
        <p:spPr>
          <a:xfrm>
            <a:off x="2763812" y="4195639"/>
            <a:ext cx="4519052" cy="1432684"/>
          </a:xfrm>
          <a:prstGeom prst="rect">
            <a:avLst/>
          </a:prstGeom>
        </p:spPr>
      </p:pic>
      <p:pic>
        <p:nvPicPr>
          <p:cNvPr id="7" name="图片 6"/>
          <p:cNvPicPr>
            <a:picLocks noChangeAspect="1"/>
          </p:cNvPicPr>
          <p:nvPr/>
        </p:nvPicPr>
        <p:blipFill>
          <a:blip r:embed="rId4"/>
          <a:stretch>
            <a:fillRect/>
          </a:stretch>
        </p:blipFill>
        <p:spPr>
          <a:xfrm>
            <a:off x="7663660" y="4618585"/>
            <a:ext cx="3391194" cy="586791"/>
          </a:xfrm>
          <a:prstGeom prst="rect">
            <a:avLst/>
          </a:prstGeom>
        </p:spPr>
      </p:pic>
      <p:sp>
        <p:nvSpPr>
          <p:cNvPr id="8" name="文本框 7"/>
          <p:cNvSpPr txBox="1"/>
          <p:nvPr/>
        </p:nvSpPr>
        <p:spPr>
          <a:xfrm>
            <a:off x="7728438" y="4273062"/>
            <a:ext cx="1107996" cy="369332"/>
          </a:xfrm>
          <a:prstGeom prst="rect">
            <a:avLst/>
          </a:prstGeom>
          <a:noFill/>
        </p:spPr>
        <p:txBody>
          <a:bodyPr wrap="none" rtlCol="0">
            <a:spAutoFit/>
          </a:bodyPr>
          <a:lstStyle/>
          <a:p>
            <a:r>
              <a:rPr lang="zh-CN" altLang="en-US" dirty="0"/>
              <a:t>李括号：</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 </a:t>
            </a:r>
            <a:r>
              <a:rPr lang="zh-CN" altLang="en-US" dirty="0"/>
              <a:t>李群李代数基础</a:t>
            </a:r>
          </a:p>
        </p:txBody>
      </p:sp>
      <p:sp>
        <p:nvSpPr>
          <p:cNvPr id="3" name="内容占位符 2"/>
          <p:cNvSpPr>
            <a:spLocks noGrp="1"/>
          </p:cNvSpPr>
          <p:nvPr>
            <p:ph idx="1"/>
          </p:nvPr>
        </p:nvSpPr>
        <p:spPr>
          <a:xfrm>
            <a:off x="1451579" y="2015732"/>
            <a:ext cx="9603275" cy="4297145"/>
          </a:xfrm>
        </p:spPr>
        <p:txBody>
          <a:bodyPr/>
          <a:lstStyle/>
          <a:p>
            <a:r>
              <a:rPr lang="zh-CN" altLang="en-US" dirty="0"/>
              <a:t>同理，对于李代数 </a:t>
            </a:r>
            <a:r>
              <a:rPr lang="en-US" altLang="zh-CN" dirty="0"/>
              <a:t>se(3)</a:t>
            </a:r>
            <a:r>
              <a:rPr lang="zh-CN" altLang="en-US" dirty="0"/>
              <a:t>：</a:t>
            </a:r>
            <a:endParaRPr lang="en-US" altLang="zh-CN" dirty="0"/>
          </a:p>
          <a:p>
            <a:endParaRPr lang="en-US" altLang="zh-CN" dirty="0"/>
          </a:p>
          <a:p>
            <a:endParaRPr lang="en-US" altLang="zh-CN" dirty="0"/>
          </a:p>
          <a:p>
            <a:r>
              <a:rPr lang="en-US" altLang="zh-CN" dirty="0"/>
              <a:t>se(3) </a:t>
            </a:r>
            <a:r>
              <a:rPr lang="zh-CN" altLang="en-US" dirty="0"/>
              <a:t>由三个平移分量和三个旋转分量组成</a:t>
            </a:r>
            <a:endParaRPr lang="en-US" altLang="zh-CN" dirty="0"/>
          </a:p>
          <a:p>
            <a:pPr lvl="1"/>
            <a:r>
              <a:rPr lang="zh-CN" altLang="en-US" dirty="0"/>
              <a:t>旋转与</a:t>
            </a:r>
            <a:r>
              <a:rPr lang="en-US" altLang="zh-CN" dirty="0"/>
              <a:t>so(3)</a:t>
            </a:r>
            <a:r>
              <a:rPr lang="zh-CN" altLang="en-US" dirty="0"/>
              <a:t>相同</a:t>
            </a:r>
            <a:endParaRPr lang="en-US" altLang="zh-CN" dirty="0"/>
          </a:p>
          <a:p>
            <a:pPr lvl="1"/>
            <a:r>
              <a:rPr lang="zh-CN" altLang="en-US" dirty="0"/>
              <a:t>平移是普通的向量</a:t>
            </a:r>
            <a:r>
              <a:rPr lang="en-US" altLang="zh-CN" dirty="0"/>
              <a:t>——</a:t>
            </a:r>
            <a:r>
              <a:rPr lang="zh-CN" altLang="en-US" dirty="0"/>
              <a:t>但不是</a:t>
            </a:r>
            <a:r>
              <a:rPr lang="en-US" altLang="zh-CN" dirty="0"/>
              <a:t>SE3</a:t>
            </a:r>
            <a:r>
              <a:rPr lang="zh-CN" altLang="en-US" dirty="0"/>
              <a:t>上的平移分量！</a:t>
            </a:r>
            <a:endParaRPr lang="en-US" altLang="zh-CN" dirty="0"/>
          </a:p>
          <a:p>
            <a:r>
              <a:rPr lang="zh-CN" altLang="en-US" dirty="0"/>
              <a:t>上尖尖</a:t>
            </a:r>
            <a:r>
              <a:rPr lang="en-US" altLang="zh-CN" dirty="0"/>
              <a:t>^ </a:t>
            </a:r>
            <a:r>
              <a:rPr lang="zh-CN" altLang="en-US" dirty="0"/>
              <a:t>不再是反对称矩阵，但仍保留记法：</a:t>
            </a:r>
          </a:p>
        </p:txBody>
      </p:sp>
      <p:sp>
        <p:nvSpPr>
          <p:cNvPr id="4" name="灯片编号占位符 3"/>
          <p:cNvSpPr>
            <a:spLocks noGrp="1"/>
          </p:cNvSpPr>
          <p:nvPr>
            <p:ph type="sldNum" sz="quarter" idx="12"/>
          </p:nvPr>
        </p:nvSpPr>
        <p:spPr/>
        <p:txBody>
          <a:bodyPr/>
          <a:lstStyle/>
          <a:p>
            <a:fld id="{6D22F896-40B5-4ADD-8801-0D06FADFA095}" type="slidenum">
              <a:rPr lang="en-US" smtClean="0"/>
              <a:t>44</a:t>
            </a:fld>
            <a:endParaRPr lang="en-US" dirty="0"/>
          </a:p>
        </p:txBody>
      </p:sp>
      <p:pic>
        <p:nvPicPr>
          <p:cNvPr id="5" name="图片 4"/>
          <p:cNvPicPr>
            <a:picLocks noChangeAspect="1"/>
          </p:cNvPicPr>
          <p:nvPr/>
        </p:nvPicPr>
        <p:blipFill>
          <a:blip r:embed="rId2"/>
          <a:stretch>
            <a:fillRect/>
          </a:stretch>
        </p:blipFill>
        <p:spPr>
          <a:xfrm>
            <a:off x="3112477" y="2389837"/>
            <a:ext cx="7051784" cy="1153329"/>
          </a:xfrm>
          <a:prstGeom prst="rect">
            <a:avLst/>
          </a:prstGeom>
        </p:spPr>
      </p:pic>
      <p:pic>
        <p:nvPicPr>
          <p:cNvPr id="6" name="图片 5"/>
          <p:cNvPicPr>
            <a:picLocks noChangeAspect="1"/>
          </p:cNvPicPr>
          <p:nvPr/>
        </p:nvPicPr>
        <p:blipFill>
          <a:blip r:embed="rId3"/>
          <a:stretch>
            <a:fillRect/>
          </a:stretch>
        </p:blipFill>
        <p:spPr>
          <a:xfrm>
            <a:off x="2762996" y="5277048"/>
            <a:ext cx="3078747" cy="1097375"/>
          </a:xfrm>
          <a:prstGeom prst="rect">
            <a:avLst/>
          </a:prstGeom>
        </p:spPr>
      </p:pic>
      <p:pic>
        <p:nvPicPr>
          <p:cNvPr id="7" name="图片 6"/>
          <p:cNvPicPr>
            <a:picLocks noChangeAspect="1"/>
          </p:cNvPicPr>
          <p:nvPr/>
        </p:nvPicPr>
        <p:blipFill>
          <a:blip r:embed="rId4"/>
          <a:stretch>
            <a:fillRect/>
          </a:stretch>
        </p:blipFill>
        <p:spPr>
          <a:xfrm>
            <a:off x="8273313" y="4648462"/>
            <a:ext cx="2781541" cy="708721"/>
          </a:xfrm>
          <a:prstGeom prst="rect">
            <a:avLst/>
          </a:prstGeom>
        </p:spPr>
      </p:pic>
      <p:sp>
        <p:nvSpPr>
          <p:cNvPr id="8" name="文本框 7"/>
          <p:cNvSpPr txBox="1"/>
          <p:nvPr/>
        </p:nvSpPr>
        <p:spPr>
          <a:xfrm>
            <a:off x="9225501" y="4279130"/>
            <a:ext cx="877163" cy="369332"/>
          </a:xfrm>
          <a:prstGeom prst="rect">
            <a:avLst/>
          </a:prstGeom>
          <a:noFill/>
        </p:spPr>
        <p:txBody>
          <a:bodyPr wrap="none" rtlCol="0">
            <a:spAutoFit/>
          </a:bodyPr>
          <a:lstStyle/>
          <a:p>
            <a:r>
              <a:rPr lang="zh-CN" altLang="en-US" dirty="0"/>
              <a:t>李括号</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指数映射和对数映射</a:t>
            </a:r>
          </a:p>
        </p:txBody>
      </p:sp>
      <p:sp>
        <p:nvSpPr>
          <p:cNvPr id="3" name="文本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6D22F896-40B5-4ADD-8801-0D06FADFA095}" type="slidenum">
              <a:rPr lang="en-US" smtClean="0"/>
              <a:t>45</a:t>
            </a:fld>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指数映射和对数映射</a:t>
            </a:r>
          </a:p>
        </p:txBody>
      </p:sp>
      <p:sp>
        <p:nvSpPr>
          <p:cNvPr id="3" name="内容占位符 2"/>
          <p:cNvSpPr>
            <a:spLocks noGrp="1"/>
          </p:cNvSpPr>
          <p:nvPr>
            <p:ph idx="1"/>
          </p:nvPr>
        </p:nvSpPr>
        <p:spPr/>
        <p:txBody>
          <a:bodyPr/>
          <a:lstStyle/>
          <a:p>
            <a:r>
              <a:rPr lang="zh-CN" altLang="en-US" dirty="0"/>
              <a:t>指数映射反映了从李代数到李群的对应关系：</a:t>
            </a:r>
            <a:endParaRPr lang="en-US" altLang="zh-CN" dirty="0"/>
          </a:p>
          <a:p>
            <a:endParaRPr lang="en-US" altLang="zh-CN" dirty="0"/>
          </a:p>
          <a:p>
            <a:r>
              <a:rPr lang="zh-CN" altLang="en-US" dirty="0"/>
              <a:t>但是       是一个矩阵，对于矩阵，如何定义求指数运算？</a:t>
            </a:r>
            <a:r>
              <a:rPr lang="en-US" altLang="zh-CN" dirty="0"/>
              <a:t>——Taylor</a:t>
            </a:r>
            <a:r>
              <a:rPr lang="zh-CN" altLang="en-US" dirty="0"/>
              <a:t>展开</a:t>
            </a:r>
            <a:endParaRPr lang="en-US" altLang="zh-CN" dirty="0"/>
          </a:p>
          <a:p>
            <a:r>
              <a:rPr lang="zh-CN" altLang="en-US" dirty="0"/>
              <a:t>由于     是向量，定义其角度和模长：</a:t>
            </a:r>
            <a:endParaRPr lang="en-US" altLang="zh-CN" dirty="0"/>
          </a:p>
          <a:p>
            <a:pPr lvl="1"/>
            <a:r>
              <a:rPr lang="zh-CN" altLang="en-US" dirty="0"/>
              <a:t>角度乘单位向量：</a:t>
            </a:r>
            <a:endParaRPr lang="en-US" altLang="zh-CN" dirty="0"/>
          </a:p>
          <a:p>
            <a:pPr lvl="1"/>
            <a:r>
              <a:rPr lang="zh-CN" altLang="en-US" dirty="0"/>
              <a:t>关于    ，可以验证以下性质：</a:t>
            </a:r>
          </a:p>
        </p:txBody>
      </p:sp>
      <p:sp>
        <p:nvSpPr>
          <p:cNvPr id="4" name="灯片编号占位符 3"/>
          <p:cNvSpPr>
            <a:spLocks noGrp="1"/>
          </p:cNvSpPr>
          <p:nvPr>
            <p:ph type="sldNum" sz="quarter" idx="12"/>
          </p:nvPr>
        </p:nvSpPr>
        <p:spPr/>
        <p:txBody>
          <a:bodyPr/>
          <a:lstStyle/>
          <a:p>
            <a:fld id="{6D22F896-40B5-4ADD-8801-0D06FADFA095}" type="slidenum">
              <a:rPr lang="en-US" smtClean="0"/>
              <a:t>46</a:t>
            </a:fld>
            <a:endParaRPr lang="en-US" dirty="0"/>
          </a:p>
        </p:txBody>
      </p:sp>
      <mc:AlternateContent xmlns:mc="http://schemas.openxmlformats.org/markup-compatibility/2006" xmlns:a14="http://schemas.microsoft.com/office/drawing/2010/main">
        <mc:Choice Requires="a14">
          <p:sp>
            <p:nvSpPr>
              <p:cNvPr id="5" name="矩形 4"/>
              <p:cNvSpPr/>
              <p:nvPr/>
            </p:nvSpPr>
            <p:spPr>
              <a:xfrm>
                <a:off x="5372339" y="2567326"/>
                <a:ext cx="1517659"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𝑅</m:t>
                      </m:r>
                      <m:r>
                        <a:rPr lang="zh-CN" altLang="en-US" i="0">
                          <a:latin typeface="Cambria Math" panose="02040503050406030204" pitchFamily="18" charset="0"/>
                        </a:rPr>
                        <m:t>=</m:t>
                      </m:r>
                      <m:r>
                        <m:rPr>
                          <m:sty m:val="p"/>
                        </m:rPr>
                        <a:rPr lang="zh-CN" altLang="en-US" i="0">
                          <a:latin typeface="Cambria Math" panose="02040503050406030204" pitchFamily="18" charset="0"/>
                        </a:rPr>
                        <m:t>exp</m:t>
                      </m:r>
                      <m:d>
                        <m:dPr>
                          <m:ctrlPr>
                            <a:rPr lang="zh-CN" altLang="en-US" i="1">
                              <a:latin typeface="Cambria Math" panose="02040503050406030204" pitchFamily="18" charset="0"/>
                            </a:rPr>
                          </m:ctrlPr>
                        </m:dPr>
                        <m:e>
                          <m:sSup>
                            <m:sSupPr>
                              <m:ctrlPr>
                                <a:rPr lang="zh-CN" altLang="en-US" i="1">
                                  <a:latin typeface="Cambria Math" panose="02040503050406030204" pitchFamily="18" charset="0"/>
                                </a:rPr>
                              </m:ctrlPr>
                            </m:sSupPr>
                            <m:e>
                              <m:r>
                                <a:rPr lang="zh-CN" altLang="en-US" i="1">
                                  <a:latin typeface="Cambria Math" panose="02040503050406030204" pitchFamily="18" charset="0"/>
                                </a:rPr>
                                <m:t>𝜙</m:t>
                              </m:r>
                            </m:e>
                            <m:sup>
                              <m:r>
                                <a:rPr lang="zh-CN" altLang="en-US" i="0">
                                  <a:latin typeface="Cambria Math" panose="02040503050406030204" pitchFamily="18" charset="0"/>
                                </a:rPr>
                                <m:t>∧</m:t>
                              </m:r>
                            </m:sup>
                          </m:sSup>
                        </m:e>
                      </m:d>
                    </m:oMath>
                  </m:oMathPara>
                </a14:m>
                <a:endParaRPr lang="zh-CN" altLang="en-US" dirty="0"/>
              </a:p>
            </p:txBody>
          </p:sp>
        </mc:Choice>
        <mc:Fallback xmlns="">
          <p:sp>
            <p:nvSpPr>
              <p:cNvPr id="5" name="矩形 4"/>
              <p:cNvSpPr>
                <a:spLocks noRot="1" noChangeAspect="1" noMove="1" noResize="1" noEditPoints="1" noAdjustHandles="1" noChangeArrowheads="1" noChangeShapeType="1" noTextEdit="1"/>
              </p:cNvSpPr>
              <p:nvPr/>
            </p:nvSpPr>
            <p:spPr>
              <a:xfrm>
                <a:off x="5372339" y="2567326"/>
                <a:ext cx="1517659" cy="369332"/>
              </a:xfrm>
              <a:prstGeom prst="rect">
                <a:avLst/>
              </a:prstGeom>
              <a:blipFill rotWithShape="1">
                <a:blip r:embed="rId2"/>
                <a:stretch>
                  <a:fillRect l="-560" t="-2241" r="-486" b="-2122"/>
                </a:stretch>
              </a:blipFill>
            </p:spPr>
            <p:style>
              <a:lnRef idx="2">
                <a:schemeClr val="accent2"/>
              </a:lnRef>
              <a:fillRef idx="1">
                <a:schemeClr val="lt1"/>
              </a:fillRef>
              <a:effectRef idx="0">
                <a:schemeClr val="accent2"/>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2241029" y="3033318"/>
                <a:ext cx="51783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zh-CN" altLang="en-US" i="1">
                              <a:latin typeface="Cambria Math" panose="02040503050406030204" pitchFamily="18" charset="0"/>
                            </a:rPr>
                          </m:ctrlPr>
                        </m:sSupPr>
                        <m:e>
                          <m:r>
                            <a:rPr lang="zh-CN" altLang="en-US" i="1">
                              <a:latin typeface="Cambria Math" panose="02040503050406030204" pitchFamily="18" charset="0"/>
                            </a:rPr>
                            <m:t>𝜙</m:t>
                          </m:r>
                        </m:e>
                        <m:sup>
                          <m:r>
                            <a:rPr lang="zh-CN" altLang="en-US" i="0">
                              <a:latin typeface="Cambria Math" panose="02040503050406030204" pitchFamily="18" charset="0"/>
                            </a:rPr>
                            <m:t>∧</m:t>
                          </m:r>
                        </m:sup>
                      </m:sSup>
                    </m:oMath>
                  </m:oMathPara>
                </a14:m>
                <a:endParaRPr lang="zh-CN" altLang="en-US" dirty="0"/>
              </a:p>
            </p:txBody>
          </p:sp>
        </mc:Choice>
        <mc:Fallback xmlns="">
          <p:sp>
            <p:nvSpPr>
              <p:cNvPr id="6" name="矩形 5"/>
              <p:cNvSpPr>
                <a:spLocks noRot="1" noChangeAspect="1" noMove="1" noResize="1" noEditPoints="1" noAdjustHandles="1" noChangeArrowheads="1" noChangeShapeType="1" noTextEdit="1"/>
              </p:cNvSpPr>
              <p:nvPr/>
            </p:nvSpPr>
            <p:spPr>
              <a:xfrm>
                <a:off x="2241029" y="3033318"/>
                <a:ext cx="517834" cy="369332"/>
              </a:xfrm>
              <a:prstGeom prst="rect">
                <a:avLst/>
              </a:prstGeom>
              <a:blipFill rotWithShape="1">
                <a:blip r:embed="rId3"/>
                <a:stretch>
                  <a:fillRect l="-22" t="-151" r="82" b="87"/>
                </a:stretch>
              </a:blipFill>
            </p:spPr>
            <p:txBody>
              <a:bodyPr/>
              <a:lstStyle/>
              <a:p>
                <a:r>
                  <a:rPr lang="zh-CN" altLang="en-US">
                    <a:noFill/>
                  </a:rPr>
                  <a:t> </a:t>
                </a:r>
              </a:p>
            </p:txBody>
          </p:sp>
        </mc:Fallback>
      </mc:AlternateContent>
      <p:pic>
        <p:nvPicPr>
          <p:cNvPr id="7" name="图片 6"/>
          <p:cNvPicPr>
            <a:picLocks noChangeAspect="1"/>
          </p:cNvPicPr>
          <p:nvPr/>
        </p:nvPicPr>
        <p:blipFill>
          <a:blip r:embed="rId4"/>
          <a:stretch>
            <a:fillRect/>
          </a:stretch>
        </p:blipFill>
        <p:spPr>
          <a:xfrm>
            <a:off x="7979643" y="3573739"/>
            <a:ext cx="2872989" cy="769687"/>
          </a:xfrm>
          <a:prstGeom prst="rect">
            <a:avLst/>
          </a:prstGeom>
        </p:spPr>
      </p:pic>
      <mc:AlternateContent xmlns:mc="http://schemas.openxmlformats.org/markup-compatibility/2006" xmlns:a14="http://schemas.microsoft.com/office/drawing/2010/main">
        <mc:Choice Requires="a14">
          <p:sp>
            <p:nvSpPr>
              <p:cNvPr id="8" name="矩形 7"/>
              <p:cNvSpPr/>
              <p:nvPr/>
            </p:nvSpPr>
            <p:spPr>
              <a:xfrm>
                <a:off x="2208790" y="3520694"/>
                <a:ext cx="40440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𝜙</m:t>
                      </m:r>
                    </m:oMath>
                  </m:oMathPara>
                </a14:m>
                <a:endParaRPr lang="zh-CN" altLang="en-US" dirty="0"/>
              </a:p>
            </p:txBody>
          </p:sp>
        </mc:Choice>
        <mc:Fallback xmlns="">
          <p:sp>
            <p:nvSpPr>
              <p:cNvPr id="8" name="矩形 7"/>
              <p:cNvSpPr>
                <a:spLocks noRot="1" noChangeAspect="1" noMove="1" noResize="1" noEditPoints="1" noAdjustHandles="1" noChangeArrowheads="1" noChangeShapeType="1" noTextEdit="1"/>
              </p:cNvSpPr>
              <p:nvPr/>
            </p:nvSpPr>
            <p:spPr>
              <a:xfrm>
                <a:off x="2208790" y="3520694"/>
                <a:ext cx="404406" cy="369332"/>
              </a:xfrm>
              <a:prstGeom prst="rect">
                <a:avLst/>
              </a:prstGeom>
              <a:blipFill rotWithShape="1">
                <a:blip r:embed="rId5"/>
                <a:stretch>
                  <a:fillRect l="-64" t="-69" r="42" b="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3875487" y="3933986"/>
                <a:ext cx="96949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𝜙</m:t>
                      </m:r>
                      <m:r>
                        <a:rPr lang="zh-CN" altLang="en-US" i="0">
                          <a:latin typeface="Cambria Math" panose="02040503050406030204" pitchFamily="18" charset="0"/>
                        </a:rPr>
                        <m:t>=</m:t>
                      </m:r>
                      <m:r>
                        <a:rPr lang="zh-CN" altLang="en-US" i="1">
                          <a:latin typeface="Cambria Math" panose="02040503050406030204" pitchFamily="18" charset="0"/>
                        </a:rPr>
                        <m:t>𝜃</m:t>
                      </m:r>
                      <m:r>
                        <a:rPr lang="zh-CN" altLang="en-US" i="1">
                          <a:latin typeface="Cambria Math" panose="02040503050406030204" pitchFamily="18" charset="0"/>
                        </a:rPr>
                        <m:t>𝑎</m:t>
                      </m:r>
                    </m:oMath>
                  </m:oMathPara>
                </a14:m>
                <a:endParaRPr lang="zh-CN" altLang="en-US" dirty="0"/>
              </a:p>
            </p:txBody>
          </p:sp>
        </mc:Choice>
        <mc:Fallback xmlns="">
          <p:sp>
            <p:nvSpPr>
              <p:cNvPr id="9" name="矩形 8"/>
              <p:cNvSpPr>
                <a:spLocks noRot="1" noChangeAspect="1" noMove="1" noResize="1" noEditPoints="1" noAdjustHandles="1" noChangeArrowheads="1" noChangeShapeType="1" noTextEdit="1"/>
              </p:cNvSpPr>
              <p:nvPr/>
            </p:nvSpPr>
            <p:spPr>
              <a:xfrm>
                <a:off x="3875487" y="3933986"/>
                <a:ext cx="969496" cy="369332"/>
              </a:xfrm>
              <a:prstGeom prst="rect">
                <a:avLst/>
              </a:prstGeom>
              <a:blipFill rotWithShape="1">
                <a:blip r:embed="rId6"/>
                <a:stretch>
                  <a:fillRect l="-8" t="-44" r="59" b="15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2593173" y="4343426"/>
                <a:ext cx="37625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𝑎</m:t>
                      </m:r>
                    </m:oMath>
                  </m:oMathPara>
                </a14:m>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2593173" y="4343426"/>
                <a:ext cx="376257" cy="369332"/>
              </a:xfrm>
              <a:prstGeom prst="rect">
                <a:avLst/>
              </a:prstGeom>
              <a:blipFill rotWithShape="1">
                <a:blip r:embed="rId7"/>
                <a:stretch>
                  <a:fillRect l="-124" t="-7" r="45" b="115"/>
                </a:stretch>
              </a:blipFill>
            </p:spPr>
            <p:txBody>
              <a:bodyPr/>
              <a:lstStyle/>
              <a:p>
                <a:r>
                  <a:rPr lang="zh-CN" altLang="en-US">
                    <a:noFill/>
                  </a:rPr>
                  <a:t> </a:t>
                </a:r>
              </a:p>
            </p:txBody>
          </p:sp>
        </mc:Fallback>
      </mc:AlternateContent>
      <p:pic>
        <p:nvPicPr>
          <p:cNvPr id="11" name="图片 10"/>
          <p:cNvPicPr>
            <a:picLocks noChangeAspect="1"/>
          </p:cNvPicPr>
          <p:nvPr/>
        </p:nvPicPr>
        <p:blipFill>
          <a:blip r:embed="rId8"/>
          <a:stretch>
            <a:fillRect/>
          </a:stretch>
        </p:blipFill>
        <p:spPr>
          <a:xfrm>
            <a:off x="2613196" y="4756718"/>
            <a:ext cx="2453853" cy="563929"/>
          </a:xfrm>
          <a:prstGeom prst="rect">
            <a:avLst/>
          </a:prstGeom>
        </p:spPr>
      </p:pic>
      <p:pic>
        <p:nvPicPr>
          <p:cNvPr id="12" name="图片 11"/>
          <p:cNvPicPr>
            <a:picLocks noChangeAspect="1"/>
          </p:cNvPicPr>
          <p:nvPr/>
        </p:nvPicPr>
        <p:blipFill>
          <a:blip r:embed="rId9"/>
          <a:stretch>
            <a:fillRect/>
          </a:stretch>
        </p:blipFill>
        <p:spPr>
          <a:xfrm>
            <a:off x="2781301" y="5392440"/>
            <a:ext cx="2118544" cy="548688"/>
          </a:xfrm>
          <a:prstGeom prst="rect">
            <a:avLst/>
          </a:prstGeom>
        </p:spPr>
      </p:pic>
      <p:sp>
        <p:nvSpPr>
          <p:cNvPr id="13" name="文本框 12"/>
          <p:cNvSpPr txBox="1"/>
          <p:nvPr/>
        </p:nvSpPr>
        <p:spPr>
          <a:xfrm>
            <a:off x="6523893" y="4951315"/>
            <a:ext cx="5104924" cy="369332"/>
          </a:xfrm>
          <a:prstGeom prst="rect">
            <a:avLst/>
          </a:prstGeom>
          <a:noFill/>
        </p:spPr>
        <p:txBody>
          <a:bodyPr wrap="none" rtlCol="0">
            <a:spAutoFit/>
          </a:bodyPr>
          <a:lstStyle/>
          <a:p>
            <a:r>
              <a:rPr lang="zh-CN" altLang="en-US" dirty="0"/>
              <a:t>这为化解</a:t>
            </a:r>
            <a:r>
              <a:rPr lang="en-US" altLang="zh-CN" dirty="0"/>
              <a:t>Taylor</a:t>
            </a:r>
            <a:r>
              <a:rPr lang="zh-CN" altLang="en-US" dirty="0"/>
              <a:t>展式中的高阶项提供了有效方法</a:t>
            </a:r>
          </a:p>
        </p:txBody>
      </p:sp>
      <p:sp>
        <p:nvSpPr>
          <p:cNvPr id="14" name="右箭头 13"/>
          <p:cNvSpPr/>
          <p:nvPr/>
        </p:nvSpPr>
        <p:spPr>
          <a:xfrm rot="10800000">
            <a:off x="5577566" y="5052109"/>
            <a:ext cx="744727" cy="167744"/>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指数映射和对数映射</a:t>
            </a:r>
          </a:p>
        </p:txBody>
      </p:sp>
      <p:sp>
        <p:nvSpPr>
          <p:cNvPr id="3" name="内容占位符 2"/>
          <p:cNvSpPr>
            <a:spLocks noGrp="1"/>
          </p:cNvSpPr>
          <p:nvPr>
            <p:ph idx="1"/>
          </p:nvPr>
        </p:nvSpPr>
        <p:spPr>
          <a:xfrm>
            <a:off x="1451579" y="2015732"/>
            <a:ext cx="9603275" cy="3919076"/>
          </a:xfrm>
        </p:spPr>
        <p:txBody>
          <a:bodyPr/>
          <a:lstStyle/>
          <a:p>
            <a:r>
              <a:rPr lang="en-US" altLang="zh-CN" dirty="0"/>
              <a:t>Taylor</a:t>
            </a:r>
            <a:r>
              <a:rPr lang="zh-CN" altLang="en-US" dirty="0"/>
              <a:t>展开：</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最后得到一个似曾相识的结果：</a:t>
            </a:r>
          </a:p>
        </p:txBody>
      </p:sp>
      <p:sp>
        <p:nvSpPr>
          <p:cNvPr id="4" name="灯片编号占位符 3"/>
          <p:cNvSpPr>
            <a:spLocks noGrp="1"/>
          </p:cNvSpPr>
          <p:nvPr>
            <p:ph type="sldNum" sz="quarter" idx="12"/>
          </p:nvPr>
        </p:nvSpPr>
        <p:spPr/>
        <p:txBody>
          <a:bodyPr/>
          <a:lstStyle/>
          <a:p>
            <a:fld id="{6D22F896-40B5-4ADD-8801-0D06FADFA095}" type="slidenum">
              <a:rPr lang="en-US" smtClean="0"/>
              <a:t>47</a:t>
            </a:fld>
            <a:endParaRPr lang="en-US" dirty="0"/>
          </a:p>
        </p:txBody>
      </p:sp>
      <p:pic>
        <p:nvPicPr>
          <p:cNvPr id="5" name="图片 4"/>
          <p:cNvPicPr>
            <a:picLocks noChangeAspect="1"/>
          </p:cNvPicPr>
          <p:nvPr/>
        </p:nvPicPr>
        <p:blipFill>
          <a:blip r:embed="rId2"/>
          <a:stretch>
            <a:fillRect/>
          </a:stretch>
        </p:blipFill>
        <p:spPr>
          <a:xfrm>
            <a:off x="3546454" y="1409830"/>
            <a:ext cx="8352244" cy="3756986"/>
          </a:xfrm>
          <a:prstGeom prst="rect">
            <a:avLst/>
          </a:prstGeom>
          <a:ln>
            <a:solidFill>
              <a:schemeClr val="accent2"/>
            </a:solidFill>
          </a:ln>
        </p:spPr>
      </p:pic>
      <p:pic>
        <p:nvPicPr>
          <p:cNvPr id="6" name="图片 5"/>
          <p:cNvPicPr>
            <a:picLocks noChangeAspect="1"/>
          </p:cNvPicPr>
          <p:nvPr/>
        </p:nvPicPr>
        <p:blipFill>
          <a:blip r:embed="rId3"/>
          <a:stretch>
            <a:fillRect/>
          </a:stretch>
        </p:blipFill>
        <p:spPr>
          <a:xfrm>
            <a:off x="5581723" y="5408982"/>
            <a:ext cx="5090601" cy="525826"/>
          </a:xfrm>
          <a:prstGeom prst="rect">
            <a:avLst/>
          </a:prstGeom>
          <a:ln>
            <a:solidFill>
              <a:schemeClr val="accent1"/>
            </a:solid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指数映射和对数映射</a:t>
            </a:r>
          </a:p>
        </p:txBody>
      </p:sp>
      <p:sp>
        <p:nvSpPr>
          <p:cNvPr id="3" name="内容占位符 2"/>
          <p:cNvSpPr>
            <a:spLocks noGrp="1"/>
          </p:cNvSpPr>
          <p:nvPr>
            <p:ph idx="1"/>
          </p:nvPr>
        </p:nvSpPr>
        <p:spPr>
          <a:xfrm>
            <a:off x="1451579" y="2015732"/>
            <a:ext cx="9603275" cy="4086130"/>
          </a:xfrm>
        </p:spPr>
        <p:txBody>
          <a:bodyPr/>
          <a:lstStyle/>
          <a:p>
            <a:r>
              <a:rPr lang="zh-CN" altLang="en-US" dirty="0">
                <a:solidFill>
                  <a:schemeClr val="accent2"/>
                </a:solidFill>
              </a:rPr>
              <a:t>罗德里格斯</a:t>
            </a:r>
            <a:r>
              <a:rPr lang="zh-CN" altLang="en-US" dirty="0"/>
              <a:t>公式：</a:t>
            </a:r>
            <a:endParaRPr lang="en-US" altLang="zh-CN" dirty="0"/>
          </a:p>
          <a:p>
            <a:r>
              <a:rPr lang="zh-CN" altLang="en-US" dirty="0"/>
              <a:t>这说明 </a:t>
            </a:r>
            <a:r>
              <a:rPr lang="en-US" altLang="zh-CN" dirty="0"/>
              <a:t>so(3) </a:t>
            </a:r>
            <a:r>
              <a:rPr lang="zh-CN" altLang="en-US" dirty="0"/>
              <a:t>的物理意义就是旋转向量</a:t>
            </a:r>
            <a:endParaRPr lang="en-US" altLang="zh-CN" dirty="0"/>
          </a:p>
          <a:p>
            <a:r>
              <a:rPr lang="zh-CN" altLang="en-US" dirty="0"/>
              <a:t>反之，给定旋转矩阵时，亦能求李代数：</a:t>
            </a:r>
            <a:endParaRPr lang="en-US" altLang="zh-CN" dirty="0"/>
          </a:p>
          <a:p>
            <a:endParaRPr lang="en-US" altLang="zh-CN" dirty="0"/>
          </a:p>
          <a:p>
            <a:endParaRPr lang="en-US" altLang="zh-CN" dirty="0"/>
          </a:p>
          <a:p>
            <a:r>
              <a:rPr lang="zh-CN" altLang="en-US" dirty="0"/>
              <a:t>但实际当中没必要这样求，矩阵到向量的转换关系</a:t>
            </a:r>
            <a:endParaRPr lang="en-US" altLang="zh-CN" dirty="0"/>
          </a:p>
          <a:p>
            <a:endParaRPr lang="en-US" altLang="zh-CN" dirty="0"/>
          </a:p>
          <a:p>
            <a:r>
              <a:rPr lang="zh-CN" altLang="en-US" dirty="0"/>
              <a:t>至此，说明了 </a:t>
            </a:r>
            <a:r>
              <a:rPr lang="en-US" altLang="zh-CN" dirty="0"/>
              <a:t>SO(3) </a:t>
            </a:r>
            <a:r>
              <a:rPr lang="zh-CN" altLang="en-US" dirty="0"/>
              <a:t>与 </a:t>
            </a:r>
            <a:r>
              <a:rPr lang="en-US" altLang="zh-CN" dirty="0"/>
              <a:t>so(3) </a:t>
            </a:r>
            <a:r>
              <a:rPr lang="zh-CN" altLang="en-US" dirty="0"/>
              <a:t>的对应关系。</a:t>
            </a:r>
          </a:p>
        </p:txBody>
      </p:sp>
      <p:sp>
        <p:nvSpPr>
          <p:cNvPr id="4" name="灯片编号占位符 3"/>
          <p:cNvSpPr>
            <a:spLocks noGrp="1"/>
          </p:cNvSpPr>
          <p:nvPr>
            <p:ph type="sldNum" sz="quarter" idx="12"/>
          </p:nvPr>
        </p:nvSpPr>
        <p:spPr/>
        <p:txBody>
          <a:bodyPr/>
          <a:lstStyle/>
          <a:p>
            <a:fld id="{6D22F896-40B5-4ADD-8801-0D06FADFA095}" type="slidenum">
              <a:rPr lang="en-US" smtClean="0"/>
              <a:t>48</a:t>
            </a:fld>
            <a:endParaRPr lang="en-US" dirty="0"/>
          </a:p>
        </p:txBody>
      </p:sp>
      <p:pic>
        <p:nvPicPr>
          <p:cNvPr id="5" name="图片 4"/>
          <p:cNvPicPr>
            <a:picLocks noChangeAspect="1"/>
          </p:cNvPicPr>
          <p:nvPr/>
        </p:nvPicPr>
        <p:blipFill>
          <a:blip r:embed="rId2"/>
          <a:stretch>
            <a:fillRect/>
          </a:stretch>
        </p:blipFill>
        <p:spPr>
          <a:xfrm>
            <a:off x="4051862" y="2015732"/>
            <a:ext cx="5090601" cy="525826"/>
          </a:xfrm>
          <a:prstGeom prst="rect">
            <a:avLst/>
          </a:prstGeom>
          <a:ln>
            <a:solidFill>
              <a:schemeClr val="accent1"/>
            </a:solidFill>
          </a:ln>
        </p:spPr>
      </p:pic>
      <p:pic>
        <p:nvPicPr>
          <p:cNvPr id="6" name="图片 5"/>
          <p:cNvPicPr>
            <a:picLocks noChangeAspect="1"/>
          </p:cNvPicPr>
          <p:nvPr/>
        </p:nvPicPr>
        <p:blipFill>
          <a:blip r:embed="rId3"/>
          <a:stretch>
            <a:fillRect/>
          </a:stretch>
        </p:blipFill>
        <p:spPr>
          <a:xfrm>
            <a:off x="3820642" y="3496597"/>
            <a:ext cx="4656223" cy="891617"/>
          </a:xfrm>
          <a:prstGeom prst="rect">
            <a:avLst/>
          </a:prstGeom>
        </p:spPr>
      </p:pic>
      <p:pic>
        <p:nvPicPr>
          <p:cNvPr id="7" name="图片 6"/>
          <p:cNvPicPr>
            <a:picLocks noChangeAspect="1"/>
          </p:cNvPicPr>
          <p:nvPr/>
        </p:nvPicPr>
        <p:blipFill>
          <a:blip r:embed="rId4"/>
          <a:stretch>
            <a:fillRect/>
          </a:stretch>
        </p:blipFill>
        <p:spPr>
          <a:xfrm>
            <a:off x="3531566" y="4925278"/>
            <a:ext cx="2697714" cy="579170"/>
          </a:xfrm>
          <a:prstGeom prst="rect">
            <a:avLst/>
          </a:prstGeom>
        </p:spPr>
      </p:pic>
      <p:pic>
        <p:nvPicPr>
          <p:cNvPr id="8" name="图片 7"/>
          <p:cNvPicPr>
            <a:picLocks noChangeAspect="1"/>
          </p:cNvPicPr>
          <p:nvPr/>
        </p:nvPicPr>
        <p:blipFill>
          <a:blip r:embed="rId5"/>
          <a:stretch>
            <a:fillRect/>
          </a:stretch>
        </p:blipFill>
        <p:spPr>
          <a:xfrm>
            <a:off x="7117444" y="4963381"/>
            <a:ext cx="1508891" cy="502964"/>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指数映射和对数映射</a:t>
            </a:r>
          </a:p>
        </p:txBody>
      </p:sp>
      <p:sp>
        <p:nvSpPr>
          <p:cNvPr id="3" name="内容占位符 2"/>
          <p:cNvSpPr>
            <a:spLocks noGrp="1"/>
          </p:cNvSpPr>
          <p:nvPr>
            <p:ph idx="1"/>
          </p:nvPr>
        </p:nvSpPr>
        <p:spPr/>
        <p:txBody>
          <a:bodyPr/>
          <a:lstStyle/>
          <a:p>
            <a:r>
              <a:rPr lang="en-US" altLang="zh-CN" dirty="0"/>
              <a:t>se(3)</a:t>
            </a:r>
            <a:r>
              <a:rPr lang="zh-CN" altLang="en-US" dirty="0"/>
              <a:t>到</a:t>
            </a:r>
            <a:r>
              <a:rPr lang="en-US" altLang="zh-CN" dirty="0"/>
              <a:t>SE(3)</a:t>
            </a:r>
            <a:r>
              <a:rPr lang="zh-CN" altLang="en-US" dirty="0"/>
              <a:t>的指数映射：</a:t>
            </a:r>
          </a:p>
        </p:txBody>
      </p:sp>
      <p:sp>
        <p:nvSpPr>
          <p:cNvPr id="4" name="灯片编号占位符 3"/>
          <p:cNvSpPr>
            <a:spLocks noGrp="1"/>
          </p:cNvSpPr>
          <p:nvPr>
            <p:ph type="sldNum" sz="quarter" idx="12"/>
          </p:nvPr>
        </p:nvSpPr>
        <p:spPr/>
        <p:txBody>
          <a:bodyPr/>
          <a:lstStyle/>
          <a:p>
            <a:fld id="{6D22F896-40B5-4ADD-8801-0D06FADFA095}" type="slidenum">
              <a:rPr lang="en-US" smtClean="0"/>
              <a:t>49</a:t>
            </a:fld>
            <a:endParaRPr lang="en-US" dirty="0"/>
          </a:p>
        </p:txBody>
      </p:sp>
      <p:pic>
        <p:nvPicPr>
          <p:cNvPr id="5" name="图片 4"/>
          <p:cNvPicPr>
            <a:picLocks noChangeAspect="1"/>
          </p:cNvPicPr>
          <p:nvPr/>
        </p:nvPicPr>
        <p:blipFill>
          <a:blip r:embed="rId2"/>
          <a:stretch>
            <a:fillRect/>
          </a:stretch>
        </p:blipFill>
        <p:spPr>
          <a:xfrm>
            <a:off x="1179017" y="2663295"/>
            <a:ext cx="5334462" cy="2278577"/>
          </a:xfrm>
          <a:prstGeom prst="rect">
            <a:avLst/>
          </a:prstGeom>
        </p:spPr>
      </p:pic>
      <p:pic>
        <p:nvPicPr>
          <p:cNvPr id="6" name="图片 5"/>
          <p:cNvPicPr>
            <a:picLocks noChangeAspect="1"/>
          </p:cNvPicPr>
          <p:nvPr/>
        </p:nvPicPr>
        <p:blipFill>
          <a:blip r:embed="rId3"/>
          <a:stretch>
            <a:fillRect/>
          </a:stretch>
        </p:blipFill>
        <p:spPr>
          <a:xfrm>
            <a:off x="6909107" y="3446248"/>
            <a:ext cx="5037257" cy="838273"/>
          </a:xfrm>
          <a:prstGeom prst="rect">
            <a:avLst/>
          </a:prstGeom>
        </p:spPr>
      </p:pic>
      <p:sp>
        <p:nvSpPr>
          <p:cNvPr id="7" name="文本框 6"/>
          <p:cNvSpPr txBox="1"/>
          <p:nvPr/>
        </p:nvSpPr>
        <p:spPr>
          <a:xfrm>
            <a:off x="6909107" y="2617393"/>
            <a:ext cx="5032147" cy="646331"/>
          </a:xfrm>
          <a:prstGeom prst="rect">
            <a:avLst/>
          </a:prstGeom>
          <a:noFill/>
        </p:spPr>
        <p:txBody>
          <a:bodyPr wrap="none" rtlCol="0">
            <a:spAutoFit/>
          </a:bodyPr>
          <a:lstStyle/>
          <a:p>
            <a:r>
              <a:rPr lang="zh-CN" altLang="en-US" dirty="0"/>
              <a:t>左上角表示李代数的平移部分到矩阵的平移部分</a:t>
            </a:r>
            <a:endParaRPr lang="en-US" altLang="zh-CN" dirty="0"/>
          </a:p>
          <a:p>
            <a:r>
              <a:rPr lang="zh-CN" altLang="en-US" dirty="0"/>
              <a:t>相差一个线性变换，由 </a:t>
            </a:r>
            <a:r>
              <a:rPr lang="en-US" altLang="zh-CN" i="1" dirty="0">
                <a:latin typeface="Bodoni MT" panose="02070603080606020203" pitchFamily="18" charset="0"/>
                <a:cs typeface="Times New Roman" panose="02020603050405020304" pitchFamily="18" charset="0"/>
              </a:rPr>
              <a:t>J </a:t>
            </a:r>
            <a:r>
              <a:rPr lang="zh-CN" altLang="en-US" dirty="0"/>
              <a:t>给出</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zh-CN" altLang="en-US" dirty="0">
                <a:sym typeface="+mn-ea"/>
              </a:rPr>
              <a:t>一</a:t>
            </a:r>
            <a:r>
              <a:rPr lang="zh-CN" altLang="en-US" dirty="0"/>
              <a:t>讲 初识</a:t>
            </a:r>
            <a:r>
              <a:rPr lang="en-US" altLang="zh-CN" dirty="0"/>
              <a:t>SLAM</a:t>
            </a:r>
            <a:endParaRPr lang="zh-CN" altLang="en-US" dirty="0"/>
          </a:p>
        </p:txBody>
      </p:sp>
      <p:sp>
        <p:nvSpPr>
          <p:cNvPr id="3" name="内容占位符 2"/>
          <p:cNvSpPr>
            <a:spLocks noGrp="1"/>
          </p:cNvSpPr>
          <p:nvPr>
            <p:ph idx="1"/>
          </p:nvPr>
        </p:nvSpPr>
        <p:spPr/>
        <p:txBody>
          <a:bodyPr/>
          <a:lstStyle/>
          <a:p>
            <a:r>
              <a:rPr lang="zh-CN" altLang="en-US" dirty="0"/>
              <a:t>后端优化</a:t>
            </a:r>
            <a:endParaRPr lang="en-US" altLang="zh-CN" dirty="0"/>
          </a:p>
          <a:p>
            <a:pPr lvl="1"/>
            <a:r>
              <a:rPr lang="zh-CN" altLang="en-US" dirty="0"/>
              <a:t>从带有噪声的数据中优化轨迹和地图 状态估计问题</a:t>
            </a:r>
            <a:endParaRPr lang="en-US" altLang="zh-CN" dirty="0"/>
          </a:p>
          <a:p>
            <a:pPr lvl="1"/>
            <a:r>
              <a:rPr lang="zh-CN" altLang="en-US" dirty="0"/>
              <a:t>最大后验概率估计（ </a:t>
            </a:r>
            <a:r>
              <a:rPr lang="en-US" altLang="zh-CN" dirty="0"/>
              <a:t>MAP</a:t>
            </a:r>
            <a:r>
              <a:rPr lang="zh-CN" altLang="en-US" dirty="0"/>
              <a:t>）</a:t>
            </a:r>
            <a:endParaRPr lang="en-US" altLang="zh-CN" dirty="0"/>
          </a:p>
          <a:p>
            <a:pPr lvl="1"/>
            <a:r>
              <a:rPr lang="zh-CN" altLang="en-US" dirty="0"/>
              <a:t>早期以</a:t>
            </a:r>
            <a:r>
              <a:rPr lang="en-US" altLang="zh-CN" dirty="0">
                <a:solidFill>
                  <a:schemeClr val="accent1"/>
                </a:solidFill>
              </a:rPr>
              <a:t>EKF</a:t>
            </a:r>
            <a:r>
              <a:rPr lang="zh-CN" altLang="en-US" dirty="0"/>
              <a:t>为代表，现在以</a:t>
            </a:r>
            <a:r>
              <a:rPr lang="zh-CN" altLang="en-US" dirty="0">
                <a:solidFill>
                  <a:schemeClr val="accent1"/>
                </a:solidFill>
              </a:rPr>
              <a:t>图优化</a:t>
            </a:r>
            <a:r>
              <a:rPr lang="zh-CN" altLang="en-US" dirty="0"/>
              <a:t>为代表 </a:t>
            </a:r>
          </a:p>
        </p:txBody>
      </p:sp>
      <p:sp>
        <p:nvSpPr>
          <p:cNvPr id="4" name="灯片编号占位符 3"/>
          <p:cNvSpPr>
            <a:spLocks noGrp="1"/>
          </p:cNvSpPr>
          <p:nvPr>
            <p:ph type="sldNum" sz="quarter" idx="12"/>
          </p:nvPr>
        </p:nvSpPr>
        <p:spPr/>
        <p:txBody>
          <a:bodyPr/>
          <a:lstStyle/>
          <a:p>
            <a:fld id="{6D22F896-40B5-4ADD-8801-0D06FADFA095}" type="slidenum">
              <a:rPr lang="en-US" smtClean="0"/>
              <a:t>5</a:t>
            </a:fld>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6D22F896-40B5-4ADD-8801-0D06FADFA095}" type="slidenum">
              <a:rPr lang="en-US" smtClean="0"/>
              <a:t>50</a:t>
            </a:fld>
            <a:endParaRPr lang="en-US" dirty="0"/>
          </a:p>
        </p:txBody>
      </p:sp>
      <p:pic>
        <p:nvPicPr>
          <p:cNvPr id="3" name="图片 2"/>
          <p:cNvPicPr>
            <a:picLocks noChangeAspect="1"/>
          </p:cNvPicPr>
          <p:nvPr/>
        </p:nvPicPr>
        <p:blipFill>
          <a:blip r:embed="rId2"/>
          <a:stretch>
            <a:fillRect/>
          </a:stretch>
        </p:blipFill>
        <p:spPr>
          <a:xfrm>
            <a:off x="2050001" y="487720"/>
            <a:ext cx="8443692" cy="5829805"/>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 </a:t>
            </a:r>
            <a:r>
              <a:rPr lang="zh-CN" altLang="en-US" dirty="0"/>
              <a:t>李代数求导与扰动模型</a:t>
            </a:r>
          </a:p>
        </p:txBody>
      </p:sp>
      <p:sp>
        <p:nvSpPr>
          <p:cNvPr id="3" name="文本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6D22F896-40B5-4ADD-8801-0D06FADFA095}" type="slidenum">
              <a:rPr lang="en-US" smtClean="0"/>
              <a:t>51</a:t>
            </a:fld>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 </a:t>
            </a:r>
            <a:r>
              <a:rPr lang="zh-CN" altLang="en-US" dirty="0"/>
              <a:t>李代数求导与扰动模型</a:t>
            </a:r>
          </a:p>
        </p:txBody>
      </p:sp>
      <p:sp>
        <p:nvSpPr>
          <p:cNvPr id="3" name="内容占位符 2"/>
          <p:cNvSpPr>
            <a:spLocks noGrp="1"/>
          </p:cNvSpPr>
          <p:nvPr>
            <p:ph idx="1"/>
          </p:nvPr>
        </p:nvSpPr>
        <p:spPr/>
        <p:txBody>
          <a:bodyPr/>
          <a:lstStyle/>
          <a:p>
            <a:r>
              <a:rPr lang="zh-CN" altLang="en-US" dirty="0"/>
              <a:t>在实际当中，我们经常需要对位姿进行估计</a:t>
            </a:r>
            <a:endParaRPr lang="en-US" altLang="zh-CN" dirty="0"/>
          </a:p>
          <a:p>
            <a:r>
              <a:rPr lang="zh-CN" altLang="en-US" dirty="0"/>
              <a:t>但李群元素只有乘法，无从定义导数：</a:t>
            </a:r>
            <a:endParaRPr lang="en-US" altLang="zh-CN" dirty="0"/>
          </a:p>
          <a:p>
            <a:r>
              <a:rPr lang="zh-CN" altLang="en-US" dirty="0"/>
              <a:t>直观的想法：</a:t>
            </a:r>
            <a:endParaRPr lang="en-US" altLang="zh-CN" dirty="0"/>
          </a:p>
          <a:p>
            <a:pPr lvl="1"/>
            <a:r>
              <a:rPr lang="zh-CN" altLang="en-US" dirty="0"/>
              <a:t>能否利用李代数上的加法，定义李群元素的导数？</a:t>
            </a:r>
            <a:endParaRPr lang="en-US" altLang="zh-CN" dirty="0"/>
          </a:p>
          <a:p>
            <a:pPr lvl="1"/>
            <a:r>
              <a:rPr lang="zh-CN" altLang="en-US" dirty="0"/>
              <a:t>使用指数映射和对数映射完成变换关系。</a:t>
            </a:r>
            <a:endParaRPr lang="en-US" altLang="zh-CN" dirty="0"/>
          </a:p>
          <a:p>
            <a:r>
              <a:rPr lang="zh-CN" altLang="en-US" dirty="0"/>
              <a:t>基本问题：当在李代数中做加法时，是否等价于在李群上做乘法？</a:t>
            </a:r>
          </a:p>
        </p:txBody>
      </p:sp>
      <p:sp>
        <p:nvSpPr>
          <p:cNvPr id="4" name="灯片编号占位符 3"/>
          <p:cNvSpPr>
            <a:spLocks noGrp="1"/>
          </p:cNvSpPr>
          <p:nvPr>
            <p:ph type="sldNum" sz="quarter" idx="12"/>
          </p:nvPr>
        </p:nvSpPr>
        <p:spPr/>
        <p:txBody>
          <a:bodyPr/>
          <a:lstStyle/>
          <a:p>
            <a:fld id="{6D22F896-40B5-4ADD-8801-0D06FADFA095}" type="slidenum">
              <a:rPr lang="en-US" smtClean="0"/>
              <a:t>52</a:t>
            </a:fld>
            <a:endParaRPr lang="en-US" dirty="0"/>
          </a:p>
        </p:txBody>
      </p:sp>
      <p:pic>
        <p:nvPicPr>
          <p:cNvPr id="6" name="图片 5"/>
          <p:cNvPicPr>
            <a:picLocks noChangeAspect="1"/>
          </p:cNvPicPr>
          <p:nvPr/>
        </p:nvPicPr>
        <p:blipFill>
          <a:blip r:embed="rId2"/>
          <a:stretch>
            <a:fillRect/>
          </a:stretch>
        </p:blipFill>
        <p:spPr>
          <a:xfrm>
            <a:off x="6366414" y="2436030"/>
            <a:ext cx="2202371" cy="579170"/>
          </a:xfrm>
          <a:prstGeom prst="rect">
            <a:avLst/>
          </a:prstGeom>
        </p:spPr>
      </p:pic>
      <p:pic>
        <p:nvPicPr>
          <p:cNvPr id="7" name="图片 6"/>
          <p:cNvPicPr>
            <a:picLocks noChangeAspect="1"/>
          </p:cNvPicPr>
          <p:nvPr/>
        </p:nvPicPr>
        <p:blipFill>
          <a:blip r:embed="rId3"/>
          <a:stretch>
            <a:fillRect/>
          </a:stretch>
        </p:blipFill>
        <p:spPr>
          <a:xfrm>
            <a:off x="4138482" y="5018670"/>
            <a:ext cx="4229467" cy="609653"/>
          </a:xfrm>
          <a:prstGeom prst="rect">
            <a:avLst/>
          </a:prstGeom>
        </p:spPr>
      </p:pic>
      <p:sp>
        <p:nvSpPr>
          <p:cNvPr id="9" name="文本框 8"/>
          <p:cNvSpPr txBox="1"/>
          <p:nvPr/>
        </p:nvSpPr>
        <p:spPr>
          <a:xfrm rot="1387213">
            <a:off x="8516037" y="4861831"/>
            <a:ext cx="826477" cy="923330"/>
          </a:xfrm>
          <a:prstGeom prst="rect">
            <a:avLst/>
          </a:prstGeom>
          <a:noFill/>
        </p:spPr>
        <p:txBody>
          <a:bodyPr wrap="square" rtlCol="0">
            <a:spAutoFit/>
          </a:bodyPr>
          <a:lstStyle/>
          <a:p>
            <a:r>
              <a:rPr lang="zh-CN" altLang="en-US" sz="5400" dirty="0"/>
              <a: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 </a:t>
            </a:r>
            <a:r>
              <a:rPr lang="zh-CN" altLang="en-US" dirty="0"/>
              <a:t>李代数求导与扰动模型</a:t>
            </a:r>
          </a:p>
        </p:txBody>
      </p:sp>
      <p:sp>
        <p:nvSpPr>
          <p:cNvPr id="3" name="内容占位符 2"/>
          <p:cNvSpPr>
            <a:spLocks noGrp="1"/>
          </p:cNvSpPr>
          <p:nvPr>
            <p:ph idx="1"/>
          </p:nvPr>
        </p:nvSpPr>
        <p:spPr>
          <a:xfrm>
            <a:off x="1451579" y="2015732"/>
            <a:ext cx="9603275" cy="4147676"/>
          </a:xfrm>
        </p:spPr>
        <p:txBody>
          <a:bodyPr/>
          <a:lstStyle/>
          <a:p>
            <a:r>
              <a:rPr lang="zh-CN" altLang="en-US" dirty="0"/>
              <a:t>在使用标量的情况下，该式明显成立</a:t>
            </a:r>
            <a:endParaRPr lang="en-US" altLang="zh-CN" dirty="0"/>
          </a:p>
          <a:p>
            <a:r>
              <a:rPr lang="zh-CN" altLang="en-US" dirty="0"/>
              <a:t>但这里的     为矩阵！</a:t>
            </a:r>
            <a:endParaRPr lang="en-US" altLang="zh-CN" dirty="0"/>
          </a:p>
          <a:p>
            <a:r>
              <a:rPr lang="zh-CN" altLang="en-US" dirty="0"/>
              <a:t>完整形式由 </a:t>
            </a:r>
            <a:r>
              <a:rPr lang="en-US" altLang="zh-CN" dirty="0"/>
              <a:t>BCH</a:t>
            </a:r>
            <a:r>
              <a:rPr lang="zh-CN" altLang="en-US" dirty="0"/>
              <a:t>（</a:t>
            </a:r>
            <a:r>
              <a:rPr lang="en-US" altLang="zh-CN" dirty="0"/>
              <a:t>Baker-Campbell-</a:t>
            </a:r>
            <a:r>
              <a:rPr lang="en-US" altLang="zh-CN" dirty="0" err="1"/>
              <a:t>Hausdorff</a:t>
            </a:r>
            <a:r>
              <a:rPr lang="zh-CN" altLang="en-US" dirty="0"/>
              <a:t>）</a:t>
            </a:r>
            <a:r>
              <a:rPr lang="en-US" altLang="zh-CN" dirty="0"/>
              <a:t> </a:t>
            </a:r>
            <a:r>
              <a:rPr lang="zh-CN" altLang="en-US" dirty="0"/>
              <a:t>公式给出：</a:t>
            </a:r>
            <a:r>
              <a:rPr lang="en-US" altLang="zh-CN" sz="1400" dirty="0"/>
              <a:t> </a:t>
            </a:r>
          </a:p>
          <a:p>
            <a:pPr lvl="1"/>
            <a:r>
              <a:rPr lang="zh-CN" altLang="en-US" sz="2000" dirty="0"/>
              <a:t>部分展开式：（方括号为李括号）</a:t>
            </a:r>
          </a:p>
        </p:txBody>
      </p:sp>
      <p:sp>
        <p:nvSpPr>
          <p:cNvPr id="4" name="灯片编号占位符 3"/>
          <p:cNvSpPr>
            <a:spLocks noGrp="1"/>
          </p:cNvSpPr>
          <p:nvPr>
            <p:ph type="sldNum" sz="quarter" idx="12"/>
          </p:nvPr>
        </p:nvSpPr>
        <p:spPr/>
        <p:txBody>
          <a:bodyPr/>
          <a:lstStyle/>
          <a:p>
            <a:fld id="{6D22F896-40B5-4ADD-8801-0D06FADFA095}" type="slidenum">
              <a:rPr lang="en-US" smtClean="0"/>
              <a:t>53</a:t>
            </a:fld>
            <a:endParaRPr lang="en-US" dirty="0"/>
          </a:p>
        </p:txBody>
      </p:sp>
      <p:pic>
        <p:nvPicPr>
          <p:cNvPr id="5" name="图片 4"/>
          <p:cNvPicPr>
            <a:picLocks noChangeAspect="1"/>
          </p:cNvPicPr>
          <p:nvPr/>
        </p:nvPicPr>
        <p:blipFill>
          <a:blip r:embed="rId2"/>
          <a:stretch>
            <a:fillRect/>
          </a:stretch>
        </p:blipFill>
        <p:spPr>
          <a:xfrm>
            <a:off x="6635302" y="1931197"/>
            <a:ext cx="4229467" cy="609653"/>
          </a:xfrm>
          <a:prstGeom prst="rect">
            <a:avLst/>
          </a:prstGeom>
          <a:ln>
            <a:solidFill>
              <a:schemeClr val="accent1"/>
            </a:solidFill>
          </a:ln>
        </p:spPr>
      </p:pic>
      <mc:AlternateContent xmlns:mc="http://schemas.openxmlformats.org/markup-compatibility/2006" xmlns:a14="http://schemas.microsoft.com/office/drawing/2010/main">
        <mc:Choice Requires="a14">
          <p:sp>
            <p:nvSpPr>
              <p:cNvPr id="6" name="矩形 5"/>
              <p:cNvSpPr/>
              <p:nvPr/>
            </p:nvSpPr>
            <p:spPr>
              <a:xfrm>
                <a:off x="2689436" y="2540950"/>
                <a:ext cx="51783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zh-CN" altLang="en-US" i="1">
                              <a:latin typeface="Cambria Math" panose="02040503050406030204" pitchFamily="18" charset="0"/>
                            </a:rPr>
                          </m:ctrlPr>
                        </m:sSupPr>
                        <m:e>
                          <m:r>
                            <a:rPr lang="zh-CN" altLang="en-US" i="1">
                              <a:latin typeface="Cambria Math" panose="02040503050406030204" pitchFamily="18" charset="0"/>
                            </a:rPr>
                            <m:t>𝜙</m:t>
                          </m:r>
                        </m:e>
                        <m:sup>
                          <m:r>
                            <a:rPr lang="zh-CN" altLang="en-US" i="0">
                              <a:latin typeface="Cambria Math" panose="02040503050406030204" pitchFamily="18" charset="0"/>
                            </a:rPr>
                            <m:t>∧</m:t>
                          </m:r>
                        </m:sup>
                      </m:sSup>
                    </m:oMath>
                  </m:oMathPara>
                </a14:m>
                <a:endParaRPr lang="zh-CN" altLang="en-US" dirty="0"/>
              </a:p>
            </p:txBody>
          </p:sp>
        </mc:Choice>
        <mc:Fallback xmlns="">
          <p:sp>
            <p:nvSpPr>
              <p:cNvPr id="6" name="矩形 5"/>
              <p:cNvSpPr>
                <a:spLocks noRot="1" noChangeAspect="1" noMove="1" noResize="1" noEditPoints="1" noAdjustHandles="1" noChangeArrowheads="1" noChangeShapeType="1" noTextEdit="1"/>
              </p:cNvSpPr>
              <p:nvPr/>
            </p:nvSpPr>
            <p:spPr>
              <a:xfrm>
                <a:off x="2689436" y="2540950"/>
                <a:ext cx="517834" cy="369332"/>
              </a:xfrm>
              <a:prstGeom prst="rect">
                <a:avLst/>
              </a:prstGeom>
              <a:blipFill rotWithShape="1">
                <a:blip r:embed="rId3"/>
                <a:stretch>
                  <a:fillRect l="-41" t="-85" r="100" b="21"/>
                </a:stretch>
              </a:blipFill>
            </p:spPr>
            <p:txBody>
              <a:bodyPr/>
              <a:lstStyle/>
              <a:p>
                <a:r>
                  <a:rPr lang="zh-CN" altLang="en-US">
                    <a:noFill/>
                  </a:rPr>
                  <a:t> </a:t>
                </a:r>
              </a:p>
            </p:txBody>
          </p:sp>
        </mc:Fallback>
      </mc:AlternateContent>
      <p:pic>
        <p:nvPicPr>
          <p:cNvPr id="7" name="图片 6"/>
          <p:cNvPicPr>
            <a:picLocks noChangeAspect="1"/>
          </p:cNvPicPr>
          <p:nvPr/>
        </p:nvPicPr>
        <p:blipFill>
          <a:blip r:embed="rId4"/>
          <a:stretch>
            <a:fillRect/>
          </a:stretch>
        </p:blipFill>
        <p:spPr>
          <a:xfrm>
            <a:off x="1938634" y="4324023"/>
            <a:ext cx="8367485" cy="777307"/>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 </a:t>
            </a:r>
            <a:r>
              <a:rPr lang="zh-CN" altLang="en-US" dirty="0"/>
              <a:t>李代数求导与扰动模型</a:t>
            </a:r>
          </a:p>
        </p:txBody>
      </p:sp>
      <p:sp>
        <p:nvSpPr>
          <p:cNvPr id="3" name="内容占位符 2"/>
          <p:cNvSpPr>
            <a:spLocks noGrp="1"/>
          </p:cNvSpPr>
          <p:nvPr>
            <p:ph idx="1"/>
          </p:nvPr>
        </p:nvSpPr>
        <p:spPr/>
        <p:txBody>
          <a:bodyPr/>
          <a:lstStyle/>
          <a:p>
            <a:r>
              <a:rPr lang="zh-CN" altLang="en-US" dirty="0"/>
              <a:t>当其中一个量为小量时，忽略其高阶项，</a:t>
            </a:r>
            <a:r>
              <a:rPr lang="en-US" altLang="zh-CN" dirty="0"/>
              <a:t>BCH</a:t>
            </a:r>
            <a:r>
              <a:rPr lang="zh-CN" altLang="en-US" dirty="0"/>
              <a:t>具有线性近似形式：</a:t>
            </a:r>
            <a:endParaRPr lang="en-US" altLang="zh-CN" dirty="0"/>
          </a:p>
          <a:p>
            <a:endParaRPr lang="en-US" altLang="zh-CN" dirty="0"/>
          </a:p>
          <a:p>
            <a:endParaRPr lang="en-US" altLang="zh-CN" dirty="0"/>
          </a:p>
          <a:p>
            <a:r>
              <a:rPr lang="zh-CN" altLang="en-US" dirty="0"/>
              <a:t>这里的</a:t>
            </a:r>
          </a:p>
        </p:txBody>
      </p:sp>
      <p:sp>
        <p:nvSpPr>
          <p:cNvPr id="4" name="灯片编号占位符 3"/>
          <p:cNvSpPr>
            <a:spLocks noGrp="1"/>
          </p:cNvSpPr>
          <p:nvPr>
            <p:ph type="sldNum" sz="quarter" idx="12"/>
          </p:nvPr>
        </p:nvSpPr>
        <p:spPr/>
        <p:txBody>
          <a:bodyPr/>
          <a:lstStyle/>
          <a:p>
            <a:fld id="{6D22F896-40B5-4ADD-8801-0D06FADFA095}" type="slidenum">
              <a:rPr lang="en-US" smtClean="0"/>
              <a:t>54</a:t>
            </a:fld>
            <a:endParaRPr lang="en-US" dirty="0"/>
          </a:p>
        </p:txBody>
      </p:sp>
      <p:pic>
        <p:nvPicPr>
          <p:cNvPr id="5" name="图片 4"/>
          <p:cNvPicPr>
            <a:picLocks noChangeAspect="1"/>
          </p:cNvPicPr>
          <p:nvPr/>
        </p:nvPicPr>
        <p:blipFill>
          <a:blip r:embed="rId2"/>
          <a:stretch>
            <a:fillRect/>
          </a:stretch>
        </p:blipFill>
        <p:spPr>
          <a:xfrm>
            <a:off x="2970642" y="2499319"/>
            <a:ext cx="6408975" cy="944962"/>
          </a:xfrm>
          <a:prstGeom prst="rect">
            <a:avLst/>
          </a:prstGeom>
        </p:spPr>
      </p:pic>
      <p:pic>
        <p:nvPicPr>
          <p:cNvPr id="6" name="图片 5"/>
          <p:cNvPicPr>
            <a:picLocks noChangeAspect="1"/>
          </p:cNvPicPr>
          <p:nvPr/>
        </p:nvPicPr>
        <p:blipFill>
          <a:blip r:embed="rId3"/>
          <a:stretch>
            <a:fillRect/>
          </a:stretch>
        </p:blipFill>
        <p:spPr>
          <a:xfrm>
            <a:off x="3559312" y="3577317"/>
            <a:ext cx="5387807" cy="701101"/>
          </a:xfrm>
          <a:prstGeom prst="rect">
            <a:avLst/>
          </a:prstGeom>
        </p:spPr>
      </p:pic>
      <p:pic>
        <p:nvPicPr>
          <p:cNvPr id="7" name="图片 6"/>
          <p:cNvPicPr>
            <a:picLocks noChangeAspect="1"/>
          </p:cNvPicPr>
          <p:nvPr/>
        </p:nvPicPr>
        <p:blipFill>
          <a:blip r:embed="rId4"/>
          <a:stretch>
            <a:fillRect/>
          </a:stretch>
        </p:blipFill>
        <p:spPr>
          <a:xfrm>
            <a:off x="3831776" y="4441809"/>
            <a:ext cx="4686706" cy="754445"/>
          </a:xfrm>
          <a:prstGeom prst="rect">
            <a:avLst/>
          </a:prstGeom>
        </p:spPr>
      </p:pic>
      <p:pic>
        <p:nvPicPr>
          <p:cNvPr id="8" name="图片 7"/>
          <p:cNvPicPr>
            <a:picLocks noChangeAspect="1"/>
          </p:cNvPicPr>
          <p:nvPr/>
        </p:nvPicPr>
        <p:blipFill>
          <a:blip r:embed="rId5"/>
          <a:stretch>
            <a:fillRect/>
          </a:stretch>
        </p:blipFill>
        <p:spPr>
          <a:xfrm>
            <a:off x="5249219" y="5359645"/>
            <a:ext cx="1851820" cy="586791"/>
          </a:xfrm>
          <a:prstGeom prst="rect">
            <a:avLst/>
          </a:prstGeom>
        </p:spPr>
      </p:pic>
      <p:sp>
        <p:nvSpPr>
          <p:cNvPr id="9" name="文本框 8"/>
          <p:cNvSpPr txBox="1"/>
          <p:nvPr/>
        </p:nvSpPr>
        <p:spPr>
          <a:xfrm>
            <a:off x="9530862" y="3743201"/>
            <a:ext cx="1345240" cy="369332"/>
          </a:xfrm>
          <a:prstGeom prst="rect">
            <a:avLst/>
          </a:prstGeom>
          <a:noFill/>
        </p:spPr>
        <p:txBody>
          <a:bodyPr wrap="none" rtlCol="0">
            <a:spAutoFit/>
          </a:bodyPr>
          <a:lstStyle/>
          <a:p>
            <a:r>
              <a:rPr lang="zh-CN" altLang="en-US" dirty="0"/>
              <a:t>左乘雅可比</a:t>
            </a:r>
          </a:p>
        </p:txBody>
      </p:sp>
      <p:sp>
        <p:nvSpPr>
          <p:cNvPr id="10" name="文本框 9"/>
          <p:cNvSpPr txBox="1"/>
          <p:nvPr/>
        </p:nvSpPr>
        <p:spPr>
          <a:xfrm>
            <a:off x="9530862" y="5443657"/>
            <a:ext cx="1377300" cy="369332"/>
          </a:xfrm>
          <a:prstGeom prst="rect">
            <a:avLst/>
          </a:prstGeom>
          <a:noFill/>
        </p:spPr>
        <p:txBody>
          <a:bodyPr wrap="none" rtlCol="0">
            <a:spAutoFit/>
          </a:bodyPr>
          <a:lstStyle/>
          <a:p>
            <a:r>
              <a:rPr lang="zh-CN" altLang="en-US" dirty="0"/>
              <a:t>右乘雅可比</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 </a:t>
            </a:r>
            <a:r>
              <a:rPr lang="zh-CN" altLang="en-US" dirty="0"/>
              <a:t>李代数求导与扰动模型</a:t>
            </a:r>
          </a:p>
        </p:txBody>
      </p:sp>
      <p:sp>
        <p:nvSpPr>
          <p:cNvPr id="3" name="内容占位符 2"/>
          <p:cNvSpPr>
            <a:spLocks noGrp="1"/>
          </p:cNvSpPr>
          <p:nvPr>
            <p:ph idx="1"/>
          </p:nvPr>
        </p:nvSpPr>
        <p:spPr/>
        <p:txBody>
          <a:bodyPr/>
          <a:lstStyle/>
          <a:p>
            <a:r>
              <a:rPr lang="zh-CN" altLang="en-US" dirty="0"/>
              <a:t>直观写法（以左乘为例）：</a:t>
            </a:r>
            <a:endParaRPr lang="en-US" altLang="zh-CN" dirty="0"/>
          </a:p>
          <a:p>
            <a:pPr lvl="1"/>
            <a:r>
              <a:rPr lang="zh-CN" altLang="en-US" dirty="0"/>
              <a:t>在李群上左乘小量时，李代数上的加法相差左雅可比的逆</a:t>
            </a:r>
            <a:endParaRPr lang="en-US" altLang="zh-CN" dirty="0"/>
          </a:p>
          <a:p>
            <a:r>
              <a:rPr lang="zh-CN" altLang="en-US" dirty="0"/>
              <a:t>反之：</a:t>
            </a:r>
            <a:endParaRPr lang="en-US" altLang="zh-CN" dirty="0"/>
          </a:p>
          <a:p>
            <a:endParaRPr lang="en-US" altLang="zh-CN" dirty="0"/>
          </a:p>
          <a:p>
            <a:pPr lvl="1"/>
            <a:endParaRPr lang="en-US" altLang="zh-CN" dirty="0"/>
          </a:p>
          <a:p>
            <a:pPr lvl="1"/>
            <a:r>
              <a:rPr lang="zh-CN" altLang="en-US" dirty="0"/>
              <a:t>李代数上进行小量加法时，相当于李群上左（右）乘一个带左（右）雅可比的量</a:t>
            </a:r>
            <a:endParaRPr lang="en-US" altLang="zh-CN" dirty="0"/>
          </a:p>
          <a:p>
            <a:r>
              <a:rPr lang="en-US" altLang="zh-CN" dirty="0"/>
              <a:t>se(3)</a:t>
            </a:r>
            <a:r>
              <a:rPr lang="zh-CN" altLang="en-US" dirty="0"/>
              <a:t>上形式更为复杂：</a:t>
            </a:r>
            <a:endParaRPr lang="en-US" altLang="zh-CN" dirty="0"/>
          </a:p>
          <a:p>
            <a:pPr lvl="1"/>
            <a:endParaRPr lang="zh-CN" altLang="en-US" dirty="0"/>
          </a:p>
        </p:txBody>
      </p:sp>
      <p:sp>
        <p:nvSpPr>
          <p:cNvPr id="4" name="灯片编号占位符 3"/>
          <p:cNvSpPr>
            <a:spLocks noGrp="1"/>
          </p:cNvSpPr>
          <p:nvPr>
            <p:ph type="sldNum" sz="quarter" idx="12"/>
          </p:nvPr>
        </p:nvSpPr>
        <p:spPr/>
        <p:txBody>
          <a:bodyPr/>
          <a:lstStyle/>
          <a:p>
            <a:fld id="{6D22F896-40B5-4ADD-8801-0D06FADFA095}" type="slidenum">
              <a:rPr lang="en-US" smtClean="0"/>
              <a:t>55</a:t>
            </a:fld>
            <a:endParaRPr lang="en-US" dirty="0"/>
          </a:p>
        </p:txBody>
      </p:sp>
      <p:pic>
        <p:nvPicPr>
          <p:cNvPr id="5" name="图片 4"/>
          <p:cNvPicPr>
            <a:picLocks noChangeAspect="1"/>
          </p:cNvPicPr>
          <p:nvPr/>
        </p:nvPicPr>
        <p:blipFill>
          <a:blip r:embed="rId2"/>
          <a:stretch>
            <a:fillRect/>
          </a:stretch>
        </p:blipFill>
        <p:spPr>
          <a:xfrm>
            <a:off x="4998487" y="1684233"/>
            <a:ext cx="5395428" cy="662997"/>
          </a:xfrm>
          <a:prstGeom prst="rect">
            <a:avLst/>
          </a:prstGeom>
          <a:ln>
            <a:solidFill>
              <a:schemeClr val="accent2"/>
            </a:solidFill>
          </a:ln>
        </p:spPr>
      </p:pic>
      <p:pic>
        <p:nvPicPr>
          <p:cNvPr id="6" name="图片 5"/>
          <p:cNvPicPr>
            <a:picLocks noChangeAspect="1"/>
          </p:cNvPicPr>
          <p:nvPr/>
        </p:nvPicPr>
        <p:blipFill>
          <a:blip r:embed="rId3"/>
          <a:stretch>
            <a:fillRect/>
          </a:stretch>
        </p:blipFill>
        <p:spPr>
          <a:xfrm>
            <a:off x="2514870" y="3413349"/>
            <a:ext cx="7285351" cy="655377"/>
          </a:xfrm>
          <a:prstGeom prst="rect">
            <a:avLst/>
          </a:prstGeom>
          <a:ln>
            <a:solidFill>
              <a:schemeClr val="accent2"/>
            </a:solidFill>
          </a:ln>
        </p:spPr>
      </p:pic>
      <p:pic>
        <p:nvPicPr>
          <p:cNvPr id="7" name="图片 6"/>
          <p:cNvPicPr>
            <a:picLocks noChangeAspect="1"/>
          </p:cNvPicPr>
          <p:nvPr/>
        </p:nvPicPr>
        <p:blipFill>
          <a:blip r:embed="rId4"/>
          <a:stretch>
            <a:fillRect/>
          </a:stretch>
        </p:blipFill>
        <p:spPr>
          <a:xfrm>
            <a:off x="1888372" y="5171948"/>
            <a:ext cx="4968671" cy="1242168"/>
          </a:xfrm>
          <a:prstGeom prst="rect">
            <a:avLst/>
          </a:prstGeom>
        </p:spPr>
      </p:pic>
      <p:sp>
        <p:nvSpPr>
          <p:cNvPr id="8" name="文本框 7"/>
          <p:cNvSpPr txBox="1"/>
          <p:nvPr/>
        </p:nvSpPr>
        <p:spPr>
          <a:xfrm>
            <a:off x="7458808" y="5570898"/>
            <a:ext cx="4169731" cy="369332"/>
          </a:xfrm>
          <a:prstGeom prst="rect">
            <a:avLst/>
          </a:prstGeom>
          <a:noFill/>
        </p:spPr>
        <p:txBody>
          <a:bodyPr wrap="none" rtlCol="0">
            <a:spAutoFit/>
          </a:bodyPr>
          <a:lstStyle/>
          <a:p>
            <a:r>
              <a:rPr lang="zh-CN" altLang="en-US" dirty="0"/>
              <a:t>花写雅可比的具体形式参见</a:t>
            </a:r>
            <a:r>
              <a:rPr lang="en-US" altLang="zh-CN" dirty="0"/>
              <a:t>Barfoot2016</a:t>
            </a:r>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 </a:t>
            </a:r>
            <a:r>
              <a:rPr lang="zh-CN" altLang="en-US" dirty="0"/>
              <a:t>李代数求导与扰动模型</a:t>
            </a:r>
          </a:p>
        </p:txBody>
      </p:sp>
      <p:sp>
        <p:nvSpPr>
          <p:cNvPr id="3" name="内容占位符 2"/>
          <p:cNvSpPr>
            <a:spLocks noGrp="1"/>
          </p:cNvSpPr>
          <p:nvPr>
            <p:ph idx="1"/>
          </p:nvPr>
        </p:nvSpPr>
        <p:spPr>
          <a:xfrm>
            <a:off x="1451579" y="2015732"/>
            <a:ext cx="9603275" cy="4218014"/>
          </a:xfrm>
        </p:spPr>
        <p:txBody>
          <a:bodyPr/>
          <a:lstStyle/>
          <a:p>
            <a:r>
              <a:rPr lang="zh-CN" altLang="en-US" dirty="0"/>
              <a:t>通过</a:t>
            </a:r>
            <a:r>
              <a:rPr lang="en-US" altLang="zh-CN" dirty="0"/>
              <a:t>BCH</a:t>
            </a:r>
            <a:r>
              <a:rPr lang="zh-CN" altLang="en-US" dirty="0"/>
              <a:t>线性近似，可以定义李代数上的导数</a:t>
            </a:r>
            <a:endParaRPr lang="en-US" altLang="zh-CN" dirty="0"/>
          </a:p>
          <a:p>
            <a:r>
              <a:rPr lang="zh-CN" altLang="en-US" dirty="0"/>
              <a:t>考虑一个基本问题：旋转后的点关于旋转的导数</a:t>
            </a:r>
            <a:endParaRPr lang="en-US" altLang="zh-CN" dirty="0"/>
          </a:p>
          <a:p>
            <a:endParaRPr lang="en-US" altLang="zh-CN" dirty="0"/>
          </a:p>
          <a:p>
            <a:endParaRPr lang="en-US" altLang="zh-CN" dirty="0"/>
          </a:p>
          <a:p>
            <a:r>
              <a:rPr lang="zh-CN" altLang="en-US" dirty="0"/>
              <a:t>由于</a:t>
            </a:r>
            <a:r>
              <a:rPr lang="en-US" altLang="zh-CN" dirty="0"/>
              <a:t>R</a:t>
            </a:r>
            <a:r>
              <a:rPr lang="zh-CN" altLang="en-US" dirty="0"/>
              <a:t>没有加法，导数无从定义</a:t>
            </a:r>
            <a:endParaRPr lang="en-US" altLang="zh-CN" dirty="0"/>
          </a:p>
          <a:p>
            <a:r>
              <a:rPr lang="zh-CN" altLang="en-US" dirty="0"/>
              <a:t>存在两种解决办法：</a:t>
            </a:r>
            <a:endParaRPr lang="en-US" altLang="zh-CN" dirty="0"/>
          </a:p>
          <a:p>
            <a:pPr lvl="1"/>
            <a:r>
              <a:rPr lang="zh-CN" altLang="en-US" dirty="0"/>
              <a:t>对 </a:t>
            </a:r>
            <a:r>
              <a:rPr lang="en-US" altLang="zh-CN" dirty="0"/>
              <a:t>R </a:t>
            </a:r>
            <a:r>
              <a:rPr lang="zh-CN" altLang="en-US" dirty="0"/>
              <a:t>对应的李代数加上小量，求相对于小量的变化率（导数模型）；</a:t>
            </a:r>
            <a:endParaRPr lang="en-US" altLang="zh-CN" dirty="0"/>
          </a:p>
          <a:p>
            <a:pPr lvl="1"/>
            <a:r>
              <a:rPr lang="zh-CN" altLang="en-US" dirty="0"/>
              <a:t>对 </a:t>
            </a:r>
            <a:r>
              <a:rPr lang="en-US" altLang="zh-CN" dirty="0"/>
              <a:t>R </a:t>
            </a:r>
            <a:r>
              <a:rPr lang="zh-CN" altLang="en-US" dirty="0"/>
              <a:t>左乘或右乘一个小量，求相对于小量的李代数的变化率（扰动模型）。</a:t>
            </a:r>
          </a:p>
        </p:txBody>
      </p:sp>
      <p:sp>
        <p:nvSpPr>
          <p:cNvPr id="4" name="灯片编号占位符 3"/>
          <p:cNvSpPr>
            <a:spLocks noGrp="1"/>
          </p:cNvSpPr>
          <p:nvPr>
            <p:ph type="sldNum" sz="quarter" idx="12"/>
          </p:nvPr>
        </p:nvSpPr>
        <p:spPr/>
        <p:txBody>
          <a:bodyPr/>
          <a:lstStyle/>
          <a:p>
            <a:fld id="{6D22F896-40B5-4ADD-8801-0D06FADFA095}" type="slidenum">
              <a:rPr lang="en-US" smtClean="0"/>
              <a:t>56</a:t>
            </a:fld>
            <a:endParaRPr lang="en-US" dirty="0"/>
          </a:p>
        </p:txBody>
      </p:sp>
      <p:pic>
        <p:nvPicPr>
          <p:cNvPr id="5" name="图片 4"/>
          <p:cNvPicPr>
            <a:picLocks noChangeAspect="1"/>
          </p:cNvPicPr>
          <p:nvPr/>
        </p:nvPicPr>
        <p:blipFill>
          <a:blip r:embed="rId2"/>
          <a:stretch>
            <a:fillRect/>
          </a:stretch>
        </p:blipFill>
        <p:spPr>
          <a:xfrm>
            <a:off x="5401358" y="3108523"/>
            <a:ext cx="1143099" cy="632515"/>
          </a:xfrm>
          <a:prstGeom prst="rect">
            <a:avLst/>
          </a:prstGeom>
        </p:spPr>
      </p:pic>
      <p:sp>
        <p:nvSpPr>
          <p:cNvPr id="6" name="文本框 5"/>
          <p:cNvSpPr txBox="1"/>
          <p:nvPr/>
        </p:nvSpPr>
        <p:spPr>
          <a:xfrm>
            <a:off x="3534508" y="3240114"/>
            <a:ext cx="1800493" cy="369332"/>
          </a:xfrm>
          <a:prstGeom prst="rect">
            <a:avLst/>
          </a:prstGeom>
          <a:noFill/>
        </p:spPr>
        <p:txBody>
          <a:bodyPr wrap="none" rtlCol="0">
            <a:spAutoFit/>
          </a:bodyPr>
          <a:lstStyle/>
          <a:p>
            <a:r>
              <a:rPr lang="zh-CN" altLang="en-US" dirty="0"/>
              <a:t>不严谨地记为：</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 </a:t>
            </a:r>
            <a:r>
              <a:rPr lang="zh-CN" altLang="en-US" dirty="0"/>
              <a:t>李代数求导与扰动模型</a:t>
            </a:r>
          </a:p>
        </p:txBody>
      </p:sp>
      <p:sp>
        <p:nvSpPr>
          <p:cNvPr id="3" name="内容占位符 2"/>
          <p:cNvSpPr>
            <a:spLocks noGrp="1"/>
          </p:cNvSpPr>
          <p:nvPr>
            <p:ph idx="1"/>
          </p:nvPr>
        </p:nvSpPr>
        <p:spPr/>
        <p:txBody>
          <a:bodyPr/>
          <a:lstStyle/>
          <a:p>
            <a:r>
              <a:rPr lang="zh-CN" altLang="en-US" dirty="0"/>
              <a:t>导数模型：</a:t>
            </a:r>
            <a:endParaRPr lang="en-US" altLang="zh-CN" dirty="0"/>
          </a:p>
          <a:p>
            <a:pPr lvl="1"/>
            <a:r>
              <a:rPr lang="zh-CN" altLang="en-US" dirty="0"/>
              <a:t>按照定义可推得</a:t>
            </a:r>
            <a:endParaRPr lang="en-US" altLang="zh-CN" dirty="0"/>
          </a:p>
          <a:p>
            <a:pPr lvl="1"/>
            <a:endParaRPr lang="en-US" altLang="zh-CN" dirty="0"/>
          </a:p>
          <a:p>
            <a:pPr lvl="1"/>
            <a:endParaRPr lang="en-US" altLang="zh-CN" dirty="0"/>
          </a:p>
          <a:p>
            <a:pPr lvl="1"/>
            <a:endParaRPr lang="en-US" altLang="zh-CN" dirty="0"/>
          </a:p>
          <a:p>
            <a:endParaRPr lang="en-US" altLang="zh-CN" dirty="0"/>
          </a:p>
          <a:p>
            <a:r>
              <a:rPr lang="zh-CN" altLang="en-US" dirty="0"/>
              <a:t>结果中含有左乘雅可比</a:t>
            </a:r>
            <a:endParaRPr lang="en-US" altLang="zh-CN" dirty="0"/>
          </a:p>
          <a:p>
            <a:pPr lvl="1"/>
            <a:r>
              <a:rPr lang="zh-CN" altLang="en-US" dirty="0"/>
              <a:t>比较复杂，能否避免？</a:t>
            </a:r>
          </a:p>
        </p:txBody>
      </p:sp>
      <p:sp>
        <p:nvSpPr>
          <p:cNvPr id="4" name="灯片编号占位符 3"/>
          <p:cNvSpPr>
            <a:spLocks noGrp="1"/>
          </p:cNvSpPr>
          <p:nvPr>
            <p:ph type="sldNum" sz="quarter" idx="12"/>
          </p:nvPr>
        </p:nvSpPr>
        <p:spPr/>
        <p:txBody>
          <a:bodyPr/>
          <a:lstStyle/>
          <a:p>
            <a:fld id="{6D22F896-40B5-4ADD-8801-0D06FADFA095}" type="slidenum">
              <a:rPr lang="en-US" smtClean="0"/>
              <a:t>57</a:t>
            </a:fld>
            <a:endParaRPr lang="en-US" dirty="0"/>
          </a:p>
        </p:txBody>
      </p:sp>
      <p:pic>
        <p:nvPicPr>
          <p:cNvPr id="5" name="图片 4"/>
          <p:cNvPicPr>
            <a:picLocks noChangeAspect="1"/>
          </p:cNvPicPr>
          <p:nvPr/>
        </p:nvPicPr>
        <p:blipFill>
          <a:blip r:embed="rId2"/>
          <a:stretch>
            <a:fillRect/>
          </a:stretch>
        </p:blipFill>
        <p:spPr>
          <a:xfrm>
            <a:off x="4623017" y="1965424"/>
            <a:ext cx="6431837" cy="3551228"/>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 </a:t>
            </a:r>
            <a:r>
              <a:rPr lang="zh-CN" altLang="en-US" dirty="0"/>
              <a:t>李代数求导与扰动模型</a:t>
            </a:r>
          </a:p>
        </p:txBody>
      </p:sp>
      <p:sp>
        <p:nvSpPr>
          <p:cNvPr id="3" name="内容占位符 2"/>
          <p:cNvSpPr>
            <a:spLocks noGrp="1"/>
          </p:cNvSpPr>
          <p:nvPr>
            <p:ph idx="1"/>
          </p:nvPr>
        </p:nvSpPr>
        <p:spPr>
          <a:xfrm>
            <a:off x="1451579" y="2015732"/>
            <a:ext cx="3639167" cy="3450613"/>
          </a:xfrm>
        </p:spPr>
        <p:txBody>
          <a:bodyPr/>
          <a:lstStyle/>
          <a:p>
            <a:r>
              <a:rPr lang="zh-CN" altLang="en-US" dirty="0"/>
              <a:t>扰动模型（左乘）</a:t>
            </a:r>
            <a:endParaRPr lang="en-US" altLang="zh-CN" dirty="0"/>
          </a:p>
          <a:p>
            <a:pPr lvl="1"/>
            <a:r>
              <a:rPr lang="zh-CN" altLang="en-US" dirty="0"/>
              <a:t>左乘小量，令其李代数为零</a:t>
            </a:r>
            <a:endParaRPr lang="en-US" altLang="zh-CN" dirty="0"/>
          </a:p>
          <a:p>
            <a:pPr lvl="1"/>
            <a:endParaRPr lang="en-US" altLang="zh-CN" dirty="0"/>
          </a:p>
          <a:p>
            <a:pPr lvl="1"/>
            <a:endParaRPr lang="en-US" altLang="zh-CN" dirty="0"/>
          </a:p>
          <a:p>
            <a:r>
              <a:rPr lang="zh-CN" altLang="en-US" dirty="0"/>
              <a:t>最终结果更为简洁</a:t>
            </a:r>
            <a:endParaRPr lang="en-US" altLang="zh-CN" dirty="0"/>
          </a:p>
          <a:p>
            <a:pPr lvl="1"/>
            <a:r>
              <a:rPr lang="zh-CN" altLang="en-US" dirty="0"/>
              <a:t>所以更实用</a:t>
            </a:r>
          </a:p>
        </p:txBody>
      </p:sp>
      <p:sp>
        <p:nvSpPr>
          <p:cNvPr id="4" name="灯片编号占位符 3"/>
          <p:cNvSpPr>
            <a:spLocks noGrp="1"/>
          </p:cNvSpPr>
          <p:nvPr>
            <p:ph type="sldNum" sz="quarter" idx="12"/>
          </p:nvPr>
        </p:nvSpPr>
        <p:spPr/>
        <p:txBody>
          <a:bodyPr/>
          <a:lstStyle/>
          <a:p>
            <a:fld id="{6D22F896-40B5-4ADD-8801-0D06FADFA095}" type="slidenum">
              <a:rPr lang="en-US" smtClean="0"/>
              <a:t>58</a:t>
            </a:fld>
            <a:endParaRPr lang="en-US" dirty="0"/>
          </a:p>
        </p:txBody>
      </p:sp>
      <p:pic>
        <p:nvPicPr>
          <p:cNvPr id="5" name="图片 4"/>
          <p:cNvPicPr>
            <a:picLocks noChangeAspect="1"/>
          </p:cNvPicPr>
          <p:nvPr/>
        </p:nvPicPr>
        <p:blipFill>
          <a:blip r:embed="rId2"/>
          <a:stretch>
            <a:fillRect/>
          </a:stretch>
        </p:blipFill>
        <p:spPr>
          <a:xfrm>
            <a:off x="5202187" y="2015732"/>
            <a:ext cx="5852667" cy="2286198"/>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 </a:t>
            </a:r>
            <a:r>
              <a:rPr lang="zh-CN" altLang="en-US" dirty="0"/>
              <a:t>李代数求导与扰动模型</a:t>
            </a:r>
          </a:p>
        </p:txBody>
      </p:sp>
      <p:sp>
        <p:nvSpPr>
          <p:cNvPr id="3" name="内容占位符 2"/>
          <p:cNvSpPr>
            <a:spLocks noGrp="1"/>
          </p:cNvSpPr>
          <p:nvPr>
            <p:ph idx="1"/>
          </p:nvPr>
        </p:nvSpPr>
        <p:spPr/>
        <p:txBody>
          <a:bodyPr/>
          <a:lstStyle/>
          <a:p>
            <a:r>
              <a:rPr lang="en-US" altLang="zh-CN" dirty="0"/>
              <a:t>SE(3)</a:t>
            </a:r>
            <a:r>
              <a:rPr lang="zh-CN" altLang="en-US" dirty="0"/>
              <a:t>上的扰动模型</a:t>
            </a:r>
          </a:p>
        </p:txBody>
      </p:sp>
      <p:sp>
        <p:nvSpPr>
          <p:cNvPr id="4" name="灯片编号占位符 3"/>
          <p:cNvSpPr>
            <a:spLocks noGrp="1"/>
          </p:cNvSpPr>
          <p:nvPr>
            <p:ph type="sldNum" sz="quarter" idx="12"/>
          </p:nvPr>
        </p:nvSpPr>
        <p:spPr/>
        <p:txBody>
          <a:bodyPr/>
          <a:lstStyle/>
          <a:p>
            <a:fld id="{6D22F896-40B5-4ADD-8801-0D06FADFA095}" type="slidenum">
              <a:rPr lang="en-US" smtClean="0"/>
              <a:t>59</a:t>
            </a:fld>
            <a:endParaRPr lang="en-US" dirty="0"/>
          </a:p>
        </p:txBody>
      </p:sp>
      <p:pic>
        <p:nvPicPr>
          <p:cNvPr id="5" name="图片 4"/>
          <p:cNvPicPr>
            <a:picLocks noChangeAspect="1"/>
          </p:cNvPicPr>
          <p:nvPr/>
        </p:nvPicPr>
        <p:blipFill>
          <a:blip r:embed="rId2"/>
          <a:stretch>
            <a:fillRect/>
          </a:stretch>
        </p:blipFill>
        <p:spPr>
          <a:xfrm>
            <a:off x="4266558" y="1580035"/>
            <a:ext cx="7251365" cy="4322006"/>
          </a:xfrm>
          <a:prstGeom prst="rect">
            <a:avLst/>
          </a:prstGeom>
          <a:ln>
            <a:solidFill>
              <a:schemeClr val="accent1"/>
            </a:solid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zh-CN" altLang="en-US" dirty="0">
                <a:sym typeface="+mn-ea"/>
              </a:rPr>
              <a:t>一</a:t>
            </a:r>
            <a:r>
              <a:rPr lang="zh-CN" altLang="en-US" dirty="0"/>
              <a:t>讲 初识</a:t>
            </a:r>
            <a:r>
              <a:rPr lang="en-US" altLang="zh-CN" dirty="0"/>
              <a:t>SLAM</a:t>
            </a:r>
            <a:endParaRPr lang="zh-CN" altLang="en-US" dirty="0"/>
          </a:p>
        </p:txBody>
      </p:sp>
      <p:sp>
        <p:nvSpPr>
          <p:cNvPr id="3" name="内容占位符 2"/>
          <p:cNvSpPr>
            <a:spLocks noGrp="1"/>
          </p:cNvSpPr>
          <p:nvPr>
            <p:ph idx="1"/>
          </p:nvPr>
        </p:nvSpPr>
        <p:spPr/>
        <p:txBody>
          <a:bodyPr/>
          <a:lstStyle/>
          <a:p>
            <a:r>
              <a:rPr lang="zh-CN" altLang="en-US" dirty="0"/>
              <a:t>回环检测</a:t>
            </a:r>
            <a:endParaRPr lang="en-US" altLang="zh-CN" dirty="0"/>
          </a:p>
          <a:p>
            <a:pPr lvl="1"/>
            <a:r>
              <a:rPr lang="zh-CN" altLang="en-US" dirty="0"/>
              <a:t>检测机器人是否回到早先位置</a:t>
            </a:r>
            <a:endParaRPr lang="en-US" altLang="zh-CN" dirty="0"/>
          </a:p>
          <a:p>
            <a:pPr lvl="1"/>
            <a:r>
              <a:rPr lang="zh-CN" altLang="en-US" dirty="0"/>
              <a:t>识别到达过的场景</a:t>
            </a:r>
            <a:endParaRPr lang="en-US" altLang="zh-CN" dirty="0"/>
          </a:p>
          <a:p>
            <a:pPr lvl="1"/>
            <a:r>
              <a:rPr lang="zh-CN" altLang="en-US" dirty="0"/>
              <a:t>计算图像间的相似性</a:t>
            </a:r>
          </a:p>
          <a:p>
            <a:pPr lvl="1"/>
            <a:r>
              <a:rPr lang="zh-CN" altLang="en-US" dirty="0"/>
              <a:t>减小累积误差</a:t>
            </a:r>
            <a:endParaRPr lang="en-US" altLang="zh-CN" dirty="0"/>
          </a:p>
          <a:p>
            <a:r>
              <a:rPr lang="zh-CN" altLang="en-US" dirty="0"/>
              <a:t>方法：词袋模型 </a:t>
            </a:r>
          </a:p>
        </p:txBody>
      </p:sp>
      <p:sp>
        <p:nvSpPr>
          <p:cNvPr id="4" name="灯片编号占位符 3"/>
          <p:cNvSpPr>
            <a:spLocks noGrp="1"/>
          </p:cNvSpPr>
          <p:nvPr>
            <p:ph type="sldNum" sz="quarter" idx="12"/>
          </p:nvPr>
        </p:nvSpPr>
        <p:spPr/>
        <p:txBody>
          <a:bodyPr/>
          <a:lstStyle/>
          <a:p>
            <a:fld id="{6D22F896-40B5-4ADD-8801-0D06FADFA095}" type="slidenum">
              <a:rPr lang="en-US" smtClean="0"/>
              <a:t>6</a:t>
            </a:fld>
            <a:endParaRPr lang="en-US" dirty="0"/>
          </a:p>
        </p:txBody>
      </p:sp>
      <p:pic>
        <p:nvPicPr>
          <p:cNvPr id="5" name="图片 4"/>
          <p:cNvPicPr>
            <a:picLocks noChangeAspect="1"/>
          </p:cNvPicPr>
          <p:nvPr/>
        </p:nvPicPr>
        <p:blipFill>
          <a:blip r:embed="rId2"/>
          <a:stretch>
            <a:fillRect/>
          </a:stretch>
        </p:blipFill>
        <p:spPr>
          <a:xfrm>
            <a:off x="5462972" y="1915890"/>
            <a:ext cx="6348010" cy="3650296"/>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 </a:t>
            </a:r>
            <a:r>
              <a:rPr lang="zh-CN" altLang="en-US" dirty="0"/>
              <a:t>李代数求导与扰动模型</a:t>
            </a:r>
          </a:p>
        </p:txBody>
      </p:sp>
      <p:sp>
        <p:nvSpPr>
          <p:cNvPr id="3" name="内容占位符 2"/>
          <p:cNvSpPr>
            <a:spLocks noGrp="1"/>
          </p:cNvSpPr>
          <p:nvPr>
            <p:ph idx="1"/>
          </p:nvPr>
        </p:nvSpPr>
        <p:spPr/>
        <p:txBody>
          <a:bodyPr/>
          <a:lstStyle/>
          <a:p>
            <a:r>
              <a:rPr lang="zh-CN" altLang="en-US" dirty="0"/>
              <a:t>小结</a:t>
            </a:r>
            <a:endParaRPr lang="en-US" altLang="zh-CN" dirty="0"/>
          </a:p>
          <a:p>
            <a:pPr lvl="1"/>
            <a:r>
              <a:rPr lang="zh-CN" altLang="en-US" dirty="0"/>
              <a:t>利用</a:t>
            </a:r>
            <a:r>
              <a:rPr lang="en-US" altLang="zh-CN" dirty="0"/>
              <a:t>BCH</a:t>
            </a:r>
            <a:r>
              <a:rPr lang="zh-CN" altLang="en-US" dirty="0"/>
              <a:t>线性近似，可以推导</a:t>
            </a:r>
            <a:r>
              <a:rPr lang="en-US" altLang="zh-CN" dirty="0"/>
              <a:t>so(3)</a:t>
            </a:r>
            <a:r>
              <a:rPr lang="zh-CN" altLang="en-US" dirty="0"/>
              <a:t>和</a:t>
            </a:r>
            <a:r>
              <a:rPr lang="en-US" altLang="zh-CN" dirty="0"/>
              <a:t>se(3)</a:t>
            </a:r>
            <a:r>
              <a:rPr lang="zh-CN" altLang="en-US" dirty="0"/>
              <a:t>上的导数和扰动模型</a:t>
            </a:r>
            <a:endParaRPr lang="en-US" altLang="zh-CN" dirty="0"/>
          </a:p>
          <a:p>
            <a:pPr lvl="1"/>
            <a:r>
              <a:rPr lang="zh-CN" altLang="en-US" dirty="0"/>
              <a:t>通常情况下，扰动模型形式比较简洁，所以更常用</a:t>
            </a:r>
          </a:p>
        </p:txBody>
      </p:sp>
      <p:sp>
        <p:nvSpPr>
          <p:cNvPr id="4" name="灯片编号占位符 3"/>
          <p:cNvSpPr>
            <a:spLocks noGrp="1"/>
          </p:cNvSpPr>
          <p:nvPr>
            <p:ph type="sldNum" sz="quarter" idx="12"/>
          </p:nvPr>
        </p:nvSpPr>
        <p:spPr/>
        <p:txBody>
          <a:bodyPr/>
          <a:lstStyle/>
          <a:p>
            <a:fld id="{6D22F896-40B5-4ADD-8801-0D06FADFA095}" type="slidenum">
              <a:rPr lang="en-US" smtClean="0"/>
              <a:t>60</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zh-CN" altLang="en-US" dirty="0">
                <a:sym typeface="+mn-ea"/>
              </a:rPr>
              <a:t>一</a:t>
            </a:r>
            <a:r>
              <a:rPr lang="zh-CN" altLang="en-US" dirty="0"/>
              <a:t>讲 初识</a:t>
            </a:r>
            <a:r>
              <a:rPr lang="en-US" altLang="zh-CN" dirty="0"/>
              <a:t>SLAM</a:t>
            </a:r>
            <a:endParaRPr lang="zh-CN" altLang="en-US" dirty="0"/>
          </a:p>
        </p:txBody>
      </p:sp>
      <p:sp>
        <p:nvSpPr>
          <p:cNvPr id="3" name="内容占位符 2"/>
          <p:cNvSpPr>
            <a:spLocks noGrp="1"/>
          </p:cNvSpPr>
          <p:nvPr>
            <p:ph idx="1"/>
          </p:nvPr>
        </p:nvSpPr>
        <p:spPr>
          <a:xfrm>
            <a:off x="1451579" y="2015732"/>
            <a:ext cx="3527745" cy="3450613"/>
          </a:xfrm>
        </p:spPr>
        <p:txBody>
          <a:bodyPr/>
          <a:lstStyle/>
          <a:p>
            <a:r>
              <a:rPr lang="zh-CN" altLang="en-US" dirty="0"/>
              <a:t>建图 </a:t>
            </a:r>
            <a:endParaRPr lang="en-US" altLang="zh-CN" dirty="0"/>
          </a:p>
          <a:p>
            <a:pPr lvl="1"/>
            <a:r>
              <a:rPr lang="zh-CN" altLang="en-US" dirty="0"/>
              <a:t>用于导航、规划、通讯、可视化、交互等</a:t>
            </a:r>
            <a:endParaRPr lang="en-US" altLang="zh-CN" dirty="0"/>
          </a:p>
          <a:p>
            <a:pPr lvl="1"/>
            <a:r>
              <a:rPr lang="zh-CN" altLang="en-US" dirty="0"/>
              <a:t>度量地图 </a:t>
            </a:r>
            <a:r>
              <a:rPr lang="en-US" altLang="zh-CN" dirty="0"/>
              <a:t>vs </a:t>
            </a:r>
            <a:r>
              <a:rPr lang="zh-CN" altLang="en-US" dirty="0"/>
              <a:t>拓扑地图</a:t>
            </a:r>
          </a:p>
          <a:p>
            <a:pPr lvl="1"/>
            <a:endParaRPr lang="en-US" altLang="zh-CN" dirty="0"/>
          </a:p>
          <a:p>
            <a:pPr lvl="1"/>
            <a:r>
              <a:rPr lang="zh-CN" altLang="en-US" dirty="0"/>
              <a:t>稀疏地图 </a:t>
            </a:r>
            <a:r>
              <a:rPr lang="en-US" altLang="zh-CN" dirty="0"/>
              <a:t>  </a:t>
            </a:r>
            <a:r>
              <a:rPr lang="zh-CN" altLang="en-US" dirty="0"/>
              <a:t>稠密地图 </a:t>
            </a:r>
            <a:endParaRPr lang="en-US" altLang="zh-CN" dirty="0"/>
          </a:p>
        </p:txBody>
      </p:sp>
      <p:sp>
        <p:nvSpPr>
          <p:cNvPr id="4" name="灯片编号占位符 3"/>
          <p:cNvSpPr>
            <a:spLocks noGrp="1"/>
          </p:cNvSpPr>
          <p:nvPr>
            <p:ph type="sldNum" sz="quarter" idx="12"/>
          </p:nvPr>
        </p:nvSpPr>
        <p:spPr/>
        <p:txBody>
          <a:bodyPr/>
          <a:lstStyle/>
          <a:p>
            <a:fld id="{6D22F896-40B5-4ADD-8801-0D06FADFA095}" type="slidenum">
              <a:rPr lang="en-US" smtClean="0"/>
              <a:t>7</a:t>
            </a:fld>
            <a:endParaRPr lang="en-US" dirty="0"/>
          </a:p>
        </p:txBody>
      </p:sp>
      <p:pic>
        <p:nvPicPr>
          <p:cNvPr id="5" name="图片 4"/>
          <p:cNvPicPr>
            <a:picLocks noChangeAspect="1"/>
          </p:cNvPicPr>
          <p:nvPr/>
        </p:nvPicPr>
        <p:blipFill>
          <a:blip r:embed="rId2"/>
          <a:srcRect l="13883" r="8028"/>
          <a:stretch>
            <a:fillRect/>
          </a:stretch>
        </p:blipFill>
        <p:spPr>
          <a:xfrm>
            <a:off x="5181600" y="804545"/>
            <a:ext cx="6237605" cy="4991100"/>
          </a:xfrm>
          <a:prstGeom prst="rect">
            <a:avLst/>
          </a:prstGeom>
        </p:spPr>
      </p:pic>
      <p:cxnSp>
        <p:nvCxnSpPr>
          <p:cNvPr id="6" name="直接箭头连接符 5"/>
          <p:cNvCxnSpPr/>
          <p:nvPr/>
        </p:nvCxnSpPr>
        <p:spPr>
          <a:xfrm flipH="1">
            <a:off x="2679700" y="3560445"/>
            <a:ext cx="8890" cy="436880"/>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cxnSp>
        <p:nvCxnSpPr>
          <p:cNvPr id="7" name="直接箭头连接符 6"/>
          <p:cNvCxnSpPr/>
          <p:nvPr/>
        </p:nvCxnSpPr>
        <p:spPr>
          <a:xfrm>
            <a:off x="2688590" y="3551555"/>
            <a:ext cx="983615" cy="436880"/>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初识</a:t>
            </a:r>
            <a:r>
              <a:rPr lang="en-US" altLang="zh-CN" dirty="0"/>
              <a:t>SLAM</a:t>
            </a:r>
            <a:endParaRPr lang="zh-CN" altLang="en-US" dirty="0"/>
          </a:p>
        </p:txBody>
      </p:sp>
      <p:sp>
        <p:nvSpPr>
          <p:cNvPr id="3" name="内容占位符 2"/>
          <p:cNvSpPr>
            <a:spLocks noGrp="1"/>
          </p:cNvSpPr>
          <p:nvPr>
            <p:ph idx="1"/>
          </p:nvPr>
        </p:nvSpPr>
        <p:spPr>
          <a:xfrm>
            <a:off x="1451579" y="2015732"/>
            <a:ext cx="5447985" cy="3450613"/>
          </a:xfrm>
        </p:spPr>
        <p:txBody>
          <a:bodyPr/>
          <a:lstStyle/>
          <a:p>
            <a:r>
              <a:rPr lang="en-US" altLang="zh-CN" dirty="0"/>
              <a:t>SLAM</a:t>
            </a:r>
            <a:r>
              <a:rPr lang="zh-CN" altLang="en-US" dirty="0"/>
              <a:t>问题的数学描述</a:t>
            </a:r>
            <a:endParaRPr lang="en-US" altLang="zh-CN" dirty="0"/>
          </a:p>
          <a:p>
            <a:pPr lvl="1"/>
            <a:r>
              <a:rPr lang="zh-CN" altLang="en-US" dirty="0"/>
              <a:t>离散时间：</a:t>
            </a:r>
            <a:endParaRPr lang="en-US" altLang="zh-CN" dirty="0"/>
          </a:p>
          <a:p>
            <a:pPr lvl="1"/>
            <a:r>
              <a:rPr lang="zh-CN" altLang="en-US" dirty="0"/>
              <a:t>机器人的位置：</a:t>
            </a:r>
            <a:endParaRPr lang="en-US" altLang="zh-CN" dirty="0"/>
          </a:p>
          <a:p>
            <a:pPr lvl="1"/>
            <a:endParaRPr lang="en-US" altLang="zh-CN" dirty="0"/>
          </a:p>
          <a:p>
            <a:pPr lvl="1"/>
            <a:r>
              <a:rPr lang="zh-CN" altLang="en-US" dirty="0"/>
              <a:t>机器人是从上一个时刻运动到下一个时刻的</a:t>
            </a:r>
            <a:endParaRPr lang="en-US" altLang="zh-CN" dirty="0"/>
          </a:p>
          <a:p>
            <a:pPr lvl="1"/>
            <a:r>
              <a:rPr lang="zh-CN" altLang="en-US" dirty="0">
                <a:solidFill>
                  <a:srgbClr val="FF0000"/>
                </a:solidFill>
              </a:rPr>
              <a:t>运动方程</a:t>
            </a:r>
            <a:r>
              <a:rPr lang="zh-CN" altLang="en-US" dirty="0"/>
              <a:t>：</a:t>
            </a:r>
          </a:p>
        </p:txBody>
      </p:sp>
      <p:sp>
        <p:nvSpPr>
          <p:cNvPr id="4" name="灯片编号占位符 3"/>
          <p:cNvSpPr>
            <a:spLocks noGrp="1"/>
          </p:cNvSpPr>
          <p:nvPr>
            <p:ph type="sldNum" sz="quarter" idx="12"/>
          </p:nvPr>
        </p:nvSpPr>
        <p:spPr/>
        <p:txBody>
          <a:bodyPr/>
          <a:lstStyle/>
          <a:p>
            <a:fld id="{6D22F896-40B5-4ADD-8801-0D06FADFA095}" type="slidenum">
              <a:rPr lang="en-US" smtClean="0"/>
              <a:t>8</a:t>
            </a:fld>
            <a:endParaRPr lang="en-US" dirty="0"/>
          </a:p>
        </p:txBody>
      </p:sp>
      <mc:AlternateContent xmlns:mc="http://schemas.openxmlformats.org/markup-compatibility/2006" xmlns:a14="http://schemas.microsoft.com/office/drawing/2010/main">
        <mc:Choice Requires="a14">
          <p:sp>
            <p:nvSpPr>
              <p:cNvPr id="5" name="矩形 4"/>
              <p:cNvSpPr/>
              <p:nvPr/>
            </p:nvSpPr>
            <p:spPr>
              <a:xfrm>
                <a:off x="3477304" y="2462938"/>
                <a:ext cx="146341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𝑡</m:t>
                      </m:r>
                      <m:r>
                        <a:rPr lang="zh-CN" altLang="en-US" i="0">
                          <a:latin typeface="Cambria Math" panose="02040503050406030204" pitchFamily="18" charset="0"/>
                        </a:rPr>
                        <m:t>=1,2,…,</m:t>
                      </m:r>
                      <m:r>
                        <a:rPr lang="zh-CN" altLang="en-US" i="1">
                          <a:latin typeface="Cambria Math" panose="02040503050406030204" pitchFamily="18" charset="0"/>
                        </a:rPr>
                        <m:t>𝑘</m:t>
                      </m:r>
                    </m:oMath>
                  </m:oMathPara>
                </a14:m>
                <a:endParaRPr lang="zh-CN" altLang="en-US" dirty="0"/>
              </a:p>
            </p:txBody>
          </p:sp>
        </mc:Choice>
        <mc:Fallback xmlns="">
          <p:sp>
            <p:nvSpPr>
              <p:cNvPr id="5" name="矩形 4"/>
              <p:cNvSpPr>
                <a:spLocks noRot="1" noChangeAspect="1" noMove="1" noResize="1" noEditPoints="1" noAdjustHandles="1" noChangeArrowheads="1" noChangeShapeType="1" noTextEdit="1"/>
              </p:cNvSpPr>
              <p:nvPr/>
            </p:nvSpPr>
            <p:spPr>
              <a:xfrm>
                <a:off x="3477304" y="2462938"/>
                <a:ext cx="1463414" cy="369332"/>
              </a:xfrm>
              <a:prstGeom prst="rect">
                <a:avLst/>
              </a:prstGeom>
              <a:blipFill rotWithShape="1">
                <a:blip r:embed="rId3"/>
                <a:stretch>
                  <a:fillRect l="-3" t="-110" r="29" b="4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3872942" y="2865522"/>
                <a:ext cx="140365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0">
                              <a:latin typeface="Cambria Math" panose="02040503050406030204" pitchFamily="18" charset="0"/>
                            </a:rPr>
                            <m:t>2</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𝑘</m:t>
                          </m:r>
                        </m:sub>
                      </m:sSub>
                    </m:oMath>
                  </m:oMathPara>
                </a14:m>
                <a:endParaRPr lang="zh-CN" altLang="en-US" dirty="0"/>
              </a:p>
            </p:txBody>
          </p:sp>
        </mc:Choice>
        <mc:Fallback xmlns="">
          <p:sp>
            <p:nvSpPr>
              <p:cNvPr id="6" name="矩形 5"/>
              <p:cNvSpPr>
                <a:spLocks noRot="1" noChangeAspect="1" noMove="1" noResize="1" noEditPoints="1" noAdjustHandles="1" noChangeArrowheads="1" noChangeShapeType="1" noTextEdit="1"/>
              </p:cNvSpPr>
              <p:nvPr/>
            </p:nvSpPr>
            <p:spPr>
              <a:xfrm>
                <a:off x="3872942" y="2865522"/>
                <a:ext cx="1403654" cy="369332"/>
              </a:xfrm>
              <a:prstGeom prst="rect">
                <a:avLst/>
              </a:prstGeom>
              <a:blipFill rotWithShape="1">
                <a:blip r:embed="rId4"/>
                <a:stretch>
                  <a:fillRect l="-5" t="-109" r="27" b="44"/>
                </a:stretch>
              </a:blipFill>
            </p:spPr>
            <p:txBody>
              <a:bodyPr/>
              <a:lstStyle/>
              <a:p>
                <a:r>
                  <a:rPr lang="zh-CN" altLang="en-US">
                    <a:noFill/>
                  </a:rPr>
                  <a:t> </a:t>
                </a:r>
              </a:p>
            </p:txBody>
          </p:sp>
        </mc:Fallback>
      </mc:AlternateContent>
      <p:sp>
        <p:nvSpPr>
          <p:cNvPr id="9" name="文本框 8"/>
          <p:cNvSpPr txBox="1"/>
          <p:nvPr/>
        </p:nvSpPr>
        <p:spPr>
          <a:xfrm>
            <a:off x="6512190" y="4653800"/>
            <a:ext cx="457200" cy="1476375"/>
          </a:xfrm>
          <a:prstGeom prst="rect">
            <a:avLst/>
          </a:prstGeom>
          <a:noFill/>
        </p:spPr>
        <p:txBody>
          <a:bodyPr wrap="square" rtlCol="0">
            <a:spAutoFit/>
          </a:bodyPr>
          <a:lstStyle/>
          <a:p>
            <a:r>
              <a:rPr lang="zh-CN" altLang="en-US" dirty="0"/>
              <a:t>传感器输入</a:t>
            </a:r>
          </a:p>
        </p:txBody>
      </p:sp>
      <p:sp>
        <p:nvSpPr>
          <p:cNvPr id="10" name="文本框 9"/>
          <p:cNvSpPr txBox="1"/>
          <p:nvPr/>
        </p:nvSpPr>
        <p:spPr>
          <a:xfrm>
            <a:off x="6969409" y="4653697"/>
            <a:ext cx="411480" cy="645160"/>
          </a:xfrm>
          <a:prstGeom prst="rect">
            <a:avLst/>
          </a:prstGeom>
          <a:noFill/>
        </p:spPr>
        <p:txBody>
          <a:bodyPr wrap="none" rtlCol="0">
            <a:spAutoFit/>
          </a:bodyPr>
          <a:lstStyle/>
          <a:p>
            <a:r>
              <a:rPr lang="zh-CN" altLang="en-US" dirty="0"/>
              <a:t>噪</a:t>
            </a:r>
          </a:p>
          <a:p>
            <a:r>
              <a:rPr lang="zh-CN" altLang="en-US" dirty="0"/>
              <a:t>声</a:t>
            </a:r>
          </a:p>
        </p:txBody>
      </p:sp>
      <p:sp>
        <p:nvSpPr>
          <p:cNvPr id="11" name="文本框 10"/>
          <p:cNvSpPr txBox="1"/>
          <p:nvPr/>
        </p:nvSpPr>
        <p:spPr>
          <a:xfrm>
            <a:off x="5979124" y="4654169"/>
            <a:ext cx="548182" cy="1200329"/>
          </a:xfrm>
          <a:prstGeom prst="rect">
            <a:avLst/>
          </a:prstGeom>
          <a:noFill/>
        </p:spPr>
        <p:txBody>
          <a:bodyPr wrap="square" rtlCol="0">
            <a:spAutoFit/>
          </a:bodyPr>
          <a:lstStyle/>
          <a:p>
            <a:r>
              <a:rPr lang="zh-CN" altLang="en-US" dirty="0"/>
              <a:t>上一时刻</a:t>
            </a:r>
          </a:p>
        </p:txBody>
      </p:sp>
      <p:sp>
        <p:nvSpPr>
          <p:cNvPr id="12" name="内容占位符 2"/>
          <p:cNvSpPr txBox="1"/>
          <p:nvPr/>
        </p:nvSpPr>
        <p:spPr>
          <a:xfrm>
            <a:off x="6116056" y="2711218"/>
            <a:ext cx="5481584" cy="522992"/>
          </a:xfrm>
          <a:prstGeom prst="rect">
            <a:avLst/>
          </a:prstGeom>
        </p:spPr>
        <p:style>
          <a:lnRef idx="2">
            <a:schemeClr val="accent4"/>
          </a:lnRef>
          <a:fillRef idx="1">
            <a:schemeClr val="lt1"/>
          </a:fillRef>
          <a:effectRef idx="0">
            <a:schemeClr val="accent4"/>
          </a:effectRef>
          <a:fontRef idx="minor">
            <a:schemeClr val="dk1"/>
          </a:fontRef>
        </p:style>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zh-CN" altLang="en-US" dirty="0"/>
              <a:t>需要把它们都看成随机变量，服从概率分布</a:t>
            </a:r>
          </a:p>
        </p:txBody>
      </p:sp>
      <p:graphicFrame>
        <p:nvGraphicFramePr>
          <p:cNvPr id="7" name="对象 6"/>
          <p:cNvGraphicFramePr/>
          <p:nvPr/>
        </p:nvGraphicFramePr>
        <p:xfrm>
          <a:off x="4823460" y="4091940"/>
          <a:ext cx="2661920" cy="464185"/>
        </p:xfrm>
        <a:graphic>
          <a:graphicData uri="http://schemas.openxmlformats.org/presentationml/2006/ole">
            <mc:AlternateContent xmlns:mc="http://schemas.openxmlformats.org/markup-compatibility/2006">
              <mc:Choice xmlns:v="urn:schemas-microsoft-com:vml" Requires="v">
                <p:oleObj spid="_x0000_s1029" r:id="rId5" imgW="1181100" imgH="228600" progId="Equation.DSMT4">
                  <p:embed/>
                </p:oleObj>
              </mc:Choice>
              <mc:Fallback>
                <p:oleObj r:id="rId5" imgW="1181100" imgH="228600" progId="Equation.DSMT4">
                  <p:embed/>
                  <p:pic>
                    <p:nvPicPr>
                      <p:cNvPr id="0" name="图片 12"/>
                      <p:cNvPicPr/>
                      <p:nvPr/>
                    </p:nvPicPr>
                    <p:blipFill>
                      <a:blip r:embed="rId6"/>
                      <a:stretch>
                        <a:fillRect/>
                      </a:stretch>
                    </p:blipFill>
                    <p:spPr>
                      <a:xfrm>
                        <a:off x="4823460" y="4091940"/>
                        <a:ext cx="2661920" cy="464185"/>
                      </a:xfrm>
                      <a:prstGeom prst="rect">
                        <a:avLst/>
                      </a:prstGeom>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zh-CN" altLang="en-US" dirty="0">
                <a:sym typeface="+mn-ea"/>
              </a:rPr>
              <a:t>一</a:t>
            </a:r>
            <a:r>
              <a:rPr lang="zh-CN" altLang="en-US" dirty="0"/>
              <a:t>讲 初识</a:t>
            </a:r>
            <a:r>
              <a:rPr lang="en-US" altLang="zh-CN" dirty="0"/>
              <a:t>SLAM</a:t>
            </a:r>
            <a:endParaRPr lang="zh-CN" altLang="en-US" dirty="0"/>
          </a:p>
        </p:txBody>
      </p:sp>
      <p:sp>
        <p:nvSpPr>
          <p:cNvPr id="3" name="内容占位符 2"/>
          <p:cNvSpPr>
            <a:spLocks noGrp="1"/>
          </p:cNvSpPr>
          <p:nvPr>
            <p:ph idx="1"/>
          </p:nvPr>
        </p:nvSpPr>
        <p:spPr/>
        <p:txBody>
          <a:bodyPr/>
          <a:lstStyle/>
          <a:p>
            <a:r>
              <a:rPr lang="en-US" altLang="zh-CN" dirty="0"/>
              <a:t>SLAM</a:t>
            </a:r>
            <a:r>
              <a:rPr lang="zh-CN" altLang="en-US" dirty="0"/>
              <a:t>问题的数学描述</a:t>
            </a:r>
            <a:endParaRPr lang="en-US" altLang="zh-CN" dirty="0"/>
          </a:p>
          <a:p>
            <a:pPr lvl="1"/>
            <a:r>
              <a:rPr lang="zh-CN" altLang="en-US" dirty="0"/>
              <a:t>路标（三维空间点）：</a:t>
            </a:r>
            <a:endParaRPr lang="en-US" altLang="zh-CN" dirty="0"/>
          </a:p>
          <a:p>
            <a:pPr lvl="1"/>
            <a:r>
              <a:rPr lang="zh-CN" altLang="en-US" dirty="0"/>
              <a:t>传感器在位置     处，探测（观测）到了</a:t>
            </a:r>
            <a:r>
              <a:rPr lang="en-US" altLang="zh-CN" dirty="0"/>
              <a:t>    </a:t>
            </a:r>
            <a:r>
              <a:rPr lang="zh-CN" altLang="en-US" dirty="0"/>
              <a:t>路标</a:t>
            </a:r>
            <a:endParaRPr lang="en-US" altLang="zh-CN" dirty="0"/>
          </a:p>
          <a:p>
            <a:pPr lvl="1"/>
            <a:r>
              <a:rPr lang="zh-CN" altLang="en-US" dirty="0">
                <a:solidFill>
                  <a:srgbClr val="FF0000"/>
                </a:solidFill>
              </a:rPr>
              <a:t>观测方程</a:t>
            </a:r>
            <a:r>
              <a:rPr lang="zh-CN" altLang="en-US" dirty="0"/>
              <a:t>：</a:t>
            </a:r>
            <a:endParaRPr lang="en-US" altLang="zh-CN" dirty="0"/>
          </a:p>
          <a:p>
            <a:pPr lvl="1"/>
            <a:endParaRPr lang="zh-CN" altLang="en-US" dirty="0"/>
          </a:p>
        </p:txBody>
      </p:sp>
      <p:sp>
        <p:nvSpPr>
          <p:cNvPr id="4" name="灯片编号占位符 3"/>
          <p:cNvSpPr>
            <a:spLocks noGrp="1"/>
          </p:cNvSpPr>
          <p:nvPr>
            <p:ph type="sldNum" sz="quarter" idx="12"/>
          </p:nvPr>
        </p:nvSpPr>
        <p:spPr/>
        <p:txBody>
          <a:bodyPr/>
          <a:lstStyle/>
          <a:p>
            <a:fld id="{6D22F896-40B5-4ADD-8801-0D06FADFA095}" type="slidenum">
              <a:rPr lang="en-US" smtClean="0"/>
              <a:t>9</a:t>
            </a:fld>
            <a:endParaRPr lang="en-US" dirty="0"/>
          </a:p>
        </p:txBody>
      </p:sp>
      <mc:AlternateContent xmlns:mc="http://schemas.openxmlformats.org/markup-compatibility/2006" xmlns:a14="http://schemas.microsoft.com/office/drawing/2010/main">
        <mc:Choice Requires="a14">
          <p:sp>
            <p:nvSpPr>
              <p:cNvPr id="5" name="矩形 4"/>
              <p:cNvSpPr/>
              <p:nvPr/>
            </p:nvSpPr>
            <p:spPr>
              <a:xfrm>
                <a:off x="4664609" y="2437999"/>
                <a:ext cx="139974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zh-CN" altLang="en-US" i="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zh-CN" altLang="en-US" i="0">
                              <a:latin typeface="Cambria Math" panose="02040503050406030204" pitchFamily="18" charset="0"/>
                            </a:rPr>
                            <m:t>2</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zh-CN" altLang="en-US" i="1">
                              <a:latin typeface="Cambria Math" panose="02040503050406030204" pitchFamily="18" charset="0"/>
                            </a:rPr>
                            <m:t>𝑛</m:t>
                          </m:r>
                        </m:sub>
                      </m:sSub>
                    </m:oMath>
                  </m:oMathPara>
                </a14:m>
                <a:endParaRPr lang="zh-CN" altLang="en-US" dirty="0"/>
              </a:p>
            </p:txBody>
          </p:sp>
        </mc:Choice>
        <mc:Fallback xmlns="">
          <p:sp>
            <p:nvSpPr>
              <p:cNvPr id="5" name="矩形 4"/>
              <p:cNvSpPr>
                <a:spLocks noRot="1" noChangeAspect="1" noMove="1" noResize="1" noEditPoints="1" noAdjustHandles="1" noChangeArrowheads="1" noChangeShapeType="1" noTextEdit="1"/>
              </p:cNvSpPr>
              <p:nvPr/>
            </p:nvSpPr>
            <p:spPr>
              <a:xfrm>
                <a:off x="4664609" y="2437999"/>
                <a:ext cx="1399742" cy="369332"/>
              </a:xfrm>
              <a:prstGeom prst="rect">
                <a:avLst/>
              </a:prstGeom>
              <a:blipFill rotWithShape="1">
                <a:blip r:embed="rId3"/>
                <a:stretch>
                  <a:fillRect l="-38" t="-63" r="7" b="1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3511489" y="2871121"/>
                <a:ext cx="48064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𝑘</m:t>
                          </m:r>
                        </m:sub>
                      </m:sSub>
                    </m:oMath>
                  </m:oMathPara>
                </a14:m>
                <a:endParaRPr lang="zh-CN" altLang="en-US" dirty="0"/>
              </a:p>
            </p:txBody>
          </p:sp>
        </mc:Choice>
        <mc:Fallback xmlns="">
          <p:sp>
            <p:nvSpPr>
              <p:cNvPr id="6" name="矩形 5"/>
              <p:cNvSpPr>
                <a:spLocks noRot="1" noChangeAspect="1" noMove="1" noResize="1" noEditPoints="1" noAdjustHandles="1" noChangeArrowheads="1" noChangeShapeType="1" noTextEdit="1"/>
              </p:cNvSpPr>
              <p:nvPr/>
            </p:nvSpPr>
            <p:spPr>
              <a:xfrm>
                <a:off x="3511489" y="2871121"/>
                <a:ext cx="480644" cy="369332"/>
              </a:xfrm>
              <a:prstGeom prst="rect">
                <a:avLst/>
              </a:prstGeom>
              <a:blipFill rotWithShape="1">
                <a:blip r:embed="rId4"/>
                <a:stretch>
                  <a:fillRect l="-119" t="-77" r="109" b="1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6064394" y="2848747"/>
                <a:ext cx="445827" cy="3916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zh-CN" altLang="en-US" i="1">
                              <a:latin typeface="Cambria Math" panose="02040503050406030204" pitchFamily="18" charset="0"/>
                            </a:rPr>
                            <m:t>𝑗</m:t>
                          </m:r>
                        </m:sub>
                      </m:sSub>
                    </m:oMath>
                  </m:oMathPara>
                </a14:m>
                <a:endParaRPr lang="zh-CN" altLang="en-US" dirty="0"/>
              </a:p>
            </p:txBody>
          </p:sp>
        </mc:Choice>
        <mc:Fallback xmlns="">
          <p:sp>
            <p:nvSpPr>
              <p:cNvPr id="7" name="矩形 6"/>
              <p:cNvSpPr>
                <a:spLocks noRot="1" noChangeAspect="1" noMove="1" noResize="1" noEditPoints="1" noAdjustHandles="1" noChangeArrowheads="1" noChangeShapeType="1" noTextEdit="1"/>
              </p:cNvSpPr>
              <p:nvPr/>
            </p:nvSpPr>
            <p:spPr>
              <a:xfrm>
                <a:off x="6064394" y="2848747"/>
                <a:ext cx="445827" cy="391646"/>
              </a:xfrm>
              <a:prstGeom prst="rect">
                <a:avLst/>
              </a:prstGeom>
              <a:blipFill rotWithShape="1">
                <a:blip r:embed="rId5"/>
                <a:stretch>
                  <a:fillRect l="-32" t="-35" r="45" b="159"/>
                </a:stretch>
              </a:blipFill>
            </p:spPr>
            <p:txBody>
              <a:bodyPr/>
              <a:lstStyle/>
              <a:p>
                <a:r>
                  <a:rPr lang="zh-CN" altLang="en-US">
                    <a:noFill/>
                  </a:rPr>
                  <a:t> </a:t>
                </a:r>
              </a:p>
            </p:txBody>
          </p:sp>
        </mc:Fallback>
      </mc:AlternateContent>
      <p:sp>
        <p:nvSpPr>
          <p:cNvPr id="9" name="文本框 8"/>
          <p:cNvSpPr txBox="1"/>
          <p:nvPr/>
        </p:nvSpPr>
        <p:spPr>
          <a:xfrm>
            <a:off x="6510020" y="4152900"/>
            <a:ext cx="400685" cy="1198880"/>
          </a:xfrm>
          <a:prstGeom prst="rect">
            <a:avLst/>
          </a:prstGeom>
          <a:noFill/>
        </p:spPr>
        <p:txBody>
          <a:bodyPr wrap="square" rtlCol="0">
            <a:spAutoFit/>
          </a:bodyPr>
          <a:lstStyle/>
          <a:p>
            <a:r>
              <a:rPr lang="zh-CN" altLang="en-US"/>
              <a:t>观测噪声</a:t>
            </a:r>
          </a:p>
        </p:txBody>
      </p:sp>
      <p:graphicFrame>
        <p:nvGraphicFramePr>
          <p:cNvPr id="10" name="对象 9"/>
          <p:cNvGraphicFramePr/>
          <p:nvPr/>
        </p:nvGraphicFramePr>
        <p:xfrm>
          <a:off x="4758690" y="3693160"/>
          <a:ext cx="2356485" cy="459740"/>
        </p:xfrm>
        <a:graphic>
          <a:graphicData uri="http://schemas.openxmlformats.org/presentationml/2006/ole">
            <mc:AlternateContent xmlns:mc="http://schemas.openxmlformats.org/markup-compatibility/2006">
              <mc:Choice xmlns:v="urn:schemas-microsoft-com:vml" Requires="v">
                <p:oleObj spid="_x0000_s2053" r:id="rId6" imgW="1193800" imgH="241300" progId="Equation.DSMT4">
                  <p:embed/>
                </p:oleObj>
              </mc:Choice>
              <mc:Fallback>
                <p:oleObj r:id="rId6" imgW="1193800" imgH="241300" progId="Equation.DSMT4">
                  <p:embed/>
                  <p:pic>
                    <p:nvPicPr>
                      <p:cNvPr id="0" name="图片 10"/>
                      <p:cNvPicPr/>
                      <p:nvPr/>
                    </p:nvPicPr>
                    <p:blipFill>
                      <a:blip r:embed="rId7"/>
                      <a:stretch>
                        <a:fillRect/>
                      </a:stretch>
                    </p:blipFill>
                    <p:spPr>
                      <a:xfrm>
                        <a:off x="4758690" y="3693160"/>
                        <a:ext cx="2356485" cy="459740"/>
                      </a:xfrm>
                      <a:prstGeom prst="rect">
                        <a:avLst/>
                      </a:prstGeom>
                    </p:spPr>
                  </p:pic>
                </p:oleObj>
              </mc:Fallback>
            </mc:AlternateContent>
          </a:graphicData>
        </a:graphic>
      </p:graphicFrame>
    </p:spTree>
  </p:cSld>
  <p:clrMapOvr>
    <a:masterClrMapping/>
  </p:clrMapOvr>
</p:sld>
</file>

<file path=ppt/theme/theme1.xml><?xml version="1.0" encoding="utf-8"?>
<a:theme xmlns:a="http://schemas.openxmlformats.org/drawingml/2006/main" name="Gallery">
  <a:themeElements>
    <a:clrScheme name="自定义 1">
      <a:dk1>
        <a:sysClr val="windowText" lastClr="000000"/>
      </a:dk1>
      <a:lt1>
        <a:sysClr val="window" lastClr="FFFFFF"/>
      </a:lt1>
      <a:dk2>
        <a:srgbClr val="454545"/>
      </a:dk2>
      <a:lt2>
        <a:srgbClr val="F2F2F2"/>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Century Gothic-Palatino Linotyp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TM10001114[[fn=库]]</Template>
  <TotalTime>128</TotalTime>
  <Words>2431</Words>
  <Application>Microsoft Office PowerPoint</Application>
  <PresentationFormat>宽屏</PresentationFormat>
  <Paragraphs>472</Paragraphs>
  <Slides>60</Slides>
  <Notes>2</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2</vt:i4>
      </vt:variant>
      <vt:variant>
        <vt:lpstr>幻灯片标题</vt:lpstr>
      </vt:variant>
      <vt:variant>
        <vt:i4>60</vt:i4>
      </vt:variant>
    </vt:vector>
  </HeadingPairs>
  <TitlesOfParts>
    <vt:vector size="69" baseType="lpstr">
      <vt:lpstr>等线</vt:lpstr>
      <vt:lpstr>Arial</vt:lpstr>
      <vt:lpstr>Bodoni MT</vt:lpstr>
      <vt:lpstr>Cambria Math</vt:lpstr>
      <vt:lpstr>Century Gothic</vt:lpstr>
      <vt:lpstr>Palatino Linotype</vt:lpstr>
      <vt:lpstr>Gallery</vt:lpstr>
      <vt:lpstr>MathType 6.0 Equation</vt:lpstr>
      <vt:lpstr>Equation.KSEE3</vt:lpstr>
      <vt:lpstr>第一讲 初识SLAM</vt:lpstr>
      <vt:lpstr>第一讲 初识SLAM</vt:lpstr>
      <vt:lpstr>第一讲 初识SLAM</vt:lpstr>
      <vt:lpstr>第一讲 初识SLAM</vt:lpstr>
      <vt:lpstr>第一讲 初识SLAM</vt:lpstr>
      <vt:lpstr>第一讲 初识SLAM</vt:lpstr>
      <vt:lpstr>第一讲 初识SLAM</vt:lpstr>
      <vt:lpstr>第一讲 初识SLAM</vt:lpstr>
      <vt:lpstr>第一讲 初识SLAM</vt:lpstr>
      <vt:lpstr>第一讲 初识SLAM</vt:lpstr>
      <vt:lpstr>第二讲 三维空间刚体运动</vt:lpstr>
      <vt:lpstr>2.1 点、向量和坐标系，旋转矩阵</vt:lpstr>
      <vt:lpstr>第二讲 三维空间刚体运动</vt:lpstr>
      <vt:lpstr>第二讲 三维空间刚体运动</vt:lpstr>
      <vt:lpstr>第二讲 三维空间刚体运动</vt:lpstr>
      <vt:lpstr>第二讲 三维空间刚体运动</vt:lpstr>
      <vt:lpstr>第二讲 三维空间刚体运动</vt:lpstr>
      <vt:lpstr>第二讲 三维空间刚体运动</vt:lpstr>
      <vt:lpstr>第二讲 三维空间刚体运动</vt:lpstr>
      <vt:lpstr>第二讲 三维空间刚体运动</vt:lpstr>
      <vt:lpstr>第二讲 三维空间刚体运动</vt:lpstr>
      <vt:lpstr>第二讲 三维空间刚体运动</vt:lpstr>
      <vt:lpstr>第二讲 三维空间刚体运动</vt:lpstr>
      <vt:lpstr>第二讲 三维空间刚体运动</vt:lpstr>
      <vt:lpstr>2.3 四元数</vt:lpstr>
      <vt:lpstr>第二讲 三维空间刚体运动</vt:lpstr>
      <vt:lpstr>第二讲 三维空间刚体运动</vt:lpstr>
      <vt:lpstr>第二讲 三维空间刚体运动</vt:lpstr>
      <vt:lpstr>第二讲 三维空间刚体运动</vt:lpstr>
      <vt:lpstr>PowerPoint 演示文稿</vt:lpstr>
      <vt:lpstr>第三讲 李群与李代数</vt:lpstr>
      <vt:lpstr>第三讲 李群与李代数</vt:lpstr>
      <vt:lpstr>3.1 李群李代数基础</vt:lpstr>
      <vt:lpstr>3.1 李群李代数基础</vt:lpstr>
      <vt:lpstr>3.1 李群李代数基础</vt:lpstr>
      <vt:lpstr>3.1 李群李代数基础</vt:lpstr>
      <vt:lpstr>3.1 李群李代数基础</vt:lpstr>
      <vt:lpstr>3.1 李群李代数基础</vt:lpstr>
      <vt:lpstr>3.1 李群李代数基础</vt:lpstr>
      <vt:lpstr>3.1 李群李代数基础</vt:lpstr>
      <vt:lpstr>3.1 李群李代数基础</vt:lpstr>
      <vt:lpstr>3.1 李群李代数基础</vt:lpstr>
      <vt:lpstr>3.1 李群李代数基础</vt:lpstr>
      <vt:lpstr>3.1 李群李代数基础</vt:lpstr>
      <vt:lpstr>3.2 指数映射和对数映射</vt:lpstr>
      <vt:lpstr>3.2 指数映射和对数映射</vt:lpstr>
      <vt:lpstr>3.2 指数映射和对数映射</vt:lpstr>
      <vt:lpstr>3.2 指数映射和对数映射</vt:lpstr>
      <vt:lpstr>3.2 指数映射和对数映射</vt:lpstr>
      <vt:lpstr>PowerPoint 演示文稿</vt:lpstr>
      <vt:lpstr>3.3 李代数求导与扰动模型</vt:lpstr>
      <vt:lpstr>3.3 李代数求导与扰动模型</vt:lpstr>
      <vt:lpstr>3.3 李代数求导与扰动模型</vt:lpstr>
      <vt:lpstr>3.3 李代数求导与扰动模型</vt:lpstr>
      <vt:lpstr>3.3 李代数求导与扰动模型</vt:lpstr>
      <vt:lpstr>3.3 李代数求导与扰动模型</vt:lpstr>
      <vt:lpstr>3.3 李代数求导与扰动模型</vt:lpstr>
      <vt:lpstr>3.3 李代数求导与扰动模型</vt:lpstr>
      <vt:lpstr>3.3 李代数求导与扰动模型</vt:lpstr>
      <vt:lpstr>3.3 李代数求导与扰动模型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视觉SLAM十四讲 从理论到实践</dc:title>
  <dc:creator>高翔</dc:creator>
  <cp:lastModifiedBy>fmc</cp:lastModifiedBy>
  <cp:revision>80</cp:revision>
  <dcterms:created xsi:type="dcterms:W3CDTF">2016-11-26T03:38:00Z</dcterms:created>
  <dcterms:modified xsi:type="dcterms:W3CDTF">2021-11-09T14:40:52Z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12C860340BBD4471A0BAC7880BFAE307</vt:lpwstr>
  </property>
  <property fmtid="{D5CDD505-2E9C-101B-9397-08002B2CF9AE}" pid="3" name="KSOProductBuildVer">
    <vt:lpwstr>2052-11.1.0.10938</vt:lpwstr>
  </property>
</Properties>
</file>