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8.xml" ContentType="application/vnd.openxmlformats-officedocument.drawingml.chart+xml"/>
  <Override PartName="/ppt/charts/chart1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69" r:id="rId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0"/>
  </p:normalViewPr>
  <p:slideViewPr>
    <p:cSldViewPr snapToGrid="0">
      <p:cViewPr varScale="1">
        <p:scale>
          <a:sx n="52" d="100"/>
          <a:sy n="52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package" Target="../embeddings/Microsoft_Excel____170.xlsx"/><Relationship Id="rId4" Type="http://schemas.openxmlformats.org/officeDocument/2006/relationships/image" Target="../media/image4.svg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package" Target="../embeddings/Microsoft_Excel____180.xlsx"/><Relationship Id="rId4" Type="http://schemas.openxmlformats.org/officeDocument/2006/relationships/image" Target="../media/image4.sv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4.sv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package" Target="../embeddings/Microsoft_Excel____3.xlsx"/><Relationship Id="rId4" Type="http://schemas.openxmlformats.org/officeDocument/2006/relationships/image" Target="../media/image4.svg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solidFill>
              <a:srgbClr val="81B2D4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SDGCL-Sgap</c:v>
                </c:pt>
                <c:pt idx="1">
                  <c:v>SDGCL-Root</c:v>
                </c:pt>
                <c:pt idx="2">
                  <c:v>SDGCL-CL</c:v>
                </c:pt>
                <c:pt idx="3">
                  <c:v>SDGCL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0.84499999999999997</c:v>
                </c:pt>
                <c:pt idx="1">
                  <c:v>0.85</c:v>
                </c:pt>
                <c:pt idx="2">
                  <c:v>0.83799999999999997</c:v>
                </c:pt>
                <c:pt idx="3">
                  <c:v>0.85899999999999999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04-834D-A2EA-AF03E76FE2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F1分数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SDGCL-Sgap</c:v>
                </c:pt>
                <c:pt idx="1">
                  <c:v>SDGCL-Root</c:v>
                </c:pt>
                <c:pt idx="2">
                  <c:v>SDGCL-CL</c:v>
                </c:pt>
                <c:pt idx="3">
                  <c:v>SDGCL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0.83099999999999996</c:v>
                </c:pt>
                <c:pt idx="1">
                  <c:v>0.83499999999999996</c:v>
                </c:pt>
                <c:pt idx="2">
                  <c:v>0.83</c:v>
                </c:pt>
                <c:pt idx="3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04-834D-A2EA-AF03E76FE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2"/>
        <c:axId val="1111204575"/>
        <c:axId val="1110723999"/>
      </c:barChart>
      <c:catAx>
        <c:axId val="111120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10723999"/>
        <c:crosses val="autoZero"/>
        <c:auto val="1"/>
        <c:lblAlgn val="ctr"/>
        <c:lblOffset val="0"/>
        <c:noMultiLvlLbl val="0"/>
      </c:catAx>
      <c:valAx>
        <c:axId val="1110723999"/>
        <c:scaling>
          <c:orientation val="minMax"/>
          <c:max val="0.87"/>
          <c:min val="0.81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317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11204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8377261687041"/>
          <c:y val="3.8062467600701755E-2"/>
          <c:w val="0.82840825848356825"/>
          <c:h val="0.775555299936734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tx>
          <c:spPr>
            <a:ln w="47625" cap="rnd">
              <a:solidFill>
                <a:srgbClr val="FFA500"/>
              </a:solidFill>
              <a:round/>
              <a:headEnd type="none"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>
                  <a:extLs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0.84799999999999998</c:v>
                </c:pt>
                <c:pt idx="1">
                  <c:v>0.85</c:v>
                </c:pt>
                <c:pt idx="2">
                  <c:v>0.85899999999999999</c:v>
                </c:pt>
                <c:pt idx="3">
                  <c:v>0.85699999999999998</c:v>
                </c:pt>
                <c:pt idx="4">
                  <c:v>0.85399999999999998</c:v>
                </c:pt>
                <c:pt idx="5">
                  <c:v>0.84199999999999997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AF-0643-A50D-30BEFBDAB60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F1</c:v>
                </c:pt>
              </c:strCache>
            </c:strRef>
          </c:tx>
          <c:spPr>
            <a:ln w="47625" cap="rnd">
              <a:solidFill>
                <a:srgbClr val="9270DC"/>
              </a:solidFill>
              <a:prstDash val="solid"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0.83099999999999996</c:v>
                </c:pt>
                <c:pt idx="1">
                  <c:v>0.83699999999999997</c:v>
                </c:pt>
                <c:pt idx="2">
                  <c:v>0.84299999999999997</c:v>
                </c:pt>
                <c:pt idx="3">
                  <c:v>0.84</c:v>
                </c:pt>
                <c:pt idx="4">
                  <c:v>0.83599999999999997</c:v>
                </c:pt>
                <c:pt idx="5">
                  <c:v>0.82599999999999996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C6-484F-9A90-3552B85C1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336208"/>
        <c:axId val="349338480"/>
      </c:lineChart>
      <c:catAx>
        <c:axId val="34933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对齐</a:t>
                </a:r>
                <a:r>
                  <a:rPr lang="zh-CN" altLang="en-US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性参数</a:t>
                </a:r>
                <a:endParaRPr lang="zh-CN" altLang="en-US" sz="2800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36012553283232629"/>
              <c:y val="0.9074852883371975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8480"/>
        <c:crosses val="autoZero"/>
        <c:auto val="1"/>
        <c:lblAlgn val="ctr"/>
        <c:lblOffset val="0"/>
        <c:tickMarkSkip val="1"/>
        <c:noMultiLvlLbl val="0"/>
      </c:catAx>
      <c:valAx>
        <c:axId val="349338480"/>
        <c:scaling>
          <c:orientation val="minMax"/>
          <c:max val="0.9"/>
          <c:min val="0.8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6208"/>
        <c:crosses val="autoZero"/>
        <c:crossBetween val="between"/>
        <c:majorUnit val="0.02"/>
      </c:valAx>
      <c:spPr>
        <a:noFill/>
        <a:ln w="31750">
          <a:solidFill>
            <a:schemeClr val="tx1"/>
          </a:solidFill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73145145914544041"/>
          <c:y val="6.816961564534782E-2"/>
          <c:w val="0.19817071572555733"/>
          <c:h val="0.15827000529790763"/>
        </c:manualLayout>
      </c:layout>
      <c:overlay val="0"/>
      <c:spPr>
        <a:solidFill>
          <a:schemeClr val="bg1"/>
        </a:solidFill>
        <a:ln w="31750" cap="flat">
          <a:solidFill>
            <a:schemeClr val="bg1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8377261687041"/>
          <c:y val="3.8062467600701755E-2"/>
          <c:w val="0.82840825848356825"/>
          <c:h val="0.775555299936734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tx>
          <c:spPr>
            <a:ln w="47625" cap="rnd">
              <a:solidFill>
                <a:srgbClr val="FFA500"/>
              </a:solidFill>
              <a:round/>
              <a:headEnd type="none"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>
                  <a:extLs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0.92</c:v>
                </c:pt>
                <c:pt idx="1">
                  <c:v>0.92800000000000005</c:v>
                </c:pt>
                <c:pt idx="2">
                  <c:v>0.92800000000000005</c:v>
                </c:pt>
                <c:pt idx="3">
                  <c:v>0.92700000000000005</c:v>
                </c:pt>
                <c:pt idx="4">
                  <c:v>0.92400000000000004</c:v>
                </c:pt>
                <c:pt idx="5">
                  <c:v>0.92500000000000004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7-0B4D-A3C9-5D4005632255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F1</c:v>
                </c:pt>
              </c:strCache>
            </c:strRef>
          </c:tx>
          <c:spPr>
            <a:ln w="47625" cap="rnd">
              <a:solidFill>
                <a:srgbClr val="9270DC"/>
              </a:solidFill>
              <a:prstDash val="solid"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0.92200000000000004</c:v>
                </c:pt>
                <c:pt idx="1">
                  <c:v>0.92700000000000005</c:v>
                </c:pt>
                <c:pt idx="2">
                  <c:v>0.92900000000000005</c:v>
                </c:pt>
                <c:pt idx="3">
                  <c:v>0.92700000000000005</c:v>
                </c:pt>
                <c:pt idx="4">
                  <c:v>0.92300000000000004</c:v>
                </c:pt>
                <c:pt idx="5">
                  <c:v>0.92400000000000004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37-0B4D-A3C9-5D4005632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336208"/>
        <c:axId val="349338480"/>
      </c:lineChart>
      <c:catAx>
        <c:axId val="34933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对齐</a:t>
                </a:r>
                <a:r>
                  <a:rPr lang="zh-CN" altLang="en-US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性参数</a:t>
                </a:r>
                <a:endParaRPr lang="zh-CN" altLang="en-US" sz="2800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36012553283232629"/>
              <c:y val="0.9074852883371975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8480"/>
        <c:crosses val="autoZero"/>
        <c:auto val="1"/>
        <c:lblAlgn val="ctr"/>
        <c:lblOffset val="0"/>
        <c:tickMarkSkip val="1"/>
        <c:noMultiLvlLbl val="0"/>
      </c:catAx>
      <c:valAx>
        <c:axId val="349338480"/>
        <c:scaling>
          <c:orientation val="minMax"/>
          <c:max val="0.95"/>
          <c:min val="0.9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6208"/>
        <c:crosses val="autoZero"/>
        <c:crossBetween val="between"/>
        <c:majorUnit val="0.01"/>
      </c:valAx>
      <c:spPr>
        <a:noFill/>
        <a:ln w="317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3145145914544041"/>
          <c:y val="6.816961564534782E-2"/>
          <c:w val="0.19817071572555733"/>
          <c:h val="0.15827000529790763"/>
        </c:manualLayout>
      </c:layout>
      <c:overlay val="0"/>
      <c:spPr>
        <a:solidFill>
          <a:schemeClr val="bg1"/>
        </a:solidFill>
        <a:ln w="31750" cap="flat">
          <a:solidFill>
            <a:schemeClr val="bg1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solidFill>
              <a:srgbClr val="81B2D4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SDGCL-Sgap</c:v>
                </c:pt>
                <c:pt idx="1">
                  <c:v>SDGCL-Root</c:v>
                </c:pt>
                <c:pt idx="2">
                  <c:v>SDGCL-CL</c:v>
                </c:pt>
                <c:pt idx="3">
                  <c:v>SDGCL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0.92100000000000004</c:v>
                </c:pt>
                <c:pt idx="1">
                  <c:v>0.92400000000000004</c:v>
                </c:pt>
                <c:pt idx="2">
                  <c:v>0.92</c:v>
                </c:pt>
                <c:pt idx="3">
                  <c:v>0.92800000000000005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8-9E4F-BA66-9B345C8637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F1分数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SDGCL-Sgap</c:v>
                </c:pt>
                <c:pt idx="1">
                  <c:v>SDGCL-Root</c:v>
                </c:pt>
                <c:pt idx="2">
                  <c:v>SDGCL-CL</c:v>
                </c:pt>
                <c:pt idx="3">
                  <c:v>SDGCL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0.92100000000000004</c:v>
                </c:pt>
                <c:pt idx="1">
                  <c:v>0.92500000000000004</c:v>
                </c:pt>
                <c:pt idx="2">
                  <c:v>0.92</c:v>
                </c:pt>
                <c:pt idx="3">
                  <c:v>0.92900000000000005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8-9E4F-BA66-9B345C863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2"/>
        <c:axId val="1111204575"/>
        <c:axId val="1110723999"/>
      </c:barChart>
      <c:catAx>
        <c:axId val="111120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10723999"/>
        <c:crosses val="autoZero"/>
        <c:auto val="1"/>
        <c:lblAlgn val="ctr"/>
        <c:lblOffset val="0"/>
        <c:noMultiLvlLbl val="0"/>
      </c:catAx>
      <c:valAx>
        <c:axId val="1110723999"/>
        <c:scaling>
          <c:orientation val="minMax"/>
          <c:max val="0.93"/>
          <c:min val="0.91"/>
        </c:scaling>
        <c:delete val="0"/>
        <c:axPos val="l"/>
        <c:numFmt formatCode="#,##0.000_);[Red]\(#,##0.000\)" sourceLinked="0"/>
        <c:majorTickMark val="out"/>
        <c:minorTickMark val="none"/>
        <c:tickLblPos val="nextTo"/>
        <c:spPr>
          <a:noFill/>
          <a:ln w="317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11204575"/>
        <c:crosses val="autoZero"/>
        <c:crossBetween val="between"/>
        <c:majorUnit val="5.0000000000000001E-3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8377261687041"/>
          <c:y val="3.8062467600701755E-2"/>
          <c:w val="0.82840825848356825"/>
          <c:h val="0.775555299936734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tx>
          <c:spPr>
            <a:ln w="47625" cap="rnd">
              <a:solidFill>
                <a:srgbClr val="FFA500"/>
              </a:solidFill>
              <a:round/>
              <a:headEnd type="none"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>
                  <a:extLs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0.84799999999999998</c:v>
                </c:pt>
                <c:pt idx="1">
                  <c:v>0.85</c:v>
                </c:pt>
                <c:pt idx="2">
                  <c:v>0.85899999999999999</c:v>
                </c:pt>
                <c:pt idx="3">
                  <c:v>0.85699999999999998</c:v>
                </c:pt>
                <c:pt idx="4">
                  <c:v>0.85399999999999998</c:v>
                </c:pt>
                <c:pt idx="5">
                  <c:v>0.84199999999999997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1E-CF4B-85CE-23929FBA388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F1</c:v>
                </c:pt>
              </c:strCache>
            </c:strRef>
          </c:tx>
          <c:spPr>
            <a:ln w="47625" cap="rnd">
              <a:solidFill>
                <a:srgbClr val="9270DC"/>
              </a:solidFill>
              <a:prstDash val="solid"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0.83099999999999996</c:v>
                </c:pt>
                <c:pt idx="1">
                  <c:v>0.83699999999999997</c:v>
                </c:pt>
                <c:pt idx="2">
                  <c:v>0.84299999999999997</c:v>
                </c:pt>
                <c:pt idx="3">
                  <c:v>0.84</c:v>
                </c:pt>
                <c:pt idx="4">
                  <c:v>0.83599999999999997</c:v>
                </c:pt>
                <c:pt idx="5">
                  <c:v>0.82599999999999996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1E-CF4B-85CE-23929FBA3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336208"/>
        <c:axId val="349338480"/>
      </c:lineChart>
      <c:catAx>
        <c:axId val="34933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对齐</a:t>
                </a:r>
                <a:r>
                  <a:rPr lang="zh-CN" altLang="en-US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性参数</a:t>
                </a:r>
                <a:endParaRPr lang="zh-CN" altLang="en-US" sz="2800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36012553283232629"/>
              <c:y val="0.9074852883371975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8480"/>
        <c:crosses val="autoZero"/>
        <c:auto val="1"/>
        <c:lblAlgn val="ctr"/>
        <c:lblOffset val="0"/>
        <c:tickMarkSkip val="1"/>
        <c:noMultiLvlLbl val="0"/>
      </c:catAx>
      <c:valAx>
        <c:axId val="349338480"/>
        <c:scaling>
          <c:orientation val="minMax"/>
          <c:max val="0.9"/>
          <c:min val="0.8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6208"/>
        <c:crosses val="autoZero"/>
        <c:crossBetween val="between"/>
        <c:majorUnit val="0.02"/>
      </c:valAx>
      <c:spPr>
        <a:noFill/>
        <a:ln w="31750">
          <a:solidFill>
            <a:schemeClr val="tx1"/>
          </a:solidFill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73145145914544041"/>
          <c:y val="6.816961564534782E-2"/>
          <c:w val="0.19817071572555733"/>
          <c:h val="0.15827000529790763"/>
        </c:manualLayout>
      </c:layout>
      <c:overlay val="0"/>
      <c:spPr>
        <a:solidFill>
          <a:schemeClr val="bg1"/>
        </a:solidFill>
        <a:ln w="31750" cap="flat">
          <a:solidFill>
            <a:schemeClr val="bg1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8377261687041"/>
          <c:y val="3.8062467600701755E-2"/>
          <c:w val="0.82840825848356825"/>
          <c:h val="0.775555299936734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tx>
          <c:spPr>
            <a:ln w="47625" cap="rnd">
              <a:solidFill>
                <a:srgbClr val="FFA500"/>
              </a:solidFill>
              <a:round/>
              <a:headEnd type="none"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>
                  <a:extLs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0.92</c:v>
                </c:pt>
                <c:pt idx="1">
                  <c:v>0.92800000000000005</c:v>
                </c:pt>
                <c:pt idx="2">
                  <c:v>0.92800000000000005</c:v>
                </c:pt>
                <c:pt idx="3">
                  <c:v>0.92700000000000005</c:v>
                </c:pt>
                <c:pt idx="4">
                  <c:v>0.92400000000000004</c:v>
                </c:pt>
                <c:pt idx="5">
                  <c:v>0.92500000000000004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FB-2740-A61C-2F2F4E02557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F1</c:v>
                </c:pt>
              </c:strCache>
            </c:strRef>
          </c:tx>
          <c:spPr>
            <a:ln w="47625" cap="rnd">
              <a:solidFill>
                <a:srgbClr val="9270DC"/>
              </a:solidFill>
              <a:prstDash val="solid"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0.92200000000000004</c:v>
                </c:pt>
                <c:pt idx="1">
                  <c:v>0.92700000000000005</c:v>
                </c:pt>
                <c:pt idx="2">
                  <c:v>0.92900000000000005</c:v>
                </c:pt>
                <c:pt idx="3">
                  <c:v>0.92700000000000005</c:v>
                </c:pt>
                <c:pt idx="4">
                  <c:v>0.92300000000000004</c:v>
                </c:pt>
                <c:pt idx="5">
                  <c:v>0.92400000000000004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FB-2740-A61C-2F2F4E025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336208"/>
        <c:axId val="349338480"/>
      </c:lineChart>
      <c:catAx>
        <c:axId val="34933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对齐</a:t>
                </a:r>
                <a:r>
                  <a:rPr lang="zh-CN" altLang="en-US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性参数</a:t>
                </a:r>
                <a:endParaRPr lang="zh-CN" altLang="en-US" sz="2800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36012553283232629"/>
              <c:y val="0.9074852883371975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8480"/>
        <c:crosses val="autoZero"/>
        <c:auto val="1"/>
        <c:lblAlgn val="ctr"/>
        <c:lblOffset val="0"/>
        <c:tickMarkSkip val="1"/>
        <c:noMultiLvlLbl val="0"/>
      </c:catAx>
      <c:valAx>
        <c:axId val="349338480"/>
        <c:scaling>
          <c:orientation val="minMax"/>
          <c:max val="0.95"/>
          <c:min val="0.9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6208"/>
        <c:crosses val="autoZero"/>
        <c:crossBetween val="between"/>
        <c:majorUnit val="0.01"/>
      </c:valAx>
      <c:spPr>
        <a:noFill/>
        <a:ln w="317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3145145914544041"/>
          <c:y val="6.816961564534782E-2"/>
          <c:w val="0.19817071572555733"/>
          <c:h val="0.15827000529790763"/>
        </c:manualLayout>
      </c:layout>
      <c:overlay val="0"/>
      <c:spPr>
        <a:solidFill>
          <a:schemeClr val="bg1"/>
        </a:solidFill>
        <a:ln w="31750" cap="flat">
          <a:solidFill>
            <a:schemeClr val="bg1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36277548642272"/>
          <c:y val="3.8062511037307525E-2"/>
          <c:w val="0.77095941424339653"/>
          <c:h val="0.77555529993673433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SDGCL</c:v>
                </c:pt>
              </c:strCache>
            </c:strRef>
          </c:tx>
          <c:spPr>
            <a:ln w="47625" cap="rnd">
              <a:solidFill>
                <a:srgbClr val="FFA500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FFA500"/>
              </a:solidFill>
              <a:ln w="9525">
                <a:solidFill>
                  <a:srgbClr val="FFA500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0.86399999999999999</c:v>
                </c:pt>
                <c:pt idx="1">
                  <c:v>0.91200000000000003</c:v>
                </c:pt>
                <c:pt idx="2">
                  <c:v>0.91100000000000003</c:v>
                </c:pt>
                <c:pt idx="3">
                  <c:v>0.91200000000000003</c:v>
                </c:pt>
                <c:pt idx="4">
                  <c:v>0.91700000000000004</c:v>
                </c:pt>
                <c:pt idx="5">
                  <c:v>0.92300000000000004</c:v>
                </c:pt>
                <c:pt idx="6">
                  <c:v>0.92800000000000005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DC-EA4B-926E-8F40E550066E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BiGCN</c:v>
                </c:pt>
              </c:strCache>
            </c:strRef>
          </c:tx>
          <c:spPr>
            <a:ln w="47625" cap="rnd">
              <a:solidFill>
                <a:srgbClr val="2775AC"/>
              </a:solidFill>
              <a:prstDash val="dash"/>
              <a:round/>
            </a:ln>
            <a:effectLst/>
          </c:spPr>
          <c:marker>
            <c:symbol val="triangle"/>
            <c:size val="12"/>
            <c:spPr>
              <a:solidFill>
                <a:srgbClr val="2775AC"/>
              </a:solidFill>
              <a:ln w="9525">
                <a:solidFill>
                  <a:srgbClr val="2775AC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0.85499999999999998</c:v>
                </c:pt>
                <c:pt idx="1">
                  <c:v>0.877</c:v>
                </c:pt>
                <c:pt idx="2">
                  <c:v>0.88100000000000001</c:v>
                </c:pt>
                <c:pt idx="3">
                  <c:v>0.90200000000000002</c:v>
                </c:pt>
                <c:pt idx="4">
                  <c:v>0.91100000000000003</c:v>
                </c:pt>
                <c:pt idx="5">
                  <c:v>0.91600000000000004</c:v>
                </c:pt>
                <c:pt idx="6">
                  <c:v>0.91600000000000004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DC-EA4B-926E-8F40E550066E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STS-NN</c:v>
                </c:pt>
              </c:strCache>
            </c:strRef>
          </c:tx>
          <c:spPr>
            <a:ln w="47625" cap="rnd">
              <a:solidFill>
                <a:srgbClr val="6B8E22"/>
              </a:solidFill>
              <a:round/>
            </a:ln>
            <a:effectLst/>
          </c:spPr>
          <c:marker>
            <c:symbol val="x"/>
            <c:size val="12"/>
            <c:spPr>
              <a:noFill/>
              <a:ln w="47625">
                <a:solidFill>
                  <a:srgbClr val="6B8E2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0.51</c:v>
                </c:pt>
                <c:pt idx="1">
                  <c:v>0.72599999999999998</c:v>
                </c:pt>
                <c:pt idx="2">
                  <c:v>0.88200000000000001</c:v>
                </c:pt>
                <c:pt idx="3">
                  <c:v>0.91300000000000003</c:v>
                </c:pt>
                <c:pt idx="4">
                  <c:v>0.91500000000000004</c:v>
                </c:pt>
                <c:pt idx="5">
                  <c:v>0.90500000000000003</c:v>
                </c:pt>
                <c:pt idx="6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DC-EA4B-926E-8F40E550066E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RvNN</c:v>
                </c:pt>
              </c:strCache>
            </c:strRef>
          </c:tx>
          <c:spPr>
            <a:ln w="4762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0.50700000000000001</c:v>
                </c:pt>
                <c:pt idx="1">
                  <c:v>0.69699999999999995</c:v>
                </c:pt>
                <c:pt idx="2">
                  <c:v>0.79</c:v>
                </c:pt>
                <c:pt idx="3">
                  <c:v>0.83299999999999996</c:v>
                </c:pt>
                <c:pt idx="4">
                  <c:v>0.82199999999999995</c:v>
                </c:pt>
                <c:pt idx="5">
                  <c:v>0.83</c:v>
                </c:pt>
                <c:pt idx="6">
                  <c:v>0.83199999999999996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DC-EA4B-926E-8F40E5500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336208"/>
        <c:axId val="349338480"/>
      </c:lineChart>
      <c:catAx>
        <c:axId val="34933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-US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传播时间（分钟）</a:t>
                </a:r>
                <a:endParaRPr lang="zh-CN" altLang="en-US" sz="2800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36012553283232629"/>
              <c:y val="0.907485288337197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8480"/>
        <c:crosses val="autoZero"/>
        <c:auto val="1"/>
        <c:lblAlgn val="ctr"/>
        <c:lblOffset val="0"/>
        <c:tickMarkSkip val="1"/>
        <c:noMultiLvlLbl val="0"/>
      </c:catAx>
      <c:valAx>
        <c:axId val="34933848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-US" sz="28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6208"/>
        <c:crosses val="autoZero"/>
        <c:crossBetween val="midCat"/>
        <c:majorUnit val="0.1"/>
      </c:valAx>
      <c:spPr>
        <a:noFill/>
        <a:ln w="317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414380489238294"/>
          <c:y val="0.60097053537350253"/>
          <c:w val="0.59684537925301617"/>
          <c:h val="0.15827926239454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36277548642272"/>
          <c:y val="3.8062511037307525E-2"/>
          <c:w val="0.77095941424339653"/>
          <c:h val="0.77555529993673433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SDGCL</c:v>
                </c:pt>
              </c:strCache>
            </c:strRef>
          </c:tx>
          <c:spPr>
            <a:ln w="47625" cap="rnd">
              <a:solidFill>
                <a:srgbClr val="FFA500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FFA500"/>
              </a:solidFill>
              <a:ln w="9525">
                <a:solidFill>
                  <a:srgbClr val="FFA500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0.82099999999999995</c:v>
                </c:pt>
                <c:pt idx="1">
                  <c:v>0.84399999999999997</c:v>
                </c:pt>
                <c:pt idx="2">
                  <c:v>0.84899999999999998</c:v>
                </c:pt>
                <c:pt idx="3">
                  <c:v>0.85199999999999998</c:v>
                </c:pt>
                <c:pt idx="4">
                  <c:v>0.85299999999999998</c:v>
                </c:pt>
                <c:pt idx="5">
                  <c:v>0.86099999999999999</c:v>
                </c:pt>
                <c:pt idx="6">
                  <c:v>0.85899999999999999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7C-714E-973B-7CEABD4175FC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BiGCN</c:v>
                </c:pt>
              </c:strCache>
            </c:strRef>
          </c:tx>
          <c:spPr>
            <a:ln w="47625" cap="rnd">
              <a:solidFill>
                <a:srgbClr val="2775AC"/>
              </a:solidFill>
              <a:prstDash val="dash"/>
              <a:round/>
            </a:ln>
            <a:effectLst/>
          </c:spPr>
          <c:marker>
            <c:symbol val="triangle"/>
            <c:size val="12"/>
            <c:spPr>
              <a:solidFill>
                <a:srgbClr val="2775AC"/>
              </a:solidFill>
              <a:ln w="9525">
                <a:solidFill>
                  <a:srgbClr val="2775AC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0.81599999999999995</c:v>
                </c:pt>
                <c:pt idx="1">
                  <c:v>0.82</c:v>
                </c:pt>
                <c:pt idx="2">
                  <c:v>0.82799999999999996</c:v>
                </c:pt>
                <c:pt idx="3">
                  <c:v>0.82899999999999996</c:v>
                </c:pt>
                <c:pt idx="4">
                  <c:v>0.83499999999999996</c:v>
                </c:pt>
                <c:pt idx="5">
                  <c:v>0.83699999999999997</c:v>
                </c:pt>
                <c:pt idx="6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7C-714E-973B-7CEABD4175FC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STS-NN</c:v>
                </c:pt>
              </c:strCache>
            </c:strRef>
          </c:tx>
          <c:spPr>
            <a:ln w="47625" cap="rnd">
              <a:solidFill>
                <a:srgbClr val="6B8E22"/>
              </a:solidFill>
              <a:round/>
            </a:ln>
            <a:effectLst/>
          </c:spPr>
          <c:marker>
            <c:symbol val="x"/>
            <c:size val="12"/>
            <c:spPr>
              <a:noFill/>
              <a:ln w="47625">
                <a:solidFill>
                  <a:srgbClr val="6B8E2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0.63700000000000001</c:v>
                </c:pt>
                <c:pt idx="1">
                  <c:v>0.71</c:v>
                </c:pt>
                <c:pt idx="2">
                  <c:v>0.78600000000000003</c:v>
                </c:pt>
                <c:pt idx="3">
                  <c:v>0.81599999999999995</c:v>
                </c:pt>
                <c:pt idx="4">
                  <c:v>0.82</c:v>
                </c:pt>
                <c:pt idx="5">
                  <c:v>0.8085</c:v>
                </c:pt>
                <c:pt idx="6">
                  <c:v>0.81799999999999995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7C-714E-973B-7CEABD4175FC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RvNN</c:v>
                </c:pt>
              </c:strCache>
            </c:strRef>
          </c:tx>
          <c:spPr>
            <a:ln w="4762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0.63</c:v>
                </c:pt>
                <c:pt idx="1">
                  <c:v>0.68</c:v>
                </c:pt>
                <c:pt idx="2">
                  <c:v>0.72699999999999998</c:v>
                </c:pt>
                <c:pt idx="3">
                  <c:v>0.73150000000000004</c:v>
                </c:pt>
                <c:pt idx="4">
                  <c:v>0.75900000000000001</c:v>
                </c:pt>
                <c:pt idx="5">
                  <c:v>0.78700000000000003</c:v>
                </c:pt>
                <c:pt idx="6">
                  <c:v>0.80900000000000005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7C-714E-973B-7CEABD417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336208"/>
        <c:axId val="349338480"/>
      </c:lineChart>
      <c:catAx>
        <c:axId val="34933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-US" sz="2800" b="0" i="0" u="none" strike="noStrike" baseline="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传播时间（分钟）</a:t>
                </a:r>
                <a:endParaRPr lang="zh-CN" altLang="en-US" sz="2800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36012553283232629"/>
              <c:y val="0.907485288337197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8480"/>
        <c:crosses val="autoZero"/>
        <c:auto val="1"/>
        <c:lblAlgn val="ctr"/>
        <c:lblOffset val="0"/>
        <c:tickMarkSkip val="1"/>
        <c:noMultiLvlLbl val="0"/>
      </c:catAx>
      <c:valAx>
        <c:axId val="34933848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-US" sz="28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6208"/>
        <c:crosses val="autoZero"/>
        <c:crossBetween val="midCat"/>
        <c:majorUnit val="0.1"/>
      </c:valAx>
      <c:spPr>
        <a:noFill/>
        <a:ln w="317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414380489238294"/>
          <c:y val="0.60097053537350253"/>
          <c:w val="0.59684537925301617"/>
          <c:h val="0.15827926239454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36277548642272"/>
          <c:y val="3.8062511037307525E-2"/>
          <c:w val="0.77095941424339653"/>
          <c:h val="0.77555529993673433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SDGCL</c:v>
                </c:pt>
              </c:strCache>
            </c:strRef>
          </c:tx>
          <c:spPr>
            <a:ln w="47625" cap="rnd">
              <a:solidFill>
                <a:srgbClr val="FFA500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FFA500"/>
              </a:solidFill>
              <a:ln w="9525">
                <a:solidFill>
                  <a:srgbClr val="FFA500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0.86399999999999999</c:v>
                </c:pt>
                <c:pt idx="1">
                  <c:v>0.90200000000000002</c:v>
                </c:pt>
                <c:pt idx="2">
                  <c:v>0.91400000000000003</c:v>
                </c:pt>
                <c:pt idx="3">
                  <c:v>0.92600000000000005</c:v>
                </c:pt>
                <c:pt idx="4">
                  <c:v>0.92900000000000005</c:v>
                </c:pt>
                <c:pt idx="5">
                  <c:v>0.92800000000000005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12-6847-8299-BD2CAA4D1A10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BiGCN</c:v>
                </c:pt>
              </c:strCache>
            </c:strRef>
          </c:tx>
          <c:spPr>
            <a:ln w="47625" cap="rnd">
              <a:solidFill>
                <a:srgbClr val="2775AC"/>
              </a:solidFill>
              <a:prstDash val="dash"/>
              <a:round/>
            </a:ln>
            <a:effectLst/>
          </c:spPr>
          <c:marker>
            <c:symbol val="triangle"/>
            <c:size val="12"/>
            <c:spPr>
              <a:solidFill>
                <a:srgbClr val="2775AC"/>
              </a:solidFill>
              <a:ln w="9525">
                <a:solidFill>
                  <a:srgbClr val="2775AC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0.85299999999999998</c:v>
                </c:pt>
                <c:pt idx="1">
                  <c:v>0.88700000000000001</c:v>
                </c:pt>
                <c:pt idx="2">
                  <c:v>0.89700000000000002</c:v>
                </c:pt>
                <c:pt idx="3">
                  <c:v>0.90600000000000003</c:v>
                </c:pt>
                <c:pt idx="4">
                  <c:v>0.91200000000000003</c:v>
                </c:pt>
                <c:pt idx="5">
                  <c:v>0.91600000000000004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12-6847-8299-BD2CAA4D1A1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STS-NN</c:v>
                </c:pt>
              </c:strCache>
            </c:strRef>
          </c:tx>
          <c:spPr>
            <a:ln w="47625" cap="rnd">
              <a:solidFill>
                <a:srgbClr val="6B8E22"/>
              </a:solidFill>
              <a:round/>
            </a:ln>
            <a:effectLst/>
          </c:spPr>
          <c:marker>
            <c:symbol val="x"/>
            <c:size val="12"/>
            <c:spPr>
              <a:noFill/>
              <a:ln w="47625">
                <a:solidFill>
                  <a:srgbClr val="6B8E2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0.85299999999999998</c:v>
                </c:pt>
                <c:pt idx="2">
                  <c:v>0.89400000000000002</c:v>
                </c:pt>
                <c:pt idx="3">
                  <c:v>0.90300000000000002</c:v>
                </c:pt>
                <c:pt idx="4">
                  <c:v>0.90900000000000003</c:v>
                </c:pt>
                <c:pt idx="5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12-6847-8299-BD2CAA4D1A10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RvNN</c:v>
                </c:pt>
              </c:strCache>
            </c:strRef>
          </c:tx>
          <c:spPr>
            <a:ln w="4762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0.53</c:v>
                </c:pt>
                <c:pt idx="1">
                  <c:v>0.70599999999999996</c:v>
                </c:pt>
                <c:pt idx="2">
                  <c:v>0.72699999999999998</c:v>
                </c:pt>
                <c:pt idx="3">
                  <c:v>0.79500000000000004</c:v>
                </c:pt>
                <c:pt idx="4">
                  <c:v>0.83</c:v>
                </c:pt>
                <c:pt idx="5">
                  <c:v>0.83199999999999996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12-6847-8299-BD2CAA4D1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336208"/>
        <c:axId val="349338480"/>
      </c:lineChart>
      <c:catAx>
        <c:axId val="34933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-US" sz="2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帖子数量（百分比）</a:t>
                </a:r>
                <a:endParaRPr lang="zh-CN" altLang="en-US" sz="28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36012553283232629"/>
              <c:y val="0.907485288337197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8480"/>
        <c:crosses val="autoZero"/>
        <c:auto val="1"/>
        <c:lblAlgn val="ctr"/>
        <c:lblOffset val="0"/>
        <c:tickMarkSkip val="1"/>
        <c:noMultiLvlLbl val="0"/>
      </c:catAx>
      <c:valAx>
        <c:axId val="34933848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-US" sz="28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6208"/>
        <c:crosses val="autoZero"/>
        <c:crossBetween val="midCat"/>
        <c:majorUnit val="0.1"/>
      </c:valAx>
      <c:spPr>
        <a:noFill/>
        <a:ln w="317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414380489238294"/>
          <c:y val="0.60097053537350253"/>
          <c:w val="0.59684537925301617"/>
          <c:h val="0.15827926239454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36277548642272"/>
          <c:y val="3.8062511037307525E-2"/>
          <c:w val="0.77095941424339653"/>
          <c:h val="0.77555529993673433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SDGCL</c:v>
                </c:pt>
              </c:strCache>
            </c:strRef>
          </c:tx>
          <c:spPr>
            <a:ln w="47625" cap="rnd">
              <a:solidFill>
                <a:srgbClr val="FFA500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FFA500"/>
              </a:solidFill>
              <a:ln w="9525">
                <a:solidFill>
                  <a:srgbClr val="FFA500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0.82099999999999995</c:v>
                </c:pt>
                <c:pt idx="1">
                  <c:v>0.84199999999999997</c:v>
                </c:pt>
                <c:pt idx="2">
                  <c:v>0.85199999999999998</c:v>
                </c:pt>
                <c:pt idx="3">
                  <c:v>0.85</c:v>
                </c:pt>
                <c:pt idx="4">
                  <c:v>0.85</c:v>
                </c:pt>
                <c:pt idx="5">
                  <c:v>0.85899999999999999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33-2243-926F-8AABE0EEB3AC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BiGCN</c:v>
                </c:pt>
              </c:strCache>
            </c:strRef>
          </c:tx>
          <c:spPr>
            <a:ln w="47625" cap="rnd">
              <a:solidFill>
                <a:srgbClr val="2775AC"/>
              </a:solidFill>
              <a:prstDash val="dash"/>
              <a:round/>
            </a:ln>
            <a:effectLst/>
          </c:spPr>
          <c:marker>
            <c:symbol val="triangle"/>
            <c:size val="12"/>
            <c:spPr>
              <a:solidFill>
                <a:srgbClr val="2775AC"/>
              </a:solidFill>
              <a:ln w="9525">
                <a:solidFill>
                  <a:srgbClr val="2775AC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0.81599999999999995</c:v>
                </c:pt>
                <c:pt idx="1">
                  <c:v>0.82799999999999996</c:v>
                </c:pt>
                <c:pt idx="2">
                  <c:v>0.83199999999999996</c:v>
                </c:pt>
                <c:pt idx="3">
                  <c:v>0.83699999999999997</c:v>
                </c:pt>
                <c:pt idx="4">
                  <c:v>0.84699999999999998</c:v>
                </c:pt>
                <c:pt idx="5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33-2243-926F-8AABE0EEB3AC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STS-NN</c:v>
                </c:pt>
              </c:strCache>
            </c:strRef>
          </c:tx>
          <c:spPr>
            <a:ln w="47625" cap="rnd">
              <a:solidFill>
                <a:srgbClr val="6B8E22"/>
              </a:solidFill>
              <a:round/>
            </a:ln>
            <a:effectLst/>
          </c:spPr>
          <c:marker>
            <c:symbol val="x"/>
            <c:size val="12"/>
            <c:spPr>
              <a:noFill/>
              <a:ln w="47625">
                <a:solidFill>
                  <a:srgbClr val="6B8E2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0.63400000000000001</c:v>
                </c:pt>
                <c:pt idx="1">
                  <c:v>0.81499999999999995</c:v>
                </c:pt>
                <c:pt idx="2">
                  <c:v>0.83</c:v>
                </c:pt>
                <c:pt idx="3">
                  <c:v>0.82299999999999995</c:v>
                </c:pt>
                <c:pt idx="4">
                  <c:v>0.81200000000000006</c:v>
                </c:pt>
                <c:pt idx="5">
                  <c:v>0.81799999999999995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33-2243-926F-8AABE0EEB3AC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RvNN</c:v>
                </c:pt>
              </c:strCache>
            </c:strRef>
          </c:tx>
          <c:spPr>
            <a:ln w="4762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0.64</c:v>
                </c:pt>
                <c:pt idx="1">
                  <c:v>0.71199999999999997</c:v>
                </c:pt>
                <c:pt idx="2">
                  <c:v>0.72799999999999998</c:v>
                </c:pt>
                <c:pt idx="3">
                  <c:v>0.748</c:v>
                </c:pt>
                <c:pt idx="4">
                  <c:v>0.79300000000000004</c:v>
                </c:pt>
                <c:pt idx="5">
                  <c:v>0.80900000000000005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33-2243-926F-8AABE0EEB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336208"/>
        <c:axId val="349338480"/>
      </c:lineChart>
      <c:catAx>
        <c:axId val="34933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-US" sz="2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帖子数量（百分比）</a:t>
                </a:r>
                <a:endParaRPr lang="zh-CN" altLang="en-US" sz="28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36012553283232629"/>
              <c:y val="0.907485288337197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8480"/>
        <c:crosses val="autoZero"/>
        <c:auto val="1"/>
        <c:lblAlgn val="ctr"/>
        <c:lblOffset val="0"/>
        <c:tickMarkSkip val="1"/>
        <c:noMultiLvlLbl val="0"/>
      </c:catAx>
      <c:valAx>
        <c:axId val="34933848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+mn-cs"/>
                  </a:defRPr>
                </a:pPr>
                <a:r>
                  <a:rPr lang="zh-CN" altLang="en-US" sz="28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9336208"/>
        <c:crosses val="autoZero"/>
        <c:crossBetween val="midCat"/>
        <c:majorUnit val="0.1"/>
      </c:valAx>
      <c:spPr>
        <a:noFill/>
        <a:ln w="317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414380489238294"/>
          <c:y val="0.60097053537350253"/>
          <c:w val="0.59684537925301617"/>
          <c:h val="0.15827926239454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0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0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6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30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95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7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77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4B1EA-09D3-8C44-AB9A-A4E68E0F44C9}" type="datetimeFigureOut">
              <a:rPr kumimoji="1" lang="zh-CN" altLang="en-US" smtClean="0"/>
              <a:t>2024/4/13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B7DA5-9D73-E14D-93E3-268E25F9B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8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19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image" Target="../media/image8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AE215-7D27-B9A8-3EBE-C685B415594A}"/>
              </a:ext>
            </a:extLst>
          </p:cNvPr>
          <p:cNvSpPr txBox="1"/>
          <p:nvPr/>
        </p:nvSpPr>
        <p:spPr>
          <a:xfrm>
            <a:off x="1027321" y="18968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章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EAE9ADD-7A8D-BF17-7093-0D2ED4BE3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520397"/>
              </p:ext>
            </p:extLst>
          </p:nvPr>
        </p:nvGraphicFramePr>
        <p:xfrm>
          <a:off x="1027321" y="3931551"/>
          <a:ext cx="9000000" cy="835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AB98E677-D305-08F5-34A6-A6F0849D2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003086"/>
              </p:ext>
            </p:extLst>
          </p:nvPr>
        </p:nvGraphicFramePr>
        <p:xfrm>
          <a:off x="11696455" y="3024553"/>
          <a:ext cx="9000000" cy="835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25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AE215-7D27-B9A8-3EBE-C685B415594A}"/>
              </a:ext>
            </a:extLst>
          </p:cNvPr>
          <p:cNvSpPr txBox="1"/>
          <p:nvPr/>
        </p:nvSpPr>
        <p:spPr>
          <a:xfrm>
            <a:off x="1027321" y="18968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章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B784E7-C270-A02A-F318-79ECB0F0716B}"/>
              </a:ext>
            </a:extLst>
          </p:cNvPr>
          <p:cNvGrpSpPr/>
          <p:nvPr/>
        </p:nvGrpSpPr>
        <p:grpSpPr>
          <a:xfrm>
            <a:off x="2223247" y="4835804"/>
            <a:ext cx="6676819" cy="5617312"/>
            <a:chOff x="2223247" y="4835804"/>
            <a:chExt cx="6676819" cy="561731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图表 2">
                  <a:extLst>
                    <a:ext uri="{FF2B5EF4-FFF2-40B4-BE49-F238E27FC236}">
                      <a16:creationId xmlns:a16="http://schemas.microsoft.com/office/drawing/2014/main" id="{6DE5DEBA-607F-74C0-4E4F-48BBC1C6939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711632019"/>
                    </p:ext>
                  </p:extLst>
                </p:nvPr>
              </p:nvGraphicFramePr>
              <p:xfrm>
                <a:off x="2223247" y="4835804"/>
                <a:ext cx="6676819" cy="561731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10" name="图表 9">
                  <a:extLst>
                    <a:ext uri="{FF2B5EF4-FFF2-40B4-BE49-F238E27FC236}">
                      <a16:creationId xmlns:a16="http://schemas.microsoft.com/office/drawing/2014/main" id="{6D00E8D6-59F8-B178-0BBB-1FCFA674E52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93617005"/>
                    </p:ext>
                  </p:extLst>
                </p:nvPr>
              </p:nvGraphicFramePr>
              <p:xfrm>
                <a:off x="2223247" y="4835804"/>
                <a:ext cx="6676819" cy="561731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4EBDAD63-E121-DE31-9854-CAABE5798BC9}"/>
                </a:ext>
              </a:extLst>
            </p:cNvPr>
            <p:cNvCxnSpPr/>
            <p:nvPr/>
          </p:nvCxnSpPr>
          <p:spPr>
            <a:xfrm flipV="1">
              <a:off x="5580000" y="5040000"/>
              <a:ext cx="0" cy="4356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78BEAC6-D35C-2A39-2C47-1AC98EAE3835}"/>
                    </a:ext>
                  </a:extLst>
                </p:cNvPr>
                <p:cNvSpPr txBox="1"/>
                <p:nvPr/>
              </p:nvSpPr>
              <p:spPr>
                <a:xfrm>
                  <a:off x="6348695" y="9929896"/>
                  <a:ext cx="611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359491D0-128B-6021-FF79-B1D1F4E2A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695" y="9929896"/>
                  <a:ext cx="61151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BFAE6B-0509-0926-BDD7-8DF946FE4322}"/>
              </a:ext>
            </a:extLst>
          </p:cNvPr>
          <p:cNvGrpSpPr/>
          <p:nvPr/>
        </p:nvGrpSpPr>
        <p:grpSpPr>
          <a:xfrm>
            <a:off x="10135708" y="4835804"/>
            <a:ext cx="6676819" cy="5617312"/>
            <a:chOff x="2223247" y="4835804"/>
            <a:chExt cx="6676819" cy="561731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图表 7">
                  <a:extLst>
                    <a:ext uri="{FF2B5EF4-FFF2-40B4-BE49-F238E27FC236}">
                      <a16:creationId xmlns:a16="http://schemas.microsoft.com/office/drawing/2014/main" id="{D061A649-FF59-59B2-6B0D-88F5EA2DF01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682639833"/>
                    </p:ext>
                  </p:extLst>
                </p:nvPr>
              </p:nvGraphicFramePr>
              <p:xfrm>
                <a:off x="2223247" y="4835804"/>
                <a:ext cx="6676819" cy="561731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mc:Choice>
          <mc:Fallback xmlns="">
            <p:graphicFrame>
              <p:nvGraphicFramePr>
                <p:cNvPr id="11" name="图表 10">
                  <a:extLst>
                    <a:ext uri="{FF2B5EF4-FFF2-40B4-BE49-F238E27FC236}">
                      <a16:creationId xmlns:a16="http://schemas.microsoft.com/office/drawing/2014/main" id="{242547F7-AFB6-E5B5-329C-6EFF9655654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881714419"/>
                    </p:ext>
                  </p:extLst>
                </p:nvPr>
              </p:nvGraphicFramePr>
              <p:xfrm>
                <a:off x="2223247" y="4835804"/>
                <a:ext cx="6676819" cy="561731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mc:Fallback>
        </mc:AlternateContent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06AF05D6-2185-8B12-FF57-5A97775821DC}"/>
                </a:ext>
              </a:extLst>
            </p:cNvPr>
            <p:cNvCxnSpPr/>
            <p:nvPr/>
          </p:nvCxnSpPr>
          <p:spPr>
            <a:xfrm flipV="1">
              <a:off x="5551539" y="5040000"/>
              <a:ext cx="0" cy="4356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89E9DF2-648C-05E0-874D-BC0D32B20A40}"/>
                    </a:ext>
                  </a:extLst>
                </p:cNvPr>
                <p:cNvSpPr txBox="1"/>
                <p:nvPr/>
              </p:nvSpPr>
              <p:spPr>
                <a:xfrm>
                  <a:off x="6348695" y="9929896"/>
                  <a:ext cx="6115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359491D0-128B-6021-FF79-B1D1F4E2A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695" y="9929896"/>
                  <a:ext cx="61151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20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9ACFE7D-F9DA-AF48-CAC1-D6CAE2EEA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220416"/>
              </p:ext>
            </p:extLst>
          </p:nvPr>
        </p:nvGraphicFramePr>
        <p:xfrm>
          <a:off x="2111187" y="762524"/>
          <a:ext cx="7119271" cy="561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7B0FBA31-57C6-CEC9-4895-D21AE671A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140540"/>
              </p:ext>
            </p:extLst>
          </p:nvPr>
        </p:nvGraphicFramePr>
        <p:xfrm>
          <a:off x="10597690" y="762524"/>
          <a:ext cx="7119271" cy="561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2806889-BA38-352C-9314-EDBFFD16F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318685"/>
              </p:ext>
            </p:extLst>
          </p:nvPr>
        </p:nvGraphicFramePr>
        <p:xfrm>
          <a:off x="2111187" y="7352506"/>
          <a:ext cx="7119271" cy="561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A556A1E-C218-0ABA-326C-A50660D7C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154242"/>
              </p:ext>
            </p:extLst>
          </p:nvPr>
        </p:nvGraphicFramePr>
        <p:xfrm>
          <a:off x="11381461" y="7557157"/>
          <a:ext cx="7119271" cy="561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3467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40</Words>
  <Application>Microsoft Macintosh PowerPoint</Application>
  <PresentationFormat>自定义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SimSun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</dc:creator>
  <cp:lastModifiedBy>lili</cp:lastModifiedBy>
  <cp:revision>2</cp:revision>
  <dcterms:created xsi:type="dcterms:W3CDTF">2024-04-13T03:21:02Z</dcterms:created>
  <dcterms:modified xsi:type="dcterms:W3CDTF">2024-04-13T14:08:06Z</dcterms:modified>
</cp:coreProperties>
</file>