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35"/>
  </p:notesMasterIdLst>
  <p:sldIdLst>
    <p:sldId id="318" r:id="rId2"/>
    <p:sldId id="319" r:id="rId3"/>
    <p:sldId id="293" r:id="rId4"/>
    <p:sldId id="299" r:id="rId5"/>
    <p:sldId id="294" r:id="rId6"/>
    <p:sldId id="301" r:id="rId7"/>
    <p:sldId id="295" r:id="rId8"/>
    <p:sldId id="311" r:id="rId9"/>
    <p:sldId id="313" r:id="rId10"/>
    <p:sldId id="329" r:id="rId11"/>
    <p:sldId id="322" r:id="rId12"/>
    <p:sldId id="330" r:id="rId13"/>
    <p:sldId id="296" r:id="rId14"/>
    <p:sldId id="331" r:id="rId15"/>
    <p:sldId id="332" r:id="rId16"/>
    <p:sldId id="333" r:id="rId17"/>
    <p:sldId id="303" r:id="rId18"/>
    <p:sldId id="334" r:id="rId19"/>
    <p:sldId id="335" r:id="rId20"/>
    <p:sldId id="336" r:id="rId21"/>
    <p:sldId id="337" r:id="rId22"/>
    <p:sldId id="338" r:id="rId23"/>
    <p:sldId id="341" r:id="rId24"/>
    <p:sldId id="339" r:id="rId25"/>
    <p:sldId id="340" r:id="rId26"/>
    <p:sldId id="342" r:id="rId27"/>
    <p:sldId id="343" r:id="rId28"/>
    <p:sldId id="297" r:id="rId29"/>
    <p:sldId id="304" r:id="rId30"/>
    <p:sldId id="344" r:id="rId31"/>
    <p:sldId id="298" r:id="rId32"/>
    <p:sldId id="310" r:id="rId33"/>
    <p:sldId id="328" r:id="rId3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B20"/>
    <a:srgbClr val="800000"/>
    <a:srgbClr val="330000"/>
    <a:srgbClr val="000000"/>
    <a:srgbClr val="0D0D0D"/>
    <a:srgbClr val="FFFFFF"/>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85" autoAdjust="0"/>
    <p:restoredTop sz="94715"/>
  </p:normalViewPr>
  <p:slideViewPr>
    <p:cSldViewPr snapToGrid="0" snapToObjects="1">
      <p:cViewPr varScale="1">
        <p:scale>
          <a:sx n="71" d="100"/>
          <a:sy n="71" d="100"/>
        </p:scale>
        <p:origin x="196"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173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13624685803201"/>
          <c:y val="0.15504800518981299"/>
          <c:w val="0.54594620116929804"/>
          <c:h val="0.76426182895817096"/>
        </c:manualLayout>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legend>
    <c:plotVisOnly val="1"/>
    <c:dispBlanksAs val="gap"/>
    <c:showDLblsOverMax val="0"/>
  </c:chart>
  <c:spPr>
    <a:noFill/>
    <a:ln>
      <a:noFill/>
    </a:ln>
    <a:effectLst/>
  </c:spPr>
  <c:txPr>
    <a:bodyPr/>
    <a:lstStyle/>
    <a:p>
      <a:pPr>
        <a:defRPr>
          <a:latin typeface="Microsoft YaHei" charset="0"/>
          <a:ea typeface="Microsoft YaHei" charset="0"/>
          <a:cs typeface="Microsoft YaHei"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113624685803201"/>
          <c:y val="0.15504800518981299"/>
          <c:w val="0.54594620116929804"/>
          <c:h val="0.76426182895817096"/>
        </c:manualLayout>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icrosoft YaHei" charset="0"/>
              <a:ea typeface="Microsoft YaHei" charset="0"/>
              <a:cs typeface="Microsoft YaHei" charset="0"/>
            </a:defRPr>
          </a:pPr>
          <a:endParaRPr lang="en-US"/>
        </a:p>
      </c:txPr>
    </c:legend>
    <c:plotVisOnly val="1"/>
    <c:dispBlanksAs val="gap"/>
    <c:showDLblsOverMax val="0"/>
  </c:chart>
  <c:spPr>
    <a:noFill/>
    <a:ln>
      <a:noFill/>
    </a:ln>
    <a:effectLst/>
  </c:spPr>
  <c:txPr>
    <a:bodyPr/>
    <a:lstStyle/>
    <a:p>
      <a:pPr>
        <a:defRPr>
          <a:latin typeface="Microsoft YaHei" charset="0"/>
          <a:ea typeface="Microsoft YaHei" charset="0"/>
          <a:cs typeface="Microsoft YaHei"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2FC4D-8DDF-47CC-9347-3F1397A39650}"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A56B08A8-BF4F-44E3-B17A-A5F2C3BCFDFC}">
      <dgm:prSet phldrT="[文本]" custT="1"/>
      <dgm:spPr>
        <a:solidFill>
          <a:schemeClr val="accent2"/>
        </a:solidFill>
        <a:ln>
          <a:noFill/>
        </a:ln>
      </dgm:spPr>
      <dgm:t>
        <a:bodyPr/>
        <a:lstStyle/>
        <a:p>
          <a:r>
            <a:rPr lang="zh-CN" altLang="en-US" sz="2400" b="0" dirty="0" smtClean="0">
              <a:solidFill>
                <a:schemeClr val="bg1"/>
              </a:solidFill>
            </a:rPr>
            <a:t>目标跟踪</a:t>
          </a:r>
          <a:endParaRPr lang="zh-CN" altLang="en-US" sz="2400" b="0" dirty="0">
            <a:solidFill>
              <a:schemeClr val="bg1"/>
            </a:solidFill>
          </a:endParaRPr>
        </a:p>
      </dgm:t>
    </dgm:pt>
    <dgm:pt modelId="{574D7652-0982-4B43-83C0-4E26DBF38386}" type="parTrans" cxnId="{E5BA4390-9D0A-4387-8733-20B70C3EEF57}">
      <dgm:prSet/>
      <dgm:spPr/>
      <dgm:t>
        <a:bodyPr/>
        <a:lstStyle/>
        <a:p>
          <a:endParaRPr lang="zh-CN" altLang="en-US"/>
        </a:p>
      </dgm:t>
    </dgm:pt>
    <dgm:pt modelId="{7F2607C7-5C06-4168-9E6C-F85303FF5E39}" type="sibTrans" cxnId="{E5BA4390-9D0A-4387-8733-20B70C3EEF57}">
      <dgm:prSet/>
      <dgm:spPr/>
      <dgm:t>
        <a:bodyPr/>
        <a:lstStyle/>
        <a:p>
          <a:endParaRPr lang="zh-CN" altLang="en-US"/>
        </a:p>
      </dgm:t>
    </dgm:pt>
    <dgm:pt modelId="{9575BF9D-0BDA-4CCD-B402-4A69EEE76CBB}">
      <dgm:prSet phldrT="[文本]" custT="1"/>
      <dgm:spPr>
        <a:solidFill>
          <a:schemeClr val="bg1">
            <a:alpha val="90000"/>
          </a:schemeClr>
        </a:solidFill>
        <a:ln w="12700">
          <a:solidFill>
            <a:schemeClr val="accent2"/>
          </a:solidFill>
        </a:ln>
      </dgm:spPr>
      <dgm:t>
        <a:bodyPr/>
        <a:lstStyle/>
        <a:p>
          <a:pPr>
            <a:lnSpc>
              <a:spcPct val="130000"/>
            </a:lnSpc>
          </a:pPr>
          <a:r>
            <a:rPr lang="zh-CN" altLang="en-US" sz="1800" dirty="0" smtClean="0">
              <a:latin typeface="微软雅黑" panose="020B0503020204020204" pitchFamily="34" charset="-122"/>
              <a:ea typeface="微软雅黑" panose="020B0503020204020204" pitchFamily="34" charset="-122"/>
            </a:rPr>
            <a:t>基于运动物体的动态信息，对目标进行跟踪，并可以得到其每一时刻的运动态势信息。</a:t>
          </a:r>
          <a:endParaRPr lang="zh-CN" altLang="en-US" sz="1800" dirty="0">
            <a:latin typeface="微软雅黑" panose="020B0503020204020204" pitchFamily="34" charset="-122"/>
            <a:ea typeface="微软雅黑" panose="020B0503020204020204" pitchFamily="34" charset="-122"/>
          </a:endParaRPr>
        </a:p>
      </dgm:t>
    </dgm:pt>
    <dgm:pt modelId="{5102F54C-39A2-4C8D-B7D6-3BF5E90EC7EE}" type="parTrans" cxnId="{85FBD1F2-398F-425D-85F7-2A7F1E20C0C8}">
      <dgm:prSet/>
      <dgm:spPr/>
      <dgm:t>
        <a:bodyPr/>
        <a:lstStyle/>
        <a:p>
          <a:endParaRPr lang="zh-CN" altLang="en-US"/>
        </a:p>
      </dgm:t>
    </dgm:pt>
    <dgm:pt modelId="{AE489B55-7F26-4FAD-A59F-693440D7E2DF}" type="sibTrans" cxnId="{85FBD1F2-398F-425D-85F7-2A7F1E20C0C8}">
      <dgm:prSet/>
      <dgm:spPr/>
      <dgm:t>
        <a:bodyPr/>
        <a:lstStyle/>
        <a:p>
          <a:endParaRPr lang="zh-CN" altLang="en-US"/>
        </a:p>
      </dgm:t>
    </dgm:pt>
    <dgm:pt modelId="{63494861-6681-4A9D-85F5-2A5B5C9CD987}">
      <dgm:prSet phldrT="[文本]" custT="1"/>
      <dgm:spPr>
        <a:solidFill>
          <a:schemeClr val="accent3"/>
        </a:solidFill>
        <a:ln>
          <a:noFill/>
        </a:ln>
      </dgm:spPr>
      <dgm:t>
        <a:bodyPr/>
        <a:lstStyle/>
        <a:p>
          <a:r>
            <a:rPr lang="zh-CN" altLang="en-US" sz="2400" b="0" dirty="0" smtClean="0"/>
            <a:t>离线规划</a:t>
          </a:r>
          <a:endParaRPr lang="zh-CN" altLang="en-US" sz="2400" b="0" dirty="0"/>
        </a:p>
      </dgm:t>
    </dgm:pt>
    <dgm:pt modelId="{42E5579B-5BE7-4154-BEA3-4657FD2BD012}" type="parTrans" cxnId="{F7AE5DA5-BDE4-4314-AA1E-3CCF2B275CF5}">
      <dgm:prSet/>
      <dgm:spPr/>
      <dgm:t>
        <a:bodyPr/>
        <a:lstStyle/>
        <a:p>
          <a:endParaRPr lang="zh-CN" altLang="en-US"/>
        </a:p>
      </dgm:t>
    </dgm:pt>
    <dgm:pt modelId="{3E3880EE-27DD-4D88-B244-E50E44FAE1BA}" type="sibTrans" cxnId="{F7AE5DA5-BDE4-4314-AA1E-3CCF2B275CF5}">
      <dgm:prSet/>
      <dgm:spPr/>
      <dgm:t>
        <a:bodyPr/>
        <a:lstStyle/>
        <a:p>
          <a:endParaRPr lang="zh-CN" altLang="en-US"/>
        </a:p>
      </dgm:t>
    </dgm:pt>
    <dgm:pt modelId="{B25B7F5A-67AD-4173-ABE5-EEDFD289F8CC}">
      <dgm:prSet phldrT="[文本]" custT="1"/>
      <dgm:spPr>
        <a:ln w="12700">
          <a:solidFill>
            <a:schemeClr val="accent3"/>
          </a:solidFill>
        </a:ln>
      </dgm:spPr>
      <dgm:t>
        <a:bodyPr/>
        <a:lstStyle/>
        <a:p>
          <a:pPr>
            <a:lnSpc>
              <a:spcPct val="130000"/>
            </a:lnSpc>
          </a:pPr>
          <a:r>
            <a:rPr lang="zh-CN" altLang="en-US" sz="1800" dirty="0" smtClean="0">
              <a:latin typeface="微软雅黑" panose="020B0503020204020204" pitchFamily="34" charset="-122"/>
              <a:ea typeface="微软雅黑" panose="020B0503020204020204" pitchFamily="34" charset="-122"/>
            </a:rPr>
            <a:t>对多无人机的静止多目标任务分配进行算法研究。</a:t>
          </a:r>
          <a:endParaRPr lang="zh-CN" altLang="en-US" sz="1800" dirty="0">
            <a:latin typeface="微软雅黑" panose="020B0503020204020204" pitchFamily="34" charset="-122"/>
            <a:ea typeface="微软雅黑" panose="020B0503020204020204" pitchFamily="34" charset="-122"/>
          </a:endParaRPr>
        </a:p>
      </dgm:t>
    </dgm:pt>
    <dgm:pt modelId="{58534D1E-8CB5-4610-87A9-19EA7C8FA3E5}" type="parTrans" cxnId="{14B0B85A-B036-4DBD-9A0B-DB5B9D46CA15}">
      <dgm:prSet/>
      <dgm:spPr/>
      <dgm:t>
        <a:bodyPr/>
        <a:lstStyle/>
        <a:p>
          <a:endParaRPr lang="zh-CN" altLang="en-US"/>
        </a:p>
      </dgm:t>
    </dgm:pt>
    <dgm:pt modelId="{D8AAE42F-5BD4-418E-A0F5-9D15F9CE2F9D}" type="sibTrans" cxnId="{14B0B85A-B036-4DBD-9A0B-DB5B9D46CA15}">
      <dgm:prSet/>
      <dgm:spPr/>
      <dgm:t>
        <a:bodyPr/>
        <a:lstStyle/>
        <a:p>
          <a:endParaRPr lang="zh-CN" altLang="en-US"/>
        </a:p>
      </dgm:t>
    </dgm:pt>
    <dgm:pt modelId="{855CF3D1-E91B-4616-93CF-FBBD71E9C58F}">
      <dgm:prSet phldrT="[文本]" custT="1"/>
      <dgm:spPr>
        <a:solidFill>
          <a:schemeClr val="accent1"/>
        </a:solidFill>
        <a:ln>
          <a:noFill/>
        </a:ln>
      </dgm:spPr>
      <dgm:t>
        <a:bodyPr/>
        <a:lstStyle/>
        <a:p>
          <a:r>
            <a:rPr lang="zh-CN" altLang="en-US" sz="2400" b="0" dirty="0" smtClean="0"/>
            <a:t>在线规划</a:t>
          </a:r>
          <a:endParaRPr lang="zh-CN" altLang="en-US" sz="2400" b="0" dirty="0"/>
        </a:p>
      </dgm:t>
    </dgm:pt>
    <dgm:pt modelId="{3B5629F6-4056-4E56-8726-E65D084ABAAF}" type="parTrans" cxnId="{1C9F98D2-EE92-4622-816B-43180BD7F6D7}">
      <dgm:prSet/>
      <dgm:spPr/>
      <dgm:t>
        <a:bodyPr/>
        <a:lstStyle/>
        <a:p>
          <a:endParaRPr lang="zh-CN" altLang="en-US"/>
        </a:p>
      </dgm:t>
    </dgm:pt>
    <dgm:pt modelId="{033023B3-04AE-4BBB-B808-52D16ACF5864}" type="sibTrans" cxnId="{1C9F98D2-EE92-4622-816B-43180BD7F6D7}">
      <dgm:prSet/>
      <dgm:spPr/>
      <dgm:t>
        <a:bodyPr/>
        <a:lstStyle/>
        <a:p>
          <a:endParaRPr lang="zh-CN" altLang="en-US"/>
        </a:p>
      </dgm:t>
    </dgm:pt>
    <dgm:pt modelId="{C7440A2A-97EE-4E4B-AF6F-DACBCD2B2C6A}">
      <dgm:prSet phldrT="[文本]" custT="1"/>
      <dgm:spPr>
        <a:ln w="12700">
          <a:solidFill>
            <a:schemeClr val="accent1"/>
          </a:solidFill>
        </a:ln>
      </dgm:spPr>
      <dgm:t>
        <a:bodyPr/>
        <a:lstStyle/>
        <a:p>
          <a:pPr>
            <a:lnSpc>
              <a:spcPct val="130000"/>
            </a:lnSpc>
          </a:pPr>
          <a:r>
            <a:rPr lang="zh-CN" altLang="en-US" sz="1800" dirty="0" smtClean="0">
              <a:latin typeface="微软雅黑" panose="020B0503020204020204" pitchFamily="34" charset="-122"/>
              <a:ea typeface="微软雅黑" panose="020B0503020204020204" pitchFamily="34" charset="-122"/>
            </a:rPr>
            <a:t>对动态运动目标进行在线任务分配，背景设定在空中牧羊犬行动下。</a:t>
          </a:r>
          <a:endParaRPr lang="zh-CN" altLang="en-US" sz="1800" dirty="0">
            <a:latin typeface="微软雅黑" panose="020B0503020204020204" pitchFamily="34" charset="-122"/>
            <a:ea typeface="微软雅黑" panose="020B0503020204020204" pitchFamily="34" charset="-122"/>
          </a:endParaRPr>
        </a:p>
      </dgm:t>
    </dgm:pt>
    <dgm:pt modelId="{914FD104-F42A-452F-8C44-B0C102830681}" type="parTrans" cxnId="{89AF517B-C2D2-40F0-BB4D-F2818489C488}">
      <dgm:prSet/>
      <dgm:spPr/>
      <dgm:t>
        <a:bodyPr/>
        <a:lstStyle/>
        <a:p>
          <a:endParaRPr lang="zh-CN" altLang="en-US"/>
        </a:p>
      </dgm:t>
    </dgm:pt>
    <dgm:pt modelId="{DE4E8ABB-DFFB-432D-8053-F64C883363C2}" type="sibTrans" cxnId="{89AF517B-C2D2-40F0-BB4D-F2818489C488}">
      <dgm:prSet/>
      <dgm:spPr/>
      <dgm:t>
        <a:bodyPr/>
        <a:lstStyle/>
        <a:p>
          <a:endParaRPr lang="zh-CN" altLang="en-US"/>
        </a:p>
      </dgm:t>
    </dgm:pt>
    <dgm:pt modelId="{A2F4B4A6-71E8-4263-A377-FB362E264B14}" type="pres">
      <dgm:prSet presAssocID="{B562FC4D-8DDF-47CC-9347-3F1397A39650}" presName="linearFlow" presStyleCnt="0">
        <dgm:presLayoutVars>
          <dgm:dir/>
          <dgm:animLvl val="lvl"/>
          <dgm:resizeHandles val="exact"/>
        </dgm:presLayoutVars>
      </dgm:prSet>
      <dgm:spPr/>
      <dgm:t>
        <a:bodyPr/>
        <a:lstStyle/>
        <a:p>
          <a:endParaRPr lang="zh-CN" altLang="en-US"/>
        </a:p>
      </dgm:t>
    </dgm:pt>
    <dgm:pt modelId="{637E9D33-50AB-4022-BD9D-7414758DEE46}" type="pres">
      <dgm:prSet presAssocID="{A56B08A8-BF4F-44E3-B17A-A5F2C3BCFDFC}" presName="composite" presStyleCnt="0"/>
      <dgm:spPr/>
    </dgm:pt>
    <dgm:pt modelId="{E2FC99E3-CFD3-4CC9-9AC7-F2B62E5C5829}" type="pres">
      <dgm:prSet presAssocID="{A56B08A8-BF4F-44E3-B17A-A5F2C3BCFDFC}" presName="parentText" presStyleLbl="alignNode1" presStyleIdx="0" presStyleCnt="3">
        <dgm:presLayoutVars>
          <dgm:chMax val="1"/>
          <dgm:bulletEnabled val="1"/>
        </dgm:presLayoutVars>
      </dgm:prSet>
      <dgm:spPr/>
      <dgm:t>
        <a:bodyPr/>
        <a:lstStyle/>
        <a:p>
          <a:endParaRPr lang="zh-CN" altLang="en-US"/>
        </a:p>
      </dgm:t>
    </dgm:pt>
    <dgm:pt modelId="{81301DE1-B67F-46C3-B2E7-D98324E6EBA8}" type="pres">
      <dgm:prSet presAssocID="{A56B08A8-BF4F-44E3-B17A-A5F2C3BCFDFC}" presName="descendantText" presStyleLbl="alignAcc1" presStyleIdx="0" presStyleCnt="3">
        <dgm:presLayoutVars>
          <dgm:bulletEnabled val="1"/>
        </dgm:presLayoutVars>
      </dgm:prSet>
      <dgm:spPr/>
      <dgm:t>
        <a:bodyPr/>
        <a:lstStyle/>
        <a:p>
          <a:endParaRPr lang="zh-CN" altLang="en-US"/>
        </a:p>
      </dgm:t>
    </dgm:pt>
    <dgm:pt modelId="{4C770B7A-F59B-4AF1-8520-0F8A66BD2CEF}" type="pres">
      <dgm:prSet presAssocID="{7F2607C7-5C06-4168-9E6C-F85303FF5E39}" presName="sp" presStyleCnt="0"/>
      <dgm:spPr/>
    </dgm:pt>
    <dgm:pt modelId="{E543658C-E821-45A6-B7EE-BA77BDA1F0ED}" type="pres">
      <dgm:prSet presAssocID="{63494861-6681-4A9D-85F5-2A5B5C9CD987}" presName="composite" presStyleCnt="0"/>
      <dgm:spPr/>
    </dgm:pt>
    <dgm:pt modelId="{C52856A3-BD51-4B05-982A-86FAF25E4A70}" type="pres">
      <dgm:prSet presAssocID="{63494861-6681-4A9D-85F5-2A5B5C9CD987}" presName="parentText" presStyleLbl="alignNode1" presStyleIdx="1" presStyleCnt="3">
        <dgm:presLayoutVars>
          <dgm:chMax val="1"/>
          <dgm:bulletEnabled val="1"/>
        </dgm:presLayoutVars>
      </dgm:prSet>
      <dgm:spPr/>
      <dgm:t>
        <a:bodyPr/>
        <a:lstStyle/>
        <a:p>
          <a:endParaRPr lang="zh-CN" altLang="en-US"/>
        </a:p>
      </dgm:t>
    </dgm:pt>
    <dgm:pt modelId="{91FCC98E-0500-45AF-9A73-F1249F455C0B}" type="pres">
      <dgm:prSet presAssocID="{63494861-6681-4A9D-85F5-2A5B5C9CD987}" presName="descendantText" presStyleLbl="alignAcc1" presStyleIdx="1" presStyleCnt="3">
        <dgm:presLayoutVars>
          <dgm:bulletEnabled val="1"/>
        </dgm:presLayoutVars>
      </dgm:prSet>
      <dgm:spPr/>
      <dgm:t>
        <a:bodyPr/>
        <a:lstStyle/>
        <a:p>
          <a:endParaRPr lang="zh-CN" altLang="en-US"/>
        </a:p>
      </dgm:t>
    </dgm:pt>
    <dgm:pt modelId="{AF47E602-45B0-4C7F-9A4E-FE138445D4D5}" type="pres">
      <dgm:prSet presAssocID="{3E3880EE-27DD-4D88-B244-E50E44FAE1BA}" presName="sp" presStyleCnt="0"/>
      <dgm:spPr/>
    </dgm:pt>
    <dgm:pt modelId="{121DC315-A6F0-4DE8-BE2D-39A967817EEC}" type="pres">
      <dgm:prSet presAssocID="{855CF3D1-E91B-4616-93CF-FBBD71E9C58F}" presName="composite" presStyleCnt="0"/>
      <dgm:spPr/>
    </dgm:pt>
    <dgm:pt modelId="{0936CEAF-D6C6-4EC4-A8D5-48B1978FA782}" type="pres">
      <dgm:prSet presAssocID="{855CF3D1-E91B-4616-93CF-FBBD71E9C58F}" presName="parentText" presStyleLbl="alignNode1" presStyleIdx="2" presStyleCnt="3">
        <dgm:presLayoutVars>
          <dgm:chMax val="1"/>
          <dgm:bulletEnabled val="1"/>
        </dgm:presLayoutVars>
      </dgm:prSet>
      <dgm:spPr/>
      <dgm:t>
        <a:bodyPr/>
        <a:lstStyle/>
        <a:p>
          <a:endParaRPr lang="zh-CN" altLang="en-US"/>
        </a:p>
      </dgm:t>
    </dgm:pt>
    <dgm:pt modelId="{1BFFB412-30AA-4598-8C64-B443658EDC6B}" type="pres">
      <dgm:prSet presAssocID="{855CF3D1-E91B-4616-93CF-FBBD71E9C58F}" presName="descendantText" presStyleLbl="alignAcc1" presStyleIdx="2" presStyleCnt="3">
        <dgm:presLayoutVars>
          <dgm:bulletEnabled val="1"/>
        </dgm:presLayoutVars>
      </dgm:prSet>
      <dgm:spPr/>
      <dgm:t>
        <a:bodyPr/>
        <a:lstStyle/>
        <a:p>
          <a:endParaRPr lang="zh-CN" altLang="en-US"/>
        </a:p>
      </dgm:t>
    </dgm:pt>
  </dgm:ptLst>
  <dgm:cxnLst>
    <dgm:cxn modelId="{E33DDB26-54A0-473C-93BC-BB113201F480}" type="presOf" srcId="{63494861-6681-4A9D-85F5-2A5B5C9CD987}" destId="{C52856A3-BD51-4B05-982A-86FAF25E4A70}" srcOrd="0" destOrd="0" presId="urn:microsoft.com/office/officeart/2005/8/layout/chevron2"/>
    <dgm:cxn modelId="{922BDDC6-B8DE-4939-9BA1-0AA86A744909}" type="presOf" srcId="{B562FC4D-8DDF-47CC-9347-3F1397A39650}" destId="{A2F4B4A6-71E8-4263-A377-FB362E264B14}" srcOrd="0" destOrd="0" presId="urn:microsoft.com/office/officeart/2005/8/layout/chevron2"/>
    <dgm:cxn modelId="{14B0B85A-B036-4DBD-9A0B-DB5B9D46CA15}" srcId="{63494861-6681-4A9D-85F5-2A5B5C9CD987}" destId="{B25B7F5A-67AD-4173-ABE5-EEDFD289F8CC}" srcOrd="0" destOrd="0" parTransId="{58534D1E-8CB5-4610-87A9-19EA7C8FA3E5}" sibTransId="{D8AAE42F-5BD4-418E-A0F5-9D15F9CE2F9D}"/>
    <dgm:cxn modelId="{FE1E82CE-5FA7-42E1-BB2E-E974B27CCC5D}" type="presOf" srcId="{9575BF9D-0BDA-4CCD-B402-4A69EEE76CBB}" destId="{81301DE1-B67F-46C3-B2E7-D98324E6EBA8}" srcOrd="0" destOrd="0" presId="urn:microsoft.com/office/officeart/2005/8/layout/chevron2"/>
    <dgm:cxn modelId="{1C9F98D2-EE92-4622-816B-43180BD7F6D7}" srcId="{B562FC4D-8DDF-47CC-9347-3F1397A39650}" destId="{855CF3D1-E91B-4616-93CF-FBBD71E9C58F}" srcOrd="2" destOrd="0" parTransId="{3B5629F6-4056-4E56-8726-E65D084ABAAF}" sibTransId="{033023B3-04AE-4BBB-B808-52D16ACF5864}"/>
    <dgm:cxn modelId="{4B72A46A-CA73-4FFC-AFAA-1DD90E243B83}" type="presOf" srcId="{B25B7F5A-67AD-4173-ABE5-EEDFD289F8CC}" destId="{91FCC98E-0500-45AF-9A73-F1249F455C0B}" srcOrd="0" destOrd="0" presId="urn:microsoft.com/office/officeart/2005/8/layout/chevron2"/>
    <dgm:cxn modelId="{85FBD1F2-398F-425D-85F7-2A7F1E20C0C8}" srcId="{A56B08A8-BF4F-44E3-B17A-A5F2C3BCFDFC}" destId="{9575BF9D-0BDA-4CCD-B402-4A69EEE76CBB}" srcOrd="0" destOrd="0" parTransId="{5102F54C-39A2-4C8D-B7D6-3BF5E90EC7EE}" sibTransId="{AE489B55-7F26-4FAD-A59F-693440D7E2DF}"/>
    <dgm:cxn modelId="{79686F4A-AE3F-4425-8093-D645FF3D3002}" type="presOf" srcId="{C7440A2A-97EE-4E4B-AF6F-DACBCD2B2C6A}" destId="{1BFFB412-30AA-4598-8C64-B443658EDC6B}" srcOrd="0" destOrd="0" presId="urn:microsoft.com/office/officeart/2005/8/layout/chevron2"/>
    <dgm:cxn modelId="{F7AE5DA5-BDE4-4314-AA1E-3CCF2B275CF5}" srcId="{B562FC4D-8DDF-47CC-9347-3F1397A39650}" destId="{63494861-6681-4A9D-85F5-2A5B5C9CD987}" srcOrd="1" destOrd="0" parTransId="{42E5579B-5BE7-4154-BEA3-4657FD2BD012}" sibTransId="{3E3880EE-27DD-4D88-B244-E50E44FAE1BA}"/>
    <dgm:cxn modelId="{E8B64765-F660-48C1-8ADA-F9678E176320}" type="presOf" srcId="{A56B08A8-BF4F-44E3-B17A-A5F2C3BCFDFC}" destId="{E2FC99E3-CFD3-4CC9-9AC7-F2B62E5C5829}" srcOrd="0" destOrd="0" presId="urn:microsoft.com/office/officeart/2005/8/layout/chevron2"/>
    <dgm:cxn modelId="{6BB92663-116F-4FF6-87F1-6C370FB2DE16}" type="presOf" srcId="{855CF3D1-E91B-4616-93CF-FBBD71E9C58F}" destId="{0936CEAF-D6C6-4EC4-A8D5-48B1978FA782}" srcOrd="0" destOrd="0" presId="urn:microsoft.com/office/officeart/2005/8/layout/chevron2"/>
    <dgm:cxn modelId="{89AF517B-C2D2-40F0-BB4D-F2818489C488}" srcId="{855CF3D1-E91B-4616-93CF-FBBD71E9C58F}" destId="{C7440A2A-97EE-4E4B-AF6F-DACBCD2B2C6A}" srcOrd="0" destOrd="0" parTransId="{914FD104-F42A-452F-8C44-B0C102830681}" sibTransId="{DE4E8ABB-DFFB-432D-8053-F64C883363C2}"/>
    <dgm:cxn modelId="{E5BA4390-9D0A-4387-8733-20B70C3EEF57}" srcId="{B562FC4D-8DDF-47CC-9347-3F1397A39650}" destId="{A56B08A8-BF4F-44E3-B17A-A5F2C3BCFDFC}" srcOrd="0" destOrd="0" parTransId="{574D7652-0982-4B43-83C0-4E26DBF38386}" sibTransId="{7F2607C7-5C06-4168-9E6C-F85303FF5E39}"/>
    <dgm:cxn modelId="{2D0EFB77-FECD-4C23-92D0-6F0E94E7CB34}" type="presParOf" srcId="{A2F4B4A6-71E8-4263-A377-FB362E264B14}" destId="{637E9D33-50AB-4022-BD9D-7414758DEE46}" srcOrd="0" destOrd="0" presId="urn:microsoft.com/office/officeart/2005/8/layout/chevron2"/>
    <dgm:cxn modelId="{8CBBB821-3326-4E55-843F-12123E856848}" type="presParOf" srcId="{637E9D33-50AB-4022-BD9D-7414758DEE46}" destId="{E2FC99E3-CFD3-4CC9-9AC7-F2B62E5C5829}" srcOrd="0" destOrd="0" presId="urn:microsoft.com/office/officeart/2005/8/layout/chevron2"/>
    <dgm:cxn modelId="{93B443F9-C874-4629-8280-3A1A4AE7C074}" type="presParOf" srcId="{637E9D33-50AB-4022-BD9D-7414758DEE46}" destId="{81301DE1-B67F-46C3-B2E7-D98324E6EBA8}" srcOrd="1" destOrd="0" presId="urn:microsoft.com/office/officeart/2005/8/layout/chevron2"/>
    <dgm:cxn modelId="{E3C2F882-A3AE-42B5-9DF3-DBBF4EC53B0E}" type="presParOf" srcId="{A2F4B4A6-71E8-4263-A377-FB362E264B14}" destId="{4C770B7A-F59B-4AF1-8520-0F8A66BD2CEF}" srcOrd="1" destOrd="0" presId="urn:microsoft.com/office/officeart/2005/8/layout/chevron2"/>
    <dgm:cxn modelId="{9B5BFF10-04E0-4F4A-8BEB-7D49FDAA70AE}" type="presParOf" srcId="{A2F4B4A6-71E8-4263-A377-FB362E264B14}" destId="{E543658C-E821-45A6-B7EE-BA77BDA1F0ED}" srcOrd="2" destOrd="0" presId="urn:microsoft.com/office/officeart/2005/8/layout/chevron2"/>
    <dgm:cxn modelId="{4487E7D4-911B-41AF-A959-2802798190C1}" type="presParOf" srcId="{E543658C-E821-45A6-B7EE-BA77BDA1F0ED}" destId="{C52856A3-BD51-4B05-982A-86FAF25E4A70}" srcOrd="0" destOrd="0" presId="urn:microsoft.com/office/officeart/2005/8/layout/chevron2"/>
    <dgm:cxn modelId="{A1B3484C-6E25-4560-92F4-89D87EC4C878}" type="presParOf" srcId="{E543658C-E821-45A6-B7EE-BA77BDA1F0ED}" destId="{91FCC98E-0500-45AF-9A73-F1249F455C0B}" srcOrd="1" destOrd="0" presId="urn:microsoft.com/office/officeart/2005/8/layout/chevron2"/>
    <dgm:cxn modelId="{961954AB-FA0B-4E41-99BE-3171A73CD905}" type="presParOf" srcId="{A2F4B4A6-71E8-4263-A377-FB362E264B14}" destId="{AF47E602-45B0-4C7F-9A4E-FE138445D4D5}" srcOrd="3" destOrd="0" presId="urn:microsoft.com/office/officeart/2005/8/layout/chevron2"/>
    <dgm:cxn modelId="{81C323DD-B41E-4788-9C40-843BCB25A851}" type="presParOf" srcId="{A2F4B4A6-71E8-4263-A377-FB362E264B14}" destId="{121DC315-A6F0-4DE8-BE2D-39A967817EEC}" srcOrd="4" destOrd="0" presId="urn:microsoft.com/office/officeart/2005/8/layout/chevron2"/>
    <dgm:cxn modelId="{F4C9C1CA-CEAE-4203-AB6C-61F08851B552}" type="presParOf" srcId="{121DC315-A6F0-4DE8-BE2D-39A967817EEC}" destId="{0936CEAF-D6C6-4EC4-A8D5-48B1978FA782}" srcOrd="0" destOrd="0" presId="urn:microsoft.com/office/officeart/2005/8/layout/chevron2"/>
    <dgm:cxn modelId="{4A58B549-D237-45D2-9F89-008D55076DFE}" type="presParOf" srcId="{121DC315-A6F0-4DE8-BE2D-39A967817EEC}" destId="{1BFFB412-30AA-4598-8C64-B443658EDC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C99E3-CFD3-4CC9-9AC7-F2B62E5C5829}">
      <dsp:nvSpPr>
        <dsp:cNvPr id="0" name=""/>
        <dsp:cNvSpPr/>
      </dsp:nvSpPr>
      <dsp:spPr>
        <a:xfrm rot="5400000">
          <a:off x="-289718" y="292805"/>
          <a:ext cx="1931458" cy="1352020"/>
        </a:xfrm>
        <a:prstGeom prst="chevron">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solidFill>
                <a:schemeClr val="bg1"/>
              </a:solidFill>
            </a:rPr>
            <a:t>目标跟踪</a:t>
          </a:r>
          <a:endParaRPr lang="zh-CN" altLang="en-US" sz="2400" b="0" kern="1200" dirty="0">
            <a:solidFill>
              <a:schemeClr val="bg1"/>
            </a:solidFill>
          </a:endParaRPr>
        </a:p>
      </dsp:txBody>
      <dsp:txXfrm rot="-5400000">
        <a:off x="1" y="679096"/>
        <a:ext cx="1352020" cy="579438"/>
      </dsp:txXfrm>
    </dsp:sp>
    <dsp:sp modelId="{81301DE1-B67F-46C3-B2E7-D98324E6EBA8}">
      <dsp:nvSpPr>
        <dsp:cNvPr id="0" name=""/>
        <dsp:cNvSpPr/>
      </dsp:nvSpPr>
      <dsp:spPr>
        <a:xfrm rot="5400000">
          <a:off x="4112286" y="-2757179"/>
          <a:ext cx="1255447" cy="6775979"/>
        </a:xfrm>
        <a:prstGeom prst="round2SameRect">
          <a:avLst/>
        </a:prstGeom>
        <a:solidFill>
          <a:schemeClr val="bg1">
            <a:alpha val="9000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3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基于运动物体的动态信息，对目标进行跟踪，并可以得到其每一时刻的运动态势信息。</a:t>
          </a:r>
          <a:endParaRPr lang="zh-CN" altLang="en-US" sz="1800" kern="1200" dirty="0">
            <a:latin typeface="微软雅黑" panose="020B0503020204020204" pitchFamily="34" charset="-122"/>
            <a:ea typeface="微软雅黑" panose="020B0503020204020204" pitchFamily="34" charset="-122"/>
          </a:endParaRPr>
        </a:p>
      </dsp:txBody>
      <dsp:txXfrm rot="-5400000">
        <a:off x="1352020" y="64373"/>
        <a:ext cx="6714693" cy="1132875"/>
      </dsp:txXfrm>
    </dsp:sp>
    <dsp:sp modelId="{C52856A3-BD51-4B05-982A-86FAF25E4A70}">
      <dsp:nvSpPr>
        <dsp:cNvPr id="0" name=""/>
        <dsp:cNvSpPr/>
      </dsp:nvSpPr>
      <dsp:spPr>
        <a:xfrm rot="5400000">
          <a:off x="-289718" y="2033323"/>
          <a:ext cx="1931458" cy="1352020"/>
        </a:xfrm>
        <a:prstGeom prst="chevron">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离线规划</a:t>
          </a:r>
          <a:endParaRPr lang="zh-CN" altLang="en-US" sz="2400" b="0" kern="1200" dirty="0"/>
        </a:p>
      </dsp:txBody>
      <dsp:txXfrm rot="-5400000">
        <a:off x="1" y="2419614"/>
        <a:ext cx="1352020" cy="579438"/>
      </dsp:txXfrm>
    </dsp:sp>
    <dsp:sp modelId="{91FCC98E-0500-45AF-9A73-F1249F455C0B}">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3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对多无人机的静止多目标任务分配进行算法研究。</a:t>
          </a:r>
          <a:endParaRPr lang="zh-CN" altLang="en-US" sz="1800" kern="1200" dirty="0">
            <a:latin typeface="微软雅黑" panose="020B0503020204020204" pitchFamily="34" charset="-122"/>
            <a:ea typeface="微软雅黑" panose="020B0503020204020204" pitchFamily="34" charset="-122"/>
          </a:endParaRPr>
        </a:p>
      </dsp:txBody>
      <dsp:txXfrm rot="-5400000">
        <a:off x="1352020" y="1804891"/>
        <a:ext cx="6714693" cy="1132875"/>
      </dsp:txXfrm>
    </dsp:sp>
    <dsp:sp modelId="{0936CEAF-D6C6-4EC4-A8D5-48B1978FA782}">
      <dsp:nvSpPr>
        <dsp:cNvPr id="0" name=""/>
        <dsp:cNvSpPr/>
      </dsp:nvSpPr>
      <dsp:spPr>
        <a:xfrm rot="5400000">
          <a:off x="-289718" y="3773840"/>
          <a:ext cx="1931458" cy="1352020"/>
        </a:xfrm>
        <a:prstGeom prst="chevron">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0" kern="1200" dirty="0" smtClean="0"/>
            <a:t>在线规划</a:t>
          </a:r>
          <a:endParaRPr lang="zh-CN" altLang="en-US" sz="2400" b="0" kern="1200" dirty="0"/>
        </a:p>
      </dsp:txBody>
      <dsp:txXfrm rot="-5400000">
        <a:off x="1" y="4160131"/>
        <a:ext cx="1352020" cy="579438"/>
      </dsp:txXfrm>
    </dsp:sp>
    <dsp:sp modelId="{1BFFB412-30AA-4598-8C64-B443658EDC6B}">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130000"/>
            </a:lnSpc>
            <a:spcBef>
              <a:spcPct val="0"/>
            </a:spcBef>
            <a:spcAft>
              <a:spcPct val="15000"/>
            </a:spcAft>
            <a:buChar char="••"/>
          </a:pPr>
          <a:r>
            <a:rPr lang="zh-CN" altLang="en-US" sz="1800" kern="1200" dirty="0" smtClean="0">
              <a:latin typeface="微软雅黑" panose="020B0503020204020204" pitchFamily="34" charset="-122"/>
              <a:ea typeface="微软雅黑" panose="020B0503020204020204" pitchFamily="34" charset="-122"/>
            </a:rPr>
            <a:t>对动态运动目标进行在线任务分配，背景设定在空中牧羊犬行动下。</a:t>
          </a:r>
          <a:endParaRPr lang="zh-CN" altLang="en-US" sz="1800" kern="1200" dirty="0">
            <a:latin typeface="微软雅黑" panose="020B0503020204020204" pitchFamily="34" charset="-122"/>
            <a:ea typeface="微软雅黑" panose="020B0503020204020204" pitchFamily="34" charset="-122"/>
          </a:endParaRP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5.jpeg"/></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drawing1.xml><?xml version="1.0" encoding="utf-8"?>
<c:userShapes xmlns:c="http://schemas.openxmlformats.org/drawingml/2006/chart">
  <cdr:relSizeAnchor xmlns:cdr="http://schemas.openxmlformats.org/drawingml/2006/chartDrawing">
    <cdr:from>
      <cdr:x>0.00739</cdr:x>
      <cdr:y>0.0111</cdr:y>
    </cdr:from>
    <cdr:to>
      <cdr:x>1</cdr:x>
      <cdr:y>1</cdr:y>
    </cdr:to>
    <cdr:pic>
      <cdr:nvPicPr>
        <cdr:cNvPr id="2" name="图片 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50800" y="50800"/>
          <a:ext cx="6820960" cy="4525732"/>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drawings/drawing2.xml><?xml version="1.0" encoding="utf-8"?>
<c:userShapes xmlns:c="http://schemas.openxmlformats.org/drawingml/2006/chart">
  <cdr:relSizeAnchor xmlns:cdr="http://schemas.openxmlformats.org/drawingml/2006/chartDrawing">
    <cdr:from>
      <cdr:x>0.00739</cdr:x>
      <cdr:y>0.0111</cdr:y>
    </cdr:from>
    <cdr:to>
      <cdr:x>0.966</cdr:x>
      <cdr:y>0.89099</cdr:y>
    </cdr:to>
    <cdr:pic>
      <cdr:nvPicPr>
        <cdr:cNvPr id="3" name="图片 2" descr="camshiftm"/>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50799" y="50800"/>
          <a:ext cx="6587313" cy="4026845"/>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14E63-7882-42D2-8270-AC04DA40FA3A}" type="datetimeFigureOut">
              <a:rPr lang="zh-CN" altLang="en-US" smtClean="0"/>
              <a:t>2017/6/8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98503-EB27-441B-BBEA-46D7032672CF}" type="slidenum">
              <a:rPr lang="zh-CN" altLang="en-US" smtClean="0"/>
              <a:t>‹#›</a:t>
            </a:fld>
            <a:endParaRPr lang="zh-CN" altLang="en-US"/>
          </a:p>
        </p:txBody>
      </p:sp>
    </p:spTree>
    <p:extLst>
      <p:ext uri="{BB962C8B-B14F-4D97-AF65-F5344CB8AC3E}">
        <p14:creationId xmlns:p14="http://schemas.microsoft.com/office/powerpoint/2010/main" val="40008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91998503-EB27-441B-BBEA-46D7032672CF}" type="slidenum">
              <a:rPr lang="zh-CN" altLang="en-US" smtClean="0"/>
              <a:t>27</a:t>
            </a:fld>
            <a:endParaRPr lang="zh-CN" altLang="en-US"/>
          </a:p>
        </p:txBody>
      </p:sp>
    </p:spTree>
    <p:extLst>
      <p:ext uri="{BB962C8B-B14F-4D97-AF65-F5344CB8AC3E}">
        <p14:creationId xmlns:p14="http://schemas.microsoft.com/office/powerpoint/2010/main" val="168009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174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Tree>
    <p:extLst>
      <p:ext uri="{BB962C8B-B14F-4D97-AF65-F5344CB8AC3E}">
        <p14:creationId xmlns:p14="http://schemas.microsoft.com/office/powerpoint/2010/main" val="1330573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203310" cy="6851650"/>
          </a:xfrm>
          <a:prstGeom prst="rect">
            <a:avLst/>
          </a:prstGeom>
        </p:spPr>
      </p:pic>
      <p:sp>
        <p:nvSpPr>
          <p:cNvPr id="3" name="等腰三角形 2"/>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等腰三角形 3"/>
          <p:cNvSpPr/>
          <p:nvPr userDrawn="1"/>
        </p:nvSpPr>
        <p:spPr>
          <a:xfrm>
            <a:off x="0" y="0"/>
            <a:ext cx="12192000" cy="6857999"/>
          </a:xfrm>
          <a:prstGeom prst="triangle">
            <a:avLst>
              <a:gd name="adj" fmla="val 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145333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标题幻灯片">
    <p:bg>
      <p:bgPr>
        <a:solidFill>
          <a:schemeClr val="accent2">
            <a:lumMod val="50000"/>
            <a:alpha val="85000"/>
          </a:schemeClr>
        </a:solidFill>
        <a:effectLst/>
      </p:bgPr>
    </p:bg>
    <p:spTree>
      <p:nvGrpSpPr>
        <p:cNvPr id="1" name=""/>
        <p:cNvGrpSpPr/>
        <p:nvPr/>
      </p:nvGrpSpPr>
      <p:grpSpPr>
        <a:xfrm>
          <a:off x="0" y="0"/>
          <a:ext cx="0" cy="0"/>
          <a:chOff x="0" y="0"/>
          <a:chExt cx="0" cy="0"/>
        </a:xfrm>
      </p:grpSpPr>
      <p:sp>
        <p:nvSpPr>
          <p:cNvPr id="2" name="等腰三角形 1"/>
          <p:cNvSpPr/>
          <p:nvPr userDrawn="1"/>
        </p:nvSpPr>
        <p:spPr>
          <a:xfrm>
            <a:off x="11310" y="2805697"/>
            <a:ext cx="12192000" cy="4052303"/>
          </a:xfrm>
          <a:prstGeom prst="triangle">
            <a:avLst>
              <a:gd name="adj" fmla="val 10000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等腰三角形 2"/>
          <p:cNvSpPr/>
          <p:nvPr userDrawn="1"/>
        </p:nvSpPr>
        <p:spPr>
          <a:xfrm>
            <a:off x="0" y="0"/>
            <a:ext cx="12192000" cy="6857999"/>
          </a:xfrm>
          <a:prstGeom prst="triangle">
            <a:avLst>
              <a:gd name="adj" fmla="val 0"/>
            </a:avLst>
          </a:prstGeom>
          <a:solidFill>
            <a:schemeClr val="accent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7749572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0" y="6120883"/>
            <a:ext cx="12192000"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4528676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a:off x="0" y="133741"/>
            <a:ext cx="417095" cy="597160"/>
          </a:xfrm>
          <a:prstGeom prst="rect">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
        <p:nvSpPr>
          <p:cNvPr id="3" name="矩形 2"/>
          <p:cNvSpPr/>
          <p:nvPr userDrawn="1"/>
        </p:nvSpPr>
        <p:spPr>
          <a:xfrm>
            <a:off x="593558" y="133741"/>
            <a:ext cx="11598442" cy="597160"/>
          </a:xfrm>
          <a:prstGeom prst="rect">
            <a:avLst/>
          </a:prstGeom>
          <a:solidFill>
            <a:schemeClr val="bg1">
              <a:alpha val="85098"/>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30333914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smtClean="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a:ea typeface="微软雅黑" panose="020B0503020204020204" pitchFamily="34" charset="-122"/>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smtClean="0">
              <a:solidFill>
                <a:srgbClr val="FFFFFF"/>
              </a:solidFill>
              <a:latin typeface="Segoe UI Light"/>
              <a:ea typeface="微软雅黑"/>
              <a:cs typeface="Segoe UI Light"/>
            </a:endParaRPr>
          </a:p>
          <a:p>
            <a:pPr defTabSz="609585">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r>
              <a:rPr lang="en-US" altLang="zh-CN" sz="1400" dirty="0" err="1" smtClean="0">
                <a:solidFill>
                  <a:srgbClr val="FFFFFF"/>
                </a:solidFill>
                <a:latin typeface="Segoe UI Light"/>
                <a:ea typeface="微软雅黑"/>
                <a:cs typeface="Segoe UI Light"/>
              </a:rPr>
              <a:t>pixabay.com</a:t>
            </a: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defTabSz="609585">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9" r:id="rId1"/>
    <p:sldLayoutId id="2147483679" r:id="rId2"/>
    <p:sldLayoutId id="2147483685" r:id="rId3"/>
    <p:sldLayoutId id="2147483688" r:id="rId4"/>
    <p:sldLayoutId id="2147483684" r:id="rId5"/>
    <p:sldLayoutId id="2147483687" r:id="rId6"/>
    <p:sldLayoutId id="2147483664" r:id="rId7"/>
    <p:sldLayoutId id="2147483663" r:id="rId8"/>
    <p:sldLayoutId id="2147483665"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12048" y="705792"/>
            <a:ext cx="6340197" cy="830997"/>
          </a:xfrm>
          <a:prstGeom prst="rect">
            <a:avLst/>
          </a:prstGeom>
          <a:noFill/>
        </p:spPr>
        <p:txBody>
          <a:bodyPr wrap="none" rtlCol="0">
            <a:spAutoFit/>
          </a:bodyPr>
          <a:lstStyle/>
          <a:p>
            <a:pPr algn="ctr"/>
            <a:r>
              <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rPr>
              <a:t>自动化</a:t>
            </a:r>
            <a:r>
              <a:rPr kumimoji="1" lang="zh-CN" altLang="en-US" sz="4800" b="1" dirty="0" smtClean="0">
                <a:solidFill>
                  <a:schemeClr val="accent2">
                    <a:lumMod val="50000"/>
                  </a:schemeClr>
                </a:solidFill>
                <a:latin typeface="Century Gothic" panose="020B0502020202020204" pitchFamily="34" charset="0"/>
                <a:ea typeface="Microsoft YaHei" charset="0"/>
                <a:cs typeface="Microsoft YaHei" charset="0"/>
              </a:rPr>
              <a:t>学院</a:t>
            </a:r>
            <a:r>
              <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rPr>
              <a:t>自动化</a:t>
            </a:r>
            <a:r>
              <a:rPr kumimoji="1" lang="zh-CN" altLang="en-US" sz="4800" b="1" dirty="0" smtClean="0">
                <a:solidFill>
                  <a:schemeClr val="accent2">
                    <a:lumMod val="50000"/>
                  </a:schemeClr>
                </a:solidFill>
                <a:latin typeface="Century Gothic" panose="020B0502020202020204" pitchFamily="34" charset="0"/>
                <a:ea typeface="Microsoft YaHei" charset="0"/>
                <a:cs typeface="Microsoft YaHei" charset="0"/>
              </a:rPr>
              <a:t>专业</a:t>
            </a:r>
            <a:endPar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3" name="文本框 2"/>
          <p:cNvSpPr txBox="1"/>
          <p:nvPr/>
        </p:nvSpPr>
        <p:spPr>
          <a:xfrm>
            <a:off x="3450657" y="1638389"/>
            <a:ext cx="5262979" cy="1107996"/>
          </a:xfrm>
          <a:prstGeom prst="rect">
            <a:avLst/>
          </a:prstGeom>
          <a:solidFill>
            <a:schemeClr val="accent2">
              <a:alpha val="90000"/>
            </a:schemeClr>
          </a:solidFill>
          <a:ln>
            <a:noFill/>
          </a:ln>
        </p:spPr>
        <p:txBody>
          <a:bodyPr wrap="none" rtlCol="0">
            <a:spAutoFit/>
          </a:bodyPr>
          <a:lstStyle/>
          <a:p>
            <a:pPr algn="ctr"/>
            <a:r>
              <a:rPr kumimoji="1" lang="zh-CN" altLang="en-US" sz="6600" b="1" dirty="0" smtClean="0">
                <a:solidFill>
                  <a:schemeClr val="bg1"/>
                </a:solidFill>
                <a:latin typeface="Century Gothic" panose="020B0502020202020204" pitchFamily="34" charset="0"/>
                <a:ea typeface="Microsoft YaHei" charset="0"/>
                <a:cs typeface="Microsoft YaHei" charset="0"/>
              </a:rPr>
              <a:t>毕业</a:t>
            </a:r>
            <a:r>
              <a:rPr kumimoji="1" lang="zh-CN" altLang="en-US" sz="6600" b="1" dirty="0">
                <a:solidFill>
                  <a:schemeClr val="bg1"/>
                </a:solidFill>
                <a:latin typeface="Century Gothic" panose="020B0502020202020204" pitchFamily="34" charset="0"/>
                <a:ea typeface="Microsoft YaHei" charset="0"/>
                <a:cs typeface="Microsoft YaHei" charset="0"/>
              </a:rPr>
              <a:t>设计</a:t>
            </a:r>
            <a:r>
              <a:rPr kumimoji="1" lang="zh-CN" altLang="en-US" sz="6600" b="1" dirty="0" smtClean="0">
                <a:solidFill>
                  <a:schemeClr val="bg1"/>
                </a:solidFill>
                <a:latin typeface="Century Gothic" panose="020B0502020202020204" pitchFamily="34" charset="0"/>
                <a:ea typeface="Microsoft YaHei" charset="0"/>
                <a:cs typeface="Microsoft YaHei" charset="0"/>
              </a:rPr>
              <a:t>答辩</a:t>
            </a:r>
            <a:endParaRPr kumimoji="1" lang="zh-CN" altLang="en-US" sz="6600" b="1"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1604002" y="2847985"/>
            <a:ext cx="8956298" cy="646331"/>
          </a:xfrm>
          <a:prstGeom prst="rect">
            <a:avLst/>
          </a:prstGeom>
          <a:noFill/>
        </p:spPr>
        <p:txBody>
          <a:bodyPr wrap="none" rtlCol="0">
            <a:spAutoFit/>
          </a:bodyPr>
          <a:lstStyle/>
          <a:p>
            <a:pPr algn="ctr"/>
            <a:r>
              <a:rPr kumimoji="1" lang="en-US" altLang="zh-CN" sz="3600" b="1" dirty="0" smtClean="0">
                <a:solidFill>
                  <a:schemeClr val="accent2">
                    <a:lumMod val="50000"/>
                  </a:schemeClr>
                </a:solidFill>
                <a:latin typeface="Century Gothic" panose="020B0502020202020204" pitchFamily="34" charset="0"/>
                <a:ea typeface="Microsoft YaHei" charset="0"/>
                <a:cs typeface="Microsoft YaHei" charset="0"/>
              </a:rPr>
              <a:t>《</a:t>
            </a:r>
            <a:r>
              <a:rPr kumimoji="1" lang="zh-CN" altLang="en-US" sz="3600" b="1" dirty="0" smtClean="0">
                <a:solidFill>
                  <a:schemeClr val="accent2">
                    <a:lumMod val="50000"/>
                  </a:schemeClr>
                </a:solidFill>
                <a:latin typeface="Century Gothic" panose="020B0502020202020204" pitchFamily="34" charset="0"/>
                <a:ea typeface="Microsoft YaHei" charset="0"/>
                <a:cs typeface="Microsoft YaHei" charset="0"/>
              </a:rPr>
              <a:t>多旋翼无人机群在线任务规划技术研究</a:t>
            </a:r>
            <a:r>
              <a:rPr kumimoji="1" lang="en-US" altLang="zh-CN" sz="3600" b="1" dirty="0" smtClean="0">
                <a:solidFill>
                  <a:schemeClr val="accent2">
                    <a:lumMod val="50000"/>
                  </a:schemeClr>
                </a:solidFill>
                <a:latin typeface="Century Gothic" panose="020B0502020202020204" pitchFamily="34" charset="0"/>
                <a:ea typeface="Microsoft YaHei" charset="0"/>
                <a:cs typeface="Microsoft YaHei" charset="0"/>
              </a:rPr>
              <a:t>》</a:t>
            </a:r>
            <a:endParaRPr kumimoji="1" lang="zh-CN" altLang="en-US" sz="36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6" name="文本框 5"/>
          <p:cNvSpPr txBox="1"/>
          <p:nvPr/>
        </p:nvSpPr>
        <p:spPr>
          <a:xfrm>
            <a:off x="3025210" y="3692233"/>
            <a:ext cx="6113869" cy="499624"/>
          </a:xfrm>
          <a:prstGeom prst="rect">
            <a:avLst/>
          </a:prstGeom>
          <a:solidFill>
            <a:schemeClr val="accent3">
              <a:alpha val="50000"/>
            </a:schemeClr>
          </a:solidFill>
          <a:ln>
            <a:noFill/>
          </a:ln>
        </p:spPr>
        <p:txBody>
          <a:bodyPr wrap="square" rtlCol="0">
            <a:spAutoFit/>
          </a:bodyPr>
          <a:lstStyle/>
          <a:p>
            <a:pPr lvl="0" algn="ctr">
              <a:lnSpc>
                <a:spcPct val="150000"/>
              </a:lnSpc>
            </a:pPr>
            <a:r>
              <a:rPr lang="zh-CN" altLang="en-US" sz="2000" b="1" dirty="0" smtClean="0">
                <a:solidFill>
                  <a:schemeClr val="tx1">
                    <a:lumMod val="75000"/>
                    <a:lumOff val="25000"/>
                  </a:schemeClr>
                </a:solidFill>
                <a:latin typeface="微软雅黑" charset="0"/>
                <a:ea typeface="微软雅黑" charset="0"/>
              </a:rPr>
              <a:t>指导</a:t>
            </a:r>
            <a:r>
              <a:rPr lang="zh-CN" altLang="en-US" sz="2000" b="1" dirty="0">
                <a:solidFill>
                  <a:schemeClr val="tx1">
                    <a:lumMod val="75000"/>
                    <a:lumOff val="25000"/>
                  </a:schemeClr>
                </a:solidFill>
                <a:latin typeface="微软雅黑" charset="0"/>
                <a:ea typeface="微软雅黑" charset="0"/>
              </a:rPr>
              <a:t>老师</a:t>
            </a:r>
            <a:r>
              <a:rPr lang="zh-CN" altLang="en-US" sz="2000" b="1" dirty="0" smtClean="0">
                <a:solidFill>
                  <a:schemeClr val="tx1">
                    <a:lumMod val="75000"/>
                    <a:lumOff val="25000"/>
                  </a:schemeClr>
                </a:solidFill>
                <a:latin typeface="微软雅黑" charset="0"/>
                <a:ea typeface="微软雅黑" charset="0"/>
              </a:rPr>
              <a:t>：甄子洋</a:t>
            </a:r>
            <a:r>
              <a:rPr lang="en-US" altLang="zh-CN" sz="2000" b="1" dirty="0" smtClean="0">
                <a:solidFill>
                  <a:schemeClr val="tx1">
                    <a:lumMod val="75000"/>
                    <a:lumOff val="25000"/>
                  </a:schemeClr>
                </a:solidFill>
                <a:latin typeface="微软雅黑" charset="0"/>
                <a:ea typeface="微软雅黑" charset="0"/>
              </a:rPr>
              <a:t>&amp;</a:t>
            </a:r>
            <a:r>
              <a:rPr lang="zh-CN" altLang="en-US" sz="2000" b="1" dirty="0" smtClean="0">
                <a:solidFill>
                  <a:schemeClr val="tx1">
                    <a:lumMod val="75000"/>
                    <a:lumOff val="25000"/>
                  </a:schemeClr>
                </a:solidFill>
                <a:latin typeface="微软雅黑" charset="0"/>
                <a:ea typeface="微软雅黑" charset="0"/>
              </a:rPr>
              <a:t>王新华</a:t>
            </a:r>
            <a:r>
              <a:rPr lang="en-US" altLang="zh-CN" sz="2000" b="1" dirty="0" smtClean="0">
                <a:solidFill>
                  <a:schemeClr val="tx1">
                    <a:lumMod val="75000"/>
                    <a:lumOff val="25000"/>
                  </a:schemeClr>
                </a:solidFill>
                <a:latin typeface="微软雅黑" charset="0"/>
                <a:ea typeface="微软雅黑" charset="0"/>
              </a:rPr>
              <a:t>        </a:t>
            </a:r>
            <a:r>
              <a:rPr lang="zh-CN" altLang="en-US" sz="2000" b="1" dirty="0" smtClean="0">
                <a:solidFill>
                  <a:schemeClr val="tx1">
                    <a:lumMod val="75000"/>
                    <a:lumOff val="25000"/>
                  </a:schemeClr>
                </a:solidFill>
                <a:latin typeface="微软雅黑" charset="0"/>
                <a:ea typeface="微软雅黑" charset="0"/>
              </a:rPr>
              <a:t>报告人：</a:t>
            </a:r>
            <a:r>
              <a:rPr lang="zh-CN" altLang="en-US" sz="2000" b="1" dirty="0">
                <a:solidFill>
                  <a:schemeClr val="tx1">
                    <a:lumMod val="75000"/>
                    <a:lumOff val="25000"/>
                  </a:schemeClr>
                </a:solidFill>
                <a:latin typeface="微软雅黑" charset="0"/>
                <a:ea typeface="微软雅黑" charset="0"/>
              </a:rPr>
              <a:t>王震</a:t>
            </a:r>
          </a:p>
        </p:txBody>
      </p:sp>
    </p:spTree>
    <p:extLst>
      <p:ext uri="{BB962C8B-B14F-4D97-AF65-F5344CB8AC3E}">
        <p14:creationId xmlns:p14="http://schemas.microsoft.com/office/powerpoint/2010/main" val="1721867412"/>
      </p:ext>
    </p:extLst>
  </p:cSld>
  <p:clrMapOvr>
    <a:masterClrMapping/>
  </p:clrMapOvr>
  <mc:AlternateContent xmlns:mc="http://schemas.openxmlformats.org/markup-compatibility/2006">
    <mc:Choice xmlns:p14="http://schemas.microsoft.com/office/powerpoint/2010/main" Requires="p14">
      <p:transition spd="slow" p14:dur="2000" advTm="7587">
        <p14:prism isContent="1"/>
      </p:transition>
    </mc:Choice>
    <mc:Fallback>
      <p:transition spd="slow" advTm="7587">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THREE  </a:t>
            </a:r>
            <a:r>
              <a:rPr kumimoji="1" lang="zh-CN" altLang="en-US" dirty="0">
                <a:solidFill>
                  <a:schemeClr val="bg1"/>
                </a:solidFill>
                <a:latin typeface="微软雅黑" panose="020B0503020204020204" pitchFamily="34" charset="-122"/>
                <a:ea typeface="微软雅黑" panose="020B0503020204020204" pitchFamily="34" charset="-122"/>
              </a:rPr>
              <a:t>目标跟踪</a:t>
            </a:r>
          </a:p>
        </p:txBody>
      </p:sp>
      <p:sp>
        <p:nvSpPr>
          <p:cNvPr id="34" name="矩形 33"/>
          <p:cNvSpPr/>
          <p:nvPr/>
        </p:nvSpPr>
        <p:spPr>
          <a:xfrm>
            <a:off x="470336" y="2691841"/>
            <a:ext cx="3701654" cy="1077218"/>
          </a:xfrm>
          <a:prstGeom prst="rect">
            <a:avLst/>
          </a:prstGeom>
        </p:spPr>
        <p:txBody>
          <a:bodyPr wrap="none">
            <a:spAutoFit/>
          </a:bodyPr>
          <a:lstStyle/>
          <a:p>
            <a:pPr algn="ctr" defTabSz="609585"/>
            <a:r>
              <a:rPr lang="en-US" altLang="zh-CN" sz="3200" b="1" dirty="0" err="1" smtClean="0">
                <a:solidFill>
                  <a:schemeClr val="tx1">
                    <a:lumMod val="75000"/>
                    <a:lumOff val="25000"/>
                  </a:schemeClr>
                </a:solidFill>
                <a:ea typeface="微软雅黑" charset="0"/>
              </a:rPr>
              <a:t>Camshift+Kalman</a:t>
            </a:r>
            <a:endParaRPr lang="en-US" altLang="zh-CN" sz="3200" b="1" dirty="0" smtClean="0">
              <a:solidFill>
                <a:schemeClr val="tx1">
                  <a:lumMod val="75000"/>
                  <a:lumOff val="25000"/>
                </a:schemeClr>
              </a:solidFill>
              <a:ea typeface="微软雅黑" charset="0"/>
            </a:endParaRPr>
          </a:p>
          <a:p>
            <a:pPr algn="ctr" defTabSz="609585"/>
            <a:r>
              <a:rPr lang="zh-CN" altLang="en-US" sz="3200" b="1" dirty="0">
                <a:solidFill>
                  <a:schemeClr val="tx1">
                    <a:lumMod val="75000"/>
                    <a:lumOff val="25000"/>
                  </a:schemeClr>
                </a:solidFill>
                <a:ea typeface="微软雅黑" charset="0"/>
              </a:rPr>
              <a:t>算法过程</a:t>
            </a:r>
          </a:p>
        </p:txBody>
      </p:sp>
      <p:sp>
        <p:nvSpPr>
          <p:cNvPr id="5" name="矩形 4"/>
          <p:cNvSpPr/>
          <p:nvPr/>
        </p:nvSpPr>
        <p:spPr>
          <a:xfrm>
            <a:off x="4720170" y="2060254"/>
            <a:ext cx="5780489" cy="3139321"/>
          </a:xfrm>
          <a:prstGeom prst="rect">
            <a:avLst/>
          </a:prstGeom>
        </p:spPr>
        <p:txBody>
          <a:bodyPr wrap="square">
            <a:spAutoFit/>
          </a:bodyPr>
          <a:lstStyle/>
          <a:p>
            <a:r>
              <a:rPr lang="en-US" dirty="0">
                <a:latin typeface="微软雅黑" panose="020B0503020204020204" pitchFamily="34" charset="-122"/>
                <a:ea typeface="微软雅黑" panose="020B0503020204020204" pitchFamily="34" charset="-122"/>
              </a:rPr>
              <a:t>Step 1: </a:t>
            </a:r>
            <a:r>
              <a:rPr lang="zh-CN" altLang="en-US" dirty="0">
                <a:latin typeface="微软雅黑" panose="020B0503020204020204" pitchFamily="34" charset="-122"/>
                <a:ea typeface="微软雅黑" panose="020B0503020204020204" pitchFamily="34" charset="-122"/>
              </a:rPr>
              <a:t>根据上一帧图像中的目标位置信息利用</a:t>
            </a:r>
            <a:r>
              <a:rPr lang="en-US" dirty="0" err="1" smtClean="0">
                <a:latin typeface="微软雅黑" panose="020B0503020204020204" pitchFamily="34" charset="-122"/>
                <a:ea typeface="微软雅黑" panose="020B0503020204020204" pitchFamily="34" charset="-122"/>
              </a:rPr>
              <a:t>Kalma</a:t>
            </a:r>
            <a:r>
              <a:rPr lang="en-US" altLang="zh-CN" dirty="0" err="1" smtClean="0">
                <a:latin typeface="微软雅黑" panose="020B0503020204020204" pitchFamily="34" charset="-122"/>
                <a:ea typeface="微软雅黑" panose="020B0503020204020204" pitchFamily="34" charset="-122"/>
              </a:rPr>
              <a:t>n</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滤波器</a:t>
            </a:r>
            <a:r>
              <a:rPr lang="zh-CN" altLang="en-US" dirty="0">
                <a:latin typeface="微软雅黑" panose="020B0503020204020204" pitchFamily="34" charset="-122"/>
                <a:ea typeface="微软雅黑" panose="020B0503020204020204" pitchFamily="34" charset="-122"/>
              </a:rPr>
              <a:t>预测当前图像中的目标位置。</a:t>
            </a:r>
            <a:endParaRPr lang="en-US" altLang="zh-CN"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Step 2: </a:t>
            </a:r>
            <a:r>
              <a:rPr lang="zh-CN" altLang="en-US" dirty="0">
                <a:latin typeface="微软雅黑" panose="020B0503020204020204" pitchFamily="34" charset="-122"/>
                <a:ea typeface="微软雅黑" panose="020B0503020204020204" pitchFamily="34" charset="-122"/>
              </a:rPr>
              <a:t>根据目标的颜色分布特征，利用</a:t>
            </a:r>
            <a:r>
              <a:rPr lang="en-US" dirty="0" err="1">
                <a:latin typeface="微软雅黑" panose="020B0503020204020204" pitchFamily="34" charset="-122"/>
                <a:ea typeface="微软雅黑" panose="020B0503020204020204" pitchFamily="34" charset="-122"/>
              </a:rPr>
              <a:t>Camshift</a:t>
            </a:r>
            <a:r>
              <a:rPr lang="zh-CN" altLang="en-US" dirty="0" smtClean="0">
                <a:latin typeface="微软雅黑" panose="020B0503020204020204" pitchFamily="34" charset="-122"/>
                <a:ea typeface="微软雅黑" panose="020B0503020204020204" pitchFamily="34" charset="-122"/>
              </a:rPr>
              <a:t>算法</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在预估</a:t>
            </a:r>
            <a:r>
              <a:rPr lang="zh-CN" altLang="en-US" dirty="0">
                <a:latin typeface="微软雅黑" panose="020B0503020204020204" pitchFamily="34" charset="-122"/>
                <a:ea typeface="微软雅黑" panose="020B0503020204020204" pitchFamily="34" charset="-122"/>
              </a:rPr>
              <a:t>得到的邻域内进行搜索，寻找与</a:t>
            </a:r>
            <a:r>
              <a:rPr lang="en-US" dirty="0">
                <a:latin typeface="微软雅黑" panose="020B0503020204020204" pitchFamily="34" charset="-122"/>
                <a:ea typeface="微软雅黑" panose="020B0503020204020204" pitchFamily="34" charset="-122"/>
              </a:rPr>
              <a:t>Step </a:t>
            </a:r>
            <a:r>
              <a:rPr lang="en-US" dirty="0" smtClean="0">
                <a:latin typeface="微软雅黑" panose="020B0503020204020204" pitchFamily="34" charset="-122"/>
                <a:ea typeface="微软雅黑" panose="020B0503020204020204" pitchFamily="34" charset="-122"/>
              </a:rPr>
              <a:t>1</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中得到</a:t>
            </a:r>
            <a:r>
              <a:rPr lang="zh-CN" altLang="en-US" dirty="0">
                <a:latin typeface="微软雅黑" panose="020B0503020204020204" pitchFamily="34" charset="-122"/>
                <a:ea typeface="微软雅黑" panose="020B0503020204020204" pitchFamily="34" charset="-122"/>
              </a:rPr>
              <a:t>的目标模板最相近的目标。</a:t>
            </a:r>
            <a:endParaRPr lang="en-US" altLang="zh-CN"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a:p>
            <a:r>
              <a:rPr lang="en-US" dirty="0">
                <a:latin typeface="微软雅黑" panose="020B0503020204020204" pitchFamily="34" charset="-122"/>
                <a:ea typeface="微软雅黑" panose="020B0503020204020204" pitchFamily="34" charset="-122"/>
              </a:rPr>
              <a:t>Step 3: </a:t>
            </a:r>
            <a:r>
              <a:rPr lang="zh-CN" altLang="en-US" dirty="0">
                <a:latin typeface="微软雅黑" panose="020B0503020204020204" pitchFamily="34" charset="-122"/>
                <a:ea typeface="微软雅黑" panose="020B0503020204020204" pitchFamily="34" charset="-122"/>
              </a:rPr>
              <a:t>以这个目标的位置作为</a:t>
            </a:r>
            <a:r>
              <a:rPr lang="en-US" dirty="0" err="1">
                <a:latin typeface="微软雅黑" panose="020B0503020204020204" pitchFamily="34" charset="-122"/>
                <a:ea typeface="微软雅黑" panose="020B0503020204020204" pitchFamily="34" charset="-122"/>
              </a:rPr>
              <a:t>Kalman</a:t>
            </a:r>
            <a:r>
              <a:rPr lang="zh-CN" altLang="en-US" dirty="0">
                <a:latin typeface="微软雅黑" panose="020B0503020204020204" pitchFamily="34" charset="-122"/>
                <a:ea typeface="微软雅黑" panose="020B0503020204020204" pitchFamily="34" charset="-122"/>
              </a:rPr>
              <a:t>滤波器的</a:t>
            </a:r>
            <a:r>
              <a:rPr lang="zh-CN" altLang="en-US" dirty="0" smtClean="0">
                <a:latin typeface="微软雅黑" panose="020B0503020204020204" pitchFamily="34" charset="-122"/>
                <a:ea typeface="微软雅黑" panose="020B0503020204020204" pitchFamily="34" charset="-122"/>
              </a:rPr>
              <a:t>观测值，</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更新</a:t>
            </a:r>
            <a:r>
              <a:rPr lang="en-US" dirty="0" err="1">
                <a:latin typeface="微软雅黑" panose="020B0503020204020204" pitchFamily="34" charset="-122"/>
                <a:ea typeface="微软雅黑" panose="020B0503020204020204" pitchFamily="34" charset="-122"/>
              </a:rPr>
              <a:t>Kalman</a:t>
            </a:r>
            <a:r>
              <a:rPr lang="zh-CN" altLang="en-US" dirty="0">
                <a:latin typeface="微软雅黑" panose="020B0503020204020204" pitchFamily="34" charset="-122"/>
                <a:ea typeface="微软雅黑" panose="020B0503020204020204" pitchFamily="34" charset="-122"/>
              </a:rPr>
              <a:t>滤波器的状态，达到更准确的</a:t>
            </a:r>
            <a:r>
              <a:rPr lang="zh-CN" altLang="en-US" dirty="0" smtClean="0">
                <a:latin typeface="微软雅黑" panose="020B0503020204020204" pitchFamily="34" charset="-122"/>
                <a:ea typeface="微软雅黑" panose="020B0503020204020204" pitchFamily="34" charset="-122"/>
              </a:rPr>
              <a:t>估计</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下一帧的预测值的目的。</a:t>
            </a:r>
            <a:endParaRPr lang="en-US" dirty="0" smtClean="0">
              <a:latin typeface="微软雅黑" panose="020B0503020204020204" pitchFamily="34" charset="-122"/>
              <a:ea typeface="微软雅黑" panose="020B0503020204020204" pitchFamily="34" charset="-122"/>
            </a:endParaRPr>
          </a:p>
          <a:p>
            <a:pPr algn="ctr" defTabSz="609585"/>
            <a:endParaRPr lang="zh-CN" altLang="en-US" b="1" dirty="0">
              <a:solidFill>
                <a:schemeClr val="tx1">
                  <a:lumMod val="75000"/>
                  <a:lumOff val="25000"/>
                </a:schemeClr>
              </a:solidFill>
              <a:ea typeface="微软雅黑" charset="0"/>
            </a:endParaRPr>
          </a:p>
        </p:txBody>
      </p:sp>
    </p:spTree>
    <p:extLst>
      <p:ext uri="{BB962C8B-B14F-4D97-AF65-F5344CB8AC3E}">
        <p14:creationId xmlns:p14="http://schemas.microsoft.com/office/powerpoint/2010/main" val="2998797255"/>
      </p:ext>
    </p:extLst>
  </p:cSld>
  <p:clrMapOvr>
    <a:masterClrMapping/>
  </p:clrMapOvr>
  <mc:AlternateContent xmlns:mc="http://schemas.openxmlformats.org/markup-compatibility/2006">
    <mc:Choice xmlns:p14="http://schemas.microsoft.com/office/powerpoint/2010/main" Requires="p14">
      <p:transition spd="med" p14:dur="700" advTm="25045">
        <p:fade/>
      </p:transition>
    </mc:Choice>
    <mc:Fallback>
      <p:transition spd="med" advTm="25045">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THREE  </a:t>
            </a:r>
            <a:r>
              <a:rPr kumimoji="1" lang="zh-CN" altLang="en-US" dirty="0">
                <a:solidFill>
                  <a:schemeClr val="bg1"/>
                </a:solidFill>
                <a:latin typeface="微软雅黑" panose="020B0503020204020204" pitchFamily="34" charset="-122"/>
                <a:ea typeface="微软雅黑" panose="020B0503020204020204" pitchFamily="34" charset="-122"/>
              </a:rPr>
              <a:t>目标跟踪</a:t>
            </a:r>
          </a:p>
        </p:txBody>
      </p:sp>
      <p:sp>
        <p:nvSpPr>
          <p:cNvPr id="33" name="文本框 8"/>
          <p:cNvSpPr txBox="1"/>
          <p:nvPr/>
        </p:nvSpPr>
        <p:spPr>
          <a:xfrm>
            <a:off x="8152519" y="3266715"/>
            <a:ext cx="3217985"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latin typeface="微软雅黑" panose="020B0503020204020204" pitchFamily="34" charset="-122"/>
                <a:ea typeface="微软雅黑" panose="020B0503020204020204" pitchFamily="34" charset="-122"/>
              </a:rPr>
              <a:t>黑色小车为运动的目标，方框始终追踪着水平向右运动的黑色小车。</a:t>
            </a:r>
          </a:p>
        </p:txBody>
      </p:sp>
      <p:sp>
        <p:nvSpPr>
          <p:cNvPr id="34" name="矩形 33"/>
          <p:cNvSpPr/>
          <p:nvPr/>
        </p:nvSpPr>
        <p:spPr>
          <a:xfrm>
            <a:off x="8723626" y="1893983"/>
            <a:ext cx="2646878" cy="584775"/>
          </a:xfrm>
          <a:prstGeom prst="rect">
            <a:avLst/>
          </a:prstGeom>
        </p:spPr>
        <p:txBody>
          <a:bodyPr wrap="none">
            <a:spAutoFit/>
          </a:bodyPr>
          <a:lstStyle/>
          <a:p>
            <a:pPr algn="r" defTabSz="609585"/>
            <a:r>
              <a:rPr lang="zh-CN" altLang="en-US" sz="3200" b="1" dirty="0">
                <a:solidFill>
                  <a:schemeClr val="tx1">
                    <a:lumMod val="75000"/>
                    <a:lumOff val="25000"/>
                  </a:schemeClr>
                </a:solidFill>
                <a:ea typeface="微软雅黑" charset="0"/>
              </a:rPr>
              <a:t>目标</a:t>
            </a:r>
            <a:r>
              <a:rPr lang="zh-CN" altLang="en-US" sz="3200" b="1" dirty="0" smtClean="0">
                <a:solidFill>
                  <a:schemeClr val="tx1">
                    <a:lumMod val="75000"/>
                    <a:lumOff val="25000"/>
                  </a:schemeClr>
                </a:solidFill>
                <a:ea typeface="微软雅黑" charset="0"/>
              </a:rPr>
              <a:t>跟踪实验</a:t>
            </a:r>
            <a:endParaRPr lang="zh-CN" altLang="en-US" sz="3200" b="1" dirty="0">
              <a:solidFill>
                <a:schemeClr val="tx1">
                  <a:lumMod val="75000"/>
                  <a:lumOff val="25000"/>
                </a:schemeClr>
              </a:solidFill>
              <a:ea typeface="微软雅黑" charset="0"/>
            </a:endParaRPr>
          </a:p>
        </p:txBody>
      </p:sp>
      <p:graphicFrame>
        <p:nvGraphicFramePr>
          <p:cNvPr id="7" name="图表 6"/>
          <p:cNvGraphicFramePr/>
          <p:nvPr>
            <p:extLst>
              <p:ext uri="{D42A27DB-BD31-4B8C-83A1-F6EECF244321}">
                <p14:modId xmlns:p14="http://schemas.microsoft.com/office/powerpoint/2010/main" val="2181276044"/>
              </p:ext>
            </p:extLst>
          </p:nvPr>
        </p:nvGraphicFramePr>
        <p:xfrm>
          <a:off x="466300" y="978449"/>
          <a:ext cx="6871760" cy="4576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2160266"/>
      </p:ext>
    </p:extLst>
  </p:cSld>
  <p:clrMapOvr>
    <a:masterClrMapping/>
  </p:clrMapOvr>
  <mc:AlternateContent xmlns:mc="http://schemas.openxmlformats.org/markup-compatibility/2006">
    <mc:Choice xmlns:p14="http://schemas.microsoft.com/office/powerpoint/2010/main" Requires="p14">
      <p:transition spd="med" p14:dur="700" advTm="10893">
        <p:fade/>
      </p:transition>
    </mc:Choice>
    <mc:Fallback>
      <p:transition spd="med" advTm="10893">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THREE  </a:t>
            </a:r>
            <a:r>
              <a:rPr kumimoji="1" lang="zh-CN" altLang="en-US" dirty="0">
                <a:solidFill>
                  <a:schemeClr val="bg1"/>
                </a:solidFill>
                <a:latin typeface="微软雅黑" panose="020B0503020204020204" pitchFamily="34" charset="-122"/>
                <a:ea typeface="微软雅黑" panose="020B0503020204020204" pitchFamily="34" charset="-122"/>
              </a:rPr>
              <a:t>目标跟踪</a:t>
            </a:r>
          </a:p>
        </p:txBody>
      </p:sp>
      <p:sp>
        <p:nvSpPr>
          <p:cNvPr id="33" name="文本框 8"/>
          <p:cNvSpPr txBox="1"/>
          <p:nvPr/>
        </p:nvSpPr>
        <p:spPr>
          <a:xfrm>
            <a:off x="8027013" y="3158407"/>
            <a:ext cx="3217985"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latin typeface="微软雅黑" panose="020B0503020204020204" pitchFamily="34" charset="-122"/>
                <a:ea typeface="微软雅黑" panose="020B0503020204020204" pitchFamily="34" charset="-122"/>
              </a:rPr>
              <a:t>根据每秒跟踪方框的质心</a:t>
            </a:r>
            <a:r>
              <a:rPr lang="zh-CN" altLang="en-US" dirty="0" smtClean="0">
                <a:latin typeface="微软雅黑" panose="020B0503020204020204" pitchFamily="34" charset="-122"/>
                <a:ea typeface="微软雅黑" panose="020B0503020204020204" pitchFamily="34" charset="-122"/>
              </a:rPr>
              <a:t>位置数据画</a:t>
            </a:r>
            <a:r>
              <a:rPr lang="zh-CN" altLang="en-US" dirty="0">
                <a:latin typeface="微软雅黑" panose="020B0503020204020204" pitchFamily="34" charset="-122"/>
                <a:ea typeface="微软雅黑" panose="020B0503020204020204" pitchFamily="34" charset="-122"/>
              </a:rPr>
              <a:t>出的图如图所</a:t>
            </a:r>
            <a:r>
              <a:rPr lang="zh-CN" altLang="en-US" dirty="0" smtClean="0">
                <a:latin typeface="微软雅黑" panose="020B0503020204020204" pitchFamily="34" charset="-122"/>
                <a:ea typeface="微软雅黑" panose="020B0503020204020204" pitchFamily="34" charset="-122"/>
              </a:rPr>
              <a:t>示，</a:t>
            </a:r>
            <a:r>
              <a:rPr lang="zh-CN" altLang="en-US" dirty="0">
                <a:latin typeface="微软雅黑" panose="020B0503020204020204" pitchFamily="34" charset="-122"/>
                <a:ea typeface="微软雅黑" panose="020B0503020204020204" pitchFamily="34" charset="-122"/>
              </a:rPr>
              <a:t>可以直观的看得出小车向右运动的情况。</a:t>
            </a:r>
          </a:p>
        </p:txBody>
      </p:sp>
      <p:sp>
        <p:nvSpPr>
          <p:cNvPr id="34" name="矩形 33"/>
          <p:cNvSpPr/>
          <p:nvPr/>
        </p:nvSpPr>
        <p:spPr>
          <a:xfrm>
            <a:off x="8723626" y="1893983"/>
            <a:ext cx="2646878" cy="584775"/>
          </a:xfrm>
          <a:prstGeom prst="rect">
            <a:avLst/>
          </a:prstGeom>
        </p:spPr>
        <p:txBody>
          <a:bodyPr wrap="none">
            <a:spAutoFit/>
          </a:bodyPr>
          <a:lstStyle/>
          <a:p>
            <a:pPr algn="r" defTabSz="609585"/>
            <a:r>
              <a:rPr lang="zh-CN" altLang="en-US" sz="3200" b="1" dirty="0">
                <a:solidFill>
                  <a:schemeClr val="tx1">
                    <a:lumMod val="75000"/>
                    <a:lumOff val="25000"/>
                  </a:schemeClr>
                </a:solidFill>
                <a:ea typeface="微软雅黑" charset="0"/>
              </a:rPr>
              <a:t>目标</a:t>
            </a:r>
            <a:r>
              <a:rPr lang="zh-CN" altLang="en-US" sz="3200" b="1" dirty="0" smtClean="0">
                <a:solidFill>
                  <a:schemeClr val="tx1">
                    <a:lumMod val="75000"/>
                    <a:lumOff val="25000"/>
                  </a:schemeClr>
                </a:solidFill>
                <a:ea typeface="微软雅黑" charset="0"/>
              </a:rPr>
              <a:t>跟踪实验</a:t>
            </a:r>
            <a:endParaRPr lang="zh-CN" altLang="en-US" sz="3200" b="1" dirty="0">
              <a:solidFill>
                <a:schemeClr val="tx1">
                  <a:lumMod val="75000"/>
                  <a:lumOff val="25000"/>
                </a:schemeClr>
              </a:solidFill>
              <a:ea typeface="微软雅黑" charset="0"/>
            </a:endParaRPr>
          </a:p>
        </p:txBody>
      </p:sp>
      <p:graphicFrame>
        <p:nvGraphicFramePr>
          <p:cNvPr id="7" name="图表 6"/>
          <p:cNvGraphicFramePr/>
          <p:nvPr>
            <p:extLst>
              <p:ext uri="{D42A27DB-BD31-4B8C-83A1-F6EECF244321}">
                <p14:modId xmlns:p14="http://schemas.microsoft.com/office/powerpoint/2010/main" val="3587225466"/>
              </p:ext>
            </p:extLst>
          </p:nvPr>
        </p:nvGraphicFramePr>
        <p:xfrm>
          <a:off x="466300" y="978449"/>
          <a:ext cx="6871760" cy="4576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1261493"/>
      </p:ext>
    </p:extLst>
  </p:cSld>
  <p:clrMapOvr>
    <a:masterClrMapping/>
  </p:clrMapOvr>
  <mc:AlternateContent xmlns:mc="http://schemas.openxmlformats.org/markup-compatibility/2006">
    <mc:Choice xmlns:p14="http://schemas.microsoft.com/office/powerpoint/2010/main" Requires="p14">
      <p:transition spd="med" p14:dur="700" advTm="1508">
        <p:fade/>
      </p:transition>
    </mc:Choice>
    <mc:Fallback>
      <p:transition spd="med" advTm="150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36513" y="3020091"/>
            <a:ext cx="4633000"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FOUR</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8"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任务规划</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145057863"/>
      </p:ext>
    </p:extLst>
  </p:cSld>
  <p:clrMapOvr>
    <a:masterClrMapping/>
  </p:clrMapOvr>
  <p:transition spd="slow" advTm="4646">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PART FOUR  </a:t>
            </a:r>
            <a:r>
              <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任务规划</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1132113"/>
            <a:ext cx="4356867" cy="2446199"/>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3887207"/>
            <a:ext cx="4356867" cy="244619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3887207"/>
            <a:ext cx="4356867" cy="2446199"/>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1132113"/>
            <a:ext cx="4356867" cy="2446199"/>
          </a:xfrm>
          <a:prstGeom prst="rect">
            <a:avLst/>
          </a:prstGeom>
        </p:spPr>
      </p:pic>
      <p:sp>
        <p:nvSpPr>
          <p:cNvPr id="7" name="矩形 6"/>
          <p:cNvSpPr/>
          <p:nvPr/>
        </p:nvSpPr>
        <p:spPr>
          <a:xfrm>
            <a:off x="1253292" y="1132114"/>
            <a:ext cx="10014750" cy="2464234"/>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矩形 8"/>
          <p:cNvSpPr/>
          <p:nvPr/>
        </p:nvSpPr>
        <p:spPr>
          <a:xfrm>
            <a:off x="1253293" y="3794410"/>
            <a:ext cx="10014750" cy="2538995"/>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矩形 9"/>
          <p:cNvSpPr/>
          <p:nvPr/>
        </p:nvSpPr>
        <p:spPr>
          <a:xfrm>
            <a:off x="1499761" y="1475820"/>
            <a:ext cx="2709168" cy="461665"/>
          </a:xfrm>
          <a:prstGeom prst="rect">
            <a:avLst/>
          </a:prstGeom>
        </p:spPr>
        <p:txBody>
          <a:bodyPr wrap="square">
            <a:spAutoFit/>
          </a:bodyPr>
          <a:lstStyle/>
          <a:p>
            <a:pPr defTabSz="609585"/>
            <a:r>
              <a:rPr lang="zh-CN" altLang="en-US" sz="2400" b="1" dirty="0" smtClean="0">
                <a:solidFill>
                  <a:schemeClr val="bg1"/>
                </a:solidFill>
                <a:ea typeface="微软雅黑" charset="0"/>
              </a:rPr>
              <a:t>离线任务规划</a:t>
            </a:r>
            <a:endParaRPr lang="zh-CN" altLang="en-US" sz="2400" b="1" dirty="0">
              <a:solidFill>
                <a:schemeClr val="bg1"/>
              </a:solidFill>
              <a:ea typeface="微软雅黑" charset="0"/>
            </a:endParaRPr>
          </a:p>
        </p:txBody>
      </p:sp>
      <p:sp>
        <p:nvSpPr>
          <p:cNvPr id="11" name="文本框 8"/>
          <p:cNvSpPr txBox="1"/>
          <p:nvPr/>
        </p:nvSpPr>
        <p:spPr>
          <a:xfrm>
            <a:off x="1499761" y="2072638"/>
            <a:ext cx="9538537"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charset="0"/>
                <a:ea typeface="微软雅黑" charset="0"/>
              </a:rPr>
              <a:t>离线任务规划问题中</a:t>
            </a:r>
            <a:r>
              <a:rPr lang="zh-CN" altLang="en-US" dirty="0" smtClean="0">
                <a:solidFill>
                  <a:schemeClr val="bg1"/>
                </a:solidFill>
                <a:latin typeface="微软雅黑" charset="0"/>
                <a:ea typeface="微软雅黑" charset="0"/>
              </a:rPr>
              <a:t>，可以</a:t>
            </a:r>
            <a:r>
              <a:rPr lang="zh-CN" altLang="en-US" dirty="0">
                <a:solidFill>
                  <a:schemeClr val="bg1"/>
                </a:solidFill>
                <a:latin typeface="微软雅黑" charset="0"/>
                <a:ea typeface="微软雅黑" charset="0"/>
              </a:rPr>
              <a:t>通过</a:t>
            </a:r>
            <a:r>
              <a:rPr lang="zh-CN" altLang="en-US" dirty="0" smtClean="0">
                <a:solidFill>
                  <a:schemeClr val="bg1"/>
                </a:solidFill>
                <a:latin typeface="微软雅黑" charset="0"/>
                <a:ea typeface="微软雅黑" charset="0"/>
              </a:rPr>
              <a:t>假设各点之间的任务</a:t>
            </a:r>
            <a:r>
              <a:rPr lang="zh-CN" altLang="en-US" dirty="0">
                <a:solidFill>
                  <a:schemeClr val="bg1"/>
                </a:solidFill>
                <a:latin typeface="微软雅黑" charset="0"/>
                <a:ea typeface="微软雅黑" charset="0"/>
              </a:rPr>
              <a:t>损耗</a:t>
            </a:r>
            <a:r>
              <a:rPr lang="zh-CN" altLang="en-US" dirty="0" smtClean="0">
                <a:solidFill>
                  <a:schemeClr val="bg1"/>
                </a:solidFill>
                <a:latin typeface="微软雅黑" charset="0"/>
                <a:ea typeface="微软雅黑" charset="0"/>
              </a:rPr>
              <a:t>已知并且确定的</a:t>
            </a:r>
            <a:r>
              <a:rPr lang="zh-CN" altLang="en-US" dirty="0">
                <a:solidFill>
                  <a:schemeClr val="bg1"/>
                </a:solidFill>
                <a:latin typeface="微软雅黑" charset="0"/>
                <a:ea typeface="微软雅黑" charset="0"/>
              </a:rPr>
              <a:t>情况下，将无人机群离线任务规划简化为</a:t>
            </a:r>
            <a:r>
              <a:rPr lang="en-US" dirty="0">
                <a:solidFill>
                  <a:schemeClr val="bg1"/>
                </a:solidFill>
                <a:latin typeface="微软雅黑" charset="0"/>
                <a:ea typeface="微软雅黑" charset="0"/>
              </a:rPr>
              <a:t>MTSP</a:t>
            </a:r>
            <a:r>
              <a:rPr lang="zh-CN" altLang="en-US" dirty="0">
                <a:solidFill>
                  <a:schemeClr val="bg1"/>
                </a:solidFill>
                <a:latin typeface="微软雅黑" charset="0"/>
                <a:ea typeface="微软雅黑" charset="0"/>
              </a:rPr>
              <a:t>问题。即各无人机分别依次访问各个目标结点并执行任务，直至所有目标节点都被访问即可。</a:t>
            </a:r>
            <a:endParaRPr lang="en-US" dirty="0">
              <a:solidFill>
                <a:schemeClr val="bg1"/>
              </a:solidFill>
              <a:latin typeface="微软雅黑" charset="0"/>
              <a:ea typeface="微软雅黑" charset="0"/>
            </a:endParaRPr>
          </a:p>
        </p:txBody>
      </p:sp>
      <p:sp>
        <p:nvSpPr>
          <p:cNvPr id="12" name="矩形 11"/>
          <p:cNvSpPr/>
          <p:nvPr/>
        </p:nvSpPr>
        <p:spPr>
          <a:xfrm>
            <a:off x="1499761" y="4230145"/>
            <a:ext cx="2754934" cy="461665"/>
          </a:xfrm>
          <a:prstGeom prst="rect">
            <a:avLst/>
          </a:prstGeom>
        </p:spPr>
        <p:txBody>
          <a:bodyPr wrap="square">
            <a:spAutoFit/>
          </a:bodyPr>
          <a:lstStyle/>
          <a:p>
            <a:pPr defTabSz="609585"/>
            <a:r>
              <a:rPr lang="zh-CN" altLang="en-US" sz="2400" b="1" dirty="0" smtClean="0">
                <a:solidFill>
                  <a:schemeClr val="bg1"/>
                </a:solidFill>
                <a:ea typeface="微软雅黑" charset="0"/>
              </a:rPr>
              <a:t>在线任务规划</a:t>
            </a:r>
            <a:endParaRPr lang="zh-CN" altLang="en-US" sz="2400" b="1" dirty="0">
              <a:solidFill>
                <a:schemeClr val="bg1"/>
              </a:solidFill>
              <a:ea typeface="微软雅黑" charset="0"/>
            </a:endParaRPr>
          </a:p>
        </p:txBody>
      </p:sp>
      <p:sp>
        <p:nvSpPr>
          <p:cNvPr id="13" name="文本框 8"/>
          <p:cNvSpPr txBox="1"/>
          <p:nvPr/>
        </p:nvSpPr>
        <p:spPr>
          <a:xfrm>
            <a:off x="1464782" y="4815929"/>
            <a:ext cx="957351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charset="0"/>
                <a:ea typeface="微软雅黑" charset="0"/>
              </a:rPr>
              <a:t>无人机群的动态任务分配是在对不断变换的环境以及任务信息做出合理分析的情况下，对任务进行调整，达到无人机群始终在比较低的损耗下高质量的完成任务的目的</a:t>
            </a:r>
            <a:r>
              <a:rPr lang="zh-CN" altLang="en-US" dirty="0" smtClean="0">
                <a:solidFill>
                  <a:schemeClr val="bg1"/>
                </a:solidFill>
                <a:latin typeface="微软雅黑" charset="0"/>
                <a:ea typeface="微软雅黑" charset="0"/>
              </a:rPr>
              <a:t>。</a:t>
            </a:r>
            <a:endParaRPr lang="en-US" dirty="0">
              <a:solidFill>
                <a:schemeClr val="bg1"/>
              </a:solidFill>
              <a:latin typeface="微软雅黑" charset="0"/>
              <a:ea typeface="微软雅黑" charset="0"/>
            </a:endParaRPr>
          </a:p>
        </p:txBody>
      </p:sp>
    </p:spTree>
    <p:extLst>
      <p:ext uri="{BB962C8B-B14F-4D97-AF65-F5344CB8AC3E}">
        <p14:creationId xmlns:p14="http://schemas.microsoft.com/office/powerpoint/2010/main" val="2197698905"/>
      </p:ext>
    </p:extLst>
  </p:cSld>
  <p:clrMapOvr>
    <a:masterClrMapping/>
  </p:clrMapOvr>
  <mc:AlternateContent xmlns:mc="http://schemas.openxmlformats.org/markup-compatibility/2006">
    <mc:Choice xmlns:p14="http://schemas.microsoft.com/office/powerpoint/2010/main" Requires="p14">
      <p:transition spd="med" p14:dur="700" advTm="8488">
        <p:fade/>
      </p:transition>
    </mc:Choice>
    <mc:Fallback>
      <p:transition spd="med" advTm="8488">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88150" y="3020091"/>
            <a:ext cx="6729727"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FOUR-ONE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267912" y="4291309"/>
            <a:ext cx="3570208"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离线任务规划</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727067145"/>
      </p:ext>
    </p:extLst>
  </p:cSld>
  <p:clrMapOvr>
    <a:masterClrMapping/>
  </p:clrMapOvr>
  <p:transition spd="slow" advTm="1067">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5487876"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FOUR-ONE  </a:t>
            </a:r>
            <a:r>
              <a:rPr kumimoji="1" lang="zh-CN" altLang="en-US" dirty="0" smtClean="0">
                <a:latin typeface="微软雅黑" panose="020B0503020204020204" pitchFamily="34" charset="-122"/>
                <a:ea typeface="微软雅黑" panose="020B0503020204020204" pitchFamily="34" charset="-122"/>
              </a:rPr>
              <a:t>离线任务规划</a:t>
            </a:r>
            <a:endParaRPr kumimoji="1"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1717720" y="1140404"/>
            <a:ext cx="5604537" cy="237217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矩形 17"/>
          <p:cNvSpPr/>
          <p:nvPr/>
        </p:nvSpPr>
        <p:spPr>
          <a:xfrm>
            <a:off x="3388659" y="3528367"/>
            <a:ext cx="6804212" cy="2648316"/>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5551257" y="3061970"/>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建模说明</a:t>
            </a:r>
            <a:endParaRPr lang="zh-CN" altLang="en-US" b="1" dirty="0">
              <a:solidFill>
                <a:schemeClr val="tx1">
                  <a:lumMod val="75000"/>
                  <a:lumOff val="25000"/>
                </a:schemeClr>
              </a:solidFill>
              <a:ea typeface="微软雅黑" charset="0"/>
            </a:endParaRPr>
          </a:p>
        </p:txBody>
      </p:sp>
      <p:sp>
        <p:nvSpPr>
          <p:cNvPr id="25" name="矩形 24"/>
          <p:cNvSpPr/>
          <p:nvPr/>
        </p:nvSpPr>
        <p:spPr>
          <a:xfrm>
            <a:off x="3966833" y="3610848"/>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优化目标</a:t>
            </a:r>
            <a:endParaRPr lang="zh-CN" altLang="en-US" b="1" dirty="0">
              <a:solidFill>
                <a:schemeClr val="tx1">
                  <a:lumMod val="75000"/>
                  <a:lumOff val="25000"/>
                </a:schemeClr>
              </a:solidFill>
              <a:ea typeface="微软雅黑" charset="0"/>
            </a:endParaRPr>
          </a:p>
        </p:txBody>
      </p:sp>
      <p:sp>
        <p:nvSpPr>
          <p:cNvPr id="28" name="矩形 27"/>
          <p:cNvSpPr/>
          <p:nvPr/>
        </p:nvSpPr>
        <p:spPr>
          <a:xfrm>
            <a:off x="6852414" y="3053591"/>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sp>
        <p:nvSpPr>
          <p:cNvPr id="31" name="文本框 8"/>
          <p:cNvSpPr txBox="1"/>
          <p:nvPr/>
        </p:nvSpPr>
        <p:spPr>
          <a:xfrm>
            <a:off x="1990164" y="1432179"/>
            <a:ext cx="5047130" cy="15327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latin typeface="微软雅黑" panose="020B0503020204020204" pitchFamily="34" charset="-122"/>
                <a:ea typeface="微软雅黑" panose="020B0503020204020204" pitchFamily="34" charset="-122"/>
              </a:rPr>
              <a:t>无人机群中无人机的个数</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，目标个数为</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，用有向图表示该模型，则起点的度为</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，终点的度为</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，而中间的各点度为</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，从而将该问题转化为求解度具有限制的最小生成树。</a:t>
            </a:r>
            <a:endParaRPr lang="en-US" altLang="zh-CN" dirty="0" smtClean="0">
              <a:latin typeface="微软雅黑" panose="020B0503020204020204" pitchFamily="34" charset="-122"/>
              <a:ea typeface="微软雅黑" panose="020B0503020204020204" pitchFamily="34" charset="-122"/>
            </a:endParaRPr>
          </a:p>
        </p:txBody>
      </p:sp>
      <p:sp>
        <p:nvSpPr>
          <p:cNvPr id="33" name="文本框 8"/>
          <p:cNvSpPr txBox="1"/>
          <p:nvPr/>
        </p:nvSpPr>
        <p:spPr>
          <a:xfrm>
            <a:off x="4038551" y="4286317"/>
            <a:ext cx="6312415" cy="7774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latin typeface="微软雅黑" panose="020B0503020204020204" pitchFamily="34" charset="-122"/>
                <a:ea typeface="微软雅黑" panose="020B0503020204020204" pitchFamily="34" charset="-122"/>
              </a:rPr>
              <a:t>综合考虑任务执行的总损耗最小以及所用时间最小，目标优化函数为：</a:t>
            </a:r>
          </a:p>
        </p:txBody>
      </p:sp>
      <p:pic>
        <p:nvPicPr>
          <p:cNvPr id="38" name="图片 37"/>
          <p:cNvPicPr>
            <a:picLocks noChangeAspect="1"/>
          </p:cNvPicPr>
          <p:nvPr/>
        </p:nvPicPr>
        <p:blipFill>
          <a:blip r:embed="rId2"/>
          <a:stretch>
            <a:fillRect/>
          </a:stretch>
        </p:blipFill>
        <p:spPr>
          <a:xfrm>
            <a:off x="5213374" y="5063774"/>
            <a:ext cx="3664008" cy="822167"/>
          </a:xfrm>
          <a:prstGeom prst="rect">
            <a:avLst/>
          </a:prstGeom>
        </p:spPr>
      </p:pic>
      <p:grpSp>
        <p:nvGrpSpPr>
          <p:cNvPr id="35" name="组 2"/>
          <p:cNvGrpSpPr/>
          <p:nvPr/>
        </p:nvGrpSpPr>
        <p:grpSpPr>
          <a:xfrm>
            <a:off x="6756291" y="2972316"/>
            <a:ext cx="578175" cy="548640"/>
            <a:chOff x="5285984" y="2972316"/>
            <a:chExt cx="578175" cy="548640"/>
          </a:xfrm>
        </p:grpSpPr>
        <p:sp>
          <p:nvSpPr>
            <p:cNvPr id="36" name="矩形 35"/>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矩形 36"/>
            <p:cNvSpPr/>
            <p:nvPr/>
          </p:nvSpPr>
          <p:spPr>
            <a:xfrm>
              <a:off x="5352895"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01</a:t>
              </a:r>
              <a:endParaRPr lang="zh-CN" altLang="en-US" b="1" dirty="0">
                <a:solidFill>
                  <a:schemeClr val="bg1"/>
                </a:solidFill>
                <a:ea typeface="微软雅黑" charset="0"/>
              </a:endParaRPr>
            </a:p>
          </p:txBody>
        </p:sp>
      </p:grpSp>
      <p:grpSp>
        <p:nvGrpSpPr>
          <p:cNvPr id="39" name="组 3"/>
          <p:cNvGrpSpPr/>
          <p:nvPr/>
        </p:nvGrpSpPr>
        <p:grpSpPr>
          <a:xfrm>
            <a:off x="3388659" y="3530032"/>
            <a:ext cx="578174" cy="548640"/>
            <a:chOff x="6248368" y="2972316"/>
            <a:chExt cx="578174" cy="548640"/>
          </a:xfrm>
        </p:grpSpPr>
        <p:sp>
          <p:nvSpPr>
            <p:cNvPr id="40" name="矩形 39"/>
            <p:cNvSpPr/>
            <p:nvPr/>
          </p:nvSpPr>
          <p:spPr>
            <a:xfrm>
              <a:off x="6248368" y="297231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grpSp>
    </p:spTree>
    <p:extLst>
      <p:ext uri="{BB962C8B-B14F-4D97-AF65-F5344CB8AC3E}">
        <p14:creationId xmlns:p14="http://schemas.microsoft.com/office/powerpoint/2010/main" val="3542380327"/>
      </p:ext>
    </p:extLst>
  </p:cSld>
  <p:clrMapOvr>
    <a:masterClrMapping/>
  </p:clrMapOvr>
  <mc:AlternateContent xmlns:mc="http://schemas.openxmlformats.org/markup-compatibility/2006">
    <mc:Choice xmlns:p14="http://schemas.microsoft.com/office/powerpoint/2010/main" Requires="p14">
      <p:transition spd="med" p14:dur="700" advTm="29214">
        <p:fade/>
      </p:transition>
    </mc:Choice>
    <mc:Fallback>
      <p:transition spd="med" advTm="29214">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9405810" cy="4133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smtClean="0">
                <a:latin typeface="微软雅黑" panose="020B0503020204020204" pitchFamily="34" charset="-122"/>
                <a:ea typeface="微软雅黑" panose="020B0503020204020204" pitchFamily="34" charset="-122"/>
              </a:rPr>
              <a:t>结合度限制的最小生成树的改进</a:t>
            </a:r>
            <a:r>
              <a:rPr kumimoji="1" lang="zh-CN" altLang="en-US" dirty="0">
                <a:latin typeface="微软雅黑" panose="020B0503020204020204" pitchFamily="34" charset="-122"/>
                <a:ea typeface="微软雅黑" panose="020B0503020204020204" pitchFamily="34" charset="-122"/>
              </a:rPr>
              <a:t>蚁群算法</a:t>
            </a:r>
          </a:p>
        </p:txBody>
      </p:sp>
      <p:sp>
        <p:nvSpPr>
          <p:cNvPr id="7" name="矩形 6"/>
          <p:cNvSpPr/>
          <p:nvPr/>
        </p:nvSpPr>
        <p:spPr>
          <a:xfrm>
            <a:off x="950259" y="902932"/>
            <a:ext cx="4916871" cy="2609646"/>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235700" y="902931"/>
            <a:ext cx="5167406" cy="2618025"/>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矩形 12"/>
          <p:cNvSpPr/>
          <p:nvPr/>
        </p:nvSpPr>
        <p:spPr>
          <a:xfrm>
            <a:off x="950259" y="3890525"/>
            <a:ext cx="4916871" cy="2573028"/>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矩形 17"/>
          <p:cNvSpPr/>
          <p:nvPr/>
        </p:nvSpPr>
        <p:spPr>
          <a:xfrm>
            <a:off x="6229918" y="3890526"/>
            <a:ext cx="5173188" cy="2573027"/>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3195054" y="3061970"/>
            <a:ext cx="2031325"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状态</a:t>
            </a:r>
            <a:r>
              <a:rPr lang="zh-CN" altLang="en-US" b="1" dirty="0" smtClean="0">
                <a:solidFill>
                  <a:schemeClr val="tx1">
                    <a:lumMod val="75000"/>
                    <a:lumOff val="25000"/>
                  </a:schemeClr>
                </a:solidFill>
                <a:ea typeface="微软雅黑" charset="0"/>
              </a:rPr>
              <a:t>转移概率方程</a:t>
            </a:r>
            <a:endParaRPr lang="zh-CN" altLang="en-US" b="1" dirty="0">
              <a:solidFill>
                <a:schemeClr val="tx1">
                  <a:lumMod val="75000"/>
                  <a:lumOff val="25000"/>
                </a:schemeClr>
              </a:solidFill>
              <a:ea typeface="微软雅黑" charset="0"/>
            </a:endParaRPr>
          </a:p>
        </p:txBody>
      </p:sp>
      <p:sp>
        <p:nvSpPr>
          <p:cNvPr id="24" name="矩形 23"/>
          <p:cNvSpPr/>
          <p:nvPr/>
        </p:nvSpPr>
        <p:spPr>
          <a:xfrm>
            <a:off x="3079636" y="3980180"/>
            <a:ext cx="2262158"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目标任务不可能完成</a:t>
            </a:r>
            <a:endParaRPr lang="zh-CN" altLang="en-US" b="1" dirty="0">
              <a:solidFill>
                <a:schemeClr val="tx1">
                  <a:lumMod val="75000"/>
                  <a:lumOff val="25000"/>
                </a:schemeClr>
              </a:solidFill>
              <a:ea typeface="微软雅黑" charset="0"/>
            </a:endParaRPr>
          </a:p>
        </p:txBody>
      </p:sp>
      <p:sp>
        <p:nvSpPr>
          <p:cNvPr id="25" name="矩形 24"/>
          <p:cNvSpPr/>
          <p:nvPr/>
        </p:nvSpPr>
        <p:spPr>
          <a:xfrm>
            <a:off x="7107250" y="3980180"/>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变异策略</a:t>
            </a:r>
            <a:endParaRPr lang="zh-CN" altLang="en-US" b="1" dirty="0">
              <a:solidFill>
                <a:schemeClr val="tx1">
                  <a:lumMod val="75000"/>
                  <a:lumOff val="25000"/>
                </a:schemeClr>
              </a:solidFill>
              <a:ea typeface="微软雅黑" charset="0"/>
            </a:endParaRPr>
          </a:p>
        </p:txBody>
      </p:sp>
      <p:sp>
        <p:nvSpPr>
          <p:cNvPr id="26" name="矩形 25"/>
          <p:cNvSpPr/>
          <p:nvPr/>
        </p:nvSpPr>
        <p:spPr>
          <a:xfrm>
            <a:off x="7109752" y="3035877"/>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度禁忌表</a:t>
            </a:r>
            <a:endParaRPr lang="zh-CN" altLang="en-US" b="1" dirty="0">
              <a:solidFill>
                <a:schemeClr val="tx1">
                  <a:lumMod val="75000"/>
                  <a:lumOff val="25000"/>
                </a:schemeClr>
              </a:solidFill>
              <a:ea typeface="微软雅黑" charset="0"/>
            </a:endParaRPr>
          </a:p>
        </p:txBody>
      </p:sp>
      <p:grpSp>
        <p:nvGrpSpPr>
          <p:cNvPr id="3" name="组 2"/>
          <p:cNvGrpSpPr/>
          <p:nvPr/>
        </p:nvGrpSpPr>
        <p:grpSpPr>
          <a:xfrm>
            <a:off x="5285984" y="2972316"/>
            <a:ext cx="578175" cy="548640"/>
            <a:chOff x="5285984" y="2972316"/>
            <a:chExt cx="578175" cy="548640"/>
          </a:xfrm>
        </p:grpSpPr>
        <p:sp>
          <p:nvSpPr>
            <p:cNvPr id="11" name="矩形 10"/>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p:cNvSpPr/>
            <p:nvPr/>
          </p:nvSpPr>
          <p:spPr>
            <a:xfrm>
              <a:off x="5352895"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01</a:t>
              </a:r>
              <a:endParaRPr lang="zh-CN" altLang="en-US" b="1" dirty="0">
                <a:solidFill>
                  <a:schemeClr val="bg1"/>
                </a:solidFill>
                <a:ea typeface="微软雅黑" charset="0"/>
              </a:endParaRPr>
            </a:p>
          </p:txBody>
        </p:sp>
      </p:grpSp>
      <p:grpSp>
        <p:nvGrpSpPr>
          <p:cNvPr id="4" name="组 3"/>
          <p:cNvGrpSpPr/>
          <p:nvPr/>
        </p:nvGrpSpPr>
        <p:grpSpPr>
          <a:xfrm>
            <a:off x="6248368" y="2972316"/>
            <a:ext cx="578174" cy="548640"/>
            <a:chOff x="6248368" y="2972316"/>
            <a:chExt cx="578174" cy="548640"/>
          </a:xfrm>
        </p:grpSpPr>
        <p:sp>
          <p:nvSpPr>
            <p:cNvPr id="20" name="矩形 19"/>
            <p:cNvSpPr/>
            <p:nvPr/>
          </p:nvSpPr>
          <p:spPr>
            <a:xfrm>
              <a:off x="6248368" y="297231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grpSp>
      <p:grpSp>
        <p:nvGrpSpPr>
          <p:cNvPr id="6" name="组 5"/>
          <p:cNvGrpSpPr/>
          <p:nvPr/>
        </p:nvGrpSpPr>
        <p:grpSpPr>
          <a:xfrm>
            <a:off x="6229918" y="3890526"/>
            <a:ext cx="578175" cy="548640"/>
            <a:chOff x="6229918" y="3890526"/>
            <a:chExt cx="578175" cy="548640"/>
          </a:xfrm>
        </p:grpSpPr>
        <p:sp>
          <p:nvSpPr>
            <p:cNvPr id="21" name="矩形 20"/>
            <p:cNvSpPr/>
            <p:nvPr/>
          </p:nvSpPr>
          <p:spPr>
            <a:xfrm>
              <a:off x="6229918" y="389052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p:cNvSpPr/>
            <p:nvPr/>
          </p:nvSpPr>
          <p:spPr>
            <a:xfrm>
              <a:off x="6296829"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04</a:t>
              </a:r>
              <a:endParaRPr lang="zh-CN" altLang="en-US" b="1" dirty="0">
                <a:solidFill>
                  <a:schemeClr val="bg1"/>
                </a:solidFill>
                <a:ea typeface="微软雅黑" charset="0"/>
              </a:endParaRPr>
            </a:p>
          </p:txBody>
        </p:sp>
      </p:grpSp>
      <p:grpSp>
        <p:nvGrpSpPr>
          <p:cNvPr id="5" name="组 4"/>
          <p:cNvGrpSpPr/>
          <p:nvPr/>
        </p:nvGrpSpPr>
        <p:grpSpPr>
          <a:xfrm>
            <a:off x="5285984" y="3890526"/>
            <a:ext cx="578174" cy="548640"/>
            <a:chOff x="5285984" y="3890526"/>
            <a:chExt cx="578174" cy="548640"/>
          </a:xfrm>
        </p:grpSpPr>
        <p:sp>
          <p:nvSpPr>
            <p:cNvPr id="14" name="矩形 13"/>
            <p:cNvSpPr/>
            <p:nvPr/>
          </p:nvSpPr>
          <p:spPr>
            <a:xfrm>
              <a:off x="5285984" y="389052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5352895"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03</a:t>
              </a:r>
              <a:endParaRPr lang="zh-CN" altLang="en-US" b="1" dirty="0">
                <a:solidFill>
                  <a:schemeClr val="bg1"/>
                </a:solidFill>
                <a:ea typeface="微软雅黑" charset="0"/>
              </a:endParaRPr>
            </a:p>
          </p:txBody>
        </p:sp>
      </p:grpSp>
      <p:sp>
        <p:nvSpPr>
          <p:cNvPr id="31" name="文本框 8"/>
          <p:cNvSpPr txBox="1"/>
          <p:nvPr/>
        </p:nvSpPr>
        <p:spPr>
          <a:xfrm>
            <a:off x="1289855" y="1080267"/>
            <a:ext cx="4422890" cy="8125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chemeClr val="tx1">
                    <a:lumMod val="75000"/>
                    <a:lumOff val="25000"/>
                  </a:schemeClr>
                </a:solidFill>
                <a:latin typeface="微软雅黑" charset="0"/>
                <a:ea typeface="微软雅黑" charset="0"/>
              </a:rPr>
              <a:t>改进</a:t>
            </a:r>
            <a:r>
              <a:rPr lang="zh-CN" altLang="en-US" dirty="0">
                <a:solidFill>
                  <a:schemeClr val="tx1">
                    <a:lumMod val="75000"/>
                    <a:lumOff val="25000"/>
                  </a:schemeClr>
                </a:solidFill>
                <a:latin typeface="微软雅黑" charset="0"/>
                <a:ea typeface="微软雅黑" charset="0"/>
              </a:rPr>
              <a:t>后的蚂蚁</a:t>
            </a:r>
            <a:r>
              <a:rPr lang="en-US" altLang="zh-CN" dirty="0">
                <a:solidFill>
                  <a:schemeClr val="tx1">
                    <a:lumMod val="75000"/>
                    <a:lumOff val="25000"/>
                  </a:schemeClr>
                </a:solidFill>
                <a:latin typeface="微软雅黑" charset="0"/>
                <a:ea typeface="微软雅黑" charset="0"/>
              </a:rPr>
              <a:t>k </a:t>
            </a:r>
            <a:r>
              <a:rPr lang="zh-CN" altLang="en-US" dirty="0">
                <a:solidFill>
                  <a:schemeClr val="tx1">
                    <a:lumMod val="75000"/>
                    <a:lumOff val="25000"/>
                  </a:schemeClr>
                </a:solidFill>
                <a:latin typeface="微软雅黑" charset="0"/>
                <a:ea typeface="微软雅黑" charset="0"/>
              </a:rPr>
              <a:t>从节点</a:t>
            </a:r>
            <a:r>
              <a:rPr lang="en-US" altLang="zh-CN" dirty="0">
                <a:solidFill>
                  <a:schemeClr val="tx1">
                    <a:lumMod val="75000"/>
                    <a:lumOff val="25000"/>
                  </a:schemeClr>
                </a:solidFill>
                <a:latin typeface="微软雅黑" charset="0"/>
                <a:ea typeface="微软雅黑" charset="0"/>
              </a:rPr>
              <a:t>I </a:t>
            </a:r>
            <a:r>
              <a:rPr lang="zh-CN" altLang="en-US" dirty="0">
                <a:solidFill>
                  <a:schemeClr val="tx1">
                    <a:lumMod val="75000"/>
                    <a:lumOff val="25000"/>
                  </a:schemeClr>
                </a:solidFill>
                <a:latin typeface="微软雅黑" charset="0"/>
                <a:ea typeface="微软雅黑" charset="0"/>
              </a:rPr>
              <a:t>运动到节点</a:t>
            </a:r>
            <a:r>
              <a:rPr lang="en-US" altLang="zh-CN" dirty="0">
                <a:solidFill>
                  <a:schemeClr val="tx1">
                    <a:lumMod val="75000"/>
                    <a:lumOff val="25000"/>
                  </a:schemeClr>
                </a:solidFill>
                <a:latin typeface="微软雅黑" charset="0"/>
                <a:ea typeface="微软雅黑" charset="0"/>
              </a:rPr>
              <a:t>j </a:t>
            </a:r>
            <a:r>
              <a:rPr lang="zh-CN" altLang="en-US" dirty="0">
                <a:solidFill>
                  <a:schemeClr val="tx1">
                    <a:lumMod val="75000"/>
                    <a:lumOff val="25000"/>
                  </a:schemeClr>
                </a:solidFill>
                <a:latin typeface="微软雅黑" charset="0"/>
                <a:ea typeface="微软雅黑" charset="0"/>
              </a:rPr>
              <a:t>的状态转移概率为：</a:t>
            </a:r>
          </a:p>
        </p:txBody>
      </p:sp>
      <p:sp>
        <p:nvSpPr>
          <p:cNvPr id="32" name="文本框 8"/>
          <p:cNvSpPr txBox="1"/>
          <p:nvPr/>
        </p:nvSpPr>
        <p:spPr>
          <a:xfrm>
            <a:off x="6456034" y="1047361"/>
            <a:ext cx="4720956" cy="12059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chemeClr val="tx1">
                    <a:lumMod val="75000"/>
                    <a:lumOff val="25000"/>
                  </a:schemeClr>
                </a:solidFill>
                <a:latin typeface="微软雅黑" charset="0"/>
                <a:ea typeface="微软雅黑" charset="0"/>
              </a:rPr>
              <a:t>用</a:t>
            </a:r>
            <a:r>
              <a:rPr lang="zh-CN" altLang="en-US" dirty="0">
                <a:solidFill>
                  <a:schemeClr val="tx1">
                    <a:lumMod val="75000"/>
                    <a:lumOff val="25000"/>
                  </a:schemeClr>
                </a:solidFill>
                <a:latin typeface="微软雅黑" charset="0"/>
                <a:ea typeface="微软雅黑" charset="0"/>
              </a:rPr>
              <a:t>一</a:t>
            </a:r>
            <a:r>
              <a:rPr lang="zh-CN" altLang="en-US" dirty="0" smtClean="0">
                <a:solidFill>
                  <a:schemeClr val="tx1">
                    <a:lumMod val="75000"/>
                    <a:lumOff val="25000"/>
                  </a:schemeClr>
                </a:solidFill>
                <a:latin typeface="微软雅黑" charset="0"/>
                <a:ea typeface="微软雅黑" charset="0"/>
              </a:rPr>
              <a:t>个</a:t>
            </a:r>
            <a:r>
              <a:rPr lang="en-US" altLang="zh-CN" dirty="0" smtClean="0">
                <a:solidFill>
                  <a:schemeClr val="tx1">
                    <a:lumMod val="75000"/>
                    <a:lumOff val="25000"/>
                  </a:schemeClr>
                </a:solidFill>
                <a:latin typeface="微软雅黑" charset="0"/>
                <a:ea typeface="微软雅黑" charset="0"/>
              </a:rPr>
              <a:t>2</a:t>
            </a:r>
            <a:r>
              <a:rPr lang="zh-CN" altLang="en-US" dirty="0" smtClean="0">
                <a:solidFill>
                  <a:schemeClr val="tx1">
                    <a:lumMod val="75000"/>
                    <a:lumOff val="25000"/>
                  </a:schemeClr>
                </a:solidFill>
                <a:latin typeface="微软雅黑" charset="0"/>
                <a:ea typeface="微软雅黑" charset="0"/>
              </a:rPr>
              <a:t>*（</a:t>
            </a:r>
            <a:r>
              <a:rPr lang="en-US" altLang="zh-CN" dirty="0" smtClean="0">
                <a:solidFill>
                  <a:schemeClr val="tx1">
                    <a:lumMod val="75000"/>
                    <a:lumOff val="25000"/>
                  </a:schemeClr>
                </a:solidFill>
                <a:latin typeface="微软雅黑" charset="0"/>
                <a:ea typeface="微软雅黑" charset="0"/>
              </a:rPr>
              <a:t>n+1</a:t>
            </a:r>
            <a:r>
              <a:rPr lang="zh-CN" altLang="en-US" dirty="0" smtClean="0">
                <a:solidFill>
                  <a:schemeClr val="tx1">
                    <a:lumMod val="75000"/>
                    <a:lumOff val="25000"/>
                  </a:schemeClr>
                </a:solidFill>
                <a:latin typeface="微软雅黑" charset="0"/>
                <a:ea typeface="微软雅黑" charset="0"/>
              </a:rPr>
              <a:t>）的</a:t>
            </a:r>
            <a:r>
              <a:rPr lang="zh-CN" altLang="en-US" dirty="0">
                <a:solidFill>
                  <a:schemeClr val="tx1">
                    <a:lumMod val="75000"/>
                    <a:lumOff val="25000"/>
                  </a:schemeClr>
                </a:solidFill>
                <a:latin typeface="微软雅黑" charset="0"/>
                <a:ea typeface="微软雅黑" charset="0"/>
              </a:rPr>
              <a:t>矩阵来</a:t>
            </a:r>
            <a:r>
              <a:rPr lang="zh-CN" altLang="en-US" dirty="0" smtClean="0">
                <a:solidFill>
                  <a:schemeClr val="tx1">
                    <a:lumMod val="75000"/>
                    <a:lumOff val="25000"/>
                  </a:schemeClr>
                </a:solidFill>
                <a:latin typeface="微软雅黑" charset="0"/>
                <a:ea typeface="微软雅黑" charset="0"/>
              </a:rPr>
              <a:t>表示</a:t>
            </a:r>
            <a:r>
              <a:rPr lang="en-US" altLang="zh-CN" dirty="0" smtClean="0">
                <a:solidFill>
                  <a:schemeClr val="tx1">
                    <a:lumMod val="75000"/>
                    <a:lumOff val="25000"/>
                  </a:schemeClr>
                </a:solidFill>
                <a:latin typeface="微软雅黑" charset="0"/>
                <a:ea typeface="微软雅黑" charset="0"/>
              </a:rPr>
              <a:t>n+1</a:t>
            </a:r>
            <a:r>
              <a:rPr lang="zh-CN" altLang="en-US" dirty="0" smtClean="0">
                <a:solidFill>
                  <a:schemeClr val="tx1">
                    <a:lumMod val="75000"/>
                    <a:lumOff val="25000"/>
                  </a:schemeClr>
                </a:solidFill>
                <a:latin typeface="微软雅黑" charset="0"/>
                <a:ea typeface="微软雅黑" charset="0"/>
              </a:rPr>
              <a:t>个</a:t>
            </a:r>
            <a:r>
              <a:rPr lang="zh-CN" altLang="en-US" dirty="0">
                <a:solidFill>
                  <a:schemeClr val="tx1">
                    <a:lumMod val="75000"/>
                    <a:lumOff val="25000"/>
                  </a:schemeClr>
                </a:solidFill>
                <a:latin typeface="微软雅黑" charset="0"/>
                <a:ea typeface="微软雅黑" charset="0"/>
              </a:rPr>
              <a:t>顶点的度禁忌表。顶点维</a:t>
            </a:r>
            <a:r>
              <a:rPr lang="zh-CN" altLang="en-US" dirty="0" smtClean="0">
                <a:solidFill>
                  <a:schemeClr val="tx1">
                    <a:lumMod val="75000"/>
                    <a:lumOff val="25000"/>
                  </a:schemeClr>
                </a:solidFill>
                <a:latin typeface="微软雅黑" charset="0"/>
                <a:ea typeface="微软雅黑" charset="0"/>
              </a:rPr>
              <a:t>在</a:t>
            </a:r>
            <a:r>
              <a:rPr lang="en-US" altLang="zh-CN" dirty="0" smtClean="0">
                <a:solidFill>
                  <a:schemeClr val="tx1">
                    <a:lumMod val="75000"/>
                    <a:lumOff val="25000"/>
                  </a:schemeClr>
                </a:solidFill>
                <a:latin typeface="微软雅黑" charset="0"/>
                <a:ea typeface="微软雅黑" charset="0"/>
              </a:rPr>
              <a:t>1</a:t>
            </a:r>
            <a:r>
              <a:rPr lang="zh-CN" altLang="en-US" dirty="0" smtClean="0">
                <a:solidFill>
                  <a:schemeClr val="tx1">
                    <a:lumMod val="75000"/>
                    <a:lumOff val="25000"/>
                  </a:schemeClr>
                </a:solidFill>
                <a:latin typeface="微软雅黑" charset="0"/>
                <a:ea typeface="微软雅黑" charset="0"/>
              </a:rPr>
              <a:t>到</a:t>
            </a:r>
            <a:r>
              <a:rPr lang="en-US" altLang="zh-CN" dirty="0" smtClean="0">
                <a:solidFill>
                  <a:schemeClr val="tx1">
                    <a:lumMod val="75000"/>
                    <a:lumOff val="25000"/>
                  </a:schemeClr>
                </a:solidFill>
                <a:latin typeface="微软雅黑" charset="0"/>
                <a:ea typeface="微软雅黑" charset="0"/>
              </a:rPr>
              <a:t>n+1</a:t>
            </a:r>
            <a:r>
              <a:rPr lang="zh-CN" altLang="en-US" dirty="0" smtClean="0">
                <a:solidFill>
                  <a:schemeClr val="tx1">
                    <a:lumMod val="75000"/>
                    <a:lumOff val="25000"/>
                  </a:schemeClr>
                </a:solidFill>
                <a:latin typeface="微软雅黑" charset="0"/>
                <a:ea typeface="微软雅黑" charset="0"/>
              </a:rPr>
              <a:t>之间</a:t>
            </a:r>
            <a:r>
              <a:rPr lang="zh-CN" altLang="en-US" dirty="0">
                <a:solidFill>
                  <a:schemeClr val="tx1">
                    <a:lumMod val="75000"/>
                    <a:lumOff val="25000"/>
                  </a:schemeClr>
                </a:solidFill>
                <a:latin typeface="微软雅黑" charset="0"/>
                <a:ea typeface="微软雅黑" charset="0"/>
              </a:rPr>
              <a:t>连续取值，度维中的元素</a:t>
            </a:r>
            <a:r>
              <a:rPr lang="zh-CN" altLang="en-US" dirty="0" smtClean="0">
                <a:solidFill>
                  <a:schemeClr val="tx1">
                    <a:lumMod val="75000"/>
                    <a:lumOff val="25000"/>
                  </a:schemeClr>
                </a:solidFill>
                <a:latin typeface="微软雅黑" charset="0"/>
                <a:ea typeface="微软雅黑" charset="0"/>
              </a:rPr>
              <a:t>满足建模</a:t>
            </a:r>
            <a:r>
              <a:rPr lang="zh-CN" altLang="en-US" dirty="0">
                <a:solidFill>
                  <a:schemeClr val="tx1">
                    <a:lumMod val="75000"/>
                    <a:lumOff val="25000"/>
                  </a:schemeClr>
                </a:solidFill>
                <a:latin typeface="微软雅黑" charset="0"/>
                <a:ea typeface="微软雅黑" charset="0"/>
              </a:rPr>
              <a:t>所</a:t>
            </a:r>
            <a:r>
              <a:rPr lang="zh-CN" altLang="en-US" dirty="0" smtClean="0">
                <a:solidFill>
                  <a:schemeClr val="tx1">
                    <a:lumMod val="75000"/>
                    <a:lumOff val="25000"/>
                  </a:schemeClr>
                </a:solidFill>
                <a:latin typeface="微软雅黑" charset="0"/>
                <a:ea typeface="微软雅黑" charset="0"/>
              </a:rPr>
              <a:t>述的约束条件。</a:t>
            </a:r>
            <a:endParaRPr lang="zh-CN" altLang="en-US" dirty="0">
              <a:solidFill>
                <a:schemeClr val="tx1">
                  <a:lumMod val="75000"/>
                  <a:lumOff val="25000"/>
                </a:schemeClr>
              </a:solidFill>
              <a:latin typeface="微软雅黑" charset="0"/>
              <a:ea typeface="微软雅黑" charset="0"/>
            </a:endParaRPr>
          </a:p>
        </p:txBody>
      </p:sp>
      <p:sp>
        <p:nvSpPr>
          <p:cNvPr id="33" name="文本框 8"/>
          <p:cNvSpPr txBox="1"/>
          <p:nvPr/>
        </p:nvSpPr>
        <p:spPr>
          <a:xfrm>
            <a:off x="6585537" y="4528820"/>
            <a:ext cx="4591453"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tx1">
                    <a:lumMod val="75000"/>
                    <a:lumOff val="25000"/>
                  </a:schemeClr>
                </a:solidFill>
                <a:latin typeface="微软雅黑" charset="0"/>
                <a:ea typeface="微软雅黑" charset="0"/>
              </a:rPr>
              <a:t>将每次迭代得到的结果中的各无人机终点进行交换，一方面加快了最优结果的</a:t>
            </a:r>
            <a:r>
              <a:rPr lang="zh-CN" altLang="en-US" dirty="0" smtClean="0">
                <a:solidFill>
                  <a:schemeClr val="tx1">
                    <a:lumMod val="75000"/>
                    <a:lumOff val="25000"/>
                  </a:schemeClr>
                </a:solidFill>
                <a:latin typeface="微软雅黑" charset="0"/>
                <a:ea typeface="微软雅黑" charset="0"/>
              </a:rPr>
              <a:t>产生，</a:t>
            </a:r>
            <a:r>
              <a:rPr lang="zh-CN" altLang="en-US" dirty="0">
                <a:solidFill>
                  <a:schemeClr val="tx1">
                    <a:lumMod val="75000"/>
                    <a:lumOff val="25000"/>
                  </a:schemeClr>
                </a:solidFill>
                <a:latin typeface="微软雅黑" charset="0"/>
                <a:ea typeface="微软雅黑" charset="0"/>
              </a:rPr>
              <a:t>另一方面防止局部最优的出现。</a:t>
            </a:r>
          </a:p>
        </p:txBody>
      </p:sp>
      <p:sp>
        <p:nvSpPr>
          <p:cNvPr id="34" name="文本框 8"/>
          <p:cNvSpPr txBox="1"/>
          <p:nvPr/>
        </p:nvSpPr>
        <p:spPr>
          <a:xfrm>
            <a:off x="1215306" y="4528820"/>
            <a:ext cx="439063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75000"/>
                    <a:lumOff val="25000"/>
                  </a:schemeClr>
                </a:solidFill>
                <a:latin typeface="微软雅黑" charset="0"/>
                <a:ea typeface="微软雅黑" charset="0"/>
              </a:rPr>
              <a:t>由蚁群算法的特点，可以通过多增加一只蚂蚁，来单独执行这一点，然后再对结果进行处理即可得到解决该问题的有效方法。</a:t>
            </a:r>
            <a:endParaRPr lang="en-US" dirty="0">
              <a:solidFill>
                <a:schemeClr val="tx1">
                  <a:lumMod val="75000"/>
                  <a:lumOff val="25000"/>
                </a:schemeClr>
              </a:solidFill>
              <a:latin typeface="微软雅黑" charset="0"/>
              <a:ea typeface="微软雅黑" charset="0"/>
            </a:endParaRPr>
          </a:p>
        </p:txBody>
      </p:sp>
      <p:pic>
        <p:nvPicPr>
          <p:cNvPr id="70" name="图片 69"/>
          <p:cNvPicPr>
            <a:picLocks noChangeAspect="1"/>
          </p:cNvPicPr>
          <p:nvPr/>
        </p:nvPicPr>
        <p:blipFill>
          <a:blip r:embed="rId4"/>
          <a:stretch>
            <a:fillRect/>
          </a:stretch>
        </p:blipFill>
        <p:spPr>
          <a:xfrm>
            <a:off x="1848749" y="2050567"/>
            <a:ext cx="3327068" cy="952381"/>
          </a:xfrm>
          <a:prstGeom prst="rect">
            <a:avLst/>
          </a:prstGeom>
        </p:spPr>
      </p:pic>
      <p:graphicFrame>
        <p:nvGraphicFramePr>
          <p:cNvPr id="80" name="表格 79"/>
          <p:cNvGraphicFramePr>
            <a:graphicFrameLocks noGrp="1"/>
          </p:cNvGraphicFramePr>
          <p:nvPr>
            <p:extLst>
              <p:ext uri="{D42A27DB-BD31-4B8C-83A1-F6EECF244321}">
                <p14:modId xmlns:p14="http://schemas.microsoft.com/office/powerpoint/2010/main" val="2567245169"/>
              </p:ext>
            </p:extLst>
          </p:nvPr>
        </p:nvGraphicFramePr>
        <p:xfrm>
          <a:off x="6925788" y="2256551"/>
          <a:ext cx="3781448" cy="548640"/>
        </p:xfrm>
        <a:graphic>
          <a:graphicData uri="http://schemas.openxmlformats.org/drawingml/2006/table">
            <a:tbl>
              <a:tblPr firstRow="1" firstCol="1" bandRow="1">
                <a:tableStyleId>{5C22544A-7EE6-4342-B048-85BDC9FD1C3A}</a:tableStyleId>
              </a:tblPr>
              <a:tblGrid>
                <a:gridCol w="532704"/>
                <a:gridCol w="541041"/>
                <a:gridCol w="541041"/>
                <a:gridCol w="541457"/>
                <a:gridCol w="541457"/>
                <a:gridCol w="541874"/>
                <a:gridCol w="541874"/>
              </a:tblGrid>
              <a:tr h="263930">
                <a:tc>
                  <a:txBody>
                    <a:bodyPr/>
                    <a:lstStyle/>
                    <a:p>
                      <a:pPr algn="ctr">
                        <a:lnSpc>
                          <a:spcPct val="150000"/>
                        </a:lnSpc>
                        <a:spcAft>
                          <a:spcPts val="0"/>
                        </a:spcAft>
                        <a:tabLst>
                          <a:tab pos="540385" algn="ctr"/>
                          <a:tab pos="5850890" algn="dec"/>
                        </a:tabLst>
                      </a:pPr>
                      <a:r>
                        <a:rPr lang="zh-CN" sz="1200" kern="100" dirty="0" smtClean="0">
                          <a:effectLst/>
                        </a:rPr>
                        <a:t>节点</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3</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4</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5</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6</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64068">
                <a:tc>
                  <a:txBody>
                    <a:bodyPr/>
                    <a:lstStyle/>
                    <a:p>
                      <a:pPr algn="ctr">
                        <a:lnSpc>
                          <a:spcPct val="150000"/>
                        </a:lnSpc>
                        <a:spcAft>
                          <a:spcPts val="0"/>
                        </a:spcAft>
                        <a:tabLst>
                          <a:tab pos="540385" algn="ctr"/>
                          <a:tab pos="5850890" algn="dec"/>
                        </a:tabLst>
                      </a:pPr>
                      <a:r>
                        <a:rPr lang="zh-CN" sz="1200" kern="100">
                          <a:effectLst/>
                        </a:rPr>
                        <a:t>度值</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2</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tabLst>
                          <a:tab pos="540385" algn="ctr"/>
                          <a:tab pos="5850890" algn="dec"/>
                        </a:tabLst>
                      </a:pPr>
                      <a:r>
                        <a:rPr lang="en-CA" sz="1200" kern="100" dirty="0">
                          <a:effectLst/>
                        </a:rPr>
                        <a:t>3</a:t>
                      </a:r>
                      <a:endParaRPr lang="en-US" sz="1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9" name="Rectangle 98"/>
          <p:cNvSpPr>
            <a:spLocks noChangeArrowheads="1"/>
          </p:cNvSpPr>
          <p:nvPr/>
        </p:nvSpPr>
        <p:spPr bwMode="auto">
          <a:xfrm flipV="1">
            <a:off x="6611235" y="474104"/>
            <a:ext cx="104377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对象 9"/>
          <p:cNvGraphicFramePr>
            <a:graphicFrameLocks noChangeAspect="1"/>
          </p:cNvGraphicFramePr>
          <p:nvPr>
            <p:extLst>
              <p:ext uri="{D42A27DB-BD31-4B8C-83A1-F6EECF244321}">
                <p14:modId xmlns:p14="http://schemas.microsoft.com/office/powerpoint/2010/main" val="533833048"/>
              </p:ext>
            </p:extLst>
          </p:nvPr>
        </p:nvGraphicFramePr>
        <p:xfrm>
          <a:off x="6508751" y="911934"/>
          <a:ext cx="4251202" cy="2370235"/>
        </p:xfrm>
        <a:graphic>
          <a:graphicData uri="http://schemas.openxmlformats.org/presentationml/2006/ole">
            <mc:AlternateContent xmlns:mc="http://schemas.openxmlformats.org/markup-compatibility/2006">
              <mc:Choice xmlns:v="urn:schemas-microsoft-com:vml" Requires="v">
                <p:oleObj spid="_x0000_s1146" name="Visio" r:id="rId5" imgW="4600501" imgH="2771742" progId="Visio.Drawing.11">
                  <p:embed/>
                </p:oleObj>
              </mc:Choice>
              <mc:Fallback>
                <p:oleObj name="Visio" r:id="rId5" imgW="4600501" imgH="2771742" progId="Visio.Drawing.11">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1" y="911934"/>
                        <a:ext cx="4251202" cy="237023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700988545"/>
      </p:ext>
    </p:extLst>
  </p:cSld>
  <p:clrMapOvr>
    <a:masterClrMapping/>
  </p:clrMapOvr>
  <mc:AlternateContent xmlns:mc="http://schemas.openxmlformats.org/markup-compatibility/2006">
    <mc:Choice xmlns:p14="http://schemas.microsoft.com/office/powerpoint/2010/main" Requires="p14">
      <p:transition spd="med" p14:dur="700" advTm="82020">
        <p:fade/>
      </p:transition>
    </mc:Choice>
    <mc:Fallback>
      <p:transition spd="med" advTm="8202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0"/>
                                        </p:tgtEl>
                                      </p:cBhvr>
                                    </p:animEffect>
                                    <p:set>
                                      <p:cBhvr>
                                        <p:cTn id="10" dur="1" fill="hold">
                                          <p:stCondLst>
                                            <p:cond delay="499"/>
                                          </p:stCondLst>
                                        </p:cTn>
                                        <p:tgtEl>
                                          <p:spTgt spid="8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6940906" cy="3229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FOUR-ONE  </a:t>
            </a:r>
            <a:r>
              <a:rPr kumimoji="1" lang="zh-CN" altLang="en-US" dirty="0">
                <a:latin typeface="微软雅黑" panose="020B0503020204020204" pitchFamily="34" charset="-122"/>
                <a:ea typeface="微软雅黑" panose="020B0503020204020204" pitchFamily="34" charset="-122"/>
              </a:rPr>
              <a:t>离线任务规划</a:t>
            </a:r>
          </a:p>
        </p:txBody>
      </p:sp>
      <p:sp>
        <p:nvSpPr>
          <p:cNvPr id="7" name="矩形 6"/>
          <p:cNvSpPr/>
          <p:nvPr/>
        </p:nvSpPr>
        <p:spPr>
          <a:xfrm>
            <a:off x="575605" y="895525"/>
            <a:ext cx="5726689" cy="507155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2381608" y="1040348"/>
            <a:ext cx="2114681"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改进</a:t>
            </a:r>
            <a:r>
              <a:rPr lang="en-US" altLang="zh-CN" b="1" dirty="0" smtClean="0">
                <a:solidFill>
                  <a:schemeClr val="tx1">
                    <a:lumMod val="75000"/>
                    <a:lumOff val="25000"/>
                  </a:schemeClr>
                </a:solidFill>
                <a:ea typeface="微软雅黑" charset="0"/>
              </a:rPr>
              <a:t>ACO</a:t>
            </a:r>
            <a:r>
              <a:rPr lang="zh-CN" altLang="en-US" b="1" dirty="0">
                <a:solidFill>
                  <a:schemeClr val="tx1">
                    <a:lumMod val="75000"/>
                    <a:lumOff val="25000"/>
                  </a:schemeClr>
                </a:solidFill>
                <a:ea typeface="微软雅黑" charset="0"/>
              </a:rPr>
              <a:t>算法过程</a:t>
            </a: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pic>
        <p:nvPicPr>
          <p:cNvPr id="3074" name="Picture 2" descr="改进a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603" y="1581490"/>
            <a:ext cx="1806958" cy="421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8217694" y="1046571"/>
            <a:ext cx="2031325"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离线规划</a:t>
            </a:r>
            <a:r>
              <a:rPr lang="zh-CN" altLang="en-US" b="1" dirty="0" smtClean="0">
                <a:solidFill>
                  <a:schemeClr val="tx1">
                    <a:lumMod val="75000"/>
                    <a:lumOff val="25000"/>
                  </a:schemeClr>
                </a:solidFill>
                <a:ea typeface="微软雅黑" charset="0"/>
              </a:rPr>
              <a:t>算法</a:t>
            </a:r>
            <a:r>
              <a:rPr lang="zh-CN" altLang="en-US" b="1" dirty="0">
                <a:solidFill>
                  <a:schemeClr val="tx1">
                    <a:lumMod val="75000"/>
                    <a:lumOff val="25000"/>
                  </a:schemeClr>
                </a:solidFill>
                <a:ea typeface="微软雅黑" charset="0"/>
              </a:rPr>
              <a:t>过程</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24" y="1631186"/>
            <a:ext cx="5579449" cy="4114386"/>
          </a:xfrm>
          <a:prstGeom prst="rect">
            <a:avLst/>
          </a:prstGeom>
        </p:spPr>
      </p:pic>
      <p:sp>
        <p:nvSpPr>
          <p:cNvPr id="20" name="矩形 19"/>
          <p:cNvSpPr/>
          <p:nvPr/>
        </p:nvSpPr>
        <p:spPr>
          <a:xfrm>
            <a:off x="6302294" y="895525"/>
            <a:ext cx="5726689" cy="507155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029550701"/>
      </p:ext>
    </p:extLst>
  </p:cSld>
  <p:clrMapOvr>
    <a:masterClrMapping/>
  </p:clrMapOvr>
  <mc:AlternateContent xmlns:mc="http://schemas.openxmlformats.org/markup-compatibility/2006">
    <mc:Choice xmlns:p14="http://schemas.microsoft.com/office/powerpoint/2010/main" Requires="p14">
      <p:transition spd="med" p14:dur="700" advTm="14473">
        <p:fade/>
      </p:transition>
    </mc:Choice>
    <mc:Fallback>
      <p:transition spd="med" advTm="14473">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5827723" cy="4562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a:t>
            </a:r>
            <a:r>
              <a:rPr kumimoji="1" lang="en-US" altLang="zh-CN" dirty="0" smtClean="0">
                <a:solidFill>
                  <a:schemeClr val="bg1"/>
                </a:solidFill>
                <a:latin typeface="微软雅黑" panose="020B0503020204020204" pitchFamily="34" charset="-122"/>
                <a:ea typeface="微软雅黑" panose="020B0503020204020204" pitchFamily="34" charset="-122"/>
              </a:rPr>
              <a:t>FOUR-ONE </a:t>
            </a:r>
            <a:r>
              <a:rPr kumimoji="1" lang="zh-CN" altLang="en-US" dirty="0" smtClean="0">
                <a:solidFill>
                  <a:schemeClr val="bg1"/>
                </a:solidFill>
                <a:latin typeface="微软雅黑" panose="020B0503020204020204" pitchFamily="34" charset="-122"/>
                <a:ea typeface="微软雅黑" panose="020B0503020204020204" pitchFamily="34" charset="-122"/>
              </a:rPr>
              <a:t>离线任务规划</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矩形 33"/>
          <p:cNvSpPr/>
          <p:nvPr/>
        </p:nvSpPr>
        <p:spPr>
          <a:xfrm>
            <a:off x="2864256" y="1309208"/>
            <a:ext cx="3467616" cy="584775"/>
          </a:xfrm>
          <a:prstGeom prst="rect">
            <a:avLst/>
          </a:prstGeom>
        </p:spPr>
        <p:txBody>
          <a:bodyPr wrap="none">
            <a:spAutoFit/>
          </a:bodyPr>
          <a:lstStyle/>
          <a:p>
            <a:pPr algn="r" defTabSz="609585"/>
            <a:r>
              <a:rPr lang="zh-CN" altLang="en-US" sz="3200" b="1" dirty="0" smtClean="0">
                <a:solidFill>
                  <a:schemeClr val="tx1">
                    <a:lumMod val="75000"/>
                    <a:lumOff val="25000"/>
                  </a:schemeClr>
                </a:solidFill>
                <a:ea typeface="微软雅黑" charset="0"/>
              </a:rPr>
              <a:t>离线任务规划实验</a:t>
            </a:r>
            <a:endParaRPr lang="zh-CN" altLang="en-US" sz="3200" b="1" dirty="0">
              <a:solidFill>
                <a:schemeClr val="tx1">
                  <a:lumMod val="75000"/>
                  <a:lumOff val="25000"/>
                </a:schemeClr>
              </a:solidFill>
              <a:ea typeface="微软雅黑" charset="0"/>
            </a:endParaRPr>
          </a:p>
        </p:txBody>
      </p:sp>
      <p:sp>
        <p:nvSpPr>
          <p:cNvPr id="5" name="Rectangle 4"/>
          <p:cNvSpPr>
            <a:spLocks noChangeArrowheads="1"/>
          </p:cNvSpPr>
          <p:nvPr/>
        </p:nvSpPr>
        <p:spPr bwMode="auto">
          <a:xfrm>
            <a:off x="1321905" y="15405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2770044689"/>
              </p:ext>
            </p:extLst>
          </p:nvPr>
        </p:nvGraphicFramePr>
        <p:xfrm>
          <a:off x="8491606" y="2134266"/>
          <a:ext cx="2184400" cy="1346200"/>
        </p:xfrm>
        <a:graphic>
          <a:graphicData uri="http://schemas.openxmlformats.org/presentationml/2006/ole">
            <mc:AlternateContent xmlns:mc="http://schemas.openxmlformats.org/markup-compatibility/2006">
              <mc:Choice xmlns:v="urn:schemas-microsoft-com:vml" Requires="v">
                <p:oleObj spid="_x0000_s4194" name="Equation" r:id="rId3" imgW="2184400" imgH="1346200" progId="Equation.DSMT4">
                  <p:embed/>
                </p:oleObj>
              </mc:Choice>
              <mc:Fallback>
                <p:oleObj name="Equation" r:id="rId3" imgW="2184400" imgH="1346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1606" y="2134266"/>
                        <a:ext cx="21844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1510748" y="1391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4" name="组合 13"/>
          <p:cNvGrpSpPr/>
          <p:nvPr/>
        </p:nvGrpSpPr>
        <p:grpSpPr>
          <a:xfrm>
            <a:off x="1018951" y="2168903"/>
            <a:ext cx="6925141" cy="1137556"/>
            <a:chOff x="1018951" y="2458484"/>
            <a:chExt cx="6925141" cy="1137556"/>
          </a:xfrm>
        </p:grpSpPr>
        <p:sp>
          <p:nvSpPr>
            <p:cNvPr id="33" name="文本框 8"/>
            <p:cNvSpPr txBox="1"/>
            <p:nvPr/>
          </p:nvSpPr>
          <p:spPr>
            <a:xfrm>
              <a:off x="1018951" y="2458484"/>
              <a:ext cx="6925141"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chemeClr val="tx1">
                      <a:lumMod val="75000"/>
                      <a:lumOff val="25000"/>
                    </a:schemeClr>
                  </a:solidFill>
                  <a:latin typeface="微软雅黑" charset="0"/>
                  <a:ea typeface="微软雅黑" charset="0"/>
                </a:rPr>
                <a:t>假设用两架飞机驱逐</a:t>
              </a:r>
              <a:r>
                <a:rPr lang="zh-CN" altLang="en-US" dirty="0">
                  <a:solidFill>
                    <a:schemeClr val="tx1">
                      <a:lumMod val="75000"/>
                      <a:lumOff val="25000"/>
                    </a:schemeClr>
                  </a:solidFill>
                  <a:latin typeface="微软雅黑" charset="0"/>
                  <a:ea typeface="微软雅黑" charset="0"/>
                </a:rPr>
                <a:t>五</a:t>
              </a:r>
              <a:r>
                <a:rPr lang="zh-CN" altLang="en-US" dirty="0" smtClean="0">
                  <a:solidFill>
                    <a:schemeClr val="tx1">
                      <a:lumMod val="75000"/>
                      <a:lumOff val="25000"/>
                    </a:schemeClr>
                  </a:solidFill>
                  <a:latin typeface="微软雅黑" charset="0"/>
                  <a:ea typeface="微软雅黑" charset="0"/>
                </a:rPr>
                <a:t>个目标的情况，结点</a:t>
              </a:r>
              <a:r>
                <a:rPr lang="en-US" altLang="zh-CN" dirty="0" smtClean="0">
                  <a:solidFill>
                    <a:schemeClr val="tx1">
                      <a:lumMod val="75000"/>
                      <a:lumOff val="25000"/>
                    </a:schemeClr>
                  </a:solidFill>
                  <a:latin typeface="微软雅黑" charset="0"/>
                  <a:ea typeface="微软雅黑" charset="0"/>
                </a:rPr>
                <a:t>6</a:t>
              </a:r>
              <a:r>
                <a:rPr lang="zh-CN" altLang="en-US" dirty="0" smtClean="0">
                  <a:solidFill>
                    <a:schemeClr val="tx1">
                      <a:lumMod val="75000"/>
                      <a:lumOff val="25000"/>
                    </a:schemeClr>
                  </a:solidFill>
                  <a:latin typeface="微软雅黑" charset="0"/>
                  <a:ea typeface="微软雅黑" charset="0"/>
                </a:rPr>
                <a:t>作为起始点，任务损耗矩阵</a:t>
              </a:r>
              <a:r>
                <a:rPr lang="en-US" altLang="zh-CN" dirty="0" smtClean="0">
                  <a:solidFill>
                    <a:schemeClr val="tx1">
                      <a:lumMod val="75000"/>
                      <a:lumOff val="25000"/>
                    </a:schemeClr>
                  </a:solidFill>
                  <a:latin typeface="微软雅黑" charset="0"/>
                  <a:ea typeface="微软雅黑" charset="0"/>
                </a:rPr>
                <a:t>W</a:t>
              </a:r>
              <a:r>
                <a:rPr lang="zh-CN" altLang="en-US" dirty="0" smtClean="0">
                  <a:solidFill>
                    <a:schemeClr val="tx1">
                      <a:lumMod val="75000"/>
                      <a:lumOff val="25000"/>
                    </a:schemeClr>
                  </a:solidFill>
                  <a:latin typeface="微软雅黑" charset="0"/>
                  <a:ea typeface="微软雅黑" charset="0"/>
                </a:rPr>
                <a:t>如图所示，取                      ，可以得到的任务规划结果如下：                                </a:t>
              </a:r>
              <a:endParaRPr lang="zh-CN" altLang="en-US" dirty="0">
                <a:solidFill>
                  <a:schemeClr val="tx1">
                    <a:lumMod val="75000"/>
                    <a:lumOff val="25000"/>
                  </a:schemeClr>
                </a:solidFill>
                <a:latin typeface="微软雅黑" charset="0"/>
                <a:ea typeface="微软雅黑"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93744674"/>
                </p:ext>
              </p:extLst>
            </p:nvPr>
          </p:nvGraphicFramePr>
          <p:xfrm>
            <a:off x="3442364" y="2956606"/>
            <a:ext cx="1434436" cy="252209"/>
          </p:xfrm>
          <a:graphic>
            <a:graphicData uri="http://schemas.openxmlformats.org/presentationml/2006/ole">
              <mc:AlternateContent xmlns:mc="http://schemas.openxmlformats.org/markup-compatibility/2006">
                <mc:Choice xmlns:v="urn:schemas-microsoft-com:vml" Requires="v">
                  <p:oleObj spid="_x0000_s4195" name="Equation" r:id="rId5" imgW="1155700" imgH="203200" progId="Equation.DSMT4">
                    <p:embed/>
                  </p:oleObj>
                </mc:Choice>
                <mc:Fallback>
                  <p:oleObj name="Equation" r:id="rId5" imgW="11557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2364" y="2956606"/>
                          <a:ext cx="1434436" cy="252209"/>
                        </a:xfrm>
                        <a:prstGeom prst="rect">
                          <a:avLst/>
                        </a:prstGeom>
                        <a:noFill/>
                        <a:extLst/>
                      </p:spPr>
                    </p:pic>
                  </p:oleObj>
                </mc:Fallback>
              </mc:AlternateContent>
            </a:graphicData>
          </a:graphic>
        </p:graphicFrame>
      </p:grpSp>
      <p:graphicFrame>
        <p:nvGraphicFramePr>
          <p:cNvPr id="15" name="表格 14"/>
          <p:cNvGraphicFramePr>
            <a:graphicFrameLocks noGrp="1"/>
          </p:cNvGraphicFramePr>
          <p:nvPr>
            <p:extLst>
              <p:ext uri="{D42A27DB-BD31-4B8C-83A1-F6EECF244321}">
                <p14:modId xmlns:p14="http://schemas.microsoft.com/office/powerpoint/2010/main" val="3449852869"/>
              </p:ext>
            </p:extLst>
          </p:nvPr>
        </p:nvGraphicFramePr>
        <p:xfrm>
          <a:off x="1247885" y="3612325"/>
          <a:ext cx="6257290" cy="548640"/>
        </p:xfrm>
        <a:graphic>
          <a:graphicData uri="http://schemas.openxmlformats.org/drawingml/2006/table">
            <a:tbl>
              <a:tblPr firstRow="1" firstCol="1" bandRow="1">
                <a:tableStyleId>{5C22544A-7EE6-4342-B048-85BDC9FD1C3A}</a:tableStyleId>
              </a:tblPr>
              <a:tblGrid>
                <a:gridCol w="1238250"/>
                <a:gridCol w="1254760"/>
                <a:gridCol w="1254760"/>
                <a:gridCol w="1254760"/>
                <a:gridCol w="1254760"/>
              </a:tblGrid>
              <a:tr h="0">
                <a:tc>
                  <a:txBody>
                    <a:bodyPr/>
                    <a:lstStyle/>
                    <a:p>
                      <a:pPr algn="ctr">
                        <a:lnSpc>
                          <a:spcPct val="150000"/>
                        </a:lnSpc>
                        <a:spcAft>
                          <a:spcPts val="0"/>
                        </a:spcAft>
                        <a:tabLst>
                          <a:tab pos="540385" algn="ctr"/>
                          <a:tab pos="5850890" algn="dec"/>
                        </a:tabLst>
                      </a:pPr>
                      <a:r>
                        <a:rPr lang="zh-CN" sz="1200" kern="100" dirty="0">
                          <a:effectLst/>
                        </a:rPr>
                        <a:t>节点编号</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dirty="0">
                          <a:effectLst/>
                        </a:rPr>
                        <a:t>6</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a:effectLst/>
                        </a:rPr>
                        <a:t>3</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a:effectLst/>
                        </a:rPr>
                        <a:t>4</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a:effectLst/>
                        </a:rPr>
                        <a:t>5</a:t>
                      </a:r>
                      <a:endParaRPr lang="en-US" sz="1200" kern="100">
                        <a:effectLst/>
                        <a:latin typeface="TimesNewRoman,Bold"/>
                        <a:ea typeface="宋体" panose="02010600030101010101" pitchFamily="2" charset="-122"/>
                        <a:cs typeface="TimesNewRoman,Bold"/>
                      </a:endParaRPr>
                    </a:p>
                  </a:txBody>
                  <a:tcPr marL="68580" marR="68580" marT="0" marB="0"/>
                </a:tc>
              </a:tr>
              <a:tr h="0">
                <a:tc>
                  <a:txBody>
                    <a:bodyPr/>
                    <a:lstStyle/>
                    <a:p>
                      <a:pPr algn="ctr">
                        <a:lnSpc>
                          <a:spcPct val="150000"/>
                        </a:lnSpc>
                        <a:spcAft>
                          <a:spcPts val="0"/>
                        </a:spcAft>
                        <a:tabLst>
                          <a:tab pos="540385" algn="ctr"/>
                          <a:tab pos="5850890" algn="dec"/>
                        </a:tabLst>
                      </a:pPr>
                      <a:r>
                        <a:rPr lang="zh-CN" sz="1200" kern="100">
                          <a:effectLst/>
                        </a:rPr>
                        <a:t>节点编号</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a:effectLst/>
                        </a:rPr>
                        <a:t>6</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a:effectLst/>
                        </a:rPr>
                        <a:t>2</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dirty="0">
                          <a:effectLst/>
                        </a:rPr>
                        <a:t>1</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US" sz="1200" kern="100" dirty="0">
                          <a:effectLst/>
                        </a:rPr>
                        <a:t> </a:t>
                      </a:r>
                      <a:endParaRPr lang="en-US" sz="1200" kern="100" dirty="0">
                        <a:effectLst/>
                        <a:latin typeface="TimesNewRoman,Bold"/>
                        <a:ea typeface="宋体" panose="02010600030101010101" pitchFamily="2" charset="-122"/>
                        <a:cs typeface="TimesNewRoman,Bold"/>
                      </a:endParaRPr>
                    </a:p>
                  </a:txBody>
                  <a:tcPr marL="68580" marR="68580" marT="0" marB="0"/>
                </a:tc>
              </a:tr>
            </a:tbl>
          </a:graphicData>
        </a:graphic>
      </p:graphicFrame>
    </p:spTree>
    <p:extLst>
      <p:ext uri="{BB962C8B-B14F-4D97-AF65-F5344CB8AC3E}">
        <p14:creationId xmlns:p14="http://schemas.microsoft.com/office/powerpoint/2010/main" val="3231292239"/>
      </p:ext>
    </p:extLst>
  </p:cSld>
  <p:clrMapOvr>
    <a:masterClrMapping/>
  </p:clrMapOvr>
  <mc:AlternateContent xmlns:mc="http://schemas.openxmlformats.org/markup-compatibility/2006">
    <mc:Choice xmlns:p14="http://schemas.microsoft.com/office/powerpoint/2010/main" Requires="p14">
      <p:transition spd="med" p14:dur="700" advTm="30184">
        <p:fade/>
      </p:transition>
    </mc:Choice>
    <mc:Fallback>
      <p:transition spd="med" advTm="30184">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89390" y="1666874"/>
            <a:ext cx="2993127" cy="2246769"/>
          </a:xfrm>
          <a:prstGeom prst="rect">
            <a:avLst/>
          </a:prstGeom>
        </p:spPr>
        <p:txBody>
          <a:bodyPr wrap="none">
            <a:spAutoFit/>
          </a:bodyPr>
          <a:lstStyle/>
          <a:p>
            <a:r>
              <a:rPr lang="zh-CN" altLang="en-US" sz="9600" b="1" dirty="0" smtClean="0">
                <a:solidFill>
                  <a:schemeClr val="accent2">
                    <a:lumMod val="50000"/>
                  </a:schemeClr>
                </a:solidFill>
                <a:latin typeface="微软雅黑" panose="020B0503020204020204" pitchFamily="34" charset="-122"/>
                <a:ea typeface="微软雅黑" panose="020B0503020204020204" pitchFamily="34" charset="-122"/>
              </a:rPr>
              <a:t>目 录</a:t>
            </a:r>
            <a:endParaRPr lang="en-US" altLang="zh-CN" sz="9600" b="1" dirty="0" smtClean="0">
              <a:solidFill>
                <a:schemeClr val="accent2">
                  <a:lumMod val="50000"/>
                </a:schemeClr>
              </a:solidFill>
              <a:latin typeface="微软雅黑" panose="020B0503020204020204" pitchFamily="34" charset="-122"/>
              <a:ea typeface="微软雅黑" panose="020B0503020204020204" pitchFamily="34" charset="-122"/>
            </a:endParaRPr>
          </a:p>
          <a:p>
            <a:r>
              <a:rPr lang="en-US" altLang="zh-CN" sz="4400" b="1" dirty="0" smtClean="0">
                <a:solidFill>
                  <a:schemeClr val="accent3"/>
                </a:solidFill>
                <a:ea typeface="微软雅黑" panose="020B0503020204020204" pitchFamily="34" charset="-122"/>
              </a:rPr>
              <a:t>CONTENTS</a:t>
            </a:r>
            <a:endParaRPr lang="en-US" altLang="zh-CN" sz="4400" b="1" dirty="0">
              <a:solidFill>
                <a:schemeClr val="accent3"/>
              </a:solidFill>
              <a:ea typeface="微软雅黑" panose="020B0503020204020204" pitchFamily="34" charset="-122"/>
            </a:endParaRPr>
          </a:p>
        </p:txBody>
      </p:sp>
      <p:grpSp>
        <p:nvGrpSpPr>
          <p:cNvPr id="16" name="组合 15"/>
          <p:cNvGrpSpPr/>
          <p:nvPr/>
        </p:nvGrpSpPr>
        <p:grpSpPr>
          <a:xfrm>
            <a:off x="1506513" y="705991"/>
            <a:ext cx="4337755" cy="830997"/>
            <a:chOff x="1301045" y="1233616"/>
            <a:chExt cx="4337755" cy="830997"/>
          </a:xfrm>
        </p:grpSpPr>
        <p:sp>
          <p:nvSpPr>
            <p:cNvPr id="4" name="文本框 3"/>
            <p:cNvSpPr txBox="1"/>
            <p:nvPr/>
          </p:nvSpPr>
          <p:spPr>
            <a:xfrm>
              <a:off x="2229545" y="1359988"/>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a:solidFill>
                    <a:schemeClr val="accent2">
                      <a:lumMod val="50000"/>
                    </a:schemeClr>
                  </a:solidFill>
                  <a:ea typeface="微软雅黑" charset="0"/>
                </a:rPr>
                <a:t>ONE</a:t>
              </a:r>
              <a:r>
                <a:rPr lang="zh-CN" altLang="en-US" sz="2400" b="1" dirty="0">
                  <a:solidFill>
                    <a:schemeClr val="accent2">
                      <a:lumMod val="50000"/>
                    </a:schemeClr>
                  </a:solidFill>
                  <a:ea typeface="微软雅黑" charset="0"/>
                </a:rPr>
                <a:t>  </a:t>
              </a:r>
              <a:r>
                <a:rPr lang="zh-CN" altLang="en-US" sz="2400" b="1" dirty="0" smtClean="0">
                  <a:solidFill>
                    <a:schemeClr val="accent2">
                      <a:lumMod val="50000"/>
                    </a:schemeClr>
                  </a:solidFill>
                  <a:ea typeface="微软雅黑" charset="0"/>
                </a:rPr>
                <a:t>  选题背景</a:t>
              </a:r>
              <a:endParaRPr lang="zh-CN" altLang="en-US" sz="2400" b="1" dirty="0">
                <a:solidFill>
                  <a:schemeClr val="accent2">
                    <a:lumMod val="50000"/>
                  </a:schemeClr>
                </a:solidFill>
                <a:ea typeface="微软雅黑" charset="0"/>
              </a:endParaRPr>
            </a:p>
          </p:txBody>
        </p:sp>
        <p:sp>
          <p:nvSpPr>
            <p:cNvPr id="5" name="文本框 4"/>
            <p:cNvSpPr txBox="1"/>
            <p:nvPr/>
          </p:nvSpPr>
          <p:spPr>
            <a:xfrm>
              <a:off x="1301045" y="1233616"/>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01</a:t>
              </a:r>
              <a:endParaRPr kumimoji="1" lang="zh-CN" altLang="en-US" sz="4800" dirty="0">
                <a:solidFill>
                  <a:schemeClr val="accent2">
                    <a:lumMod val="50000"/>
                  </a:schemeClr>
                </a:solidFill>
                <a:ea typeface="微软雅黑" charset="0"/>
              </a:endParaRPr>
            </a:p>
          </p:txBody>
        </p:sp>
      </p:grpSp>
      <p:grpSp>
        <p:nvGrpSpPr>
          <p:cNvPr id="17" name="组合 16"/>
          <p:cNvGrpSpPr/>
          <p:nvPr/>
        </p:nvGrpSpPr>
        <p:grpSpPr>
          <a:xfrm>
            <a:off x="1506513" y="1558619"/>
            <a:ext cx="4337755" cy="830997"/>
            <a:chOff x="1301045" y="1954951"/>
            <a:chExt cx="4337755" cy="830997"/>
          </a:xfrm>
        </p:grpSpPr>
        <p:sp>
          <p:nvSpPr>
            <p:cNvPr id="6" name="文本框 5"/>
            <p:cNvSpPr txBox="1"/>
            <p:nvPr/>
          </p:nvSpPr>
          <p:spPr>
            <a:xfrm>
              <a:off x="2229545" y="2081323"/>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TWO</a:t>
              </a:r>
              <a:r>
                <a:rPr lang="zh-CN" altLang="en-US" sz="2400" b="1" dirty="0" smtClean="0">
                  <a:solidFill>
                    <a:schemeClr val="accent2">
                      <a:lumMod val="50000"/>
                    </a:schemeClr>
                  </a:solidFill>
                  <a:ea typeface="微软雅黑" charset="0"/>
                </a:rPr>
                <a:t>    </a:t>
              </a:r>
              <a:r>
                <a:rPr lang="zh-CN" altLang="en-US" sz="2400" b="1" dirty="0">
                  <a:solidFill>
                    <a:schemeClr val="accent2">
                      <a:lumMod val="50000"/>
                    </a:schemeClr>
                  </a:solidFill>
                  <a:ea typeface="微软雅黑" charset="0"/>
                </a:rPr>
                <a:t>论文</a:t>
              </a:r>
              <a:r>
                <a:rPr lang="zh-CN" altLang="en-US" sz="2400" b="1" dirty="0" smtClean="0">
                  <a:solidFill>
                    <a:schemeClr val="accent2">
                      <a:lumMod val="50000"/>
                    </a:schemeClr>
                  </a:solidFill>
                  <a:ea typeface="微软雅黑" charset="0"/>
                </a:rPr>
                <a:t>结构</a:t>
              </a:r>
              <a:endParaRPr lang="zh-CN" altLang="en-US" sz="2400" b="1" dirty="0">
                <a:solidFill>
                  <a:schemeClr val="accent2">
                    <a:lumMod val="50000"/>
                  </a:schemeClr>
                </a:solidFill>
                <a:ea typeface="微软雅黑" charset="0"/>
              </a:endParaRPr>
            </a:p>
          </p:txBody>
        </p:sp>
        <p:sp>
          <p:nvSpPr>
            <p:cNvPr id="7" name="文本框 6"/>
            <p:cNvSpPr txBox="1"/>
            <p:nvPr/>
          </p:nvSpPr>
          <p:spPr>
            <a:xfrm>
              <a:off x="1301045" y="1954951"/>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02</a:t>
              </a:r>
              <a:endParaRPr kumimoji="1" lang="zh-CN" altLang="en-US" sz="4800" dirty="0">
                <a:solidFill>
                  <a:schemeClr val="accent2">
                    <a:lumMod val="50000"/>
                  </a:schemeClr>
                </a:solidFill>
                <a:ea typeface="微软雅黑" charset="0"/>
              </a:endParaRPr>
            </a:p>
          </p:txBody>
        </p:sp>
      </p:grpSp>
      <p:grpSp>
        <p:nvGrpSpPr>
          <p:cNvPr id="18" name="组合 17"/>
          <p:cNvGrpSpPr/>
          <p:nvPr/>
        </p:nvGrpSpPr>
        <p:grpSpPr>
          <a:xfrm>
            <a:off x="1506513" y="2411247"/>
            <a:ext cx="4337755" cy="830997"/>
            <a:chOff x="1301045" y="2676288"/>
            <a:chExt cx="4337755" cy="830997"/>
          </a:xfrm>
        </p:grpSpPr>
        <p:sp>
          <p:nvSpPr>
            <p:cNvPr id="8" name="文本框 7"/>
            <p:cNvSpPr txBox="1"/>
            <p:nvPr/>
          </p:nvSpPr>
          <p:spPr>
            <a:xfrm>
              <a:off x="2229545" y="2802660"/>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THREE</a:t>
              </a:r>
              <a:r>
                <a:rPr lang="zh-CN" altLang="en-US" sz="2400" b="1" dirty="0" smtClean="0">
                  <a:solidFill>
                    <a:schemeClr val="accent2">
                      <a:lumMod val="50000"/>
                    </a:schemeClr>
                  </a:solidFill>
                  <a:ea typeface="微软雅黑" charset="0"/>
                </a:rPr>
                <a:t>  目标跟踪</a:t>
              </a:r>
              <a:endParaRPr lang="zh-CN" altLang="en-US" sz="2400" b="1" dirty="0">
                <a:solidFill>
                  <a:schemeClr val="accent2">
                    <a:lumMod val="50000"/>
                  </a:schemeClr>
                </a:solidFill>
                <a:ea typeface="微软雅黑" charset="0"/>
              </a:endParaRPr>
            </a:p>
          </p:txBody>
        </p:sp>
        <p:sp>
          <p:nvSpPr>
            <p:cNvPr id="9" name="文本框 8"/>
            <p:cNvSpPr txBox="1"/>
            <p:nvPr/>
          </p:nvSpPr>
          <p:spPr>
            <a:xfrm>
              <a:off x="1301045" y="2676288"/>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03</a:t>
              </a:r>
              <a:endParaRPr kumimoji="1" lang="zh-CN" altLang="en-US" sz="4800" dirty="0">
                <a:solidFill>
                  <a:schemeClr val="accent2">
                    <a:lumMod val="50000"/>
                  </a:schemeClr>
                </a:solidFill>
                <a:ea typeface="微软雅黑" charset="0"/>
              </a:endParaRPr>
            </a:p>
          </p:txBody>
        </p:sp>
      </p:grpSp>
      <p:grpSp>
        <p:nvGrpSpPr>
          <p:cNvPr id="19" name="组合 18"/>
          <p:cNvGrpSpPr/>
          <p:nvPr/>
        </p:nvGrpSpPr>
        <p:grpSpPr>
          <a:xfrm>
            <a:off x="1506513" y="3263875"/>
            <a:ext cx="4337755" cy="830997"/>
            <a:chOff x="1301045" y="3397624"/>
            <a:chExt cx="4337755" cy="830997"/>
          </a:xfrm>
        </p:grpSpPr>
        <p:sp>
          <p:nvSpPr>
            <p:cNvPr id="10" name="文本框 9"/>
            <p:cNvSpPr txBox="1"/>
            <p:nvPr/>
          </p:nvSpPr>
          <p:spPr>
            <a:xfrm>
              <a:off x="2229545" y="3523996"/>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FOUR</a:t>
              </a:r>
              <a:r>
                <a:rPr lang="zh-CN" altLang="en-US" sz="2400" b="1" dirty="0" smtClean="0">
                  <a:solidFill>
                    <a:schemeClr val="accent2">
                      <a:lumMod val="50000"/>
                    </a:schemeClr>
                  </a:solidFill>
                  <a:ea typeface="微软雅黑" charset="0"/>
                </a:rPr>
                <a:t>  任务规划</a:t>
              </a:r>
              <a:endParaRPr kumimoji="1" lang="zh-CN" altLang="en-US" sz="2400" b="1" dirty="0">
                <a:solidFill>
                  <a:schemeClr val="accent2">
                    <a:lumMod val="50000"/>
                  </a:schemeClr>
                </a:solidFill>
                <a:ea typeface="微软雅黑" charset="0"/>
              </a:endParaRPr>
            </a:p>
          </p:txBody>
        </p:sp>
        <p:sp>
          <p:nvSpPr>
            <p:cNvPr id="11" name="文本框 10"/>
            <p:cNvSpPr txBox="1"/>
            <p:nvPr/>
          </p:nvSpPr>
          <p:spPr>
            <a:xfrm>
              <a:off x="1301045" y="3397624"/>
              <a:ext cx="867545" cy="830997"/>
            </a:xfrm>
            <a:prstGeom prst="rect">
              <a:avLst/>
            </a:prstGeom>
            <a:noFill/>
          </p:spPr>
          <p:txBody>
            <a:bodyPr wrap="none" rtlCol="0">
              <a:spAutoFit/>
            </a:bodyPr>
            <a:lstStyle/>
            <a:p>
              <a:pPr defTabSz="609585"/>
              <a:r>
                <a:rPr kumimoji="1" lang="en-US" altLang="zh-CN" sz="4800" dirty="0">
                  <a:solidFill>
                    <a:schemeClr val="accent2">
                      <a:lumMod val="50000"/>
                    </a:schemeClr>
                  </a:solidFill>
                  <a:ea typeface="微软雅黑" charset="0"/>
                </a:rPr>
                <a:t>04</a:t>
              </a:r>
              <a:endParaRPr kumimoji="1" lang="zh-CN" altLang="en-US" sz="4800" dirty="0">
                <a:solidFill>
                  <a:schemeClr val="accent2">
                    <a:lumMod val="50000"/>
                  </a:schemeClr>
                </a:solidFill>
                <a:ea typeface="微软雅黑" charset="0"/>
              </a:endParaRPr>
            </a:p>
          </p:txBody>
        </p:sp>
      </p:grpSp>
      <p:grpSp>
        <p:nvGrpSpPr>
          <p:cNvPr id="20" name="组合 19"/>
          <p:cNvGrpSpPr/>
          <p:nvPr/>
        </p:nvGrpSpPr>
        <p:grpSpPr>
          <a:xfrm>
            <a:off x="1506513" y="4116503"/>
            <a:ext cx="4490875" cy="830997"/>
            <a:chOff x="1301045" y="4118960"/>
            <a:chExt cx="4490875" cy="830997"/>
          </a:xfrm>
        </p:grpSpPr>
        <p:sp>
          <p:nvSpPr>
            <p:cNvPr id="12" name="文本框 11"/>
            <p:cNvSpPr txBox="1"/>
            <p:nvPr/>
          </p:nvSpPr>
          <p:spPr>
            <a:xfrm>
              <a:off x="2229545" y="4245332"/>
              <a:ext cx="356237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FIVE</a:t>
              </a:r>
              <a:r>
                <a:rPr lang="zh-CN" altLang="en-US" sz="2400" b="1" dirty="0" smtClean="0">
                  <a:solidFill>
                    <a:schemeClr val="accent2">
                      <a:lumMod val="50000"/>
                    </a:schemeClr>
                  </a:solidFill>
                  <a:ea typeface="微软雅黑" charset="0"/>
                </a:rPr>
                <a:t>    总结与不足</a:t>
              </a:r>
              <a:endParaRPr kumimoji="1" lang="zh-CN" altLang="en-US" sz="2400" b="1" dirty="0">
                <a:solidFill>
                  <a:schemeClr val="accent2">
                    <a:lumMod val="50000"/>
                  </a:schemeClr>
                </a:solidFill>
                <a:ea typeface="微软雅黑" charset="0"/>
              </a:endParaRPr>
            </a:p>
          </p:txBody>
        </p:sp>
        <p:sp>
          <p:nvSpPr>
            <p:cNvPr id="13" name="文本框 12"/>
            <p:cNvSpPr txBox="1"/>
            <p:nvPr/>
          </p:nvSpPr>
          <p:spPr>
            <a:xfrm>
              <a:off x="1301045" y="4118960"/>
              <a:ext cx="867545" cy="830997"/>
            </a:xfrm>
            <a:prstGeom prst="rect">
              <a:avLst/>
            </a:prstGeom>
            <a:noFill/>
          </p:spPr>
          <p:txBody>
            <a:bodyPr wrap="none" rtlCol="0">
              <a:spAutoFit/>
            </a:bodyPr>
            <a:lstStyle/>
            <a:p>
              <a:pPr defTabSz="609585"/>
              <a:r>
                <a:rPr kumimoji="1" lang="en-US" altLang="zh-CN" sz="4800" dirty="0" smtClean="0">
                  <a:solidFill>
                    <a:schemeClr val="accent2">
                      <a:lumMod val="50000"/>
                    </a:schemeClr>
                  </a:solidFill>
                  <a:ea typeface="微软雅黑" charset="0"/>
                </a:rPr>
                <a:t>05</a:t>
              </a:r>
              <a:endParaRPr kumimoji="1" lang="zh-CN" altLang="en-US" sz="4800" dirty="0">
                <a:solidFill>
                  <a:schemeClr val="accent2">
                    <a:lumMod val="50000"/>
                  </a:schemeClr>
                </a:solidFill>
                <a:ea typeface="微软雅黑" charset="0"/>
              </a:endParaRPr>
            </a:p>
          </p:txBody>
        </p:sp>
      </p:grpSp>
      <p:grpSp>
        <p:nvGrpSpPr>
          <p:cNvPr id="21" name="组合 20"/>
          <p:cNvGrpSpPr/>
          <p:nvPr/>
        </p:nvGrpSpPr>
        <p:grpSpPr>
          <a:xfrm>
            <a:off x="1506513" y="4969131"/>
            <a:ext cx="4337755" cy="830997"/>
            <a:chOff x="1301045" y="4840298"/>
            <a:chExt cx="4337755" cy="830997"/>
          </a:xfrm>
        </p:grpSpPr>
        <p:sp>
          <p:nvSpPr>
            <p:cNvPr id="14" name="文本框 13"/>
            <p:cNvSpPr txBox="1"/>
            <p:nvPr/>
          </p:nvSpPr>
          <p:spPr>
            <a:xfrm>
              <a:off x="2229545" y="4966670"/>
              <a:ext cx="3409255" cy="572464"/>
            </a:xfrm>
            <a:prstGeom prst="rect">
              <a:avLst/>
            </a:prstGeom>
            <a:noFill/>
          </p:spPr>
          <p:txBody>
            <a:bodyPr wrap="square" rtlCol="0">
              <a:spAutoFit/>
            </a:bodyPr>
            <a:lstStyle/>
            <a:p>
              <a:pPr defTabSz="609585">
                <a:lnSpc>
                  <a:spcPct val="130000"/>
                </a:lnSpc>
              </a:pPr>
              <a:r>
                <a:rPr lang="en-US" altLang="zh-CN" sz="2400" b="1" dirty="0">
                  <a:solidFill>
                    <a:schemeClr val="accent2">
                      <a:lumMod val="50000"/>
                    </a:schemeClr>
                  </a:solidFill>
                  <a:ea typeface="微软雅黑" charset="0"/>
                </a:rPr>
                <a:t>PART</a:t>
              </a:r>
              <a:r>
                <a:rPr lang="zh-CN" altLang="en-US" sz="2400" b="1" dirty="0">
                  <a:solidFill>
                    <a:schemeClr val="accent2">
                      <a:lumMod val="50000"/>
                    </a:schemeClr>
                  </a:solidFill>
                  <a:ea typeface="微软雅黑" charset="0"/>
                </a:rPr>
                <a:t> </a:t>
              </a:r>
              <a:r>
                <a:rPr lang="en-US" altLang="zh-CN" sz="2400" b="1" dirty="0" smtClean="0">
                  <a:solidFill>
                    <a:schemeClr val="accent2">
                      <a:lumMod val="50000"/>
                    </a:schemeClr>
                  </a:solidFill>
                  <a:ea typeface="微软雅黑" charset="0"/>
                </a:rPr>
                <a:t>SIX</a:t>
              </a:r>
              <a:r>
                <a:rPr lang="zh-CN" altLang="en-US" sz="2400" b="1" dirty="0" smtClean="0">
                  <a:solidFill>
                    <a:schemeClr val="accent2">
                      <a:lumMod val="50000"/>
                    </a:schemeClr>
                  </a:solidFill>
                  <a:ea typeface="微软雅黑" charset="0"/>
                </a:rPr>
                <a:t>      参考文献</a:t>
              </a:r>
              <a:endParaRPr kumimoji="1" lang="zh-CN" altLang="en-US" sz="2400" b="1" dirty="0">
                <a:solidFill>
                  <a:schemeClr val="accent2">
                    <a:lumMod val="50000"/>
                  </a:schemeClr>
                </a:solidFill>
                <a:ea typeface="微软雅黑" charset="0"/>
              </a:endParaRPr>
            </a:p>
          </p:txBody>
        </p:sp>
        <p:sp>
          <p:nvSpPr>
            <p:cNvPr id="15" name="文本框 14"/>
            <p:cNvSpPr txBox="1"/>
            <p:nvPr/>
          </p:nvSpPr>
          <p:spPr>
            <a:xfrm>
              <a:off x="1301045" y="4840298"/>
              <a:ext cx="867545" cy="830997"/>
            </a:xfrm>
            <a:prstGeom prst="rect">
              <a:avLst/>
            </a:prstGeom>
            <a:noFill/>
          </p:spPr>
          <p:txBody>
            <a:bodyPr wrap="none" rtlCol="0">
              <a:spAutoFit/>
            </a:bodyPr>
            <a:lstStyle/>
            <a:p>
              <a:pPr defTabSz="609585"/>
              <a:r>
                <a:rPr kumimoji="1" lang="en-US" altLang="zh-CN" sz="4800" dirty="0" smtClean="0">
                  <a:solidFill>
                    <a:schemeClr val="accent2">
                      <a:lumMod val="50000"/>
                    </a:schemeClr>
                  </a:solidFill>
                  <a:ea typeface="微软雅黑" charset="0"/>
                </a:rPr>
                <a:t>06</a:t>
              </a:r>
              <a:endParaRPr kumimoji="1" lang="zh-CN" altLang="en-US" sz="4800" dirty="0">
                <a:solidFill>
                  <a:schemeClr val="accent2">
                    <a:lumMod val="50000"/>
                  </a:schemeClr>
                </a:solidFill>
                <a:ea typeface="微软雅黑" charset="0"/>
              </a:endParaRPr>
            </a:p>
          </p:txBody>
        </p:sp>
      </p:grpSp>
    </p:spTree>
    <p:extLst>
      <p:ext uri="{BB962C8B-B14F-4D97-AF65-F5344CB8AC3E}">
        <p14:creationId xmlns:p14="http://schemas.microsoft.com/office/powerpoint/2010/main" val="3647129401"/>
      </p:ext>
    </p:extLst>
  </p:cSld>
  <p:clrMapOvr>
    <a:masterClrMapping/>
  </p:clrMapOvr>
  <mc:AlternateContent xmlns:mc="http://schemas.openxmlformats.org/markup-compatibility/2006">
    <mc:Choice xmlns:p14="http://schemas.microsoft.com/office/powerpoint/2010/main" Requires="p14">
      <p:transition spd="slow" p14:dur="1600" advTm="6466">
        <p14:conveyor dir="l"/>
      </p:transition>
    </mc:Choice>
    <mc:Fallback>
      <p:transition spd="slow" advTm="6466">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1663" y="3020091"/>
            <a:ext cx="6822702"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FOUR-TWO</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267912" y="4291309"/>
            <a:ext cx="3570208" cy="769441"/>
          </a:xfrm>
          <a:prstGeom prst="rect">
            <a:avLst/>
          </a:prstGeom>
          <a:noFill/>
        </p:spPr>
        <p:txBody>
          <a:bodyPr wrap="none" rtlCol="0">
            <a:spAutoFit/>
          </a:bodyPr>
          <a:lstStyle/>
          <a:p>
            <a:pPr algn="ctr"/>
            <a:r>
              <a:rPr kumimoji="1" lang="zh-CN" altLang="en-US" sz="4400" dirty="0">
                <a:solidFill>
                  <a:schemeClr val="bg1"/>
                </a:solidFill>
                <a:latin typeface="Century Gothic" panose="020B0502020202020204" pitchFamily="34" charset="0"/>
                <a:ea typeface="Microsoft YaHei" charset="0"/>
                <a:cs typeface="Microsoft YaHei" charset="0"/>
              </a:rPr>
              <a:t>在线</a:t>
            </a:r>
            <a:r>
              <a:rPr kumimoji="1" lang="zh-CN" altLang="en-US" sz="4400" dirty="0" smtClean="0">
                <a:solidFill>
                  <a:schemeClr val="bg1"/>
                </a:solidFill>
                <a:latin typeface="Century Gothic" panose="020B0502020202020204" pitchFamily="34" charset="0"/>
                <a:ea typeface="Microsoft YaHei" charset="0"/>
                <a:cs typeface="Microsoft YaHei" charset="0"/>
              </a:rPr>
              <a:t>任务规划</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3297444379"/>
      </p:ext>
    </p:extLst>
  </p:cSld>
  <p:clrMapOvr>
    <a:masterClrMapping/>
  </p:clrMapOvr>
  <p:transition spd="slow" advTm="4663">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FOUR-TWO  </a:t>
            </a:r>
            <a:r>
              <a:rPr kumimoji="1" lang="zh-CN" altLang="en-US" dirty="0">
                <a:latin typeface="微软雅黑" panose="020B0503020204020204" pitchFamily="34" charset="-122"/>
                <a:ea typeface="微软雅黑" panose="020B0503020204020204" pitchFamily="34" charset="-122"/>
              </a:rPr>
              <a:t>在线</a:t>
            </a:r>
            <a:r>
              <a:rPr kumimoji="1" lang="zh-CN" altLang="en-US" dirty="0" smtClean="0">
                <a:latin typeface="微软雅黑" panose="020B0503020204020204" pitchFamily="34" charset="-122"/>
                <a:ea typeface="微软雅黑" panose="020B0503020204020204" pitchFamily="34" charset="-122"/>
              </a:rPr>
              <a:t>任务规划</a:t>
            </a:r>
            <a:endParaRPr kumimoji="1"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sp>
        <p:nvSpPr>
          <p:cNvPr id="31" name="文本框 8"/>
          <p:cNvSpPr txBox="1"/>
          <p:nvPr/>
        </p:nvSpPr>
        <p:spPr>
          <a:xfrm>
            <a:off x="1555847" y="2320709"/>
            <a:ext cx="3619995" cy="18518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latin typeface="微软雅黑" panose="020B0503020204020204" pitchFamily="34" charset="-122"/>
                <a:ea typeface="微软雅黑" panose="020B0503020204020204" pitchFamily="34" charset="-122"/>
              </a:rPr>
              <a:t>多无人机在线任务规划的核心在于采用层次分解策略将整个任务规划的过程分解为两步：</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航路预测层和任务分配</a:t>
            </a:r>
            <a:r>
              <a:rPr lang="zh-CN" altLang="en-US" dirty="0" smtClean="0">
                <a:latin typeface="微软雅黑" panose="020B0503020204020204" pitchFamily="34" charset="-122"/>
                <a:ea typeface="微软雅黑" panose="020B0503020204020204" pitchFamily="34" charset="-122"/>
              </a:rPr>
              <a:t>层。</a:t>
            </a:r>
            <a:endParaRPr lang="en-US" altLang="zh-CN" dirty="0" smtClean="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整个</a:t>
            </a:r>
            <a:r>
              <a:rPr lang="zh-CN" altLang="en-US" dirty="0" smtClean="0">
                <a:latin typeface="微软雅黑" panose="020B0503020204020204" pitchFamily="34" charset="-122"/>
                <a:ea typeface="微软雅黑" panose="020B0503020204020204" pitchFamily="34" charset="-122"/>
              </a:rPr>
              <a:t>过程如右图所示。</a:t>
            </a:r>
            <a:endParaRPr lang="en-US" altLang="zh-CN" dirty="0" smtClean="0">
              <a:latin typeface="微软雅黑" panose="020B0503020204020204" pitchFamily="34" charset="-122"/>
              <a:ea typeface="微软雅黑" panose="020B0503020204020204" pitchFamily="34" charset="-122"/>
            </a:endParaRPr>
          </a:p>
        </p:txBody>
      </p:sp>
      <p:grpSp>
        <p:nvGrpSpPr>
          <p:cNvPr id="3" name="组合 2"/>
          <p:cNvGrpSpPr/>
          <p:nvPr/>
        </p:nvGrpSpPr>
        <p:grpSpPr>
          <a:xfrm>
            <a:off x="950259" y="2115671"/>
            <a:ext cx="4781060" cy="2325180"/>
            <a:chOff x="1717721" y="1140404"/>
            <a:chExt cx="3965904" cy="1806492"/>
          </a:xfrm>
        </p:grpSpPr>
        <p:sp>
          <p:nvSpPr>
            <p:cNvPr id="7" name="矩形 6"/>
            <p:cNvSpPr/>
            <p:nvPr/>
          </p:nvSpPr>
          <p:spPr>
            <a:xfrm>
              <a:off x="1717721" y="1140404"/>
              <a:ext cx="3965904" cy="1742258"/>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35" name="组 2"/>
            <p:cNvGrpSpPr/>
            <p:nvPr/>
          </p:nvGrpSpPr>
          <p:grpSpPr>
            <a:xfrm>
              <a:off x="5105450" y="2334022"/>
              <a:ext cx="578175" cy="612874"/>
              <a:chOff x="5285984" y="2972316"/>
              <a:chExt cx="578175" cy="612874"/>
            </a:xfrm>
          </p:grpSpPr>
          <p:sp>
            <p:nvSpPr>
              <p:cNvPr id="36" name="矩形 35"/>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矩形 36"/>
              <p:cNvSpPr/>
              <p:nvPr/>
            </p:nvSpPr>
            <p:spPr>
              <a:xfrm>
                <a:off x="5403389" y="3061970"/>
                <a:ext cx="343364" cy="523220"/>
              </a:xfrm>
              <a:prstGeom prst="rect">
                <a:avLst/>
              </a:prstGeom>
            </p:spPr>
            <p:txBody>
              <a:bodyPr wrap="none">
                <a:spAutoFit/>
              </a:bodyPr>
              <a:lstStyle/>
              <a:p>
                <a:pPr algn="ctr" defTabSz="609585"/>
                <a:r>
                  <a:rPr lang="zh-CN" altLang="en-US" sz="2800" b="1" dirty="0" smtClean="0">
                    <a:solidFill>
                      <a:schemeClr val="bg1"/>
                    </a:solidFill>
                    <a:ea typeface="微软雅黑" charset="0"/>
                  </a:rPr>
                  <a:t>*</a:t>
                </a:r>
                <a:endParaRPr lang="zh-CN" altLang="en-US" sz="2800" b="1" dirty="0">
                  <a:solidFill>
                    <a:schemeClr val="bg1"/>
                  </a:solidFill>
                  <a:ea typeface="微软雅黑" charset="0"/>
                </a:endParaRPr>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675" y="874938"/>
            <a:ext cx="4834667" cy="5884161"/>
          </a:xfrm>
          <a:prstGeom prst="rect">
            <a:avLst/>
          </a:prstGeom>
        </p:spPr>
      </p:pic>
    </p:spTree>
    <p:extLst>
      <p:ext uri="{BB962C8B-B14F-4D97-AF65-F5344CB8AC3E}">
        <p14:creationId xmlns:p14="http://schemas.microsoft.com/office/powerpoint/2010/main" val="733882165"/>
      </p:ext>
    </p:extLst>
  </p:cSld>
  <p:clrMapOvr>
    <a:masterClrMapping/>
  </p:clrMapOvr>
  <mc:AlternateContent xmlns:mc="http://schemas.openxmlformats.org/markup-compatibility/2006">
    <mc:Choice xmlns:p14="http://schemas.microsoft.com/office/powerpoint/2010/main" Requires="p14">
      <p:transition spd="med" p14:dur="700" advTm="68238">
        <p:fade/>
      </p:transition>
    </mc:Choice>
    <mc:Fallback>
      <p:transition spd="med" advTm="68238">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65414" y="1048871"/>
            <a:ext cx="8095762" cy="5152982"/>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FOUR-TWO  </a:t>
            </a:r>
            <a:r>
              <a:rPr kumimoji="1" lang="zh-CN" altLang="en-US" dirty="0">
                <a:latin typeface="微软雅黑" panose="020B0503020204020204" pitchFamily="34" charset="-122"/>
                <a:ea typeface="微软雅黑" panose="020B0503020204020204" pitchFamily="34" charset="-122"/>
              </a:rPr>
              <a:t>在线</a:t>
            </a:r>
            <a:r>
              <a:rPr kumimoji="1" lang="zh-CN" altLang="en-US" dirty="0" smtClean="0">
                <a:latin typeface="微软雅黑" panose="020B0503020204020204" pitchFamily="34" charset="-122"/>
                <a:ea typeface="微软雅黑" panose="020B0503020204020204" pitchFamily="34" charset="-122"/>
              </a:rPr>
              <a:t>任务规划</a:t>
            </a:r>
            <a:endParaRPr kumimoji="1" lang="zh-CN" altLang="en-US" dirty="0">
              <a:latin typeface="微软雅黑" panose="020B0503020204020204" pitchFamily="34" charset="-122"/>
              <a:ea typeface="微软雅黑" panose="020B0503020204020204" pitchFamily="34" charset="-122"/>
            </a:endParaRPr>
          </a:p>
        </p:txBody>
      </p:sp>
      <p:sp>
        <p:nvSpPr>
          <p:cNvPr id="31" name="文本框 8"/>
          <p:cNvSpPr txBox="1"/>
          <p:nvPr/>
        </p:nvSpPr>
        <p:spPr>
          <a:xfrm>
            <a:off x="3499894" y="1486315"/>
            <a:ext cx="4626802" cy="4462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charset="0"/>
                <a:ea typeface="微软雅黑" charset="0"/>
              </a:rPr>
              <a:t>      考虑到实际工程问题的复杂性以及任务规划问题的研究重点，在建模前对该问题做几点理想化</a:t>
            </a:r>
            <a:r>
              <a:rPr lang="zh-CN" altLang="en-US" dirty="0" smtClean="0">
                <a:solidFill>
                  <a:schemeClr val="bg1"/>
                </a:solidFill>
                <a:latin typeface="微软雅黑" charset="0"/>
                <a:ea typeface="微软雅黑" charset="0"/>
              </a:rPr>
              <a:t>假设，其中关键的亮点在于：</a:t>
            </a:r>
            <a:endParaRPr lang="en-US" altLang="zh-CN" dirty="0" smtClean="0">
              <a:solidFill>
                <a:schemeClr val="bg1"/>
              </a:solidFill>
              <a:latin typeface="微软雅黑" charset="0"/>
              <a:ea typeface="微软雅黑" charset="0"/>
            </a:endParaRPr>
          </a:p>
          <a:p>
            <a:endParaRPr lang="en-US" altLang="zh-CN" dirty="0">
              <a:solidFill>
                <a:schemeClr val="bg1"/>
              </a:solidFill>
              <a:latin typeface="微软雅黑" charset="0"/>
              <a:ea typeface="微软雅黑" charset="0"/>
            </a:endParaRPr>
          </a:p>
          <a:p>
            <a:endParaRPr lang="en-US" altLang="zh-CN" dirty="0" smtClean="0">
              <a:solidFill>
                <a:schemeClr val="bg1"/>
              </a:solidFill>
              <a:latin typeface="微软雅黑" charset="0"/>
              <a:ea typeface="微软雅黑" charset="0"/>
            </a:endParaRPr>
          </a:p>
          <a:p>
            <a:endParaRPr lang="en-US" dirty="0">
              <a:solidFill>
                <a:schemeClr val="bg1"/>
              </a:solidFill>
              <a:latin typeface="微软雅黑" charset="0"/>
              <a:ea typeface="微软雅黑" charset="0"/>
            </a:endParaRPr>
          </a:p>
          <a:p>
            <a:pPr marL="342900" lvl="0" indent="-342900">
              <a:buAutoNum type="arabicPeriod"/>
            </a:pPr>
            <a:r>
              <a:rPr lang="zh-CN" altLang="en-US" dirty="0" smtClean="0">
                <a:solidFill>
                  <a:schemeClr val="bg1"/>
                </a:solidFill>
                <a:latin typeface="微软雅黑" charset="0"/>
                <a:ea typeface="微软雅黑" charset="0"/>
              </a:rPr>
              <a:t>忽略</a:t>
            </a:r>
            <a:r>
              <a:rPr lang="zh-CN" altLang="en-US" dirty="0">
                <a:solidFill>
                  <a:schemeClr val="bg1"/>
                </a:solidFill>
                <a:latin typeface="微软雅黑" charset="0"/>
                <a:ea typeface="微软雅黑" charset="0"/>
              </a:rPr>
              <a:t>具体的驱逐过程，即不考虑无人机经过何种方式使得地面目标按照要求方向运动。假设单一无人机在到达地面目标一定距离以内可以控制地面目标的运动态势</a:t>
            </a:r>
            <a:r>
              <a:rPr lang="zh-CN" altLang="en-US" dirty="0" smtClean="0">
                <a:solidFill>
                  <a:schemeClr val="bg1"/>
                </a:solidFill>
                <a:latin typeface="微软雅黑" charset="0"/>
                <a:ea typeface="微软雅黑" charset="0"/>
              </a:rPr>
              <a:t>。</a:t>
            </a:r>
            <a:endParaRPr lang="en-US" altLang="zh-CN" dirty="0">
              <a:solidFill>
                <a:schemeClr val="bg1"/>
              </a:solidFill>
              <a:latin typeface="微软雅黑" charset="0"/>
              <a:ea typeface="微软雅黑" charset="0"/>
            </a:endParaRPr>
          </a:p>
          <a:p>
            <a:pPr marL="342900" lvl="0" indent="-342900">
              <a:buAutoNum type="arabicPeriod"/>
            </a:pPr>
            <a:endParaRPr lang="en-US" altLang="zh-CN" dirty="0" smtClean="0">
              <a:solidFill>
                <a:schemeClr val="bg1"/>
              </a:solidFill>
              <a:latin typeface="微软雅黑" charset="0"/>
              <a:ea typeface="微软雅黑" charset="0"/>
            </a:endParaRPr>
          </a:p>
          <a:p>
            <a:pPr marL="342900" indent="-342900">
              <a:buFontTx/>
              <a:buAutoNum type="arabicPeriod"/>
            </a:pPr>
            <a:r>
              <a:rPr lang="zh-CN" altLang="en-US" dirty="0" smtClean="0">
                <a:solidFill>
                  <a:schemeClr val="bg1"/>
                </a:solidFill>
                <a:latin typeface="微软雅黑" charset="0"/>
                <a:ea typeface="微软雅黑" charset="0"/>
              </a:rPr>
              <a:t>假设</a:t>
            </a:r>
            <a:r>
              <a:rPr lang="zh-CN" altLang="en-US" dirty="0">
                <a:solidFill>
                  <a:schemeClr val="bg1"/>
                </a:solidFill>
                <a:latin typeface="微软雅黑" charset="0"/>
                <a:ea typeface="微软雅黑" charset="0"/>
              </a:rPr>
              <a:t>无人机速度远大于地面机器人的</a:t>
            </a:r>
            <a:r>
              <a:rPr lang="zh-CN" altLang="en-US" dirty="0" smtClean="0">
                <a:solidFill>
                  <a:schemeClr val="bg1"/>
                </a:solidFill>
                <a:latin typeface="微软雅黑" charset="0"/>
                <a:ea typeface="微软雅黑" charset="0"/>
              </a:rPr>
              <a:t>速度。</a:t>
            </a:r>
            <a:endParaRPr lang="en-US" dirty="0">
              <a:solidFill>
                <a:schemeClr val="bg1"/>
              </a:solidFill>
              <a:latin typeface="微软雅黑" charset="0"/>
              <a:ea typeface="微软雅黑" charset="0"/>
            </a:endParaRPr>
          </a:p>
          <a:p>
            <a:pPr lvl="0"/>
            <a:endParaRPr lang="en-US" sz="1600" dirty="0" smtClean="0">
              <a:solidFill>
                <a:schemeClr val="bg1"/>
              </a:solidFill>
              <a:latin typeface="微软雅黑" charset="0"/>
              <a:ea typeface="微软雅黑" charset="0"/>
            </a:endParaRPr>
          </a:p>
          <a:p>
            <a:pPr lvl="0"/>
            <a:endParaRPr lang="en-US" sz="1600" dirty="0">
              <a:solidFill>
                <a:schemeClr val="bg1"/>
              </a:solidFill>
              <a:latin typeface="微软雅黑" charset="0"/>
              <a:ea typeface="微软雅黑" charset="0"/>
            </a:endParaRPr>
          </a:p>
        </p:txBody>
      </p:sp>
      <p:grpSp>
        <p:nvGrpSpPr>
          <p:cNvPr id="3" name="组合 2"/>
          <p:cNvGrpSpPr/>
          <p:nvPr/>
        </p:nvGrpSpPr>
        <p:grpSpPr>
          <a:xfrm>
            <a:off x="1765414" y="1048871"/>
            <a:ext cx="8095762" cy="5926732"/>
            <a:chOff x="1717721" y="1140404"/>
            <a:chExt cx="3965904" cy="2003868"/>
          </a:xfrm>
        </p:grpSpPr>
        <p:sp>
          <p:nvSpPr>
            <p:cNvPr id="7" name="矩形 6"/>
            <p:cNvSpPr/>
            <p:nvPr/>
          </p:nvSpPr>
          <p:spPr>
            <a:xfrm>
              <a:off x="1717721" y="1140404"/>
              <a:ext cx="3965904" cy="1742258"/>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矩形 36"/>
            <p:cNvSpPr/>
            <p:nvPr/>
          </p:nvSpPr>
          <p:spPr>
            <a:xfrm>
              <a:off x="5307733" y="2621052"/>
              <a:ext cx="343364" cy="523220"/>
            </a:xfrm>
            <a:prstGeom prst="rect">
              <a:avLst/>
            </a:prstGeom>
          </p:spPr>
          <p:txBody>
            <a:bodyPr wrap="none">
              <a:spAutoFit/>
            </a:bodyPr>
            <a:lstStyle/>
            <a:p>
              <a:pPr algn="ctr" defTabSz="609585"/>
              <a:r>
                <a:rPr lang="zh-CN" altLang="en-US" sz="2800" b="1" dirty="0" smtClean="0">
                  <a:solidFill>
                    <a:schemeClr val="bg1"/>
                  </a:solidFill>
                  <a:ea typeface="微软雅黑" charset="0"/>
                </a:rPr>
                <a:t>*</a:t>
              </a:r>
              <a:endParaRPr lang="zh-CN" altLang="en-US" sz="2800" b="1" dirty="0">
                <a:solidFill>
                  <a:schemeClr val="bg1"/>
                </a:solidFill>
                <a:ea typeface="微软雅黑" charset="0"/>
              </a:endParaRPr>
            </a:p>
          </p:txBody>
        </p:sp>
      </p:grpSp>
    </p:spTree>
    <p:extLst>
      <p:ext uri="{BB962C8B-B14F-4D97-AF65-F5344CB8AC3E}">
        <p14:creationId xmlns:p14="http://schemas.microsoft.com/office/powerpoint/2010/main" val="2039633964"/>
      </p:ext>
    </p:extLst>
  </p:cSld>
  <p:clrMapOvr>
    <a:masterClrMapping/>
  </p:clrMapOvr>
  <mc:AlternateContent xmlns:mc="http://schemas.openxmlformats.org/markup-compatibility/2006">
    <mc:Choice xmlns:p14="http://schemas.microsoft.com/office/powerpoint/2010/main" Requires="p14">
      <p:transition spd="med" p14:dur="700" advTm="24675">
        <p:fade/>
      </p:transition>
    </mc:Choice>
    <mc:Fallback>
      <p:transition spd="med" advTm="24675">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9405810" cy="4133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a:latin typeface="微软雅黑" panose="020B0503020204020204" pitchFamily="34" charset="-122"/>
                <a:ea typeface="微软雅黑" panose="020B0503020204020204" pitchFamily="34" charset="-122"/>
              </a:rPr>
              <a:t>航迹预测层</a:t>
            </a:r>
          </a:p>
        </p:txBody>
      </p:sp>
      <p:sp>
        <p:nvSpPr>
          <p:cNvPr id="7" name="矩形 6"/>
          <p:cNvSpPr/>
          <p:nvPr/>
        </p:nvSpPr>
        <p:spPr>
          <a:xfrm>
            <a:off x="1138518" y="992584"/>
            <a:ext cx="4680000" cy="2519993"/>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矩形 7"/>
          <p:cNvSpPr/>
          <p:nvPr/>
        </p:nvSpPr>
        <p:spPr>
          <a:xfrm>
            <a:off x="6229918" y="1000956"/>
            <a:ext cx="4680000" cy="2520000"/>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矩形 12"/>
          <p:cNvSpPr/>
          <p:nvPr/>
        </p:nvSpPr>
        <p:spPr>
          <a:xfrm>
            <a:off x="1179279" y="3904152"/>
            <a:ext cx="4680000" cy="2520000"/>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矩形 17"/>
          <p:cNvSpPr/>
          <p:nvPr/>
        </p:nvSpPr>
        <p:spPr>
          <a:xfrm>
            <a:off x="6229917" y="3898897"/>
            <a:ext cx="4680000" cy="2520000"/>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矩形 21"/>
          <p:cNvSpPr/>
          <p:nvPr/>
        </p:nvSpPr>
        <p:spPr>
          <a:xfrm>
            <a:off x="3772137" y="3061970"/>
            <a:ext cx="877163"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栅格图</a:t>
            </a:r>
            <a:endParaRPr lang="zh-CN" altLang="en-US" b="1" dirty="0">
              <a:solidFill>
                <a:schemeClr val="tx1">
                  <a:lumMod val="75000"/>
                  <a:lumOff val="25000"/>
                </a:schemeClr>
              </a:solidFill>
              <a:ea typeface="微软雅黑" charset="0"/>
            </a:endParaRPr>
          </a:p>
        </p:txBody>
      </p:sp>
      <p:sp>
        <p:nvSpPr>
          <p:cNvPr id="24" name="矩形 23"/>
          <p:cNvSpPr/>
          <p:nvPr/>
        </p:nvSpPr>
        <p:spPr>
          <a:xfrm>
            <a:off x="3656719" y="3980180"/>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预测时域</a:t>
            </a:r>
            <a:endParaRPr lang="zh-CN" altLang="en-US" b="1" dirty="0">
              <a:solidFill>
                <a:schemeClr val="tx1">
                  <a:lumMod val="75000"/>
                  <a:lumOff val="25000"/>
                </a:schemeClr>
              </a:solidFill>
              <a:ea typeface="微软雅黑" charset="0"/>
            </a:endParaRPr>
          </a:p>
        </p:txBody>
      </p:sp>
      <p:sp>
        <p:nvSpPr>
          <p:cNvPr id="25" name="矩形 24"/>
          <p:cNvSpPr/>
          <p:nvPr/>
        </p:nvSpPr>
        <p:spPr>
          <a:xfrm>
            <a:off x="7322257" y="3980180"/>
            <a:ext cx="1107996"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航路分解</a:t>
            </a:r>
            <a:endParaRPr lang="zh-CN" altLang="en-US" b="1" dirty="0">
              <a:solidFill>
                <a:schemeClr val="tx1">
                  <a:lumMod val="75000"/>
                  <a:lumOff val="25000"/>
                </a:schemeClr>
              </a:solidFill>
              <a:ea typeface="微软雅黑" charset="0"/>
            </a:endParaRPr>
          </a:p>
        </p:txBody>
      </p:sp>
      <p:sp>
        <p:nvSpPr>
          <p:cNvPr id="26" name="矩形 25"/>
          <p:cNvSpPr/>
          <p:nvPr/>
        </p:nvSpPr>
        <p:spPr>
          <a:xfrm>
            <a:off x="6973498" y="3035877"/>
            <a:ext cx="1380506" cy="369332"/>
          </a:xfrm>
          <a:prstGeom prst="rect">
            <a:avLst/>
          </a:prstGeom>
        </p:spPr>
        <p:txBody>
          <a:bodyPr wrap="none">
            <a:spAutoFit/>
          </a:bodyPr>
          <a:lstStyle/>
          <a:p>
            <a:pPr algn="ctr" defTabSz="609585"/>
            <a:r>
              <a:rPr lang="en-US" altLang="zh-CN" b="1" dirty="0" smtClean="0">
                <a:solidFill>
                  <a:schemeClr val="tx1">
                    <a:lumMod val="75000"/>
                    <a:lumOff val="25000"/>
                  </a:schemeClr>
                </a:solidFill>
                <a:ea typeface="微软雅黑" charset="0"/>
              </a:rPr>
              <a:t>A*</a:t>
            </a:r>
            <a:r>
              <a:rPr lang="zh-CN" altLang="en-US" b="1" dirty="0" smtClean="0">
                <a:solidFill>
                  <a:schemeClr val="tx1">
                    <a:lumMod val="75000"/>
                    <a:lumOff val="25000"/>
                  </a:schemeClr>
                </a:solidFill>
                <a:ea typeface="微软雅黑" charset="0"/>
              </a:rPr>
              <a:t>算法求解</a:t>
            </a:r>
            <a:endParaRPr lang="zh-CN" altLang="en-US" b="1" dirty="0">
              <a:solidFill>
                <a:schemeClr val="tx1">
                  <a:lumMod val="75000"/>
                  <a:lumOff val="25000"/>
                </a:schemeClr>
              </a:solidFill>
              <a:ea typeface="微软雅黑" charset="0"/>
            </a:endParaRPr>
          </a:p>
        </p:txBody>
      </p:sp>
      <p:grpSp>
        <p:nvGrpSpPr>
          <p:cNvPr id="3" name="组 2"/>
          <p:cNvGrpSpPr/>
          <p:nvPr/>
        </p:nvGrpSpPr>
        <p:grpSpPr>
          <a:xfrm>
            <a:off x="5240343" y="2963937"/>
            <a:ext cx="578175" cy="548640"/>
            <a:chOff x="5285984" y="2972316"/>
            <a:chExt cx="578175" cy="548640"/>
          </a:xfrm>
        </p:grpSpPr>
        <p:sp>
          <p:nvSpPr>
            <p:cNvPr id="11" name="矩形 10"/>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p:cNvSpPr/>
            <p:nvPr/>
          </p:nvSpPr>
          <p:spPr>
            <a:xfrm>
              <a:off x="5352895"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01</a:t>
              </a:r>
              <a:endParaRPr lang="zh-CN" altLang="en-US" b="1" dirty="0">
                <a:solidFill>
                  <a:schemeClr val="bg1"/>
                </a:solidFill>
                <a:ea typeface="微软雅黑" charset="0"/>
              </a:endParaRPr>
            </a:p>
          </p:txBody>
        </p:sp>
      </p:grpSp>
      <p:grpSp>
        <p:nvGrpSpPr>
          <p:cNvPr id="4" name="组 3"/>
          <p:cNvGrpSpPr/>
          <p:nvPr/>
        </p:nvGrpSpPr>
        <p:grpSpPr>
          <a:xfrm>
            <a:off x="6239125" y="2980868"/>
            <a:ext cx="578174" cy="548640"/>
            <a:chOff x="6248368" y="2972316"/>
            <a:chExt cx="578174" cy="548640"/>
          </a:xfrm>
        </p:grpSpPr>
        <p:sp>
          <p:nvSpPr>
            <p:cNvPr id="20" name="矩形 19"/>
            <p:cNvSpPr/>
            <p:nvPr/>
          </p:nvSpPr>
          <p:spPr>
            <a:xfrm>
              <a:off x="6248368" y="297231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grpSp>
      <p:grpSp>
        <p:nvGrpSpPr>
          <p:cNvPr id="6" name="组 5"/>
          <p:cNvGrpSpPr/>
          <p:nvPr/>
        </p:nvGrpSpPr>
        <p:grpSpPr>
          <a:xfrm>
            <a:off x="6229918" y="3890526"/>
            <a:ext cx="578175" cy="548640"/>
            <a:chOff x="6229918" y="3890526"/>
            <a:chExt cx="578175" cy="548640"/>
          </a:xfrm>
        </p:grpSpPr>
        <p:sp>
          <p:nvSpPr>
            <p:cNvPr id="21" name="矩形 20"/>
            <p:cNvSpPr/>
            <p:nvPr/>
          </p:nvSpPr>
          <p:spPr>
            <a:xfrm>
              <a:off x="6229918" y="389052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p:cNvSpPr/>
            <p:nvPr/>
          </p:nvSpPr>
          <p:spPr>
            <a:xfrm>
              <a:off x="6296829"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04</a:t>
              </a:r>
              <a:endParaRPr lang="zh-CN" altLang="en-US" b="1" dirty="0">
                <a:solidFill>
                  <a:schemeClr val="bg1"/>
                </a:solidFill>
                <a:ea typeface="微软雅黑" charset="0"/>
              </a:endParaRPr>
            </a:p>
          </p:txBody>
        </p:sp>
      </p:grpSp>
      <p:grpSp>
        <p:nvGrpSpPr>
          <p:cNvPr id="5" name="组 4"/>
          <p:cNvGrpSpPr/>
          <p:nvPr/>
        </p:nvGrpSpPr>
        <p:grpSpPr>
          <a:xfrm>
            <a:off x="5285984" y="3890526"/>
            <a:ext cx="578174" cy="548640"/>
            <a:chOff x="5285984" y="3890526"/>
            <a:chExt cx="578174" cy="548640"/>
          </a:xfrm>
        </p:grpSpPr>
        <p:sp>
          <p:nvSpPr>
            <p:cNvPr id="14" name="矩形 13"/>
            <p:cNvSpPr/>
            <p:nvPr/>
          </p:nvSpPr>
          <p:spPr>
            <a:xfrm>
              <a:off x="5285984" y="389052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p:cNvSpPr/>
            <p:nvPr/>
          </p:nvSpPr>
          <p:spPr>
            <a:xfrm>
              <a:off x="5352895" y="398018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03</a:t>
              </a:r>
              <a:endParaRPr lang="zh-CN" altLang="en-US" b="1" dirty="0">
                <a:solidFill>
                  <a:schemeClr val="bg1"/>
                </a:solidFill>
                <a:ea typeface="微软雅黑" charset="0"/>
              </a:endParaRPr>
            </a:p>
          </p:txBody>
        </p:sp>
      </p:grpSp>
      <p:sp>
        <p:nvSpPr>
          <p:cNvPr id="32" name="文本框 8"/>
          <p:cNvSpPr txBox="1"/>
          <p:nvPr/>
        </p:nvSpPr>
        <p:spPr>
          <a:xfrm>
            <a:off x="6593284" y="1072329"/>
            <a:ext cx="4089430" cy="18577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算法是一种比较简单但是结果比较好的求解两点之间最短路线的方法。</a:t>
            </a:r>
            <a:endParaRPr lang="en-US" altLang="zh-CN" dirty="0">
              <a:solidFill>
                <a:schemeClr val="tx1">
                  <a:lumMod val="75000"/>
                  <a:lumOff val="25000"/>
                </a:schemeClr>
              </a:solidFill>
              <a:latin typeface="微软雅黑" charset="0"/>
              <a:ea typeface="微软雅黑" charset="0"/>
            </a:endParaRPr>
          </a:p>
          <a:p>
            <a:pPr algn="just">
              <a:lnSpc>
                <a:spcPct val="130000"/>
              </a:lnSpc>
            </a:pPr>
            <a:r>
              <a:rPr lang="zh-CN" altLang="en-US" dirty="0">
                <a:solidFill>
                  <a:schemeClr val="tx1">
                    <a:lumMod val="75000"/>
                    <a:lumOff val="25000"/>
                  </a:schemeClr>
                </a:solidFill>
                <a:latin typeface="微软雅黑" charset="0"/>
                <a:ea typeface="微软雅黑" charset="0"/>
              </a:rPr>
              <a:t>根据时间的推移，迭代使用</a:t>
            </a:r>
            <a:r>
              <a:rPr lang="en-US" altLang="zh-CN" dirty="0">
                <a:solidFill>
                  <a:schemeClr val="tx1">
                    <a:lumMod val="75000"/>
                    <a:lumOff val="25000"/>
                  </a:schemeClr>
                </a:solidFill>
                <a:latin typeface="微软雅黑" charset="0"/>
                <a:ea typeface="微软雅黑" charset="0"/>
              </a:rPr>
              <a:t>A*</a:t>
            </a:r>
            <a:r>
              <a:rPr lang="zh-CN" altLang="en-US" dirty="0">
                <a:solidFill>
                  <a:schemeClr val="tx1">
                    <a:lumMod val="75000"/>
                    <a:lumOff val="25000"/>
                  </a:schemeClr>
                </a:solidFill>
                <a:latin typeface="微软雅黑" charset="0"/>
                <a:ea typeface="微软雅黑" charset="0"/>
              </a:rPr>
              <a:t>算法，最终生成某点到另一运动目标的航路，并且在其中考虑避障。</a:t>
            </a:r>
          </a:p>
        </p:txBody>
      </p:sp>
      <p:sp>
        <p:nvSpPr>
          <p:cNvPr id="33" name="文本框 8"/>
          <p:cNvSpPr txBox="1"/>
          <p:nvPr/>
        </p:nvSpPr>
        <p:spPr>
          <a:xfrm>
            <a:off x="6659253" y="4719082"/>
            <a:ext cx="3619995" cy="11726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chemeClr val="tx1">
                    <a:lumMod val="75000"/>
                    <a:lumOff val="25000"/>
                  </a:schemeClr>
                </a:solidFill>
                <a:latin typeface="微软雅黑" charset="0"/>
                <a:ea typeface="微软雅黑" charset="0"/>
              </a:rPr>
              <a:t>根据空中牧羊犬行动的具体情况，将航路分为两个部分：</a:t>
            </a:r>
            <a:r>
              <a:rPr lang="en-US" altLang="zh-CN" dirty="0" smtClean="0">
                <a:solidFill>
                  <a:schemeClr val="tx1">
                    <a:lumMod val="75000"/>
                    <a:lumOff val="25000"/>
                  </a:schemeClr>
                </a:solidFill>
                <a:latin typeface="微软雅黑" charset="0"/>
                <a:ea typeface="微软雅黑" charset="0"/>
              </a:rPr>
              <a:t>1.</a:t>
            </a:r>
            <a:r>
              <a:rPr lang="zh-CN" altLang="en-US" dirty="0" smtClean="0">
                <a:solidFill>
                  <a:schemeClr val="tx1">
                    <a:lumMod val="75000"/>
                    <a:lumOff val="25000"/>
                  </a:schemeClr>
                </a:solidFill>
                <a:latin typeface="微软雅黑" charset="0"/>
                <a:ea typeface="微软雅黑" charset="0"/>
              </a:rPr>
              <a:t>追踪，</a:t>
            </a:r>
            <a:r>
              <a:rPr lang="en-US" altLang="zh-CN" dirty="0" smtClean="0">
                <a:solidFill>
                  <a:schemeClr val="tx1">
                    <a:lumMod val="75000"/>
                    <a:lumOff val="25000"/>
                  </a:schemeClr>
                </a:solidFill>
                <a:latin typeface="微软雅黑" charset="0"/>
                <a:ea typeface="微软雅黑" charset="0"/>
              </a:rPr>
              <a:t>2.</a:t>
            </a:r>
            <a:r>
              <a:rPr lang="zh-CN" altLang="en-US" dirty="0" smtClean="0">
                <a:solidFill>
                  <a:schemeClr val="tx1">
                    <a:lumMod val="75000"/>
                    <a:lumOff val="25000"/>
                  </a:schemeClr>
                </a:solidFill>
                <a:latin typeface="微软雅黑" charset="0"/>
                <a:ea typeface="微软雅黑" charset="0"/>
              </a:rPr>
              <a:t>驱逐。</a:t>
            </a:r>
            <a:endParaRPr lang="zh-CN" altLang="en-US" dirty="0">
              <a:solidFill>
                <a:schemeClr val="tx1">
                  <a:lumMod val="75000"/>
                  <a:lumOff val="25000"/>
                </a:schemeClr>
              </a:solidFill>
              <a:latin typeface="微软雅黑" charset="0"/>
              <a:ea typeface="微软雅黑" charset="0"/>
            </a:endParaRPr>
          </a:p>
        </p:txBody>
      </p:sp>
      <p:sp>
        <p:nvSpPr>
          <p:cNvPr id="34" name="文本框 8"/>
          <p:cNvSpPr txBox="1"/>
          <p:nvPr/>
        </p:nvSpPr>
        <p:spPr>
          <a:xfrm>
            <a:off x="1739479" y="4581999"/>
            <a:ext cx="3619995"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r>
              <a:rPr lang="zh-CN" altLang="en-US" sz="1600" dirty="0">
                <a:latin typeface="微软雅黑" panose="020B0503020204020204" pitchFamily="34" charset="-122"/>
                <a:ea typeface="微软雅黑" panose="020B0503020204020204" pitchFamily="34" charset="-122"/>
              </a:rPr>
              <a:t>航路预测的信息来源在于每一个时刻获取的目标和障碍物的运动态势，根据此对设置的预测时域的预测信息进行判断与更新，并做出是否重规划的决定。</a:t>
            </a:r>
            <a:endParaRPr 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675311" y="1241355"/>
            <a:ext cx="3748335"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空间采用栅格图进行离散化，并规定各运动单位的运动方向为</a:t>
            </a:r>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个。</a:t>
            </a:r>
            <a:endParaRPr lang="en-US" dirty="0">
              <a:latin typeface="微软雅黑" panose="020B0503020204020204" pitchFamily="34" charset="-122"/>
              <a:ea typeface="微软雅黑" panose="020B0503020204020204" pitchFamily="34" charset="-122"/>
            </a:endParaRPr>
          </a:p>
        </p:txBody>
      </p:sp>
      <p:pic>
        <p:nvPicPr>
          <p:cNvPr id="5122" name="Picture 2" descr="时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372" y="4507413"/>
            <a:ext cx="3550882" cy="131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栅格图路线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4477" y="4430795"/>
            <a:ext cx="2447043" cy="183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untitl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135" y="4322201"/>
            <a:ext cx="2505754" cy="188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4702" y="1211691"/>
            <a:ext cx="2025754" cy="1606633"/>
          </a:xfrm>
          <a:prstGeom prst="rect">
            <a:avLst/>
          </a:prstGeom>
        </p:spPr>
      </p:pic>
      <p:sp>
        <p:nvSpPr>
          <p:cNvPr id="10" name="Rectangle 2"/>
          <p:cNvSpPr>
            <a:spLocks noChangeArrowheads="1"/>
          </p:cNvSpPr>
          <p:nvPr/>
        </p:nvSpPr>
        <p:spPr bwMode="auto">
          <a:xfrm>
            <a:off x="8906568" y="2614594"/>
            <a:ext cx="148028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5" name="对象 14"/>
          <p:cNvGraphicFramePr>
            <a:graphicFrameLocks noChangeAspect="1"/>
          </p:cNvGraphicFramePr>
          <p:nvPr>
            <p:extLst>
              <p:ext uri="{D42A27DB-BD31-4B8C-83A1-F6EECF244321}">
                <p14:modId xmlns:p14="http://schemas.microsoft.com/office/powerpoint/2010/main" val="2820412679"/>
              </p:ext>
            </p:extLst>
          </p:nvPr>
        </p:nvGraphicFramePr>
        <p:xfrm>
          <a:off x="8906568" y="2593202"/>
          <a:ext cx="1776146" cy="308895"/>
        </p:xfrm>
        <a:graphic>
          <a:graphicData uri="http://schemas.openxmlformats.org/presentationml/2006/ole">
            <mc:AlternateContent xmlns:mc="http://schemas.openxmlformats.org/markup-compatibility/2006">
              <mc:Choice xmlns:v="urn:schemas-microsoft-com:vml" Requires="v">
                <p:oleObj spid="_x0000_s6155" name="Equation" r:id="rId8" imgW="1167893" imgH="203112" progId="Equation.DSMT4">
                  <p:embed/>
                </p:oleObj>
              </mc:Choice>
              <mc:Fallback>
                <p:oleObj name="Equation" r:id="rId8" imgW="1167893" imgH="203112"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6568" y="2593202"/>
                        <a:ext cx="1776146" cy="30889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62088633"/>
      </p:ext>
    </p:extLst>
  </p:cSld>
  <p:clrMapOvr>
    <a:masterClrMapping/>
  </p:clrMapOvr>
  <mc:AlternateContent xmlns:mc="http://schemas.openxmlformats.org/markup-compatibility/2006">
    <mc:Choice xmlns:p14="http://schemas.microsoft.com/office/powerpoint/2010/main" Requires="p14">
      <p:transition spd="med" p14:dur="700" advTm="82719">
        <p:fade/>
      </p:transition>
    </mc:Choice>
    <mc:Fallback>
      <p:transition spd="med" advTm="8271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fade">
                                      <p:cBhvr>
                                        <p:cTn id="18" dur="5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3"/>
                                        </p:tgtEl>
                                      </p:cBhvr>
                                    </p:animEffect>
                                    <p:set>
                                      <p:cBhvr>
                                        <p:cTn id="23" dur="1" fill="hold">
                                          <p:stCondLst>
                                            <p:cond delay="499"/>
                                          </p:stCondLst>
                                        </p:cTn>
                                        <p:tgtEl>
                                          <p:spTgt spid="33"/>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123"/>
                                        </p:tgtEl>
                                        <p:attrNameLst>
                                          <p:attrName>style.visibility</p:attrName>
                                        </p:attrNameLst>
                                      </p:cBhvr>
                                      <p:to>
                                        <p:strVal val="visible"/>
                                      </p:to>
                                    </p:set>
                                    <p:animEffect transition="in" filter="fade">
                                      <p:cBhvr>
                                        <p:cTn id="26" dur="500"/>
                                        <p:tgtEl>
                                          <p:spTgt spid="51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24"/>
                                        </p:tgtEl>
                                        <p:attrNameLst>
                                          <p:attrName>style.visibility</p:attrName>
                                        </p:attrNameLst>
                                      </p:cBhvr>
                                      <p:to>
                                        <p:strVal val="visible"/>
                                      </p:to>
                                    </p:set>
                                    <p:animEffect transition="in" filter="fade">
                                      <p:cBhvr>
                                        <p:cTn id="3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dirty="0" smtClean="0">
                <a:latin typeface="微软雅黑" panose="020B0503020204020204" pitchFamily="34" charset="-122"/>
                <a:ea typeface="微软雅黑" panose="020B0503020204020204" pitchFamily="34" charset="-122"/>
              </a:rPr>
              <a:t>任务规划层</a:t>
            </a:r>
            <a:endParaRPr kumimoji="1"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sp>
        <p:nvSpPr>
          <p:cNvPr id="10" name="矩形 9"/>
          <p:cNvSpPr/>
          <p:nvPr/>
        </p:nvSpPr>
        <p:spPr>
          <a:xfrm>
            <a:off x="977154" y="1075766"/>
            <a:ext cx="3388658" cy="1740838"/>
          </a:xfrm>
          <a:prstGeom prst="rect">
            <a:avLst/>
          </a:prstGeom>
          <a:noFill/>
          <a:ln w="12700">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矩形 10"/>
          <p:cNvSpPr/>
          <p:nvPr/>
        </p:nvSpPr>
        <p:spPr>
          <a:xfrm>
            <a:off x="4428545" y="2816603"/>
            <a:ext cx="6780229" cy="3682520"/>
          </a:xfrm>
          <a:prstGeom prst="rect">
            <a:avLst/>
          </a:prstGeom>
          <a:no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12" name="组 2"/>
          <p:cNvGrpSpPr/>
          <p:nvPr/>
        </p:nvGrpSpPr>
        <p:grpSpPr>
          <a:xfrm>
            <a:off x="3783459" y="2273407"/>
            <a:ext cx="578175" cy="548640"/>
            <a:chOff x="5285984" y="2972316"/>
            <a:chExt cx="578175" cy="548640"/>
          </a:xfrm>
        </p:grpSpPr>
        <p:sp>
          <p:nvSpPr>
            <p:cNvPr id="13" name="矩形 12"/>
            <p:cNvSpPr/>
            <p:nvPr/>
          </p:nvSpPr>
          <p:spPr>
            <a:xfrm>
              <a:off x="5285984" y="2972316"/>
              <a:ext cx="578175" cy="5486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矩形 13"/>
            <p:cNvSpPr/>
            <p:nvPr/>
          </p:nvSpPr>
          <p:spPr>
            <a:xfrm>
              <a:off x="5352895"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01</a:t>
              </a:r>
              <a:endParaRPr lang="zh-CN" altLang="en-US" b="1" dirty="0">
                <a:solidFill>
                  <a:schemeClr val="bg1"/>
                </a:solidFill>
                <a:ea typeface="微软雅黑" charset="0"/>
              </a:endParaRPr>
            </a:p>
          </p:txBody>
        </p:sp>
      </p:grpSp>
      <p:grpSp>
        <p:nvGrpSpPr>
          <p:cNvPr id="15" name="组 3"/>
          <p:cNvGrpSpPr/>
          <p:nvPr/>
        </p:nvGrpSpPr>
        <p:grpSpPr>
          <a:xfrm>
            <a:off x="4428545" y="5950483"/>
            <a:ext cx="578174" cy="548640"/>
            <a:chOff x="6248368" y="2972316"/>
            <a:chExt cx="578174" cy="548640"/>
          </a:xfrm>
        </p:grpSpPr>
        <p:sp>
          <p:nvSpPr>
            <p:cNvPr id="16" name="矩形 15"/>
            <p:cNvSpPr/>
            <p:nvPr/>
          </p:nvSpPr>
          <p:spPr>
            <a:xfrm>
              <a:off x="6248368" y="2972316"/>
              <a:ext cx="578174" cy="5486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矩形 16"/>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grpSp>
      <p:sp>
        <p:nvSpPr>
          <p:cNvPr id="4" name="文本框 3"/>
          <p:cNvSpPr txBox="1"/>
          <p:nvPr/>
        </p:nvSpPr>
        <p:spPr>
          <a:xfrm>
            <a:off x="1611220" y="1187011"/>
            <a:ext cx="2456330"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t=1</a:t>
            </a:r>
            <a:r>
              <a:rPr lang="zh-CN" altLang="en-US" dirty="0" smtClean="0">
                <a:latin typeface="微软雅黑" panose="020B0503020204020204" pitchFamily="34" charset="-122"/>
                <a:ea typeface="微软雅黑" panose="020B0503020204020204" pitchFamily="34" charset="-122"/>
              </a:rPr>
              <a:t>时，进行预规划，根据初始信息进行预测航路，然后运用改进</a:t>
            </a:r>
            <a:r>
              <a:rPr lang="en-US" altLang="zh-CN" dirty="0" smtClean="0">
                <a:latin typeface="微软雅黑" panose="020B0503020204020204" pitchFamily="34" charset="-122"/>
                <a:ea typeface="微软雅黑" panose="020B0503020204020204" pitchFamily="34" charset="-122"/>
              </a:rPr>
              <a:t>ACO</a:t>
            </a:r>
            <a:r>
              <a:rPr lang="zh-CN" altLang="en-US" dirty="0" smtClean="0">
                <a:latin typeface="微软雅黑" panose="020B0503020204020204" pitchFamily="34" charset="-122"/>
                <a:ea typeface="微软雅黑" panose="020B0503020204020204" pitchFamily="34" charset="-122"/>
              </a:rPr>
              <a:t>进行规划。</a:t>
            </a:r>
            <a:endParaRPr lang="en-US"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295065" y="3039492"/>
            <a:ext cx="5268087" cy="286232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重规划的时间点，设定在每次完成某项任务的时刻以及每次预测数据与采集数据不同的时刻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重</a:t>
            </a:r>
            <a:r>
              <a:rPr lang="zh-CN" altLang="en-US" dirty="0">
                <a:latin typeface="微软雅黑" panose="020B0503020204020204" pitchFamily="34" charset="-122"/>
                <a:ea typeface="微软雅黑" panose="020B0503020204020204" pitchFamily="34" charset="-122"/>
              </a:rPr>
              <a:t>规划得到的任务序列，需要满足当前时刻已完成的任务顺序不可改变的原则，以此对重规划的结果进行约束和筛选</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在重规划时无人机并不在某一目标点或起点，因此需要对任务损耗矩阵进行修正</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
        <p:nvSpPr>
          <p:cNvPr id="20" name="矩形 19"/>
          <p:cNvSpPr/>
          <p:nvPr/>
        </p:nvSpPr>
        <p:spPr>
          <a:xfrm>
            <a:off x="2839385" y="2385996"/>
            <a:ext cx="877163"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预规划</a:t>
            </a:r>
            <a:endParaRPr lang="zh-CN" altLang="en-US" b="1" dirty="0">
              <a:solidFill>
                <a:schemeClr val="tx1">
                  <a:lumMod val="75000"/>
                  <a:lumOff val="25000"/>
                </a:schemeClr>
              </a:solidFill>
              <a:ea typeface="微软雅黑" charset="0"/>
            </a:endParaRPr>
          </a:p>
        </p:txBody>
      </p:sp>
      <p:sp>
        <p:nvSpPr>
          <p:cNvPr id="21" name="矩形 20"/>
          <p:cNvSpPr/>
          <p:nvPr/>
        </p:nvSpPr>
        <p:spPr>
          <a:xfrm>
            <a:off x="5224422" y="5989557"/>
            <a:ext cx="877163"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重规划</a:t>
            </a:r>
          </a:p>
        </p:txBody>
      </p:sp>
      <p:sp>
        <p:nvSpPr>
          <p:cNvPr id="3" name="Rectangle 2"/>
          <p:cNvSpPr>
            <a:spLocks noChangeArrowheads="1"/>
          </p:cNvSpPr>
          <p:nvPr/>
        </p:nvSpPr>
        <p:spPr bwMode="auto">
          <a:xfrm flipV="1">
            <a:off x="4813862" y="3404234"/>
            <a:ext cx="77669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1375693471"/>
              </p:ext>
            </p:extLst>
          </p:nvPr>
        </p:nvGraphicFramePr>
        <p:xfrm>
          <a:off x="4921358" y="5549540"/>
          <a:ext cx="6015503" cy="356116"/>
        </p:xfrm>
        <a:graphic>
          <a:graphicData uri="http://schemas.openxmlformats.org/presentationml/2006/ole">
            <mc:AlternateContent xmlns:mc="http://schemas.openxmlformats.org/markup-compatibility/2006">
              <mc:Choice xmlns:v="urn:schemas-microsoft-com:vml" Requires="v">
                <p:oleObj spid="_x0000_s5144" name="Equation" r:id="rId3" imgW="4470400" imgH="215900" progId="Equation.DSMT4">
                  <p:embed/>
                </p:oleObj>
              </mc:Choice>
              <mc:Fallback>
                <p:oleObj name="Equation" r:id="rId3" imgW="44704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58" y="5549540"/>
                        <a:ext cx="6015503" cy="356116"/>
                      </a:xfrm>
                      <a:prstGeom prst="rect">
                        <a:avLst/>
                      </a:prstGeom>
                      <a:noFill/>
                    </p:spPr>
                  </p:pic>
                </p:oleObj>
              </mc:Fallback>
            </mc:AlternateContent>
          </a:graphicData>
        </a:graphic>
      </p:graphicFrame>
    </p:spTree>
    <p:extLst>
      <p:ext uri="{BB962C8B-B14F-4D97-AF65-F5344CB8AC3E}">
        <p14:creationId xmlns:p14="http://schemas.microsoft.com/office/powerpoint/2010/main" val="180123849"/>
      </p:ext>
    </p:extLst>
  </p:cSld>
  <p:clrMapOvr>
    <a:masterClrMapping/>
  </p:clrMapOvr>
  <mc:AlternateContent xmlns:mc="http://schemas.openxmlformats.org/markup-compatibility/2006">
    <mc:Choice xmlns:p14="http://schemas.microsoft.com/office/powerpoint/2010/main" Requires="p14">
      <p:transition spd="med" p14:dur="700" advTm="38713">
        <p:fade/>
      </p:transition>
    </mc:Choice>
    <mc:Fallback>
      <p:transition spd="med" advTm="38713">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FOUR-TWO  </a:t>
            </a:r>
            <a:r>
              <a:rPr kumimoji="1" lang="zh-CN" altLang="en-US" dirty="0">
                <a:latin typeface="微软雅黑" panose="020B0503020204020204" pitchFamily="34" charset="-122"/>
                <a:ea typeface="微软雅黑" panose="020B0503020204020204" pitchFamily="34" charset="-122"/>
              </a:rPr>
              <a:t>在线</a:t>
            </a:r>
            <a:r>
              <a:rPr kumimoji="1" lang="zh-CN" altLang="en-US" dirty="0" smtClean="0">
                <a:latin typeface="微软雅黑" panose="020B0503020204020204" pitchFamily="34" charset="-122"/>
                <a:ea typeface="微软雅黑" panose="020B0503020204020204" pitchFamily="34" charset="-122"/>
              </a:rPr>
              <a:t>任务规划</a:t>
            </a:r>
            <a:endParaRPr kumimoji="1"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642" y="1689118"/>
            <a:ext cx="9061358" cy="1742184"/>
          </a:xfrm>
          <a:prstGeom prst="rect">
            <a:avLst/>
          </a:prstGeom>
        </p:spPr>
      </p:pic>
      <p:sp>
        <p:nvSpPr>
          <p:cNvPr id="5" name="文本框 4"/>
          <p:cNvSpPr txBox="1"/>
          <p:nvPr/>
        </p:nvSpPr>
        <p:spPr>
          <a:xfrm>
            <a:off x="742042" y="869576"/>
            <a:ext cx="3603812"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在线任务规划实验</a:t>
            </a:r>
            <a:endParaRPr lang="en-US" sz="32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662464"/>
            <a:ext cx="5334000" cy="4000500"/>
          </a:xfrm>
          <a:prstGeom prst="rect">
            <a:avLst/>
          </a:prstGeom>
        </p:spPr>
      </p:pic>
    </p:spTree>
    <p:extLst>
      <p:ext uri="{BB962C8B-B14F-4D97-AF65-F5344CB8AC3E}">
        <p14:creationId xmlns:p14="http://schemas.microsoft.com/office/powerpoint/2010/main" val="3417744414"/>
      </p:ext>
    </p:extLst>
  </p:cSld>
  <p:clrMapOvr>
    <a:masterClrMapping/>
  </p:clrMapOvr>
  <mc:AlternateContent xmlns:mc="http://schemas.openxmlformats.org/markup-compatibility/2006">
    <mc:Choice xmlns:p14="http://schemas.microsoft.com/office/powerpoint/2010/main" Requires="p14">
      <p:transition spd="med" p14:dur="700" advTm="21903">
        <p:fade/>
      </p:transition>
    </mc:Choice>
    <mc:Fallback>
      <p:transition spd="med" advTm="21903">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2" y="2287917"/>
            <a:ext cx="5814892" cy="439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FOUR-TWO  </a:t>
            </a:r>
            <a:r>
              <a:rPr kumimoji="1" lang="zh-CN" altLang="en-US" dirty="0">
                <a:latin typeface="微软雅黑" panose="020B0503020204020204" pitchFamily="34" charset="-122"/>
                <a:ea typeface="微软雅黑" panose="020B0503020204020204" pitchFamily="34" charset="-122"/>
              </a:rPr>
              <a:t>在线</a:t>
            </a:r>
            <a:r>
              <a:rPr kumimoji="1" lang="zh-CN" altLang="en-US" dirty="0" smtClean="0">
                <a:latin typeface="微软雅黑" panose="020B0503020204020204" pitchFamily="34" charset="-122"/>
                <a:ea typeface="微软雅黑" panose="020B0503020204020204" pitchFamily="34" charset="-122"/>
              </a:rPr>
              <a:t>任务规划</a:t>
            </a:r>
            <a:endParaRPr kumimoji="1"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sp>
        <p:nvSpPr>
          <p:cNvPr id="5" name="文本框 4"/>
          <p:cNvSpPr txBox="1"/>
          <p:nvPr/>
        </p:nvSpPr>
        <p:spPr>
          <a:xfrm>
            <a:off x="742042" y="869576"/>
            <a:ext cx="3603812"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在线任务规划实验</a:t>
            </a:r>
            <a:endParaRPr lang="en-US" sz="32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76804715"/>
              </p:ext>
            </p:extLst>
          </p:nvPr>
        </p:nvGraphicFramePr>
        <p:xfrm>
          <a:off x="2734272" y="1622833"/>
          <a:ext cx="6257290" cy="548640"/>
        </p:xfrm>
        <a:graphic>
          <a:graphicData uri="http://schemas.openxmlformats.org/drawingml/2006/table">
            <a:tbl>
              <a:tblPr firstRow="1" firstCol="1" bandRow="1">
                <a:tableStyleId>{5C22544A-7EE6-4342-B048-85BDC9FD1C3A}</a:tableStyleId>
              </a:tblPr>
              <a:tblGrid>
                <a:gridCol w="1238250"/>
                <a:gridCol w="1254760"/>
                <a:gridCol w="1254760"/>
                <a:gridCol w="1254760"/>
                <a:gridCol w="1254760"/>
              </a:tblGrid>
              <a:tr h="0">
                <a:tc>
                  <a:txBody>
                    <a:bodyPr/>
                    <a:lstStyle/>
                    <a:p>
                      <a:pPr algn="ctr">
                        <a:lnSpc>
                          <a:spcPct val="150000"/>
                        </a:lnSpc>
                        <a:spcAft>
                          <a:spcPts val="0"/>
                        </a:spcAft>
                        <a:tabLst>
                          <a:tab pos="540385" algn="ctr"/>
                          <a:tab pos="5850890" algn="dec"/>
                        </a:tabLst>
                      </a:pPr>
                      <a:r>
                        <a:rPr lang="zh-CN" sz="1200" kern="100" dirty="0">
                          <a:effectLst/>
                        </a:rPr>
                        <a:t>节点编号</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6</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5</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4</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3</a:t>
                      </a:r>
                      <a:endParaRPr lang="en-US" sz="1200" kern="100">
                        <a:effectLst/>
                        <a:latin typeface="TimesNewRoman,Bold"/>
                        <a:ea typeface="宋体" panose="02010600030101010101" pitchFamily="2" charset="-122"/>
                        <a:cs typeface="TimesNewRoman,Bold"/>
                      </a:endParaRPr>
                    </a:p>
                  </a:txBody>
                  <a:tcPr marL="68580" marR="68580" marT="0" marB="0"/>
                </a:tc>
              </a:tr>
              <a:tr h="0">
                <a:tc>
                  <a:txBody>
                    <a:bodyPr/>
                    <a:lstStyle/>
                    <a:p>
                      <a:pPr algn="ctr">
                        <a:lnSpc>
                          <a:spcPct val="150000"/>
                        </a:lnSpc>
                        <a:spcAft>
                          <a:spcPts val="0"/>
                        </a:spcAft>
                        <a:tabLst>
                          <a:tab pos="540385" algn="ctr"/>
                          <a:tab pos="5850890" algn="dec"/>
                        </a:tabLst>
                      </a:pPr>
                      <a:r>
                        <a:rPr lang="zh-CN" sz="1200" kern="100" dirty="0">
                          <a:effectLst/>
                        </a:rPr>
                        <a:t>节点编号</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dirty="0">
                          <a:effectLst/>
                        </a:rPr>
                        <a:t>6</a:t>
                      </a:r>
                      <a:endParaRPr lang="en-US" sz="1200" kern="100" dirty="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2</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dirty="0">
                          <a:effectLst/>
                        </a:rPr>
                        <a:t> </a:t>
                      </a:r>
                      <a:endParaRPr lang="en-US" sz="1200" kern="100" dirty="0">
                        <a:effectLst/>
                        <a:latin typeface="TimesNewRoman,Bold"/>
                        <a:ea typeface="宋体" panose="02010600030101010101" pitchFamily="2" charset="-122"/>
                        <a:cs typeface="TimesNewRoman,Bold"/>
                      </a:endParaRPr>
                    </a:p>
                  </a:txBody>
                  <a:tcPr marL="68580" marR="68580" marT="0" marB="0"/>
                </a:tc>
              </a:tr>
            </a:tbl>
          </a:graphicData>
        </a:graphic>
      </p:graphicFrame>
      <p:sp>
        <p:nvSpPr>
          <p:cNvPr id="6" name="文本框 5"/>
          <p:cNvSpPr txBox="1"/>
          <p:nvPr/>
        </p:nvSpPr>
        <p:spPr>
          <a:xfrm>
            <a:off x="742042" y="1643629"/>
            <a:ext cx="253701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初始规划结果</a:t>
            </a:r>
            <a:r>
              <a:rPr lang="zh-CN" altLang="en-US" dirty="0" smtClean="0"/>
              <a:t>：</a:t>
            </a:r>
            <a:endParaRPr lang="en-US" dirty="0"/>
          </a:p>
        </p:txBody>
      </p:sp>
      <p:pic>
        <p:nvPicPr>
          <p:cNvPr id="7170"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811" y="2287918"/>
            <a:ext cx="6970190" cy="439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946000"/>
      </p:ext>
    </p:extLst>
  </p:cSld>
  <p:clrMapOvr>
    <a:masterClrMapping/>
  </p:clrMapOvr>
  <mc:AlternateContent xmlns:mc="http://schemas.openxmlformats.org/markup-compatibility/2006">
    <mc:Choice xmlns:p14="http://schemas.microsoft.com/office/powerpoint/2010/main" Requires="p14">
      <p:transition spd="med" p14:dur="700" advTm="22150">
        <p:fade/>
      </p:transition>
    </mc:Choice>
    <mc:Fallback>
      <p:transition spd="med" advTm="2215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6"/>
            <a:ext cx="6313182" cy="4914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a:t>
            </a:r>
            <a:r>
              <a:rPr kumimoji="1" lang="en-US" altLang="zh-CN" dirty="0" smtClean="0">
                <a:latin typeface="微软雅黑" panose="020B0503020204020204" pitchFamily="34" charset="-122"/>
                <a:ea typeface="微软雅黑" panose="020B0503020204020204" pitchFamily="34" charset="-122"/>
              </a:rPr>
              <a:t>FOUR-TWO  </a:t>
            </a:r>
            <a:r>
              <a:rPr kumimoji="1" lang="zh-CN" altLang="en-US" dirty="0">
                <a:latin typeface="微软雅黑" panose="020B0503020204020204" pitchFamily="34" charset="-122"/>
                <a:ea typeface="微软雅黑" panose="020B0503020204020204" pitchFamily="34" charset="-122"/>
              </a:rPr>
              <a:t>在线</a:t>
            </a:r>
            <a:r>
              <a:rPr kumimoji="1" lang="zh-CN" altLang="en-US" dirty="0" smtClean="0">
                <a:latin typeface="微软雅黑" panose="020B0503020204020204" pitchFamily="34" charset="-122"/>
                <a:ea typeface="微软雅黑" panose="020B0503020204020204" pitchFamily="34" charset="-122"/>
              </a:rPr>
              <a:t>任务规划</a:t>
            </a:r>
            <a:endParaRPr kumimoji="1" lang="zh-CN" altLang="en-US" dirty="0">
              <a:latin typeface="微软雅黑" panose="020B0503020204020204" pitchFamily="34" charset="-122"/>
              <a:ea typeface="微软雅黑" panose="020B0503020204020204" pitchFamily="34" charset="-122"/>
            </a:endParaRPr>
          </a:p>
        </p:txBody>
      </p:sp>
      <p:sp>
        <p:nvSpPr>
          <p:cNvPr id="28" name="矩形 27"/>
          <p:cNvSpPr/>
          <p:nvPr/>
        </p:nvSpPr>
        <p:spPr>
          <a:xfrm>
            <a:off x="6296829" y="3061970"/>
            <a:ext cx="444352" cy="369332"/>
          </a:xfrm>
          <a:prstGeom prst="rect">
            <a:avLst/>
          </a:prstGeom>
        </p:spPr>
        <p:txBody>
          <a:bodyPr wrap="none">
            <a:spAutoFit/>
          </a:bodyPr>
          <a:lstStyle/>
          <a:p>
            <a:pPr algn="ctr" defTabSz="609585"/>
            <a:r>
              <a:rPr lang="en-US" altLang="zh-CN" b="1" dirty="0" smtClean="0">
                <a:solidFill>
                  <a:schemeClr val="bg1"/>
                </a:solidFill>
                <a:ea typeface="微软雅黑" charset="0"/>
              </a:rPr>
              <a:t>02</a:t>
            </a:r>
            <a:endParaRPr lang="zh-CN" altLang="en-US" b="1" dirty="0">
              <a:solidFill>
                <a:schemeClr val="bg1"/>
              </a:solidFill>
              <a:ea typeface="微软雅黑" charset="0"/>
            </a:endParaRPr>
          </a:p>
        </p:txBody>
      </p:sp>
      <p:sp>
        <p:nvSpPr>
          <p:cNvPr id="5" name="文本框 4"/>
          <p:cNvSpPr txBox="1"/>
          <p:nvPr/>
        </p:nvSpPr>
        <p:spPr>
          <a:xfrm>
            <a:off x="742042" y="869576"/>
            <a:ext cx="3603812"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在线任务规划实验</a:t>
            </a:r>
            <a:endParaRPr lang="en-US" sz="3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265" y="1795145"/>
            <a:ext cx="9395358" cy="1407188"/>
          </a:xfrm>
          <a:prstGeom prst="rect">
            <a:avLst/>
          </a:prstGeom>
        </p:spPr>
      </p:pic>
      <p:sp>
        <p:nvSpPr>
          <p:cNvPr id="10" name="文本框 9"/>
          <p:cNvSpPr txBox="1"/>
          <p:nvPr/>
        </p:nvSpPr>
        <p:spPr>
          <a:xfrm>
            <a:off x="742042" y="1643629"/>
            <a:ext cx="253701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重</a:t>
            </a:r>
            <a:r>
              <a:rPr lang="zh-CN" altLang="en-US" dirty="0" smtClean="0">
                <a:latin typeface="微软雅黑" panose="020B0503020204020204" pitchFamily="34" charset="-122"/>
                <a:ea typeface="微软雅黑" panose="020B0503020204020204" pitchFamily="34" charset="-122"/>
              </a:rPr>
              <a:t>规划结果</a:t>
            </a:r>
            <a:r>
              <a:rPr lang="zh-CN" altLang="en-US" dirty="0" smtClean="0"/>
              <a:t>：</a:t>
            </a:r>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2835009712"/>
              </p:ext>
            </p:extLst>
          </p:nvPr>
        </p:nvGraphicFramePr>
        <p:xfrm>
          <a:off x="3022040" y="1622833"/>
          <a:ext cx="4946650" cy="610870"/>
        </p:xfrm>
        <a:graphic>
          <a:graphicData uri="http://schemas.openxmlformats.org/drawingml/2006/table">
            <a:tbl>
              <a:tblPr firstRow="1" firstCol="1" bandRow="1">
                <a:tableStyleId>{5C22544A-7EE6-4342-B048-85BDC9FD1C3A}</a:tableStyleId>
              </a:tblPr>
              <a:tblGrid>
                <a:gridCol w="881380"/>
                <a:gridCol w="932815"/>
                <a:gridCol w="932815"/>
                <a:gridCol w="933450"/>
                <a:gridCol w="1266190"/>
              </a:tblGrid>
              <a:tr h="302895">
                <a:tc>
                  <a:txBody>
                    <a:bodyPr/>
                    <a:lstStyle/>
                    <a:p>
                      <a:pPr algn="ctr">
                        <a:lnSpc>
                          <a:spcPct val="150000"/>
                        </a:lnSpc>
                        <a:spcAft>
                          <a:spcPts val="0"/>
                        </a:spcAft>
                        <a:tabLst>
                          <a:tab pos="540385" algn="ctr"/>
                          <a:tab pos="5850890" algn="dec"/>
                        </a:tabLst>
                      </a:pPr>
                      <a:r>
                        <a:rPr lang="zh-CN" sz="1200" kern="100">
                          <a:effectLst/>
                        </a:rPr>
                        <a:t>节点编号</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6</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5</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1</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4</a:t>
                      </a:r>
                      <a:endParaRPr lang="en-US" sz="1200" kern="100">
                        <a:effectLst/>
                        <a:latin typeface="TimesNewRoman,Bold"/>
                        <a:ea typeface="宋体" panose="02010600030101010101" pitchFamily="2" charset="-122"/>
                        <a:cs typeface="TimesNewRoman,Bold"/>
                      </a:endParaRPr>
                    </a:p>
                  </a:txBody>
                  <a:tcPr marL="68580" marR="68580" marT="0" marB="0"/>
                </a:tc>
              </a:tr>
              <a:tr h="307975">
                <a:tc>
                  <a:txBody>
                    <a:bodyPr/>
                    <a:lstStyle/>
                    <a:p>
                      <a:pPr algn="ctr">
                        <a:lnSpc>
                          <a:spcPct val="150000"/>
                        </a:lnSpc>
                        <a:spcAft>
                          <a:spcPts val="0"/>
                        </a:spcAft>
                        <a:tabLst>
                          <a:tab pos="540385" algn="ctr"/>
                          <a:tab pos="5850890" algn="dec"/>
                        </a:tabLst>
                      </a:pPr>
                      <a:r>
                        <a:rPr lang="zh-CN" sz="1200" kern="100">
                          <a:effectLst/>
                        </a:rPr>
                        <a:t>节点编号</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6</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3</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a:effectLst/>
                        </a:rPr>
                        <a:t>2</a:t>
                      </a:r>
                      <a:endParaRPr lang="en-US" sz="1200" kern="100">
                        <a:effectLst/>
                        <a:latin typeface="TimesNewRoman,Bold"/>
                        <a:ea typeface="宋体" panose="02010600030101010101" pitchFamily="2" charset="-122"/>
                        <a:cs typeface="TimesNewRoman,Bold"/>
                      </a:endParaRPr>
                    </a:p>
                  </a:txBody>
                  <a:tcPr marL="68580" marR="68580" marT="0" marB="0"/>
                </a:tc>
                <a:tc>
                  <a:txBody>
                    <a:bodyPr/>
                    <a:lstStyle/>
                    <a:p>
                      <a:pPr algn="ctr">
                        <a:lnSpc>
                          <a:spcPct val="150000"/>
                        </a:lnSpc>
                        <a:spcAft>
                          <a:spcPts val="0"/>
                        </a:spcAft>
                        <a:tabLst>
                          <a:tab pos="540385" algn="ctr"/>
                          <a:tab pos="5850890" algn="dec"/>
                        </a:tabLst>
                      </a:pPr>
                      <a:r>
                        <a:rPr lang="en-CA" sz="1200" kern="100" dirty="0">
                          <a:effectLst/>
                        </a:rPr>
                        <a:t> </a:t>
                      </a:r>
                      <a:endParaRPr lang="en-US" sz="1200" kern="100" dirty="0">
                        <a:effectLst/>
                        <a:latin typeface="TimesNewRoman,Bold"/>
                        <a:ea typeface="宋体" panose="02010600030101010101" pitchFamily="2" charset="-122"/>
                        <a:cs typeface="TimesNewRoman,Bold"/>
                      </a:endParaRPr>
                    </a:p>
                  </a:txBody>
                  <a:tcPr marL="68580" marR="68580" marT="0" marB="0"/>
                </a:tc>
              </a:tr>
            </a:tbl>
          </a:graphicData>
        </a:graphic>
      </p:graphicFrame>
      <p:pic>
        <p:nvPicPr>
          <p:cNvPr id="9217" name="Picture 1"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81" y="2422981"/>
            <a:ext cx="5702578" cy="43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1_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7059" y="2402185"/>
            <a:ext cx="6284259" cy="433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117144470"/>
      </p:ext>
    </p:extLst>
  </p:cSld>
  <p:clrMapOvr>
    <a:masterClrMapping/>
  </p:clrMapOvr>
  <mc:AlternateContent xmlns:mc="http://schemas.openxmlformats.org/markup-compatibility/2006">
    <mc:Choice xmlns:p14="http://schemas.microsoft.com/office/powerpoint/2010/main" Requires="p14">
      <p:transition spd="med" p14:dur="700" advTm="21738">
        <p:fade/>
      </p:transition>
    </mc:Choice>
    <mc:Fallback>
      <p:transition spd="med" advTm="2173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217"/>
                                        </p:tgtEl>
                                        <p:attrNameLst>
                                          <p:attrName>style.visibility</p:attrName>
                                        </p:attrNameLst>
                                      </p:cBhvr>
                                      <p:to>
                                        <p:strVal val="visible"/>
                                      </p:to>
                                    </p:set>
                                    <p:animEffect transition="in" filter="fade">
                                      <p:cBhvr>
                                        <p:cTn id="16" dur="500"/>
                                        <p:tgtEl>
                                          <p:spTgt spid="9217"/>
                                        </p:tgtEl>
                                      </p:cBhvr>
                                    </p:animEffect>
                                  </p:childTnLst>
                                </p:cTn>
                              </p:par>
                              <p:par>
                                <p:cTn id="17" presetID="10" presetClass="entr" presetSubtype="0" fill="hold" nodeType="with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fade">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8299" y="3020091"/>
            <a:ext cx="4229428"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FIVE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550038" y="4291309"/>
            <a:ext cx="3005951"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总结与不足</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964011617"/>
      </p:ext>
    </p:extLst>
  </p:cSld>
  <p:clrMapOvr>
    <a:masterClrMapping/>
  </p:clrMapOvr>
  <p:transition spd="slow" advTm="7011">
    <p:comb/>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FIVE    </a:t>
            </a:r>
            <a:r>
              <a:rPr kumimoji="1" lang="zh-CN" altLang="en-US" dirty="0" smtClean="0">
                <a:latin typeface="微软雅黑" panose="020B0503020204020204" pitchFamily="34" charset="-122"/>
                <a:ea typeface="微软雅黑" panose="020B0503020204020204" pitchFamily="34" charset="-122"/>
              </a:rPr>
              <a:t>总结</a:t>
            </a:r>
            <a:endParaRPr kumimoji="1"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4007" r="-1"/>
          <a:stretch/>
        </p:blipFill>
        <p:spPr>
          <a:xfrm>
            <a:off x="-18288" y="1353140"/>
            <a:ext cx="4783719" cy="4796752"/>
          </a:xfrm>
          <a:prstGeom prst="rect">
            <a:avLst/>
          </a:prstGeom>
        </p:spPr>
      </p:pic>
      <p:sp>
        <p:nvSpPr>
          <p:cNvPr id="4" name="矩形 3"/>
          <p:cNvSpPr/>
          <p:nvPr/>
        </p:nvSpPr>
        <p:spPr>
          <a:xfrm>
            <a:off x="4999892" y="1353140"/>
            <a:ext cx="7192108" cy="479675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sp>
        <p:nvSpPr>
          <p:cNvPr id="6" name="文本框 8"/>
          <p:cNvSpPr txBox="1"/>
          <p:nvPr/>
        </p:nvSpPr>
        <p:spPr>
          <a:xfrm>
            <a:off x="5610159" y="2597354"/>
            <a:ext cx="6070853"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）毕设过程中，阅读</a:t>
            </a:r>
            <a:r>
              <a:rPr lang="zh-CN" altLang="en-US" sz="1600" dirty="0">
                <a:latin typeface="微软雅黑" panose="020B0503020204020204" pitchFamily="34" charset="-122"/>
                <a:ea typeface="微软雅黑" panose="020B0503020204020204" pitchFamily="34" charset="-122"/>
              </a:rPr>
              <a:t>大量中外相关文献，对其进行总结学习</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）研究了二维空间无人机群的离线任务规划的方法</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）研究了二维空间无人机群的在线任务规划的方法</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）研究学习了目标识别与跟踪技术</a:t>
            </a:r>
            <a:r>
              <a:rPr lang="zh-CN" altLang="en-US" sz="1600" dirty="0" smtClean="0">
                <a:latin typeface="微软雅黑" panose="020B0503020204020204" pitchFamily="34" charset="-122"/>
                <a:ea typeface="微软雅黑" panose="020B0503020204020204" pitchFamily="34" charset="-122"/>
              </a:rPr>
              <a:t>。</a:t>
            </a:r>
            <a:endParaRPr 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655053"/>
      </p:ext>
    </p:extLst>
  </p:cSld>
  <p:clrMapOvr>
    <a:masterClrMapping/>
  </p:clrMapOvr>
  <mc:AlternateContent xmlns:mc="http://schemas.openxmlformats.org/markup-compatibility/2006">
    <mc:Choice xmlns:p14="http://schemas.microsoft.com/office/powerpoint/2010/main" Requires="p14">
      <p:transition spd="med" p14:dur="700" advTm="13065">
        <p:fade/>
      </p:transition>
    </mc:Choice>
    <mc:Fallback>
      <p:transition spd="med" advTm="13065">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5400" y="3020091"/>
            <a:ext cx="4335226"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a:solidFill>
                  <a:schemeClr val="bg1"/>
                </a:solidFill>
                <a:latin typeface="Century Gothic" panose="020B0502020202020204" pitchFamily="34" charset="0"/>
                <a:ea typeface="Microsoft YaHei" charset="0"/>
                <a:cs typeface="Microsoft YaHei" charset="0"/>
              </a:rPr>
              <a:t>ONE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选题背景</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1704000874"/>
      </p:ext>
    </p:extLst>
  </p:cSld>
  <p:clrMapOvr>
    <a:masterClrMapping/>
  </p:clrMapOvr>
  <p:transition spd="slow" advTm="1301">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FIVE    </a:t>
            </a:r>
            <a:r>
              <a:rPr kumimoji="1" lang="zh-CN" altLang="en-US" dirty="0">
                <a:latin typeface="微软雅黑" panose="020B0503020204020204" pitchFamily="34" charset="-122"/>
                <a:ea typeface="微软雅黑" panose="020B0503020204020204" pitchFamily="34" charset="-122"/>
              </a:rPr>
              <a:t>不足</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4007" r="-1"/>
          <a:stretch/>
        </p:blipFill>
        <p:spPr>
          <a:xfrm>
            <a:off x="-18288" y="1353140"/>
            <a:ext cx="4783719" cy="4796752"/>
          </a:xfrm>
          <a:prstGeom prst="rect">
            <a:avLst/>
          </a:prstGeom>
        </p:spPr>
      </p:pic>
      <p:sp>
        <p:nvSpPr>
          <p:cNvPr id="4" name="矩形 3"/>
          <p:cNvSpPr/>
          <p:nvPr/>
        </p:nvSpPr>
        <p:spPr>
          <a:xfrm>
            <a:off x="4999892" y="1353140"/>
            <a:ext cx="7192108" cy="4796752"/>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a typeface="微软雅黑" panose="020B0503020204020204" pitchFamily="34" charset="-122"/>
            </a:endParaRPr>
          </a:p>
        </p:txBody>
      </p:sp>
      <p:sp>
        <p:nvSpPr>
          <p:cNvPr id="6" name="文本框 8"/>
          <p:cNvSpPr txBox="1"/>
          <p:nvPr/>
        </p:nvSpPr>
        <p:spPr>
          <a:xfrm>
            <a:off x="6087035" y="2104911"/>
            <a:ext cx="5416061" cy="32932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latin typeface="微软雅黑" panose="020B0503020204020204" pitchFamily="34" charset="-122"/>
                <a:ea typeface="微软雅黑" panose="020B0503020204020204" pitchFamily="34" charset="-122"/>
              </a:rPr>
              <a:t>由于本科知识积累以及研究经验与能力较为有限，对该课题的研究有一定的局限性，需要以后做进一步探究</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该算法进行的任务</a:t>
            </a:r>
            <a:r>
              <a:rPr lang="zh-CN" altLang="en-US" sz="1600" dirty="0" smtClean="0">
                <a:latin typeface="微软雅黑" panose="020B0503020204020204" pitchFamily="34" charset="-122"/>
                <a:ea typeface="微软雅黑" panose="020B0503020204020204" pitchFamily="34" charset="-122"/>
              </a:rPr>
              <a:t>规划</a:t>
            </a:r>
            <a:r>
              <a:rPr lang="zh-CN" altLang="en-US" sz="1600" dirty="0">
                <a:latin typeface="微软雅黑" panose="020B0503020204020204" pitchFamily="34" charset="-122"/>
                <a:ea typeface="微软雅黑" panose="020B0503020204020204" pitchFamily="34" charset="-122"/>
              </a:rPr>
              <a:t>存在累计</a:t>
            </a:r>
            <a:r>
              <a:rPr lang="zh-CN" altLang="en-US" sz="1600" dirty="0" smtClean="0">
                <a:latin typeface="微软雅黑" panose="020B0503020204020204" pitchFamily="34" charset="-122"/>
                <a:ea typeface="微软雅黑" panose="020B0503020204020204" pitchFamily="34" charset="-122"/>
              </a:rPr>
              <a:t>误差</a:t>
            </a:r>
            <a:r>
              <a:rPr lang="zh-CN" altLang="en-US" sz="1600" dirty="0">
                <a:latin typeface="微软雅黑" panose="020B0503020204020204" pitchFamily="34" charset="-122"/>
                <a:ea typeface="微软雅黑" panose="020B0503020204020204" pitchFamily="34" charset="-122"/>
              </a:rPr>
              <a:t>，主要原因如下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任务</a:t>
            </a:r>
            <a:r>
              <a:rPr lang="zh-CN" altLang="en-US" sz="1600" dirty="0">
                <a:latin typeface="微软雅黑" panose="020B0503020204020204" pitchFamily="34" charset="-122"/>
                <a:ea typeface="微软雅黑" panose="020B0503020204020204" pitchFamily="34" charset="-122"/>
              </a:rPr>
              <a:t>损耗矩阵的获取是基于当前时刻的数据得到</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因此对于据当前时刻越远的任务规划结果，其在执行前面任务</a:t>
            </a:r>
            <a:r>
              <a:rPr lang="zh-CN" altLang="en-US" sz="1600" dirty="0" smtClean="0">
                <a:latin typeface="微软雅黑" panose="020B0503020204020204" pitchFamily="34" charset="-122"/>
                <a:ea typeface="微软雅黑" panose="020B0503020204020204" pitchFamily="34" charset="-122"/>
              </a:rPr>
              <a:t>时状态会</a:t>
            </a:r>
            <a:r>
              <a:rPr lang="zh-CN" altLang="en-US" sz="1600" dirty="0">
                <a:latin typeface="微软雅黑" panose="020B0503020204020204" pitchFamily="34" charset="-122"/>
                <a:ea typeface="微软雅黑" panose="020B0503020204020204" pitchFamily="34" charset="-122"/>
              </a:rPr>
              <a:t>发生一定改变，从而产生</a:t>
            </a:r>
            <a:r>
              <a:rPr lang="zh-CN" altLang="en-US" sz="1600" dirty="0" smtClean="0">
                <a:latin typeface="微软雅黑" panose="020B0503020204020204" pitchFamily="34" charset="-122"/>
                <a:ea typeface="微软雅黑" panose="020B0503020204020204" pitchFamily="34" charset="-122"/>
              </a:rPr>
              <a:t>误差（因此在设计时，加入了无人机速度远大于地面目标的假设来减小误差）；</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由于</a:t>
            </a:r>
            <a:r>
              <a:rPr lang="zh-CN" altLang="en-US" sz="1600" dirty="0">
                <a:latin typeface="微软雅黑" panose="020B0503020204020204" pitchFamily="34" charset="-122"/>
                <a:ea typeface="微软雅黑" panose="020B0503020204020204" pitchFamily="34" charset="-122"/>
              </a:rPr>
              <a:t>是团队课题，本文对航迹规划的具体情况没有做更多研究，因此，对航迹的</a:t>
            </a:r>
            <a:r>
              <a:rPr lang="zh-CN" altLang="en-US" sz="1600" dirty="0" smtClean="0">
                <a:latin typeface="微软雅黑" panose="020B0503020204020204" pitchFamily="34" charset="-122"/>
                <a:ea typeface="微软雅黑" panose="020B0503020204020204" pitchFamily="34" charset="-122"/>
              </a:rPr>
              <a:t>预测简单的使用</a:t>
            </a:r>
            <a:r>
              <a:rPr lang="en-US" altLang="zh-CN" sz="1600" dirty="0" smtClean="0">
                <a:latin typeface="微软雅黑" panose="020B0503020204020204" pitchFamily="34" charset="-122"/>
                <a:ea typeface="微软雅黑" panose="020B0503020204020204" pitchFamily="34" charset="-122"/>
              </a:rPr>
              <a:t>A</a:t>
            </a:r>
            <a:r>
              <a:rPr lang="zh-CN" altLang="en-US" sz="1600" dirty="0" smtClean="0">
                <a:latin typeface="微软雅黑" panose="020B0503020204020204" pitchFamily="34" charset="-122"/>
                <a:ea typeface="微软雅黑" panose="020B0503020204020204" pitchFamily="34" charset="-122"/>
              </a:rPr>
              <a:t>*算法，较为</a:t>
            </a:r>
            <a:r>
              <a:rPr lang="zh-CN" altLang="en-US" sz="1600" dirty="0">
                <a:latin typeface="微软雅黑" panose="020B0503020204020204" pitchFamily="34" charset="-122"/>
                <a:ea typeface="微软雅黑" panose="020B0503020204020204" pitchFamily="34" charset="-122"/>
              </a:rPr>
              <a:t>粗略，因此，航点之间的距离推算存在</a:t>
            </a:r>
            <a:r>
              <a:rPr lang="zh-CN" altLang="en-US" sz="1600" dirty="0" smtClean="0">
                <a:latin typeface="微软雅黑" panose="020B0503020204020204" pitchFamily="34" charset="-122"/>
                <a:ea typeface="微软雅黑" panose="020B0503020204020204" pitchFamily="34" charset="-122"/>
              </a:rPr>
              <a:t>误差。</a:t>
            </a:r>
            <a:endParaRPr 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2762824"/>
      </p:ext>
    </p:extLst>
  </p:cSld>
  <p:clrMapOvr>
    <a:masterClrMapping/>
  </p:clrMapOvr>
  <mc:AlternateContent xmlns:mc="http://schemas.openxmlformats.org/markup-compatibility/2006">
    <mc:Choice xmlns:p14="http://schemas.microsoft.com/office/powerpoint/2010/main" Requires="p14">
      <p:transition spd="med" p14:dur="700" advTm="6449">
        <p:fade/>
      </p:transition>
    </mc:Choice>
    <mc:Fallback>
      <p:transition spd="med" advTm="6449">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79931" y="3020091"/>
            <a:ext cx="3546163"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SIX</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a:solidFill>
                  <a:schemeClr val="bg1"/>
                </a:solidFill>
                <a:latin typeface="Century Gothic" panose="020B0502020202020204" pitchFamily="34" charset="0"/>
                <a:ea typeface="Microsoft YaHei" charset="0"/>
                <a:cs typeface="Microsoft YaHei" charset="0"/>
              </a:rPr>
              <a:t>参考文献</a:t>
            </a:r>
          </a:p>
        </p:txBody>
      </p:sp>
    </p:spTree>
    <p:extLst>
      <p:ext uri="{BB962C8B-B14F-4D97-AF65-F5344CB8AC3E}">
        <p14:creationId xmlns:p14="http://schemas.microsoft.com/office/powerpoint/2010/main" val="1708841980"/>
      </p:ext>
    </p:extLst>
  </p:cSld>
  <p:clrMapOvr>
    <a:masterClrMapping/>
  </p:clrMapOvr>
  <p:transition spd="slow" advTm="444">
    <p:comb/>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SIX      </a:t>
            </a:r>
            <a:r>
              <a:rPr kumimoji="1" lang="zh-CN" altLang="en-US" dirty="0">
                <a:solidFill>
                  <a:schemeClr val="bg1"/>
                </a:solidFill>
                <a:latin typeface="微软雅黑" panose="020B0503020204020204" pitchFamily="34" charset="-122"/>
                <a:ea typeface="微软雅黑" panose="020B0503020204020204" pitchFamily="34" charset="-122"/>
              </a:rPr>
              <a:t>参考文献</a:t>
            </a:r>
          </a:p>
        </p:txBody>
      </p:sp>
      <p:sp>
        <p:nvSpPr>
          <p:cNvPr id="3" name="文本框 2"/>
          <p:cNvSpPr txBox="1"/>
          <p:nvPr/>
        </p:nvSpPr>
        <p:spPr>
          <a:xfrm>
            <a:off x="1046904" y="2257285"/>
            <a:ext cx="4493252" cy="2865785"/>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algn="l"/>
            <a:r>
              <a:rPr lang="en-US" sz="1400" dirty="0"/>
              <a:t>[1]</a:t>
            </a:r>
            <a:r>
              <a:rPr lang="zh-CN" altLang="en-US" sz="1400" dirty="0"/>
              <a:t>王振成</a:t>
            </a:r>
            <a:r>
              <a:rPr lang="en-US" sz="1400" dirty="0"/>
              <a:t>. </a:t>
            </a:r>
            <a:r>
              <a:rPr lang="zh-CN" altLang="en-US" sz="1400" dirty="0"/>
              <a:t>无人机装备技术的发展与分析</a:t>
            </a:r>
            <a:endParaRPr lang="en-US" sz="1400" dirty="0"/>
          </a:p>
          <a:p>
            <a:pPr algn="l"/>
            <a:r>
              <a:rPr lang="en-US" sz="1400" dirty="0"/>
              <a:t>[2]</a:t>
            </a:r>
            <a:r>
              <a:rPr lang="zh-CN" altLang="en-US" sz="1400" dirty="0"/>
              <a:t>谢晖</a:t>
            </a:r>
            <a:r>
              <a:rPr lang="en-US" sz="1400" dirty="0"/>
              <a:t>,</a:t>
            </a:r>
            <a:r>
              <a:rPr lang="zh-CN" altLang="en-US" sz="1400" dirty="0"/>
              <a:t>饶超影</a:t>
            </a:r>
            <a:r>
              <a:rPr lang="en-US" sz="1400" dirty="0"/>
              <a:t>. </a:t>
            </a:r>
            <a:r>
              <a:rPr lang="zh-CN" altLang="en-US" sz="1400" dirty="0"/>
              <a:t>混合驱动四旋翼小型飞行器的设计研究</a:t>
            </a:r>
            <a:endParaRPr lang="en-US" sz="1400" dirty="0"/>
          </a:p>
          <a:p>
            <a:pPr algn="l"/>
            <a:r>
              <a:rPr lang="en-US" sz="1400" dirty="0"/>
              <a:t>[3]“</a:t>
            </a:r>
            <a:r>
              <a:rPr lang="zh-CN" altLang="en-US" sz="1400" dirty="0"/>
              <a:t>空中牧羊犬</a:t>
            </a:r>
            <a:r>
              <a:rPr lang="en-US" sz="1400" dirty="0"/>
              <a:t>”</a:t>
            </a:r>
            <a:r>
              <a:rPr lang="zh-CN" altLang="en-US" sz="1400" dirty="0"/>
              <a:t>让飞行器竞赛更具挑战与趣味性</a:t>
            </a:r>
            <a:endParaRPr lang="en-US" sz="1400" dirty="0"/>
          </a:p>
          <a:p>
            <a:pPr algn="l"/>
            <a:r>
              <a:rPr lang="en-US" sz="1400" dirty="0"/>
              <a:t>[4]</a:t>
            </a:r>
            <a:r>
              <a:rPr lang="zh-CN" altLang="en-US" sz="1400" dirty="0"/>
              <a:t>韩攀</a:t>
            </a:r>
            <a:r>
              <a:rPr lang="en-US" sz="1400" dirty="0"/>
              <a:t>. </a:t>
            </a:r>
            <a:r>
              <a:rPr lang="zh-CN" altLang="en-US" sz="1400" dirty="0"/>
              <a:t>多无人机协同任务规划技术</a:t>
            </a:r>
            <a:endParaRPr lang="en-US" altLang="zh-CN" sz="1400" dirty="0"/>
          </a:p>
          <a:p>
            <a:pPr algn="l"/>
            <a:r>
              <a:rPr lang="en-US" sz="1400" dirty="0"/>
              <a:t>[5]</a:t>
            </a:r>
            <a:r>
              <a:rPr lang="zh-CN" altLang="en-US" sz="1400" dirty="0"/>
              <a:t>郜晨</a:t>
            </a:r>
            <a:r>
              <a:rPr lang="en-US" sz="1400" dirty="0"/>
              <a:t>,</a:t>
            </a:r>
            <a:r>
              <a:rPr lang="zh-CN" altLang="en-US" sz="1400" dirty="0"/>
              <a:t>甄子洋</a:t>
            </a:r>
            <a:r>
              <a:rPr lang="en-US" sz="1400" dirty="0"/>
              <a:t>,</a:t>
            </a:r>
            <a:r>
              <a:rPr lang="zh-CN" altLang="en-US" sz="1400" dirty="0"/>
              <a:t>龚华军</a:t>
            </a:r>
            <a:r>
              <a:rPr lang="en-US" sz="1400" dirty="0"/>
              <a:t>. </a:t>
            </a:r>
            <a:r>
              <a:rPr lang="zh-CN" altLang="en-US" sz="1400" dirty="0"/>
              <a:t>雷达威胁环境下的多无人机协同航迹规划</a:t>
            </a:r>
            <a:endParaRPr lang="en-US" sz="1400" dirty="0"/>
          </a:p>
          <a:p>
            <a:pPr algn="l"/>
            <a:r>
              <a:rPr lang="en-US" sz="1400" dirty="0"/>
              <a:t>[6]</a:t>
            </a:r>
            <a:r>
              <a:rPr lang="zh-CN" altLang="en-US" sz="1400" dirty="0"/>
              <a:t>曹文锋</a:t>
            </a:r>
            <a:r>
              <a:rPr lang="en-US" sz="1400" dirty="0"/>
              <a:t>. </a:t>
            </a:r>
            <a:r>
              <a:rPr lang="zh-CN" altLang="en-US" sz="1400" dirty="0"/>
              <a:t>基于改进蚁群算法的飞行器航迹规划研究</a:t>
            </a:r>
            <a:endParaRPr lang="en-US" sz="1400" dirty="0"/>
          </a:p>
          <a:p>
            <a:pPr algn="l"/>
            <a:r>
              <a:rPr lang="en-US" sz="1400" dirty="0"/>
              <a:t>[7]</a:t>
            </a:r>
            <a:r>
              <a:rPr lang="zh-CN" altLang="en-US" sz="1400" dirty="0"/>
              <a:t>霍霄华</a:t>
            </a:r>
            <a:r>
              <a:rPr lang="en-US" sz="1400" dirty="0"/>
              <a:t>. </a:t>
            </a:r>
            <a:r>
              <a:rPr lang="zh-CN" altLang="en-US" sz="1400" dirty="0"/>
              <a:t>多</a:t>
            </a:r>
            <a:r>
              <a:rPr lang="en-US" sz="1400" dirty="0"/>
              <a:t>UCAV</a:t>
            </a:r>
            <a:r>
              <a:rPr lang="zh-CN" altLang="en-US" sz="1400" dirty="0"/>
              <a:t>动态协同任务规划建模与滚动优化方法研究</a:t>
            </a:r>
            <a:r>
              <a:rPr lang="en-US" sz="1400" dirty="0"/>
              <a:t> [8]</a:t>
            </a:r>
            <a:r>
              <a:rPr lang="zh-CN" altLang="en-US" sz="1400" dirty="0"/>
              <a:t>康亮</a:t>
            </a:r>
            <a:r>
              <a:rPr lang="en-US" sz="1400" dirty="0"/>
              <a:t>,</a:t>
            </a:r>
            <a:r>
              <a:rPr lang="zh-CN" altLang="en-US" sz="1400" dirty="0"/>
              <a:t>赵春霞</a:t>
            </a:r>
            <a:r>
              <a:rPr lang="en-US" sz="1400" dirty="0"/>
              <a:t>,</a:t>
            </a:r>
            <a:r>
              <a:rPr lang="zh-CN" altLang="en-US" sz="1400" dirty="0"/>
              <a:t>郭剑辉</a:t>
            </a:r>
            <a:r>
              <a:rPr lang="en-US" sz="1400" dirty="0"/>
              <a:t>. </a:t>
            </a:r>
            <a:r>
              <a:rPr lang="zh-CN" altLang="en-US" sz="1400" dirty="0"/>
              <a:t>未知环境下改进的基于</a:t>
            </a:r>
            <a:r>
              <a:rPr lang="en-US" sz="1400" dirty="0"/>
              <a:t>RRT</a:t>
            </a:r>
            <a:r>
              <a:rPr lang="zh-CN" altLang="en-US" sz="1400" dirty="0"/>
              <a:t>算法的移动机器人路径规划</a:t>
            </a:r>
            <a:endParaRPr lang="en-US" altLang="zh-CN" sz="1400" dirty="0"/>
          </a:p>
        </p:txBody>
      </p:sp>
      <p:sp>
        <p:nvSpPr>
          <p:cNvPr id="4" name="矩形 3"/>
          <p:cNvSpPr/>
          <p:nvPr/>
        </p:nvSpPr>
        <p:spPr>
          <a:xfrm>
            <a:off x="6525322" y="1687478"/>
            <a:ext cx="4493252" cy="4401205"/>
          </a:xfrm>
          <a:prstGeom prst="rect">
            <a:avLst/>
          </a:prstGeom>
          <a:noFill/>
        </p:spPr>
        <p:txBody>
          <a:bodyPr wrap="square" numCol="1" rtlCol="0">
            <a:spAutoFit/>
          </a:bodyPr>
          <a:lstStyle/>
          <a:p>
            <a:r>
              <a:rPr lang="en-US" sz="1400" u="sng" dirty="0">
                <a:solidFill>
                  <a:schemeClr val="tx1">
                    <a:lumMod val="75000"/>
                    <a:lumOff val="25000"/>
                  </a:schemeClr>
                </a:solidFill>
                <a:latin typeface="微软雅黑" charset="0"/>
                <a:ea typeface="微软雅黑" charset="0"/>
              </a:rPr>
              <a:t>[9] Pan J </a:t>
            </a:r>
            <a:r>
              <a:rPr lang="en-US" sz="1400" u="sng" dirty="0" err="1">
                <a:solidFill>
                  <a:schemeClr val="tx1">
                    <a:lumMod val="75000"/>
                    <a:lumOff val="25000"/>
                  </a:schemeClr>
                </a:solidFill>
                <a:latin typeface="微软雅黑" charset="0"/>
                <a:ea typeface="微软雅黑" charset="0"/>
              </a:rPr>
              <a:t>J</a:t>
            </a:r>
            <a:r>
              <a:rPr lang="en-US" sz="1400" u="sng" dirty="0">
                <a:solidFill>
                  <a:schemeClr val="tx1">
                    <a:lumMod val="75000"/>
                    <a:lumOff val="25000"/>
                  </a:schemeClr>
                </a:solidFill>
                <a:latin typeface="微软雅黑" charset="0"/>
                <a:ea typeface="微软雅黑" charset="0"/>
              </a:rPr>
              <a:t>, Wang D W. An ant colony optimization algorithm for multiple travelling salesman Problem. Proceeding of the First International Conference on Innovative Computing, Information and Control. </a:t>
            </a:r>
          </a:p>
          <a:p>
            <a:r>
              <a:rPr lang="en-US" sz="1400" u="sng" dirty="0">
                <a:solidFill>
                  <a:schemeClr val="tx1">
                    <a:lumMod val="75000"/>
                    <a:lumOff val="25000"/>
                  </a:schemeClr>
                </a:solidFill>
                <a:latin typeface="微软雅黑" charset="0"/>
                <a:ea typeface="微软雅黑" charset="0"/>
              </a:rPr>
              <a:t>[10] Wang J, Gao X G, Zhu Y W. A solving algorithm for target assignment optimization model based on ACO. [11]</a:t>
            </a:r>
            <a:r>
              <a:rPr lang="zh-CN" altLang="en-US" sz="1400" u="sng" dirty="0">
                <a:solidFill>
                  <a:schemeClr val="tx1">
                    <a:lumMod val="75000"/>
                    <a:lumOff val="25000"/>
                  </a:schemeClr>
                </a:solidFill>
                <a:latin typeface="微软雅黑" charset="0"/>
                <a:ea typeface="微软雅黑" charset="0"/>
              </a:rPr>
              <a:t>段海滨</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丁全心</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常俊杰</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刘森琪</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基于并行蚁群优化的多</a:t>
            </a:r>
            <a:r>
              <a:rPr lang="en-US" sz="1400" u="sng" dirty="0">
                <a:solidFill>
                  <a:schemeClr val="tx1">
                    <a:lumMod val="75000"/>
                    <a:lumOff val="25000"/>
                  </a:schemeClr>
                </a:solidFill>
                <a:latin typeface="微软雅黑" charset="0"/>
                <a:ea typeface="微软雅黑" charset="0"/>
              </a:rPr>
              <a:t>UCAV</a:t>
            </a:r>
            <a:r>
              <a:rPr lang="zh-CN" altLang="en-US" sz="1400" u="sng" dirty="0">
                <a:solidFill>
                  <a:schemeClr val="tx1">
                    <a:lumMod val="75000"/>
                    <a:lumOff val="25000"/>
                  </a:schemeClr>
                </a:solidFill>
                <a:latin typeface="微软雅黑" charset="0"/>
                <a:ea typeface="微软雅黑" charset="0"/>
              </a:rPr>
              <a:t>任务分配仿真平台</a:t>
            </a:r>
            <a:endParaRPr lang="en-US" altLang="zh-CN"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[12]</a:t>
            </a:r>
            <a:r>
              <a:rPr lang="zh-CN" altLang="en-US" sz="1400" u="sng" dirty="0">
                <a:solidFill>
                  <a:schemeClr val="tx1">
                    <a:lumMod val="75000"/>
                    <a:lumOff val="25000"/>
                  </a:schemeClr>
                </a:solidFill>
                <a:latin typeface="微软雅黑" charset="0"/>
                <a:ea typeface="微软雅黑" charset="0"/>
              </a:rPr>
              <a:t>安柏义</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多无人机系统协同航迹规划研究</a:t>
            </a:r>
            <a:endParaRPr lang="en-US"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[13]</a:t>
            </a:r>
            <a:r>
              <a:rPr lang="zh-CN" altLang="en-US" sz="1400" u="sng" dirty="0">
                <a:solidFill>
                  <a:schemeClr val="tx1">
                    <a:lumMod val="75000"/>
                    <a:lumOff val="25000"/>
                  </a:schemeClr>
                </a:solidFill>
                <a:latin typeface="微软雅黑" charset="0"/>
                <a:ea typeface="微软雅黑" charset="0"/>
              </a:rPr>
              <a:t>梁娟</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项俊</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侯建华</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基于</a:t>
            </a:r>
            <a:r>
              <a:rPr lang="en-US" sz="1400" u="sng" dirty="0" err="1">
                <a:solidFill>
                  <a:schemeClr val="tx1">
                    <a:lumMod val="75000"/>
                    <a:lumOff val="25000"/>
                  </a:schemeClr>
                </a:solidFill>
                <a:latin typeface="微软雅黑" charset="0"/>
                <a:ea typeface="微软雅黑" charset="0"/>
              </a:rPr>
              <a:t>Camshift</a:t>
            </a:r>
            <a:r>
              <a:rPr lang="zh-CN" altLang="en-US" sz="1400" u="sng" dirty="0">
                <a:solidFill>
                  <a:schemeClr val="tx1">
                    <a:lumMod val="75000"/>
                    <a:lumOff val="25000"/>
                  </a:schemeClr>
                </a:solidFill>
                <a:latin typeface="微软雅黑" charset="0"/>
                <a:ea typeface="微软雅黑" charset="0"/>
              </a:rPr>
              <a:t>和</a:t>
            </a:r>
            <a:r>
              <a:rPr lang="en-US" sz="1400" u="sng" dirty="0" err="1">
                <a:solidFill>
                  <a:schemeClr val="tx1">
                    <a:lumMod val="75000"/>
                    <a:lumOff val="25000"/>
                  </a:schemeClr>
                </a:solidFill>
                <a:latin typeface="微软雅黑" charset="0"/>
                <a:ea typeface="微软雅黑" charset="0"/>
              </a:rPr>
              <a:t>Kalman</a:t>
            </a:r>
            <a:r>
              <a:rPr lang="zh-CN" altLang="en-US" sz="1400" u="sng" dirty="0">
                <a:solidFill>
                  <a:schemeClr val="tx1">
                    <a:lumMod val="75000"/>
                    <a:lumOff val="25000"/>
                  </a:schemeClr>
                </a:solidFill>
                <a:latin typeface="微软雅黑" charset="0"/>
                <a:ea typeface="微软雅黑" charset="0"/>
              </a:rPr>
              <a:t>滤波的自动跟踪算法</a:t>
            </a:r>
            <a:endParaRPr lang="en-US" altLang="zh-CN"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 [14]</a:t>
            </a:r>
            <a:r>
              <a:rPr lang="zh-CN" altLang="en-US" sz="1400" u="sng" dirty="0">
                <a:solidFill>
                  <a:schemeClr val="tx1">
                    <a:lumMod val="75000"/>
                    <a:lumOff val="25000"/>
                  </a:schemeClr>
                </a:solidFill>
                <a:latin typeface="微软雅黑" charset="0"/>
                <a:ea typeface="微软雅黑" charset="0"/>
              </a:rPr>
              <a:t>芦书娟</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吕学强</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李卓</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张凯</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改进</a:t>
            </a:r>
            <a:r>
              <a:rPr lang="en-US" sz="1400" u="sng" dirty="0" err="1">
                <a:solidFill>
                  <a:schemeClr val="tx1">
                    <a:lumMod val="75000"/>
                    <a:lumOff val="25000"/>
                  </a:schemeClr>
                </a:solidFill>
                <a:latin typeface="微软雅黑" charset="0"/>
                <a:ea typeface="微软雅黑" charset="0"/>
              </a:rPr>
              <a:t>CamShift</a:t>
            </a:r>
            <a:r>
              <a:rPr lang="zh-CN" altLang="en-US" sz="1400" u="sng" dirty="0">
                <a:solidFill>
                  <a:schemeClr val="tx1">
                    <a:lumMod val="75000"/>
                    <a:lumOff val="25000"/>
                  </a:schemeClr>
                </a:solidFill>
                <a:latin typeface="微软雅黑" charset="0"/>
                <a:ea typeface="微软雅黑" charset="0"/>
              </a:rPr>
              <a:t>的运动目标跟踪算法</a:t>
            </a:r>
            <a:endParaRPr lang="en-US"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[15]</a:t>
            </a:r>
            <a:r>
              <a:rPr lang="zh-CN" altLang="en-US" sz="1400" u="sng" dirty="0">
                <a:solidFill>
                  <a:schemeClr val="tx1">
                    <a:lumMod val="75000"/>
                    <a:lumOff val="25000"/>
                  </a:schemeClr>
                </a:solidFill>
                <a:latin typeface="微软雅黑" charset="0"/>
                <a:ea typeface="微软雅黑" charset="0"/>
              </a:rPr>
              <a:t>吴良健</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基于</a:t>
            </a:r>
            <a:r>
              <a:rPr lang="en-US" sz="1400" u="sng" dirty="0" err="1">
                <a:solidFill>
                  <a:schemeClr val="tx1">
                    <a:lumMod val="75000"/>
                    <a:lumOff val="25000"/>
                  </a:schemeClr>
                </a:solidFill>
                <a:latin typeface="微软雅黑" charset="0"/>
                <a:ea typeface="微软雅黑" charset="0"/>
              </a:rPr>
              <a:t>Camshift</a:t>
            </a:r>
            <a:r>
              <a:rPr lang="zh-CN" altLang="en-US" sz="1400" u="sng" dirty="0">
                <a:solidFill>
                  <a:schemeClr val="tx1">
                    <a:lumMod val="75000"/>
                    <a:lumOff val="25000"/>
                  </a:schemeClr>
                </a:solidFill>
                <a:latin typeface="微软雅黑" charset="0"/>
                <a:ea typeface="微软雅黑" charset="0"/>
              </a:rPr>
              <a:t>和</a:t>
            </a:r>
            <a:r>
              <a:rPr lang="en-US" sz="1400" u="sng" dirty="0" err="1">
                <a:solidFill>
                  <a:schemeClr val="tx1">
                    <a:lumMod val="75000"/>
                    <a:lumOff val="25000"/>
                  </a:schemeClr>
                </a:solidFill>
                <a:latin typeface="微软雅黑" charset="0"/>
                <a:ea typeface="微软雅黑" charset="0"/>
              </a:rPr>
              <a:t>Kalman</a:t>
            </a:r>
            <a:r>
              <a:rPr lang="zh-CN" altLang="en-US" sz="1400" u="sng" dirty="0">
                <a:solidFill>
                  <a:schemeClr val="tx1">
                    <a:lumMod val="75000"/>
                    <a:lumOff val="25000"/>
                  </a:schemeClr>
                </a:solidFill>
                <a:latin typeface="微软雅黑" charset="0"/>
                <a:ea typeface="微软雅黑" charset="0"/>
              </a:rPr>
              <a:t>滤波的多目标跟踪算法研究</a:t>
            </a:r>
            <a:endParaRPr lang="en-US" altLang="zh-CN"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 [16]</a:t>
            </a:r>
            <a:r>
              <a:rPr lang="zh-CN" altLang="en-US" sz="1400" u="sng" dirty="0">
                <a:solidFill>
                  <a:schemeClr val="tx1">
                    <a:lumMod val="75000"/>
                    <a:lumOff val="25000"/>
                  </a:schemeClr>
                </a:solidFill>
                <a:latin typeface="微软雅黑" charset="0"/>
                <a:ea typeface="微软雅黑" charset="0"/>
              </a:rPr>
              <a:t>孙守梅</a:t>
            </a:r>
            <a:r>
              <a:rPr lang="en-US" sz="1400" u="sng" dirty="0">
                <a:solidFill>
                  <a:schemeClr val="tx1">
                    <a:lumMod val="75000"/>
                    <a:lumOff val="25000"/>
                  </a:schemeClr>
                </a:solidFill>
                <a:latin typeface="微软雅黑" charset="0"/>
                <a:ea typeface="微软雅黑" charset="0"/>
              </a:rPr>
              <a:t>,</a:t>
            </a:r>
            <a:r>
              <a:rPr lang="zh-CN" altLang="en-US" sz="1400" u="sng" dirty="0">
                <a:solidFill>
                  <a:schemeClr val="tx1">
                    <a:lumMod val="75000"/>
                    <a:lumOff val="25000"/>
                  </a:schemeClr>
                </a:solidFill>
                <a:latin typeface="微软雅黑" charset="0"/>
                <a:ea typeface="微软雅黑" charset="0"/>
              </a:rPr>
              <a:t>王敬辉</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蚁群算法原理简介及伪代码实现</a:t>
            </a:r>
            <a:endParaRPr lang="en-US" altLang="zh-CN"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 [17]</a:t>
            </a:r>
            <a:r>
              <a:rPr lang="zh-CN" altLang="en-US" sz="1400" u="sng" dirty="0">
                <a:solidFill>
                  <a:schemeClr val="tx1">
                    <a:lumMod val="75000"/>
                    <a:lumOff val="25000"/>
                  </a:schemeClr>
                </a:solidFill>
                <a:latin typeface="微软雅黑" charset="0"/>
                <a:ea typeface="微软雅黑" charset="0"/>
              </a:rPr>
              <a:t>赵玲</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求解两类组合优化问题的改进蚁群算法</a:t>
            </a:r>
            <a:endParaRPr lang="en-US" sz="1400" u="sng" dirty="0">
              <a:solidFill>
                <a:schemeClr val="tx1">
                  <a:lumMod val="75000"/>
                  <a:lumOff val="25000"/>
                </a:schemeClr>
              </a:solidFill>
              <a:latin typeface="微软雅黑" charset="0"/>
              <a:ea typeface="微软雅黑" charset="0"/>
            </a:endParaRPr>
          </a:p>
          <a:p>
            <a:r>
              <a:rPr lang="en-US" sz="1400" u="sng" dirty="0">
                <a:solidFill>
                  <a:schemeClr val="tx1">
                    <a:lumMod val="75000"/>
                    <a:lumOff val="25000"/>
                  </a:schemeClr>
                </a:solidFill>
                <a:latin typeface="微软雅黑" charset="0"/>
                <a:ea typeface="微软雅黑" charset="0"/>
              </a:rPr>
              <a:t>[18]</a:t>
            </a:r>
            <a:r>
              <a:rPr lang="zh-CN" altLang="en-US" sz="1400" u="sng" dirty="0">
                <a:solidFill>
                  <a:schemeClr val="tx1">
                    <a:lumMod val="75000"/>
                    <a:lumOff val="25000"/>
                  </a:schemeClr>
                </a:solidFill>
                <a:latin typeface="微软雅黑" charset="0"/>
                <a:ea typeface="微软雅黑" charset="0"/>
              </a:rPr>
              <a:t>曹阳</a:t>
            </a:r>
            <a:r>
              <a:rPr lang="en-US" sz="1400" u="sng" dirty="0">
                <a:solidFill>
                  <a:schemeClr val="tx1">
                    <a:lumMod val="75000"/>
                    <a:lumOff val="25000"/>
                  </a:schemeClr>
                </a:solidFill>
                <a:latin typeface="微软雅黑" charset="0"/>
                <a:ea typeface="微软雅黑" charset="0"/>
              </a:rPr>
              <a:t>. </a:t>
            </a:r>
            <a:r>
              <a:rPr lang="zh-CN" altLang="en-US" sz="1400" u="sng" dirty="0">
                <a:solidFill>
                  <a:schemeClr val="tx1">
                    <a:lumMod val="75000"/>
                    <a:lumOff val="25000"/>
                  </a:schemeClr>
                </a:solidFill>
                <a:latin typeface="微软雅黑" charset="0"/>
                <a:ea typeface="微软雅黑" charset="0"/>
              </a:rPr>
              <a:t>数据结构中最短路径算法的实现</a:t>
            </a:r>
            <a:endParaRPr lang="en-US" sz="1400" u="sng" dirty="0">
              <a:solidFill>
                <a:schemeClr val="tx1">
                  <a:lumMod val="75000"/>
                  <a:lumOff val="25000"/>
                </a:schemeClr>
              </a:solidFill>
              <a:latin typeface="微软雅黑" charset="0"/>
              <a:ea typeface="微软雅黑" charset="0"/>
            </a:endParaRPr>
          </a:p>
          <a:p>
            <a:r>
              <a:rPr lang="en-US" sz="1400" dirty="0">
                <a:solidFill>
                  <a:schemeClr val="tx1">
                    <a:lumMod val="75000"/>
                    <a:lumOff val="25000"/>
                  </a:schemeClr>
                </a:solidFill>
                <a:latin typeface="微软雅黑" charset="0"/>
                <a:ea typeface="微软雅黑" charset="0"/>
              </a:rPr>
              <a:t> </a:t>
            </a:r>
            <a:endParaRPr lang="zh-CN" altLang="en-US" sz="1400" dirty="0">
              <a:solidFill>
                <a:schemeClr val="tx1">
                  <a:lumMod val="75000"/>
                  <a:lumOff val="25000"/>
                </a:schemeClr>
              </a:solidFill>
              <a:latin typeface="微软雅黑" charset="0"/>
              <a:ea typeface="微软雅黑" charset="0"/>
            </a:endParaRPr>
          </a:p>
        </p:txBody>
      </p:sp>
      <p:sp>
        <p:nvSpPr>
          <p:cNvPr id="6" name="文本框 5"/>
          <p:cNvSpPr txBox="1"/>
          <p:nvPr/>
        </p:nvSpPr>
        <p:spPr>
          <a:xfrm>
            <a:off x="742041" y="1102703"/>
            <a:ext cx="5524287"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论文中涉及到的参考文献如下：</a:t>
            </a:r>
            <a:endParaRPr 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1706724"/>
      </p:ext>
    </p:extLst>
  </p:cSld>
  <p:clrMapOvr>
    <a:masterClrMapping/>
  </p:clrMapOvr>
  <mc:AlternateContent xmlns:mc="http://schemas.openxmlformats.org/markup-compatibility/2006">
    <mc:Choice xmlns:p14="http://schemas.microsoft.com/office/powerpoint/2010/main" Requires="p14">
      <p:transition spd="med" p14:dur="700" advTm="1373">
        <p:fade/>
      </p:transition>
    </mc:Choice>
    <mc:Fallback>
      <p:transition spd="med" advTm="1373">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50930" y="705792"/>
            <a:ext cx="3262432" cy="830997"/>
          </a:xfrm>
          <a:prstGeom prst="rect">
            <a:avLst/>
          </a:prstGeom>
          <a:noFill/>
        </p:spPr>
        <p:txBody>
          <a:bodyPr wrap="none" rtlCol="0">
            <a:spAutoFit/>
          </a:bodyPr>
          <a:lstStyle/>
          <a:p>
            <a:pPr algn="ctr"/>
            <a:r>
              <a:rPr kumimoji="1" lang="zh-CN" altLang="en-US" sz="4800" b="1" dirty="0" smtClean="0">
                <a:solidFill>
                  <a:schemeClr val="accent2">
                    <a:lumMod val="50000"/>
                  </a:schemeClr>
                </a:solidFill>
                <a:latin typeface="Century Gothic" panose="020B0502020202020204" pitchFamily="34" charset="0"/>
                <a:ea typeface="Microsoft YaHei" charset="0"/>
                <a:cs typeface="Microsoft YaHei" charset="0"/>
              </a:rPr>
              <a:t>感谢聆听</a:t>
            </a:r>
            <a:r>
              <a:rPr kumimoji="1" lang="zh-CN" altLang="en-US" sz="4800" b="1" dirty="0">
                <a:solidFill>
                  <a:schemeClr val="accent2">
                    <a:lumMod val="50000"/>
                  </a:schemeClr>
                </a:solidFill>
                <a:latin typeface="Century Gothic" panose="020B0502020202020204" pitchFamily="34" charset="0"/>
                <a:ea typeface="Microsoft YaHei" charset="0"/>
                <a:cs typeface="Microsoft YaHei" charset="0"/>
              </a:rPr>
              <a:t>！</a:t>
            </a:r>
          </a:p>
        </p:txBody>
      </p:sp>
      <p:sp>
        <p:nvSpPr>
          <p:cNvPr id="3" name="文本框 2"/>
          <p:cNvSpPr txBox="1"/>
          <p:nvPr/>
        </p:nvSpPr>
        <p:spPr>
          <a:xfrm>
            <a:off x="3509968" y="1638389"/>
            <a:ext cx="5144358" cy="1107996"/>
          </a:xfrm>
          <a:prstGeom prst="rect">
            <a:avLst/>
          </a:prstGeom>
          <a:solidFill>
            <a:schemeClr val="accent2">
              <a:alpha val="90000"/>
            </a:schemeClr>
          </a:solidFill>
          <a:ln>
            <a:noFill/>
          </a:ln>
        </p:spPr>
        <p:txBody>
          <a:bodyPr wrap="none" rtlCol="0">
            <a:spAutoFit/>
          </a:bodyPr>
          <a:lstStyle/>
          <a:p>
            <a:pPr algn="ctr"/>
            <a:r>
              <a:rPr kumimoji="1" lang="en-US" altLang="zh-CN" sz="6600" b="1" dirty="0" smtClean="0">
                <a:solidFill>
                  <a:schemeClr val="bg1"/>
                </a:solidFill>
                <a:latin typeface="Century Gothic" panose="020B0502020202020204" pitchFamily="34" charset="0"/>
                <a:ea typeface="Microsoft YaHei" charset="0"/>
                <a:cs typeface="Microsoft YaHei" charset="0"/>
              </a:rPr>
              <a:t>THANK</a:t>
            </a:r>
            <a:r>
              <a:rPr kumimoji="1" lang="zh-CN" altLang="en-US" sz="6600" b="1" dirty="0" smtClean="0">
                <a:solidFill>
                  <a:schemeClr val="bg1"/>
                </a:solidFill>
                <a:latin typeface="Century Gothic" panose="020B0502020202020204" pitchFamily="34" charset="0"/>
                <a:ea typeface="Microsoft YaHei" charset="0"/>
                <a:cs typeface="Microsoft YaHei" charset="0"/>
              </a:rPr>
              <a:t> </a:t>
            </a:r>
            <a:r>
              <a:rPr kumimoji="1" lang="en-US" altLang="zh-CN" sz="6600" b="1" dirty="0" smtClean="0">
                <a:solidFill>
                  <a:schemeClr val="bg1"/>
                </a:solidFill>
                <a:latin typeface="Century Gothic" panose="020B0502020202020204" pitchFamily="34" charset="0"/>
                <a:ea typeface="Microsoft YaHei" charset="0"/>
                <a:cs typeface="Microsoft YaHei" charset="0"/>
              </a:rPr>
              <a:t>YOU!</a:t>
            </a:r>
            <a:endParaRPr kumimoji="1" lang="zh-CN" altLang="en-US" sz="6600" b="1"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2578622" y="2847985"/>
            <a:ext cx="7007047" cy="523220"/>
          </a:xfrm>
          <a:prstGeom prst="rect">
            <a:avLst/>
          </a:prstGeom>
          <a:noFill/>
        </p:spPr>
        <p:txBody>
          <a:bodyPr wrap="none" rtlCol="0">
            <a:spAutoFit/>
          </a:bodyPr>
          <a:lstStyle/>
          <a:p>
            <a:pPr algn="ct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r>
              <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rPr>
              <a:t>多旋翼无人机群在线任务规划技术研究</a:t>
            </a:r>
            <a:r>
              <a:rPr kumimoji="1" lang="en-US" altLang="zh-CN" sz="2800" b="1" dirty="0" smtClean="0">
                <a:solidFill>
                  <a:schemeClr val="accent2">
                    <a:lumMod val="50000"/>
                  </a:schemeClr>
                </a:solidFill>
                <a:latin typeface="Century Gothic" panose="020B0502020202020204" pitchFamily="34" charset="0"/>
                <a:ea typeface="Microsoft YaHei" charset="0"/>
                <a:cs typeface="Microsoft YaHei" charset="0"/>
              </a:rPr>
              <a:t>》</a:t>
            </a:r>
            <a:endParaRPr kumimoji="1" lang="zh-CN" altLang="en-US" sz="2800" b="1" dirty="0">
              <a:solidFill>
                <a:schemeClr val="accent2">
                  <a:lumMod val="50000"/>
                </a:schemeClr>
              </a:solidFill>
              <a:latin typeface="Century Gothic" panose="020B0502020202020204" pitchFamily="34" charset="0"/>
              <a:ea typeface="Microsoft YaHei" charset="0"/>
              <a:cs typeface="Microsoft YaHei" charset="0"/>
            </a:endParaRPr>
          </a:p>
        </p:txBody>
      </p:sp>
      <p:sp>
        <p:nvSpPr>
          <p:cNvPr id="6" name="文本框 5"/>
          <p:cNvSpPr txBox="1"/>
          <p:nvPr/>
        </p:nvSpPr>
        <p:spPr>
          <a:xfrm>
            <a:off x="3450656" y="3462014"/>
            <a:ext cx="5262979" cy="461665"/>
          </a:xfrm>
          <a:prstGeom prst="rect">
            <a:avLst/>
          </a:prstGeom>
          <a:solidFill>
            <a:schemeClr val="accent3">
              <a:alpha val="50000"/>
            </a:schemeClr>
          </a:solidFill>
          <a:ln>
            <a:noFill/>
          </a:ln>
        </p:spPr>
        <p:txBody>
          <a:bodyPr wrap="square" rtlCol="0">
            <a:spAutoFit/>
          </a:bodyPr>
          <a:lstStyle/>
          <a:p>
            <a:pPr lvl="0" algn="ctr">
              <a:lnSpc>
                <a:spcPct val="150000"/>
              </a:lnSpc>
            </a:pPr>
            <a:r>
              <a:rPr lang="zh-CN" altLang="en-US" sz="1600" b="1" dirty="0" smtClean="0">
                <a:solidFill>
                  <a:schemeClr val="tx1">
                    <a:lumMod val="75000"/>
                    <a:lumOff val="25000"/>
                  </a:schemeClr>
                </a:solidFill>
                <a:latin typeface="微软雅黑" charset="0"/>
                <a:ea typeface="微软雅黑" charset="0"/>
              </a:rPr>
              <a:t>指导</a:t>
            </a:r>
            <a:r>
              <a:rPr lang="zh-CN" altLang="en-US" sz="1600" b="1" dirty="0">
                <a:solidFill>
                  <a:schemeClr val="tx1">
                    <a:lumMod val="75000"/>
                    <a:lumOff val="25000"/>
                  </a:schemeClr>
                </a:solidFill>
                <a:latin typeface="微软雅黑" charset="0"/>
                <a:ea typeface="微软雅黑" charset="0"/>
              </a:rPr>
              <a:t>老师：甄子洋</a:t>
            </a:r>
            <a:r>
              <a:rPr lang="en-US" altLang="zh-CN" sz="1600" b="1" dirty="0">
                <a:solidFill>
                  <a:schemeClr val="tx1">
                    <a:lumMod val="75000"/>
                    <a:lumOff val="25000"/>
                  </a:schemeClr>
                </a:solidFill>
                <a:latin typeface="微软雅黑" charset="0"/>
                <a:ea typeface="微软雅黑" charset="0"/>
              </a:rPr>
              <a:t>&amp;</a:t>
            </a:r>
            <a:r>
              <a:rPr lang="zh-CN" altLang="en-US" sz="1600" b="1" dirty="0">
                <a:solidFill>
                  <a:schemeClr val="tx1">
                    <a:lumMod val="75000"/>
                    <a:lumOff val="25000"/>
                  </a:schemeClr>
                </a:solidFill>
                <a:latin typeface="微软雅黑" charset="0"/>
                <a:ea typeface="微软雅黑" charset="0"/>
              </a:rPr>
              <a:t>王</a:t>
            </a:r>
            <a:r>
              <a:rPr lang="zh-CN" altLang="en-US" sz="1600" b="1" dirty="0" smtClean="0">
                <a:solidFill>
                  <a:schemeClr val="tx1">
                    <a:lumMod val="75000"/>
                    <a:lumOff val="25000"/>
                  </a:schemeClr>
                </a:solidFill>
                <a:latin typeface="微软雅黑" charset="0"/>
                <a:ea typeface="微软雅黑" charset="0"/>
              </a:rPr>
              <a:t>新华     报告人：王震</a:t>
            </a:r>
            <a:endParaRPr lang="zh-CN" altLang="en-US" sz="1600" b="1"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498617647"/>
      </p:ext>
    </p:extLst>
  </p:cSld>
  <p:clrMapOvr>
    <a:masterClrMapping/>
  </p:clrMapOvr>
  <mc:AlternateContent xmlns:mc="http://schemas.openxmlformats.org/markup-compatibility/2006">
    <mc:Choice xmlns:p14="http://schemas.microsoft.com/office/powerpoint/2010/main" Requires="p14">
      <p:transition spd="slow" p14:dur="1500" advTm="18211">
        <p14:window dir="vert"/>
      </p:transition>
    </mc:Choice>
    <mc:Fallback>
      <p:transition spd="slow" advTm="1821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rPr>
              <a:t>PART ONE  </a:t>
            </a:r>
            <a:r>
              <a:rPr kumimoji="1"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选题背景</a:t>
            </a:r>
            <a:endParaRPr kumimoji="1"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1132113"/>
            <a:ext cx="4356867" cy="2446199"/>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3887207"/>
            <a:ext cx="4356867" cy="2446199"/>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2" y="3887207"/>
            <a:ext cx="4356867" cy="2446199"/>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75" y="1132113"/>
            <a:ext cx="4356867" cy="2446199"/>
          </a:xfrm>
          <a:prstGeom prst="rect">
            <a:avLst/>
          </a:prstGeom>
        </p:spPr>
      </p:pic>
      <p:sp>
        <p:nvSpPr>
          <p:cNvPr id="7" name="矩形 6"/>
          <p:cNvSpPr/>
          <p:nvPr/>
        </p:nvSpPr>
        <p:spPr>
          <a:xfrm>
            <a:off x="1253292" y="1120570"/>
            <a:ext cx="10014750" cy="2464234"/>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矩形 8"/>
          <p:cNvSpPr/>
          <p:nvPr/>
        </p:nvSpPr>
        <p:spPr>
          <a:xfrm>
            <a:off x="1253293" y="3794410"/>
            <a:ext cx="10014750" cy="2538995"/>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矩形 9"/>
          <p:cNvSpPr/>
          <p:nvPr/>
        </p:nvSpPr>
        <p:spPr>
          <a:xfrm>
            <a:off x="1499761" y="1475820"/>
            <a:ext cx="2709168" cy="461665"/>
          </a:xfrm>
          <a:prstGeom prst="rect">
            <a:avLst/>
          </a:prstGeom>
        </p:spPr>
        <p:txBody>
          <a:bodyPr wrap="square">
            <a:spAutoFit/>
          </a:bodyPr>
          <a:lstStyle/>
          <a:p>
            <a:pPr defTabSz="609585"/>
            <a:r>
              <a:rPr lang="zh-CN" altLang="en-US" sz="2400" b="1" dirty="0">
                <a:solidFill>
                  <a:schemeClr val="bg1"/>
                </a:solidFill>
                <a:ea typeface="微软雅黑" charset="0"/>
              </a:rPr>
              <a:t>任务规划</a:t>
            </a:r>
          </a:p>
        </p:txBody>
      </p:sp>
      <p:sp>
        <p:nvSpPr>
          <p:cNvPr id="11" name="文本框 8"/>
          <p:cNvSpPr txBox="1"/>
          <p:nvPr/>
        </p:nvSpPr>
        <p:spPr>
          <a:xfrm>
            <a:off x="1499761" y="2318593"/>
            <a:ext cx="3933885"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chemeClr val="bg1"/>
                </a:solidFill>
                <a:latin typeface="微软雅黑" charset="0"/>
                <a:ea typeface="微软雅黑" charset="0"/>
              </a:rPr>
              <a:t>无人机群任务</a:t>
            </a:r>
            <a:r>
              <a:rPr lang="zh-CN" altLang="en-US" dirty="0">
                <a:solidFill>
                  <a:schemeClr val="bg1"/>
                </a:solidFill>
                <a:latin typeface="微软雅黑" charset="0"/>
                <a:ea typeface="微软雅黑" charset="0"/>
              </a:rPr>
              <a:t>规划技术是无人机研究的核心课题</a:t>
            </a:r>
            <a:r>
              <a:rPr lang="zh-CN" altLang="en-US" dirty="0" smtClean="0">
                <a:solidFill>
                  <a:schemeClr val="bg1"/>
                </a:solidFill>
                <a:latin typeface="微软雅黑" charset="0"/>
                <a:ea typeface="微软雅黑" charset="0"/>
              </a:rPr>
              <a:t>之一</a:t>
            </a:r>
            <a:r>
              <a:rPr lang="zh-CN" altLang="en-US" dirty="0">
                <a:solidFill>
                  <a:schemeClr val="bg1"/>
                </a:solidFill>
                <a:latin typeface="微软雅黑" charset="0"/>
                <a:ea typeface="微软雅黑" charset="0"/>
              </a:rPr>
              <a:t>。</a:t>
            </a:r>
            <a:endParaRPr lang="en-US" dirty="0">
              <a:solidFill>
                <a:schemeClr val="bg1"/>
              </a:solidFill>
              <a:latin typeface="微软雅黑" charset="0"/>
              <a:ea typeface="微软雅黑" charset="0"/>
            </a:endParaRPr>
          </a:p>
        </p:txBody>
      </p:sp>
      <p:sp>
        <p:nvSpPr>
          <p:cNvPr id="12" name="矩形 11"/>
          <p:cNvSpPr/>
          <p:nvPr/>
        </p:nvSpPr>
        <p:spPr>
          <a:xfrm>
            <a:off x="1499761" y="4230145"/>
            <a:ext cx="2754934" cy="461665"/>
          </a:xfrm>
          <a:prstGeom prst="rect">
            <a:avLst/>
          </a:prstGeom>
        </p:spPr>
        <p:txBody>
          <a:bodyPr wrap="square">
            <a:spAutoFit/>
          </a:bodyPr>
          <a:lstStyle/>
          <a:p>
            <a:pPr defTabSz="609585"/>
            <a:r>
              <a:rPr lang="zh-CN" altLang="en-US" sz="2400" b="1" dirty="0">
                <a:solidFill>
                  <a:schemeClr val="bg1"/>
                </a:solidFill>
                <a:ea typeface="微软雅黑" charset="0"/>
              </a:rPr>
              <a:t>空中牧羊犬行动</a:t>
            </a:r>
          </a:p>
        </p:txBody>
      </p:sp>
      <p:sp>
        <p:nvSpPr>
          <p:cNvPr id="13" name="文本框 8"/>
          <p:cNvSpPr txBox="1"/>
          <p:nvPr/>
        </p:nvSpPr>
        <p:spPr>
          <a:xfrm>
            <a:off x="1499761" y="4942032"/>
            <a:ext cx="3933885" cy="11375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solidFill>
                <a:latin typeface="微软雅黑" charset="0"/>
                <a:ea typeface="微软雅黑" charset="0"/>
              </a:rPr>
              <a:t>该毕业设计的任务规划问题建立在一个特定的背景下，即国际空中机器人大赛第七代任务，空中牧羊犬行动。</a:t>
            </a:r>
          </a:p>
        </p:txBody>
      </p:sp>
      <p:sp>
        <p:nvSpPr>
          <p:cNvPr id="15" name="文本框 8"/>
          <p:cNvSpPr txBox="1"/>
          <p:nvPr/>
        </p:nvSpPr>
        <p:spPr>
          <a:xfrm>
            <a:off x="7122665" y="2161314"/>
            <a:ext cx="3933885"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charset="0"/>
                <a:ea typeface="微软雅黑" charset="0"/>
              </a:rPr>
              <a:t>任务分配的合理与否直接影响到任务执行的成功率，效率，以及无人机的生存率</a:t>
            </a:r>
            <a:r>
              <a:rPr lang="zh-CN" altLang="en-US" dirty="0" smtClean="0">
                <a:solidFill>
                  <a:schemeClr val="bg1"/>
                </a:solidFill>
                <a:latin typeface="微软雅黑" charset="0"/>
                <a:ea typeface="微软雅黑" charset="0"/>
              </a:rPr>
              <a:t>等。</a:t>
            </a:r>
          </a:p>
        </p:txBody>
      </p:sp>
      <p:sp>
        <p:nvSpPr>
          <p:cNvPr id="17" name="文本框 8"/>
          <p:cNvSpPr txBox="1"/>
          <p:nvPr/>
        </p:nvSpPr>
        <p:spPr>
          <a:xfrm>
            <a:off x="7122665" y="4322908"/>
            <a:ext cx="3933885" cy="18928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solidFill>
                <a:latin typeface="微软雅黑" charset="0"/>
                <a:ea typeface="微软雅黑" charset="0"/>
              </a:rPr>
              <a:t>该任务的任务要求是：一个空中机器人模拟牧羊犬，要求</a:t>
            </a:r>
            <a:r>
              <a:rPr lang="zh-CN" altLang="en-US" dirty="0" smtClean="0">
                <a:solidFill>
                  <a:schemeClr val="bg1"/>
                </a:solidFill>
                <a:latin typeface="微软雅黑" charset="0"/>
                <a:ea typeface="微软雅黑" charset="0"/>
              </a:rPr>
              <a:t>把几个</a:t>
            </a:r>
            <a:r>
              <a:rPr lang="zh-CN" altLang="en-US" dirty="0">
                <a:solidFill>
                  <a:schemeClr val="bg1"/>
                </a:solidFill>
                <a:latin typeface="微软雅黑" charset="0"/>
                <a:ea typeface="微软雅黑" charset="0"/>
              </a:rPr>
              <a:t>地面机器人通过自主识别和驱逐赶入羊圈</a:t>
            </a:r>
            <a:r>
              <a:rPr lang="en-US" dirty="0">
                <a:solidFill>
                  <a:schemeClr val="bg1"/>
                </a:solidFill>
                <a:latin typeface="微软雅黑" charset="0"/>
                <a:ea typeface="微软雅黑" charset="0"/>
              </a:rPr>
              <a:t>(</a:t>
            </a:r>
            <a:r>
              <a:rPr lang="zh-CN" altLang="en-US" dirty="0">
                <a:solidFill>
                  <a:schemeClr val="bg1"/>
                </a:solidFill>
                <a:latin typeface="微软雅黑" charset="0"/>
                <a:ea typeface="微软雅黑" charset="0"/>
              </a:rPr>
              <a:t>方形场地的一侧</a:t>
            </a:r>
            <a:r>
              <a:rPr lang="en-US" dirty="0">
                <a:solidFill>
                  <a:schemeClr val="bg1"/>
                </a:solidFill>
                <a:latin typeface="微软雅黑" charset="0"/>
                <a:ea typeface="微软雅黑" charset="0"/>
              </a:rPr>
              <a:t>);</a:t>
            </a:r>
            <a:r>
              <a:rPr lang="zh-CN" altLang="en-US" dirty="0">
                <a:solidFill>
                  <a:schemeClr val="bg1"/>
                </a:solidFill>
                <a:latin typeface="微软雅黑" charset="0"/>
                <a:ea typeface="微软雅黑" charset="0"/>
              </a:rPr>
              <a:t>同时，还要躲避场上的障碍机器人。</a:t>
            </a:r>
          </a:p>
        </p:txBody>
      </p:sp>
    </p:spTree>
    <p:extLst>
      <p:ext uri="{BB962C8B-B14F-4D97-AF65-F5344CB8AC3E}">
        <p14:creationId xmlns:p14="http://schemas.microsoft.com/office/powerpoint/2010/main" val="2390449296"/>
      </p:ext>
    </p:extLst>
  </p:cSld>
  <p:clrMapOvr>
    <a:masterClrMapping/>
  </p:clrMapOvr>
  <mc:AlternateContent xmlns:mc="http://schemas.openxmlformats.org/markup-compatibility/2006">
    <mc:Choice xmlns:p14="http://schemas.microsoft.com/office/powerpoint/2010/main" Requires="p14">
      <p:transition spd="med" p14:dur="700" advTm="37839">
        <p:fade/>
      </p:transition>
    </mc:Choice>
    <mc:Fallback>
      <p:transition spd="med" advTm="37839">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88799" y="3020091"/>
            <a:ext cx="4328428"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TWO</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5" y="4291309"/>
            <a:ext cx="2441694" cy="769441"/>
          </a:xfrm>
          <a:prstGeom prst="rect">
            <a:avLst/>
          </a:prstGeom>
          <a:noFill/>
        </p:spPr>
        <p:txBody>
          <a:bodyPr wrap="none" rtlCol="0">
            <a:spAutoFit/>
          </a:bodyPr>
          <a:lstStyle/>
          <a:p>
            <a:pPr algn="ctr"/>
            <a:r>
              <a:rPr kumimoji="1" lang="zh-CN" altLang="en-US" sz="4400" dirty="0">
                <a:solidFill>
                  <a:schemeClr val="bg1"/>
                </a:solidFill>
                <a:latin typeface="Century Gothic" panose="020B0502020202020204" pitchFamily="34" charset="0"/>
                <a:ea typeface="Microsoft YaHei" charset="0"/>
                <a:cs typeface="Microsoft YaHei" charset="0"/>
              </a:rPr>
              <a:t>论文结构</a:t>
            </a:r>
          </a:p>
        </p:txBody>
      </p:sp>
    </p:spTree>
    <p:extLst>
      <p:ext uri="{BB962C8B-B14F-4D97-AF65-F5344CB8AC3E}">
        <p14:creationId xmlns:p14="http://schemas.microsoft.com/office/powerpoint/2010/main" val="3660409851"/>
      </p:ext>
    </p:extLst>
  </p:cSld>
  <p:clrMapOvr>
    <a:masterClrMapping/>
  </p:clrMapOvr>
  <p:transition spd="slow" advTm="782">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TWO </a:t>
            </a:r>
            <a:r>
              <a:rPr kumimoji="1" lang="zh-CN" altLang="en-US" dirty="0">
                <a:latin typeface="微软雅黑" panose="020B0503020204020204" pitchFamily="34" charset="-122"/>
                <a:ea typeface="微软雅黑" panose="020B0503020204020204" pitchFamily="34" charset="-122"/>
              </a:rPr>
              <a:t>论文结构</a:t>
            </a:r>
          </a:p>
        </p:txBody>
      </p:sp>
      <p:graphicFrame>
        <p:nvGraphicFramePr>
          <p:cNvPr id="22" name="图示 21"/>
          <p:cNvGraphicFramePr/>
          <p:nvPr>
            <p:extLst>
              <p:ext uri="{D42A27DB-BD31-4B8C-83A1-F6EECF244321}">
                <p14:modId xmlns:p14="http://schemas.microsoft.com/office/powerpoint/2010/main" val="1943248351"/>
              </p:ext>
            </p:extLst>
          </p:nvPr>
        </p:nvGraphicFramePr>
        <p:xfrm>
          <a:off x="2032000" y="122962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7257748"/>
      </p:ext>
    </p:extLst>
  </p:cSld>
  <p:clrMapOvr>
    <a:masterClrMapping/>
  </p:clrMapOvr>
  <mc:AlternateContent xmlns:mc="http://schemas.openxmlformats.org/markup-compatibility/2006">
    <mc:Choice xmlns:p14="http://schemas.microsoft.com/office/powerpoint/2010/main" Requires="p14">
      <p:transition spd="med" p14:dur="700" advTm="2998">
        <p:fade/>
      </p:transition>
    </mc:Choice>
    <mc:Fallback>
      <p:transition spd="med" advTm="2998">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63577" y="3020091"/>
            <a:ext cx="4778872" cy="1107996"/>
          </a:xfrm>
          <a:prstGeom prst="rect">
            <a:avLst/>
          </a:prstGeom>
        </p:spPr>
        <p:txBody>
          <a:bodyPr wrap="none">
            <a:spAutoFit/>
          </a:bodyPr>
          <a:lstStyle/>
          <a:p>
            <a:pPr algn="ctr"/>
            <a:r>
              <a:rPr kumimoji="1" lang="en-US" altLang="zh-CN" sz="6600" dirty="0">
                <a:solidFill>
                  <a:schemeClr val="bg1"/>
                </a:solidFill>
                <a:latin typeface="Century Gothic" panose="020B0502020202020204" pitchFamily="34" charset="0"/>
                <a:ea typeface="Microsoft YaHei" charset="0"/>
                <a:cs typeface="Microsoft YaHei" charset="0"/>
              </a:rPr>
              <a:t>PART</a:t>
            </a:r>
            <a:r>
              <a:rPr kumimoji="1" lang="zh-CN" altLang="en-US" sz="6600" dirty="0">
                <a:solidFill>
                  <a:schemeClr val="bg1"/>
                </a:solidFill>
                <a:latin typeface="Century Gothic" panose="020B0502020202020204" pitchFamily="34" charset="0"/>
                <a:ea typeface="Microsoft YaHei" charset="0"/>
                <a:cs typeface="Microsoft YaHei" charset="0"/>
              </a:rPr>
              <a:t> </a:t>
            </a:r>
            <a:r>
              <a:rPr kumimoji="1" lang="en-US" altLang="zh-CN" sz="6600" dirty="0" smtClean="0">
                <a:solidFill>
                  <a:schemeClr val="bg1"/>
                </a:solidFill>
                <a:latin typeface="Century Gothic" panose="020B0502020202020204" pitchFamily="34" charset="0"/>
                <a:ea typeface="Microsoft YaHei" charset="0"/>
                <a:cs typeface="Microsoft YaHei" charset="0"/>
              </a:rPr>
              <a:t>THREE</a:t>
            </a:r>
            <a:endParaRPr kumimoji="1" lang="zh-CN" altLang="en-US" sz="6600" dirty="0">
              <a:solidFill>
                <a:schemeClr val="bg1"/>
              </a:solidFill>
              <a:latin typeface="Century Gothic" panose="020B0502020202020204" pitchFamily="34" charset="0"/>
              <a:ea typeface="Microsoft YaHei" charset="0"/>
              <a:cs typeface="Microsoft YaHei" charset="0"/>
            </a:endParaRPr>
          </a:p>
        </p:txBody>
      </p:sp>
      <p:sp>
        <p:nvSpPr>
          <p:cNvPr id="4" name="文本框 3"/>
          <p:cNvSpPr txBox="1"/>
          <p:nvPr/>
        </p:nvSpPr>
        <p:spPr>
          <a:xfrm>
            <a:off x="4832167" y="4291309"/>
            <a:ext cx="2441694" cy="769441"/>
          </a:xfrm>
          <a:prstGeom prst="rect">
            <a:avLst/>
          </a:prstGeom>
          <a:noFill/>
        </p:spPr>
        <p:txBody>
          <a:bodyPr wrap="none" rtlCol="0">
            <a:spAutoFit/>
          </a:bodyPr>
          <a:lstStyle/>
          <a:p>
            <a:pPr algn="ctr"/>
            <a:r>
              <a:rPr kumimoji="1" lang="zh-CN" altLang="en-US" sz="4400" dirty="0" smtClean="0">
                <a:solidFill>
                  <a:schemeClr val="bg1"/>
                </a:solidFill>
                <a:latin typeface="Century Gothic" panose="020B0502020202020204" pitchFamily="34" charset="0"/>
                <a:ea typeface="Microsoft YaHei" charset="0"/>
                <a:cs typeface="Microsoft YaHei" charset="0"/>
              </a:rPr>
              <a:t>目标跟踪</a:t>
            </a:r>
            <a:endParaRPr kumimoji="1" lang="zh-CN" altLang="en-US" sz="4400" dirty="0">
              <a:solidFill>
                <a:schemeClr val="bg1"/>
              </a:solidFill>
              <a:latin typeface="Century Gothic" panose="020B0502020202020204" pitchFamily="34" charset="0"/>
              <a:ea typeface="Microsoft YaHei" charset="0"/>
              <a:cs typeface="Microsoft YaHei" charset="0"/>
            </a:endParaRPr>
          </a:p>
        </p:txBody>
      </p:sp>
    </p:spTree>
    <p:extLst>
      <p:ext uri="{BB962C8B-B14F-4D97-AF65-F5344CB8AC3E}">
        <p14:creationId xmlns:p14="http://schemas.microsoft.com/office/powerpoint/2010/main" val="3105247977"/>
      </p:ext>
    </p:extLst>
  </p:cSld>
  <p:clrMapOvr>
    <a:masterClrMapping/>
  </p:clrMapOvr>
  <p:transition spd="slow" advTm="525">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8450804" y="1608481"/>
            <a:ext cx="3109879" cy="2233712"/>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矩形 23"/>
          <p:cNvSpPr/>
          <p:nvPr/>
        </p:nvSpPr>
        <p:spPr>
          <a:xfrm>
            <a:off x="4552881" y="1608481"/>
            <a:ext cx="3109879" cy="2233712"/>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矩形 22"/>
          <p:cNvSpPr/>
          <p:nvPr/>
        </p:nvSpPr>
        <p:spPr>
          <a:xfrm>
            <a:off x="655297" y="1604683"/>
            <a:ext cx="3109879" cy="2233712"/>
          </a:xfrm>
          <a:prstGeom prst="rect">
            <a:avLst/>
          </a:prstGeom>
          <a:solidFill>
            <a:schemeClr val="bg2">
              <a:lumMod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PART THREE  </a:t>
            </a:r>
            <a:r>
              <a:rPr kumimoji="1" lang="zh-CN" altLang="en-US" dirty="0" smtClean="0">
                <a:latin typeface="微软雅黑" panose="020B0503020204020204" pitchFamily="34" charset="-122"/>
                <a:ea typeface="微软雅黑" panose="020B0503020204020204" pitchFamily="34" charset="-122"/>
              </a:rPr>
              <a:t>目标跟踪</a:t>
            </a:r>
            <a:endParaRPr kumimoji="1" lang="zh-CN" altLang="en-US" dirty="0">
              <a:latin typeface="微软雅黑" panose="020B0503020204020204" pitchFamily="34" charset="-122"/>
              <a:ea typeface="微软雅黑" panose="020B0503020204020204" pitchFamily="34" charset="-122"/>
            </a:endParaRPr>
          </a:p>
        </p:txBody>
      </p:sp>
      <p:sp>
        <p:nvSpPr>
          <p:cNvPr id="3" name="矩形标注 2"/>
          <p:cNvSpPr/>
          <p:nvPr/>
        </p:nvSpPr>
        <p:spPr>
          <a:xfrm>
            <a:off x="618949" y="1354014"/>
            <a:ext cx="3217985" cy="2690445"/>
          </a:xfrm>
          <a:prstGeom prst="wedgeRectCallout">
            <a:avLst>
              <a:gd name="adj1" fmla="val -20287"/>
              <a:gd name="adj2" fmla="val 6521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矩形标注 10"/>
          <p:cNvSpPr/>
          <p:nvPr/>
        </p:nvSpPr>
        <p:spPr>
          <a:xfrm>
            <a:off x="4516873" y="1354014"/>
            <a:ext cx="3217985" cy="2690445"/>
          </a:xfrm>
          <a:prstGeom prst="wedgeRectCallout">
            <a:avLst>
              <a:gd name="adj1" fmla="val -20287"/>
              <a:gd name="adj2" fmla="val 6521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矩形标注 11"/>
          <p:cNvSpPr/>
          <p:nvPr/>
        </p:nvSpPr>
        <p:spPr>
          <a:xfrm>
            <a:off x="8414796" y="1354014"/>
            <a:ext cx="3217985" cy="2690445"/>
          </a:xfrm>
          <a:prstGeom prst="wedgeRectCallout">
            <a:avLst>
              <a:gd name="adj1" fmla="val -20287"/>
              <a:gd name="adj2" fmla="val 6521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矩形 12"/>
          <p:cNvSpPr/>
          <p:nvPr/>
        </p:nvSpPr>
        <p:spPr>
          <a:xfrm>
            <a:off x="824935" y="4530198"/>
            <a:ext cx="1619354" cy="461665"/>
          </a:xfrm>
          <a:prstGeom prst="rect">
            <a:avLst/>
          </a:prstGeom>
        </p:spPr>
        <p:txBody>
          <a:bodyPr wrap="none">
            <a:spAutoFit/>
          </a:bodyPr>
          <a:lstStyle/>
          <a:p>
            <a:pPr algn="ctr" defTabSz="609585"/>
            <a:r>
              <a:rPr lang="en-US" altLang="zh-CN" sz="2400" b="1" dirty="0" err="1">
                <a:solidFill>
                  <a:schemeClr val="tx1">
                    <a:lumMod val="75000"/>
                    <a:lumOff val="25000"/>
                  </a:schemeClr>
                </a:solidFill>
                <a:ea typeface="微软雅黑" charset="0"/>
              </a:rPr>
              <a:t>Meanshift</a:t>
            </a:r>
            <a:endParaRPr lang="zh-CN" altLang="en-US" sz="2400" b="1" dirty="0">
              <a:solidFill>
                <a:schemeClr val="tx1">
                  <a:lumMod val="75000"/>
                  <a:lumOff val="25000"/>
                </a:schemeClr>
              </a:solidFill>
              <a:ea typeface="微软雅黑" charset="0"/>
            </a:endParaRPr>
          </a:p>
        </p:txBody>
      </p:sp>
      <p:sp>
        <p:nvSpPr>
          <p:cNvPr id="14" name="文本框 8"/>
          <p:cNvSpPr txBox="1"/>
          <p:nvPr/>
        </p:nvSpPr>
        <p:spPr>
          <a:xfrm>
            <a:off x="762553" y="1826497"/>
            <a:ext cx="2930775" cy="14976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dirty="0" err="1" smtClean="0">
                <a:solidFill>
                  <a:schemeClr val="bg1"/>
                </a:solidFill>
                <a:latin typeface="微软雅黑" charset="0"/>
                <a:ea typeface="微软雅黑" charset="0"/>
              </a:rPr>
              <a:t>Meanshift</a:t>
            </a:r>
            <a:r>
              <a:rPr lang="zh-CN" altLang="en-US" dirty="0">
                <a:solidFill>
                  <a:schemeClr val="bg1"/>
                </a:solidFill>
                <a:latin typeface="微软雅黑" charset="0"/>
                <a:ea typeface="微软雅黑" charset="0"/>
              </a:rPr>
              <a:t>算法的实质</a:t>
            </a:r>
            <a:r>
              <a:rPr lang="zh-CN" altLang="en-US" dirty="0" smtClean="0">
                <a:solidFill>
                  <a:schemeClr val="bg1"/>
                </a:solidFill>
                <a:latin typeface="微软雅黑" charset="0"/>
                <a:ea typeface="微软雅黑" charset="0"/>
              </a:rPr>
              <a:t>是，沿样本点区域密度</a:t>
            </a:r>
            <a:r>
              <a:rPr lang="zh-CN" altLang="en-US" dirty="0">
                <a:solidFill>
                  <a:schemeClr val="bg1"/>
                </a:solidFill>
                <a:latin typeface="微软雅黑" charset="0"/>
                <a:ea typeface="微软雅黑" charset="0"/>
              </a:rPr>
              <a:t>增加的方向搜索到局部密度极大值点，从而实现跟踪。</a:t>
            </a:r>
          </a:p>
        </p:txBody>
      </p:sp>
      <p:sp>
        <p:nvSpPr>
          <p:cNvPr id="15" name="矩形 14"/>
          <p:cNvSpPr/>
          <p:nvPr/>
        </p:nvSpPr>
        <p:spPr>
          <a:xfrm>
            <a:off x="4787783" y="4530198"/>
            <a:ext cx="1489510" cy="461665"/>
          </a:xfrm>
          <a:prstGeom prst="rect">
            <a:avLst/>
          </a:prstGeom>
        </p:spPr>
        <p:txBody>
          <a:bodyPr wrap="none">
            <a:spAutoFit/>
          </a:bodyPr>
          <a:lstStyle/>
          <a:p>
            <a:pPr algn="ctr" defTabSz="609585"/>
            <a:r>
              <a:rPr lang="en-US" altLang="zh-CN" sz="2400" b="1" dirty="0" err="1" smtClean="0">
                <a:solidFill>
                  <a:schemeClr val="tx1">
                    <a:lumMod val="75000"/>
                    <a:lumOff val="25000"/>
                  </a:schemeClr>
                </a:solidFill>
                <a:ea typeface="微软雅黑" charset="0"/>
              </a:rPr>
              <a:t>Camshift</a:t>
            </a:r>
            <a:endParaRPr lang="zh-CN" altLang="en-US" sz="2400" b="1" dirty="0">
              <a:solidFill>
                <a:schemeClr val="tx1">
                  <a:lumMod val="75000"/>
                  <a:lumOff val="25000"/>
                </a:schemeClr>
              </a:solidFill>
              <a:ea typeface="微软雅黑" charset="0"/>
            </a:endParaRPr>
          </a:p>
        </p:txBody>
      </p:sp>
      <p:sp>
        <p:nvSpPr>
          <p:cNvPr id="16" name="文本框 8"/>
          <p:cNvSpPr txBox="1"/>
          <p:nvPr/>
        </p:nvSpPr>
        <p:spPr>
          <a:xfrm>
            <a:off x="4607460" y="1631871"/>
            <a:ext cx="3011049" cy="2217851"/>
          </a:xfrm>
          <a:prstGeom prst="rect">
            <a:avLst/>
          </a:prstGeom>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dirty="0" err="1">
                <a:solidFill>
                  <a:schemeClr val="bg1"/>
                </a:solidFill>
                <a:latin typeface="微软雅黑" charset="0"/>
                <a:ea typeface="微软雅黑" charset="0"/>
              </a:rPr>
              <a:t>Camshift</a:t>
            </a:r>
            <a:r>
              <a:rPr lang="zh-CN" altLang="en-US" dirty="0">
                <a:solidFill>
                  <a:schemeClr val="bg1"/>
                </a:solidFill>
                <a:latin typeface="微软雅黑" charset="0"/>
                <a:ea typeface="微软雅黑" charset="0"/>
              </a:rPr>
              <a:t>是对视频序列中所有帧作</a:t>
            </a:r>
            <a:r>
              <a:rPr lang="en-US" dirty="0" err="1">
                <a:solidFill>
                  <a:schemeClr val="bg1"/>
                </a:solidFill>
                <a:latin typeface="微软雅黑" charset="0"/>
                <a:ea typeface="微软雅黑" charset="0"/>
              </a:rPr>
              <a:t>Meanshift</a:t>
            </a:r>
            <a:r>
              <a:rPr lang="zh-CN" altLang="en-US" dirty="0">
                <a:solidFill>
                  <a:schemeClr val="bg1"/>
                </a:solidFill>
                <a:latin typeface="微软雅黑" charset="0"/>
                <a:ea typeface="微软雅黑" charset="0"/>
              </a:rPr>
              <a:t>运算，并将当前得到的搜索窗口的大小和中心作为下一帧</a:t>
            </a:r>
            <a:r>
              <a:rPr lang="en-US" dirty="0" err="1">
                <a:solidFill>
                  <a:schemeClr val="bg1"/>
                </a:solidFill>
                <a:latin typeface="微软雅黑" charset="0"/>
                <a:ea typeface="微软雅黑" charset="0"/>
              </a:rPr>
              <a:t>Meanshift</a:t>
            </a:r>
            <a:r>
              <a:rPr lang="zh-CN" altLang="en-US" dirty="0">
                <a:solidFill>
                  <a:schemeClr val="bg1"/>
                </a:solidFill>
                <a:latin typeface="微软雅黑" charset="0"/>
                <a:ea typeface="微软雅黑" charset="0"/>
              </a:rPr>
              <a:t>搜索窗口的</a:t>
            </a:r>
            <a:r>
              <a:rPr lang="zh-CN" altLang="en-US" dirty="0" smtClean="0">
                <a:solidFill>
                  <a:schemeClr val="bg1"/>
                </a:solidFill>
                <a:latin typeface="微软雅黑" charset="0"/>
                <a:ea typeface="微软雅黑" charset="0"/>
              </a:rPr>
              <a:t>初始值。</a:t>
            </a:r>
            <a:endParaRPr lang="zh-CN" altLang="en-US" dirty="0">
              <a:solidFill>
                <a:schemeClr val="bg1"/>
              </a:solidFill>
              <a:latin typeface="微软雅黑" charset="0"/>
              <a:ea typeface="微软雅黑" charset="0"/>
            </a:endParaRPr>
          </a:p>
        </p:txBody>
      </p:sp>
      <p:sp>
        <p:nvSpPr>
          <p:cNvPr id="17" name="矩形 16"/>
          <p:cNvSpPr/>
          <p:nvPr/>
        </p:nvSpPr>
        <p:spPr>
          <a:xfrm>
            <a:off x="8021262" y="4530198"/>
            <a:ext cx="2818400" cy="461665"/>
          </a:xfrm>
          <a:prstGeom prst="rect">
            <a:avLst/>
          </a:prstGeom>
        </p:spPr>
        <p:txBody>
          <a:bodyPr wrap="none">
            <a:spAutoFit/>
          </a:bodyPr>
          <a:lstStyle/>
          <a:p>
            <a:pPr algn="ctr" defTabSz="609585"/>
            <a:r>
              <a:rPr lang="en-US" altLang="zh-CN" sz="2400" b="1" dirty="0" err="1" smtClean="0">
                <a:solidFill>
                  <a:schemeClr val="tx1">
                    <a:lumMod val="75000"/>
                    <a:lumOff val="25000"/>
                  </a:schemeClr>
                </a:solidFill>
                <a:ea typeface="微软雅黑" charset="0"/>
              </a:rPr>
              <a:t>Camshift+Kalman</a:t>
            </a:r>
            <a:endParaRPr lang="zh-CN" altLang="en-US" sz="2400" b="1" dirty="0">
              <a:solidFill>
                <a:schemeClr val="tx1">
                  <a:lumMod val="75000"/>
                  <a:lumOff val="25000"/>
                </a:schemeClr>
              </a:solidFill>
              <a:ea typeface="微软雅黑" charset="0"/>
            </a:endParaRPr>
          </a:p>
        </p:txBody>
      </p:sp>
      <p:sp>
        <p:nvSpPr>
          <p:cNvPr id="18" name="文本框 8"/>
          <p:cNvSpPr txBox="1"/>
          <p:nvPr/>
        </p:nvSpPr>
        <p:spPr>
          <a:xfrm>
            <a:off x="8450845" y="1798180"/>
            <a:ext cx="3217985" cy="1497654"/>
          </a:xfrm>
          <a:prstGeom prst="rect">
            <a:avLst/>
          </a:prstGeom>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bg1"/>
                </a:solidFill>
                <a:latin typeface="微软雅黑" charset="0"/>
                <a:ea typeface="微软雅黑" charset="0"/>
              </a:rPr>
              <a:t>引入</a:t>
            </a:r>
            <a:r>
              <a:rPr lang="en-US" dirty="0" err="1">
                <a:solidFill>
                  <a:schemeClr val="bg1"/>
                </a:solidFill>
                <a:latin typeface="微软雅黑" charset="0"/>
                <a:ea typeface="微软雅黑" charset="0"/>
              </a:rPr>
              <a:t>Kalman</a:t>
            </a:r>
            <a:r>
              <a:rPr lang="zh-CN" altLang="en-US" dirty="0">
                <a:solidFill>
                  <a:schemeClr val="bg1"/>
                </a:solidFill>
                <a:latin typeface="微软雅黑" charset="0"/>
                <a:ea typeface="微软雅黑" charset="0"/>
              </a:rPr>
              <a:t>滤波的目的是通过利用上一帧的位置点的信息预测当前帧目标可能位于的位置</a:t>
            </a:r>
            <a:r>
              <a:rPr lang="zh-CN" altLang="en-US" dirty="0" smtClean="0">
                <a:solidFill>
                  <a:schemeClr val="bg1"/>
                </a:solidFill>
                <a:latin typeface="微软雅黑" charset="0"/>
                <a:ea typeface="微软雅黑" charset="0"/>
              </a:rPr>
              <a:t>。</a:t>
            </a:r>
            <a:endParaRPr lang="zh-CN" altLang="en-US" dirty="0">
              <a:solidFill>
                <a:schemeClr val="bg1"/>
              </a:solidFill>
              <a:latin typeface="微软雅黑" charset="0"/>
              <a:ea typeface="微软雅黑" charset="0"/>
            </a:endParaRPr>
          </a:p>
        </p:txBody>
      </p:sp>
    </p:spTree>
    <p:extLst>
      <p:ext uri="{BB962C8B-B14F-4D97-AF65-F5344CB8AC3E}">
        <p14:creationId xmlns:p14="http://schemas.microsoft.com/office/powerpoint/2010/main" val="3951147235"/>
      </p:ext>
    </p:extLst>
  </p:cSld>
  <p:clrMapOvr>
    <a:masterClrMapping/>
  </p:clrMapOvr>
  <mc:AlternateContent xmlns:mc="http://schemas.openxmlformats.org/markup-compatibility/2006">
    <mc:Choice xmlns:p14="http://schemas.microsoft.com/office/powerpoint/2010/main" Requires="p14">
      <p:transition spd="med" p14:dur="700" advTm="42599">
        <p:fade/>
      </p:transition>
    </mc:Choice>
    <mc:Fallback>
      <p:transition spd="med" advTm="4259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txBox="1">
            <a:spLocks/>
          </p:cNvSpPr>
          <p:nvPr/>
        </p:nvSpPr>
        <p:spPr>
          <a:xfrm>
            <a:off x="742042" y="209635"/>
            <a:ext cx="4868117"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solidFill>
                  <a:schemeClr val="bg1"/>
                </a:solidFill>
                <a:latin typeface="微软雅黑" panose="020B0503020204020204" pitchFamily="34" charset="-122"/>
                <a:ea typeface="微软雅黑" panose="020B0503020204020204" pitchFamily="34" charset="-122"/>
              </a:rPr>
              <a:t>PART THREE  </a:t>
            </a:r>
            <a:r>
              <a:rPr kumimoji="1" lang="zh-CN" altLang="en-US" dirty="0">
                <a:solidFill>
                  <a:schemeClr val="bg1"/>
                </a:solidFill>
                <a:latin typeface="微软雅黑" panose="020B0503020204020204" pitchFamily="34" charset="-122"/>
                <a:ea typeface="微软雅黑" panose="020B0503020204020204" pitchFamily="34" charset="-122"/>
              </a:rPr>
              <a:t>目标跟踪</a:t>
            </a:r>
          </a:p>
        </p:txBody>
      </p:sp>
      <p:sp>
        <p:nvSpPr>
          <p:cNvPr id="34" name="矩形 33"/>
          <p:cNvSpPr/>
          <p:nvPr/>
        </p:nvSpPr>
        <p:spPr>
          <a:xfrm>
            <a:off x="1357595" y="2691841"/>
            <a:ext cx="1927131" cy="1077218"/>
          </a:xfrm>
          <a:prstGeom prst="rect">
            <a:avLst/>
          </a:prstGeom>
        </p:spPr>
        <p:txBody>
          <a:bodyPr wrap="none">
            <a:spAutoFit/>
          </a:bodyPr>
          <a:lstStyle/>
          <a:p>
            <a:pPr algn="ctr" defTabSz="609585"/>
            <a:r>
              <a:rPr lang="en-US" altLang="zh-CN" sz="3200" b="1" dirty="0" err="1" smtClean="0">
                <a:solidFill>
                  <a:schemeClr val="tx1">
                    <a:lumMod val="75000"/>
                    <a:lumOff val="25000"/>
                  </a:schemeClr>
                </a:solidFill>
                <a:ea typeface="微软雅黑" charset="0"/>
              </a:rPr>
              <a:t>Camshift</a:t>
            </a:r>
            <a:endParaRPr lang="en-US" altLang="zh-CN" sz="3200" b="1" dirty="0" smtClean="0">
              <a:solidFill>
                <a:schemeClr val="tx1">
                  <a:lumMod val="75000"/>
                  <a:lumOff val="25000"/>
                </a:schemeClr>
              </a:solidFill>
              <a:ea typeface="微软雅黑" charset="0"/>
            </a:endParaRPr>
          </a:p>
          <a:p>
            <a:pPr algn="ctr" defTabSz="609585"/>
            <a:r>
              <a:rPr lang="zh-CN" altLang="en-US" sz="3200" b="1" dirty="0">
                <a:solidFill>
                  <a:schemeClr val="tx1">
                    <a:lumMod val="75000"/>
                    <a:lumOff val="25000"/>
                  </a:schemeClr>
                </a:solidFill>
                <a:ea typeface="微软雅黑" charset="0"/>
              </a:rPr>
              <a:t>算法过程</a:t>
            </a:r>
          </a:p>
        </p:txBody>
      </p:sp>
      <p:pic>
        <p:nvPicPr>
          <p:cNvPr id="7" name="图片 6" descr="camshift"/>
          <p:cNvPicPr/>
          <p:nvPr/>
        </p:nvPicPr>
        <p:blipFill>
          <a:blip r:embed="rId2">
            <a:extLst>
              <a:ext uri="{28A0092B-C50C-407E-A947-70E740481C1C}">
                <a14:useLocalDpi xmlns:a14="http://schemas.microsoft.com/office/drawing/2010/main" val="0"/>
              </a:ext>
            </a:extLst>
          </a:blip>
          <a:srcRect/>
          <a:stretch>
            <a:fillRect/>
          </a:stretch>
        </p:blipFill>
        <p:spPr bwMode="auto">
          <a:xfrm>
            <a:off x="4670612" y="2049350"/>
            <a:ext cx="6400090" cy="2603332"/>
          </a:xfrm>
          <a:prstGeom prst="rect">
            <a:avLst/>
          </a:prstGeom>
          <a:noFill/>
          <a:ln>
            <a:noFill/>
          </a:ln>
        </p:spPr>
      </p:pic>
    </p:spTree>
    <p:extLst>
      <p:ext uri="{BB962C8B-B14F-4D97-AF65-F5344CB8AC3E}">
        <p14:creationId xmlns:p14="http://schemas.microsoft.com/office/powerpoint/2010/main" val="3378604210"/>
      </p:ext>
    </p:extLst>
  </p:cSld>
  <p:clrMapOvr>
    <a:masterClrMapping/>
  </p:clrMapOvr>
  <mc:AlternateContent xmlns:mc="http://schemas.openxmlformats.org/markup-compatibility/2006">
    <mc:Choice xmlns:p14="http://schemas.microsoft.com/office/powerpoint/2010/main" Requires="p14">
      <p:transition spd="med" p14:dur="700" advTm="24127">
        <p:fade/>
      </p:transition>
    </mc:Choice>
    <mc:Fallback>
      <p:transition spd="med" advTm="24127">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8.5"/>
</p:tagLst>
</file>

<file path=ppt/tags/tag2.xml><?xml version="1.0" encoding="utf-8"?>
<p:tagLst xmlns:a="http://schemas.openxmlformats.org/drawingml/2006/main" xmlns:r="http://schemas.openxmlformats.org/officeDocument/2006/relationships" xmlns:p="http://schemas.openxmlformats.org/presentationml/2006/main">
  <p:tag name="TIMING" val="|12.6|62.3|1|5.1"/>
</p:tagLst>
</file>

<file path=ppt/tags/tag3.xml><?xml version="1.0" encoding="utf-8"?>
<p:tagLst xmlns:a="http://schemas.openxmlformats.org/drawingml/2006/main" xmlns:r="http://schemas.openxmlformats.org/officeDocument/2006/relationships" xmlns:p="http://schemas.openxmlformats.org/presentationml/2006/main">
  <p:tag name="TIMING" val="|3.6"/>
</p:tagLst>
</file>

<file path=ppt/theme/theme1.xml><?xml version="1.0" encoding="utf-8"?>
<a:theme xmlns:a="http://schemas.openxmlformats.org/drawingml/2006/main" name="Office 主题">
  <a:themeElements>
    <a:clrScheme name="自定义 75">
      <a:dk1>
        <a:srgbClr val="000000"/>
      </a:dk1>
      <a:lt1>
        <a:srgbClr val="FFFFFF"/>
      </a:lt1>
      <a:dk2>
        <a:srgbClr val="000000"/>
      </a:dk2>
      <a:lt2>
        <a:srgbClr val="FFFDFD"/>
      </a:lt2>
      <a:accent1>
        <a:srgbClr val="D078A5"/>
      </a:accent1>
      <a:accent2>
        <a:srgbClr val="7E4460"/>
      </a:accent2>
      <a:accent3>
        <a:srgbClr val="F3D06C"/>
      </a:accent3>
      <a:accent4>
        <a:srgbClr val="F4445A"/>
      </a:accent4>
      <a:accent5>
        <a:srgbClr val="E4DBCD"/>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1866</TotalTime>
  <Words>2026</Words>
  <Application>Microsoft Office PowerPoint</Application>
  <PresentationFormat>宽屏</PresentationFormat>
  <Paragraphs>248</Paragraphs>
  <Slides>33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5" baseType="lpstr">
      <vt:lpstr>TimesNewRoman,Bold</vt:lpstr>
      <vt:lpstr>宋体</vt:lpstr>
      <vt:lpstr>Microsoft YaHei</vt:lpstr>
      <vt:lpstr>Microsoft YaHei</vt:lpstr>
      <vt:lpstr>Arial</vt:lpstr>
      <vt:lpstr>Calibri</vt:lpstr>
      <vt:lpstr>Century Gothic</vt:lpstr>
      <vt:lpstr>Segoe UI Light</vt:lpstr>
      <vt:lpstr>Times New Roman</vt:lpstr>
      <vt:lpstr>Office 主题</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wangzhen</cp:lastModifiedBy>
  <cp:revision>295</cp:revision>
  <dcterms:created xsi:type="dcterms:W3CDTF">2015-08-18T02:51:41Z</dcterms:created>
  <dcterms:modified xsi:type="dcterms:W3CDTF">2017-06-08T08:32:01Z</dcterms:modified>
  <cp:category/>
</cp:coreProperties>
</file>