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80" r:id="rId5"/>
    <p:sldId id="281" r:id="rId6"/>
    <p:sldId id="282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62" r:id="rId15"/>
    <p:sldId id="263" r:id="rId16"/>
    <p:sldId id="268" r:id="rId17"/>
    <p:sldId id="283" r:id="rId18"/>
    <p:sldId id="292" r:id="rId19"/>
    <p:sldId id="264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77" r:id="rId30"/>
    <p:sldId id="261" r:id="rId31"/>
    <p:sldId id="293" r:id="rId32"/>
    <p:sldId id="294" r:id="rId33"/>
    <p:sldId id="295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3F927-6D1A-41D7-8501-BFD2D8B6062B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39AED-EED1-48CD-B7DC-63BA8C05AB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EEC5E-099A-45E7-9DA8-2CF6F935063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C342-28F6-4930-AD40-4CF66D43BD0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EEC5E-099A-45E7-9DA8-2CF6F935063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EEC5E-099A-45E7-9DA8-2CF6F9350634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9AED-EED1-48CD-B7DC-63BA8C05ABF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4D16-AE1C-4C44-8F29-1B1FBE7E7B78}" type="datetimeFigureOut">
              <a:rPr lang="en-GB" smtClean="0"/>
              <a:pPr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6E0D-F69A-43CD-BB0C-BE6C6A02952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ServletApp/ColorServlet?bgcolor=Whi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Java Servlet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Request Components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getParameter</a:t>
            </a:r>
            <a:r>
              <a:rPr lang="en-US" dirty="0">
                <a:effectLst/>
              </a:rPr>
              <a:t>("param1")</a:t>
            </a:r>
          </a:p>
          <a:p>
            <a:r>
              <a:rPr lang="en-US" dirty="0" err="1">
                <a:effectLst/>
              </a:rPr>
              <a:t>getCookies</a:t>
            </a:r>
            <a:r>
              <a:rPr lang="en-US" dirty="0">
                <a:effectLst/>
              </a:rPr>
              <a:t>() =&gt; Cookie[]</a:t>
            </a:r>
          </a:p>
          <a:p>
            <a:r>
              <a:rPr lang="en-US" dirty="0" err="1">
                <a:effectLst/>
              </a:rPr>
              <a:t>getContentLength</a:t>
            </a:r>
            <a:r>
              <a:rPr lang="en-US" dirty="0">
                <a:effectLst/>
              </a:rPr>
              <a:t>()</a:t>
            </a:r>
          </a:p>
          <a:p>
            <a:r>
              <a:rPr lang="en-US" dirty="0" err="1">
                <a:effectLst/>
              </a:rPr>
              <a:t>getContentType</a:t>
            </a:r>
            <a:r>
              <a:rPr lang="en-US" dirty="0">
                <a:effectLst/>
              </a:rPr>
              <a:t>()</a:t>
            </a:r>
          </a:p>
          <a:p>
            <a:r>
              <a:rPr lang="en-US" dirty="0" err="1">
                <a:effectLst/>
              </a:rPr>
              <a:t>getHeaderNames</a:t>
            </a:r>
            <a:r>
              <a:rPr lang="en-US" dirty="0">
                <a:effectLst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Variables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JavaServlets</a:t>
            </a:r>
            <a:r>
              <a:rPr lang="en-US" dirty="0"/>
              <a:t> do not require you to use the </a:t>
            </a:r>
            <a:r>
              <a:rPr lang="en-US" dirty="0" smtClean="0"/>
              <a:t>environment </a:t>
            </a:r>
            <a:r>
              <a:rPr lang="en-US" dirty="0"/>
              <a:t>variables used in CGI</a:t>
            </a:r>
          </a:p>
          <a:p>
            <a:r>
              <a:rPr lang="en-US" dirty="0"/>
              <a:t>Individual functions:</a:t>
            </a:r>
          </a:p>
          <a:p>
            <a:pPr lvl="1"/>
            <a:r>
              <a:rPr lang="en-US" dirty="0" err="1" smtClean="0"/>
              <a:t>req.getPathInfo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req.getRemoteHost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req.getQueryString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Response Components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Set status first!</a:t>
            </a:r>
          </a:p>
          <a:p>
            <a:pPr lvl="1"/>
            <a:r>
              <a:rPr lang="en-US" dirty="0" err="1">
                <a:effectLst/>
              </a:rPr>
              <a:t>setStatus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int</a:t>
            </a:r>
            <a:r>
              <a:rPr lang="en-US" dirty="0">
                <a:effectLst/>
              </a:rPr>
              <a:t>)</a:t>
            </a:r>
          </a:p>
          <a:p>
            <a:pPr>
              <a:buFont typeface="Wingdings" charset="2"/>
              <a:buNone/>
            </a:pPr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HttpServletResponse.SC_OK</a:t>
            </a:r>
            <a:r>
              <a:rPr lang="en-US" dirty="0">
                <a:effectLst/>
              </a:rPr>
              <a:t>...</a:t>
            </a:r>
          </a:p>
          <a:p>
            <a:pPr lvl="1"/>
            <a:r>
              <a:rPr lang="en-US" dirty="0" err="1">
                <a:effectLst/>
              </a:rPr>
              <a:t>sendError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int</a:t>
            </a:r>
            <a:r>
              <a:rPr lang="en-US" dirty="0">
                <a:effectLst/>
              </a:rPr>
              <a:t>, String)</a:t>
            </a:r>
          </a:p>
          <a:p>
            <a:pPr lvl="1"/>
            <a:r>
              <a:rPr lang="en-US" dirty="0" err="1">
                <a:effectLst/>
              </a:rPr>
              <a:t>sendRedirect</a:t>
            </a:r>
            <a:r>
              <a:rPr lang="en-US" dirty="0">
                <a:effectLst/>
              </a:rPr>
              <a:t>(String </a:t>
            </a:r>
            <a:r>
              <a:rPr lang="en-US" dirty="0" err="1">
                <a:effectLst/>
              </a:rPr>
              <a:t>url</a:t>
            </a:r>
            <a:r>
              <a:rPr lang="en-US" dirty="0">
                <a:effectLst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Response Components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Set headers</a:t>
            </a:r>
          </a:p>
          <a:p>
            <a:pPr lvl="1"/>
            <a:r>
              <a:rPr lang="en-US" dirty="0" err="1" smtClean="0">
                <a:effectLst/>
              </a:rPr>
              <a:t>setHeader</a:t>
            </a:r>
            <a:r>
              <a:rPr lang="en-US" dirty="0" smtClean="0"/>
              <a:t>( String name, String value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setContentType</a:t>
            </a:r>
            <a:r>
              <a:rPr lang="en-US" dirty="0">
                <a:effectLst/>
              </a:rPr>
              <a:t>(“text/html”)</a:t>
            </a:r>
          </a:p>
          <a:p>
            <a:r>
              <a:rPr lang="en-US" dirty="0">
                <a:effectLst/>
              </a:rPr>
              <a:t>Output body</a:t>
            </a:r>
          </a:p>
          <a:p>
            <a:pPr lvl="1"/>
            <a:r>
              <a:rPr lang="en-US" dirty="0" err="1">
                <a:effectLst/>
              </a:rPr>
              <a:t>PrintWriter</a:t>
            </a:r>
            <a:r>
              <a:rPr lang="en-US" dirty="0">
                <a:effectLst/>
              </a:rPr>
              <a:t> out = </a:t>
            </a:r>
            <a:r>
              <a:rPr lang="en-US" dirty="0" err="1">
                <a:effectLst/>
              </a:rPr>
              <a:t>response.getWriter</a:t>
            </a:r>
            <a:r>
              <a:rPr lang="en-US" dirty="0">
                <a:effectLst/>
              </a:rPr>
              <a:t>();</a:t>
            </a:r>
          </a:p>
          <a:p>
            <a:pPr lvl="1"/>
            <a:r>
              <a:rPr lang="en-US" dirty="0" err="1">
                <a:effectLst/>
              </a:rPr>
              <a:t>out.println</a:t>
            </a:r>
            <a:r>
              <a:rPr lang="en-US" dirty="0">
                <a:effectLst/>
              </a:rPr>
              <a:t>("&lt;HTML&gt;&lt;HEAD&gt;...")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Servlet</a:t>
            </a:r>
          </a:p>
        </p:txBody>
      </p:sp>
      <p:sp>
        <p:nvSpPr>
          <p:cNvPr id="167939" name="Rectangle 1027"/>
          <p:cNvSpPr>
            <a:spLocks noChangeArrowheads="1"/>
          </p:cNvSpPr>
          <p:nvPr/>
        </p:nvSpPr>
        <p:spPr bwMode="auto">
          <a:xfrm>
            <a:off x="3276600" y="1905000"/>
            <a:ext cx="2971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Extend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HTTPServlet</a:t>
            </a:r>
          </a:p>
        </p:txBody>
      </p:sp>
      <p:sp>
        <p:nvSpPr>
          <p:cNvPr id="167940" name="Rectangle 1028"/>
          <p:cNvSpPr>
            <a:spLocks noChangeArrowheads="1"/>
          </p:cNvSpPr>
          <p:nvPr/>
        </p:nvSpPr>
        <p:spPr bwMode="auto">
          <a:xfrm>
            <a:off x="3505200" y="25908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Implement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doGet</a:t>
            </a:r>
          </a:p>
        </p:txBody>
      </p:sp>
      <p:sp>
        <p:nvSpPr>
          <p:cNvPr id="167941" name="Rectangle 1029"/>
          <p:cNvSpPr>
            <a:spLocks noChangeArrowheads="1"/>
          </p:cNvSpPr>
          <p:nvPr/>
        </p:nvSpPr>
        <p:spPr bwMode="auto">
          <a:xfrm>
            <a:off x="3505200" y="32004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Implement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doPost</a:t>
            </a:r>
          </a:p>
        </p:txBody>
      </p:sp>
      <p:sp>
        <p:nvSpPr>
          <p:cNvPr id="167942" name="Rectangle 1030"/>
          <p:cNvSpPr>
            <a:spLocks noChangeArrowheads="1"/>
          </p:cNvSpPr>
          <p:nvPr/>
        </p:nvSpPr>
        <p:spPr bwMode="auto">
          <a:xfrm>
            <a:off x="914400" y="3962400"/>
            <a:ext cx="7543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/>
            <a:r>
              <a:rPr lang="en-US">
                <a:solidFill>
                  <a:schemeClr val="tx2"/>
                </a:solidFill>
              </a:rPr>
              <a:t>The methods </a:t>
            </a:r>
          </a:p>
          <a:p>
            <a:pPr rtl="0"/>
            <a:r>
              <a:rPr lang="en-US">
                <a:solidFill>
                  <a:schemeClr val="tx2"/>
                </a:solidFill>
              </a:rPr>
              <a:t>	should get an input (the HTTP request)</a:t>
            </a:r>
          </a:p>
          <a:p>
            <a:pPr rtl="0"/>
            <a:r>
              <a:rPr lang="en-US">
                <a:solidFill>
                  <a:schemeClr val="tx2"/>
                </a:solidFill>
              </a:rPr>
              <a:t>	Should create an output (the HTTP response)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Servlet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114800" y="37338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Implement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doGet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4114800" y="44196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Implement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doPost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3733800" y="3581400"/>
            <a:ext cx="3352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3886200" y="20574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3886200" y="6019800"/>
            <a:ext cx="3048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8970" name="AutoShape 10"/>
          <p:cNvSpPr>
            <a:spLocks noChangeArrowheads="1"/>
          </p:cNvSpPr>
          <p:nvPr/>
        </p:nvSpPr>
        <p:spPr bwMode="auto">
          <a:xfrm rot="5400000">
            <a:off x="4914900" y="2705100"/>
            <a:ext cx="762000" cy="838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8971" name="AutoShape 11"/>
          <p:cNvSpPr>
            <a:spLocks noChangeArrowheads="1"/>
          </p:cNvSpPr>
          <p:nvPr/>
        </p:nvSpPr>
        <p:spPr bwMode="auto">
          <a:xfrm rot="5400000">
            <a:off x="4991100" y="5143500"/>
            <a:ext cx="762000" cy="838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152400" y="2057400"/>
            <a:ext cx="28956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ServletRequest</a:t>
            </a:r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152400" y="6019800"/>
            <a:ext cx="30480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ServletResponse</a:t>
            </a:r>
          </a:p>
        </p:txBody>
      </p:sp>
      <p:sp>
        <p:nvSpPr>
          <p:cNvPr id="168976" name="AutoShape 16"/>
          <p:cNvSpPr>
            <a:spLocks noChangeArrowheads="1"/>
          </p:cNvSpPr>
          <p:nvPr/>
        </p:nvSpPr>
        <p:spPr bwMode="auto">
          <a:xfrm rot="-5400000">
            <a:off x="3279775" y="2209800"/>
            <a:ext cx="381000" cy="2286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168977" name="AutoShape 17"/>
          <p:cNvSpPr>
            <a:spLocks noChangeArrowheads="1"/>
          </p:cNvSpPr>
          <p:nvPr/>
        </p:nvSpPr>
        <p:spPr bwMode="auto">
          <a:xfrm rot="-5400000">
            <a:off x="3324225" y="6200775"/>
            <a:ext cx="381000" cy="2286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POST</a:t>
            </a:r>
            <a:r>
              <a:rPr lang="en-US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Designed </a:t>
            </a:r>
            <a:r>
              <a:rPr lang="en-US" sz="2400" dirty="0"/>
              <a:t>for Posting </a:t>
            </a:r>
            <a:r>
              <a:rPr lang="en-US" sz="2400" dirty="0" smtClean="0"/>
              <a:t>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sent in two steps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Browser contacts server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Sends data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GET</a:t>
            </a:r>
            <a:r>
              <a:rPr lang="en-US" sz="28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Contacts server and sends data in single step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Appends data to </a:t>
            </a:r>
            <a:r>
              <a:rPr lang="en-US" sz="2400" u="sng" dirty="0"/>
              <a:t>action</a:t>
            </a:r>
            <a:r>
              <a:rPr lang="en-US" sz="2400" dirty="0"/>
              <a:t> URL separated by question mark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Designed to get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Simple Steps for Java </a:t>
            </a:r>
            <a:r>
              <a:rPr lang="en-US" dirty="0" err="1"/>
              <a:t>Servlets</a:t>
            </a:r>
            <a:endParaRPr lang="en-US" dirty="0"/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2800" dirty="0">
                <a:effectLst/>
              </a:rPr>
              <a:t>1. Subclass </a:t>
            </a:r>
            <a:r>
              <a:rPr lang="en-US" sz="2800" dirty="0" smtClean="0">
                <a:effectLst/>
              </a:rPr>
              <a:t>of 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HttpServlet</a:t>
            </a:r>
            <a:endParaRPr lang="en-US" sz="2800" dirty="0">
              <a:solidFill>
                <a:srgbClr val="FF0000"/>
              </a:solidFill>
              <a:effectLst/>
            </a:endParaRPr>
          </a:p>
          <a:p>
            <a:pPr>
              <a:buFont typeface="Wingdings" charset="2"/>
              <a:buNone/>
            </a:pPr>
            <a:r>
              <a:rPr lang="en-US" sz="2800" dirty="0">
                <a:effectLst/>
              </a:rPr>
              <a:t>2. Override </a:t>
            </a:r>
            <a:r>
              <a:rPr lang="en-US" sz="2800" dirty="0" err="1">
                <a:effectLst/>
              </a:rPr>
              <a:t>doGet</a:t>
            </a:r>
            <a:r>
              <a:rPr lang="en-US" sz="2800" dirty="0">
                <a:effectLst/>
              </a:rPr>
              <a:t>(....) method</a:t>
            </a:r>
          </a:p>
          <a:p>
            <a:pPr>
              <a:buFont typeface="Wingdings" charset="2"/>
              <a:buNone/>
            </a:pPr>
            <a:r>
              <a:rPr lang="en-US" sz="2800" dirty="0">
                <a:effectLst/>
              </a:rPr>
              <a:t>3. 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HttpServletRequest</a:t>
            </a:r>
            <a:endParaRPr lang="en-US" sz="2800" dirty="0">
              <a:solidFill>
                <a:srgbClr val="FF0000"/>
              </a:solidFill>
              <a:effectLst/>
            </a:endParaRPr>
          </a:p>
          <a:p>
            <a:pPr lvl="1"/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getParameter</a:t>
            </a:r>
            <a:r>
              <a:rPr lang="en-US" sz="2400" dirty="0">
                <a:effectLst/>
              </a:rPr>
              <a:t>("</a:t>
            </a:r>
            <a:r>
              <a:rPr lang="en-US" sz="2400" dirty="0" err="1">
                <a:effectLst/>
              </a:rPr>
              <a:t>paramName</a:t>
            </a:r>
            <a:r>
              <a:rPr lang="en-US" sz="2400" dirty="0">
                <a:effectLst/>
              </a:rPr>
              <a:t>")</a:t>
            </a:r>
          </a:p>
          <a:p>
            <a:pPr>
              <a:buFont typeface="Wingdings" charset="2"/>
              <a:buNone/>
            </a:pPr>
            <a:r>
              <a:rPr lang="en-US" sz="2800" dirty="0">
                <a:effectLst/>
              </a:rPr>
              <a:t>4. </a:t>
            </a:r>
            <a:r>
              <a:rPr lang="en-US" sz="2800" dirty="0" err="1">
                <a:effectLst/>
              </a:rPr>
              <a:t>HttpServletResponse</a:t>
            </a:r>
            <a:endParaRPr lang="en-US" sz="2800" dirty="0">
              <a:effectLst/>
            </a:endParaRPr>
          </a:p>
          <a:p>
            <a:pPr lvl="1"/>
            <a:r>
              <a:rPr lang="en-US" sz="2400" dirty="0">
                <a:effectLst/>
              </a:rPr>
              <a:t>set Content Type</a:t>
            </a:r>
          </a:p>
          <a:p>
            <a:pPr lvl="1"/>
            <a:r>
              <a:rPr lang="en-US" sz="2400" dirty="0">
                <a:effectLst/>
              </a:rPr>
              <a:t>get </a:t>
            </a:r>
            <a:r>
              <a:rPr lang="en-US" sz="2400" dirty="0" err="1">
                <a:effectLst/>
              </a:rPr>
              <a:t>PrintWriter</a:t>
            </a:r>
            <a:endParaRPr lang="en-US" sz="2400" dirty="0">
              <a:effectLst/>
            </a:endParaRPr>
          </a:p>
          <a:p>
            <a:pPr lvl="1"/>
            <a:r>
              <a:rPr lang="en-US" sz="2400" dirty="0">
                <a:effectLst/>
              </a:rPr>
              <a:t>send text to client via </a:t>
            </a:r>
            <a:r>
              <a:rPr lang="en-US" sz="2400" dirty="0" err="1" smtClean="0">
                <a:effectLst/>
              </a:rPr>
              <a:t>PrintWriter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import java.io.*;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import </a:t>
            </a:r>
            <a:r>
              <a:rPr lang="en-US" b="1" u="sng" dirty="0" err="1" smtClean="0">
                <a:latin typeface="Courier New" pitchFamily="49" charset="0"/>
              </a:rPr>
              <a:t>javax.servlet</a:t>
            </a:r>
            <a:r>
              <a:rPr lang="en-US" b="1" u="sng" dirty="0" smtClean="0">
                <a:latin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</a:rPr>
              <a:t>*;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import </a:t>
            </a:r>
            <a:r>
              <a:rPr lang="en-US" b="1" u="sng" dirty="0" err="1" smtClean="0">
                <a:latin typeface="Courier New" pitchFamily="49" charset="0"/>
              </a:rPr>
              <a:t>javax.servlet.http</a:t>
            </a:r>
            <a:r>
              <a:rPr lang="en-US" b="1" u="sng" dirty="0" smtClean="0">
                <a:latin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</a:rPr>
              <a:t>*;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public class Hello extends </a:t>
            </a:r>
            <a:r>
              <a:rPr lang="en-US" b="1" u="sng" dirty="0" err="1" smtClean="0">
                <a:latin typeface="Courier New" pitchFamily="49" charset="0"/>
              </a:rPr>
              <a:t>HttpServlet</a:t>
            </a:r>
            <a:r>
              <a:rPr lang="en-US" b="1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public void </a:t>
            </a:r>
            <a:r>
              <a:rPr lang="en-US" b="1" u="sng" dirty="0" err="1" smtClean="0">
                <a:latin typeface="Courier New" pitchFamily="49" charset="0"/>
              </a:rPr>
              <a:t>doGet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u="sng" dirty="0" err="1" smtClean="0">
                <a:latin typeface="Courier New" pitchFamily="49" charset="0"/>
              </a:rPr>
              <a:t>HttpServletRequest</a:t>
            </a:r>
            <a:r>
              <a:rPr lang="en-US" b="1" dirty="0" smtClean="0">
                <a:latin typeface="Courier New" pitchFamily="49" charset="0"/>
              </a:rPr>
              <a:t> request,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           </a:t>
            </a:r>
            <a:r>
              <a:rPr lang="en-US" b="1" u="sng" dirty="0" err="1" smtClean="0">
                <a:latin typeface="Courier New" pitchFamily="49" charset="0"/>
              </a:rPr>
              <a:t>HttpServletResponse</a:t>
            </a:r>
            <a:r>
              <a:rPr lang="en-US" b="1" dirty="0" smtClean="0">
                <a:latin typeface="Courier New" pitchFamily="49" charset="0"/>
              </a:rPr>
              <a:t> response)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        throws </a:t>
            </a:r>
            <a:r>
              <a:rPr lang="en-US" b="1" dirty="0" err="1" smtClean="0">
                <a:latin typeface="Courier New" pitchFamily="49" charset="0"/>
              </a:rPr>
              <a:t>IOException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u="sng" dirty="0" err="1" smtClean="0">
                <a:latin typeface="Courier New" pitchFamily="49" charset="0"/>
              </a:rPr>
              <a:t>ServletException</a:t>
            </a:r>
            <a:endParaRPr lang="en-US" b="1" u="sng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response.</a:t>
            </a:r>
            <a:r>
              <a:rPr lang="en-US" b="1" u="sng" dirty="0" err="1" smtClean="0">
                <a:latin typeface="Courier New" pitchFamily="49" charset="0"/>
              </a:rPr>
              <a:t>setContentType</a:t>
            </a:r>
            <a:r>
              <a:rPr lang="en-US" b="1" u="sng" dirty="0" smtClean="0">
                <a:latin typeface="Courier New" pitchFamily="49" charset="0"/>
              </a:rPr>
              <a:t>("text/html")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PrintWriter</a:t>
            </a:r>
            <a:r>
              <a:rPr lang="en-US" b="1" dirty="0" smtClean="0">
                <a:latin typeface="Courier New" pitchFamily="49" charset="0"/>
              </a:rPr>
              <a:t> out = </a:t>
            </a:r>
            <a:r>
              <a:rPr lang="en-US" b="1" dirty="0" err="1" smtClean="0">
                <a:latin typeface="Courier New" pitchFamily="49" charset="0"/>
              </a:rPr>
              <a:t>response.</a:t>
            </a:r>
            <a:r>
              <a:rPr lang="en-US" b="1" u="sng" dirty="0" err="1" smtClean="0">
                <a:latin typeface="Courier New" pitchFamily="49" charset="0"/>
              </a:rPr>
              <a:t>getWriter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("&lt;html&gt;");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("&lt;head&gt;");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("&lt;title&gt;Hello World!&lt;/title&gt;");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("&lt;/head&gt;");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("&lt;body&gt;");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("&lt;h1&gt;Hello World!&lt;/h1&gt;");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("&lt;/body&gt;");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</a:rPr>
              <a:t>("&lt;/html&gt;");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 // </a:t>
            </a:r>
            <a:r>
              <a:rPr lang="en-US" b="1" dirty="0" err="1" smtClean="0">
                <a:latin typeface="Courier New" pitchFamily="49" charset="0"/>
              </a:rPr>
              <a:t>doGet</a:t>
            </a:r>
            <a:endParaRPr lang="en-US" b="1" dirty="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 // Hello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</a:t>
            </a:r>
            <a:r>
              <a:rPr lang="en-US" dirty="0" err="1"/>
              <a:t>Servlet</a:t>
            </a:r>
            <a:endParaRPr 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r>
              <a:rPr lang="en-US" dirty="0"/>
              <a:t>Calling the </a:t>
            </a:r>
            <a:r>
              <a:rPr lang="en-US" dirty="0" err="1"/>
              <a:t>servlet</a:t>
            </a:r>
            <a:r>
              <a:rPr lang="en-US" dirty="0"/>
              <a:t> is done from the Web browser:</a:t>
            </a:r>
          </a:p>
          <a:p>
            <a:pPr algn="ctr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host:port/servlet/ServletName 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8610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Project Directory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968044" y="2996952"/>
            <a:ext cx="1080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Servlets?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Java </a:t>
            </a:r>
            <a:r>
              <a:rPr lang="en-US" dirty="0"/>
              <a:t>code that run </a:t>
            </a:r>
            <a:r>
              <a:rPr lang="en-US" dirty="0" smtClean="0"/>
              <a:t>on server-side</a:t>
            </a:r>
            <a:endParaRPr lang="en-US" dirty="0"/>
          </a:p>
          <a:p>
            <a:pPr algn="just"/>
            <a:r>
              <a:rPr lang="en-US" dirty="0"/>
              <a:t>Run in </a:t>
            </a:r>
            <a:r>
              <a:rPr lang="en-US" dirty="0" smtClean="0"/>
              <a:t>a </a:t>
            </a:r>
            <a:r>
              <a:rPr lang="en-US" i="1" dirty="0" smtClean="0"/>
              <a:t>container</a:t>
            </a:r>
            <a:endParaRPr lang="en-US" dirty="0"/>
          </a:p>
          <a:p>
            <a:pPr algn="just"/>
            <a:r>
              <a:rPr lang="en-US" dirty="0"/>
              <a:t>Helps with client-server communications</a:t>
            </a:r>
          </a:p>
          <a:p>
            <a:pPr lvl="1" algn="just"/>
            <a:r>
              <a:rPr lang="en-US" dirty="0"/>
              <a:t>Not necessarily over HTTP</a:t>
            </a:r>
          </a:p>
          <a:p>
            <a:pPr lvl="1" algn="just"/>
            <a:r>
              <a:rPr lang="en-US" dirty="0"/>
              <a:t>But usually over HTTP </a:t>
            </a:r>
            <a:r>
              <a:rPr lang="en-US" dirty="0" smtClean="0"/>
              <a:t>(Our </a:t>
            </a:r>
            <a:r>
              <a:rPr lang="en-US" dirty="0"/>
              <a:t>focus </a:t>
            </a:r>
            <a:r>
              <a:rPr lang="en-US" dirty="0" smtClean="0"/>
              <a:t>is on HTTP)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/>
              <a:t> Request Handling</a:t>
            </a:r>
          </a:p>
        </p:txBody>
      </p:sp>
      <p:sp>
        <p:nvSpPr>
          <p:cNvPr id="182275" name="Line 3"/>
          <p:cNvSpPr>
            <a:spLocks noChangeShapeType="1"/>
          </p:cNvSpPr>
          <p:nvPr/>
        </p:nvSpPr>
        <p:spPr bwMode="auto">
          <a:xfrm>
            <a:off x="1676400" y="2819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124200" y="1752600"/>
            <a:ext cx="914400" cy="388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/>
            <a:endParaRPr lang="en-CA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447800" y="2286000"/>
            <a:ext cx="17319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rtl="0"/>
            <a:r>
              <a:rPr lang="en-US"/>
              <a:t>GET request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4419600" y="1752600"/>
            <a:ext cx="4267200" cy="3886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/>
            <a:endParaRPr lang="en-CA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4953000" y="2743200"/>
            <a:ext cx="1676400" cy="2667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service()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3124200" y="2819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5105400" y="1905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>
                <a:cs typeface="Courier New" pitchFamily="49" charset="0"/>
              </a:rPr>
              <a:t> subclass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H="1">
            <a:off x="1676400" y="3276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>
            <a:off x="3124200" y="32766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1828800" y="3352800"/>
            <a:ext cx="1250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rtl="0"/>
            <a:r>
              <a:rPr lang="en-US"/>
              <a:t>response</a:t>
            </a: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7010400" y="2743200"/>
            <a:ext cx="1447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/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7010400" y="4572000"/>
            <a:ext cx="1447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rtl="0"/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doPost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3200400" y="1828800"/>
            <a:ext cx="83820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</a:rPr>
              <a:t>Web Server</a:t>
            </a:r>
          </a:p>
        </p:txBody>
      </p:sp>
      <p:sp>
        <p:nvSpPr>
          <p:cNvPr id="182288" name="Line 16"/>
          <p:cNvSpPr>
            <a:spLocks noChangeShapeType="1"/>
          </p:cNvSpPr>
          <p:nvPr/>
        </p:nvSpPr>
        <p:spPr bwMode="auto">
          <a:xfrm>
            <a:off x="6629400" y="2819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 flipH="1">
            <a:off x="6629400" y="3276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>
            <a:off x="6629400" y="4724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 flipH="1">
            <a:off x="6629400" y="5105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1676400" y="4724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3124200" y="4724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 flipH="1">
            <a:off x="3124200" y="5105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 flipH="1">
            <a:off x="1676400" y="5105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2296" name="Text Box 24"/>
          <p:cNvSpPr txBox="1">
            <a:spLocks noChangeArrowheads="1"/>
          </p:cNvSpPr>
          <p:nvPr/>
        </p:nvSpPr>
        <p:spPr bwMode="auto">
          <a:xfrm>
            <a:off x="1219200" y="4191000"/>
            <a:ext cx="188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rtl="0"/>
            <a:r>
              <a:rPr lang="en-US"/>
              <a:t>POST request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1752600" y="5257800"/>
            <a:ext cx="1250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rtl="0"/>
            <a:r>
              <a:rPr lang="en-US"/>
              <a:t>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a User Request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servlet gets parameters from HTML forms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&lt;form action=… method=…&gt; …&lt;/form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action</a:t>
            </a:r>
            <a:r>
              <a:rPr lang="en-US" dirty="0"/>
              <a:t> – the name of the processing server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method</a:t>
            </a:r>
            <a:r>
              <a:rPr lang="en-US" dirty="0"/>
              <a:t> – the HTTP method to use when passing parameters to </a:t>
            </a:r>
            <a:r>
              <a:rPr lang="en-US"/>
              <a:t>the </a:t>
            </a:r>
            <a:r>
              <a:rPr lang="en-US" smtClean="0"/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en-US" dirty="0"/>
              <a:t> Tag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Inside a form, INPUT tags define fields for data entry									</a:t>
            </a:r>
          </a:p>
          <a:p>
            <a:r>
              <a:rPr lang="en-US" sz="2800" dirty="0"/>
              <a:t>Standard input types include: buttons, checkboxes, password field, radio buttons, text fields, image-buttons, text areas, hidden fields, etc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686800" cy="345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&lt;form  method=“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 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action=“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://localhost:8080/servlet/myservlet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&lt;INPUT name=“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 type=“text”&gt;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&lt;INPUT name=“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 type=“text”&gt;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&lt;INPUT type=“submit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rtl="0"/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5029200"/>
            <a:ext cx="7924800" cy="1371600"/>
            <a:chOff x="480" y="3120"/>
            <a:chExt cx="4992" cy="864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480" y="3456"/>
              <a:ext cx="4992" cy="528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624" y="3600"/>
              <a:ext cx="3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dirty="0"/>
                <a:t>http</a:t>
              </a:r>
              <a:r>
                <a:rPr lang="en-US" dirty="0" smtClean="0"/>
                <a:t>://localhost:8080/servlet/myservlet?x=19&amp;y=104</a:t>
              </a:r>
              <a:endParaRPr lang="en-US" dirty="0"/>
            </a:p>
          </p:txBody>
        </p:sp>
        <p:sp>
          <p:nvSpPr>
            <p:cNvPr id="60423" name="AutoShape 7"/>
            <p:cNvSpPr>
              <a:spLocks noChangeArrowheads="1"/>
            </p:cNvSpPr>
            <p:nvPr/>
          </p:nvSpPr>
          <p:spPr bwMode="auto">
            <a:xfrm>
              <a:off x="2256" y="3120"/>
              <a:ext cx="864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the Parameters Values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2133600" y="2362200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request.getParameter(“x”);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2133600" y="3200400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request.getParameter(“y”);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429000" y="4648200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getParameterValues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04800" y="39624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If there </a:t>
            </a:r>
            <a:r>
              <a:rPr lang="en-US" dirty="0" smtClean="0">
                <a:solidFill>
                  <a:schemeClr val="tx2"/>
                </a:solidFill>
              </a:rPr>
              <a:t>are multiple </a:t>
            </a:r>
            <a:r>
              <a:rPr lang="en-US" dirty="0">
                <a:solidFill>
                  <a:schemeClr val="tx2"/>
                </a:solidFill>
              </a:rPr>
              <a:t>values for the parameter, use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3581400" y="6019800"/>
            <a:ext cx="487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getParameterNames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457200" y="53340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If you don’t know the names of the parameters,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381000" y="228600"/>
            <a:ext cx="8153400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&lt;!DOCTYPE HTML PUBLIC "-//W3C//DTD HTML 4.0 Transitional//EN"&gt;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&lt;TITLE&gt;Sending Parameters&lt;/TITLE&gt;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&lt;BODY BGCOLOR="#CC90E0"&gt;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&lt;H1 ALIGN="LEFT"&gt;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Please enter the parameters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 rtl="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&lt;FORM </a:t>
            </a:r>
            <a:r>
              <a:rPr lang="en-US" sz="16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SetColors</a:t>
            </a:r>
            <a:r>
              <a:rPr lang="en-US" sz="16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METHOD=“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&lt;TABLE&gt;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&lt;TR&gt;&lt;TD&gt;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Background 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:&lt;/TD&gt;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&lt;TD&gt;&lt;INPUT TYPE="TEXT" NAME="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"&gt;&lt;/TD&gt;&lt;/TR&gt;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&lt;TR&gt;&lt;TD&gt;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Font 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:&lt;/TD&gt;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&lt;TD&gt;&lt;INPUT TYPE="TEXT" NAME="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fgcolor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"&gt;&lt;/TD&gt;&lt;/TR&gt;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&lt;TR&gt;&lt;TD&gt;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Font 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:&lt;/TD&gt;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&lt;TD&gt;&lt;INPUT TYPE="TEXT" NAME="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"&gt;&lt;/TD&gt;&lt;/TR&gt;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&lt;/TABLE&gt;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&lt;BR&gt;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&lt;INPUT TYPE="SUBMIT" VALUE="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Show Page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rtl="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6632"/>
            <a:ext cx="77057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07504" y="4149080"/>
            <a:ext cx="6858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http://localhost:8080/ServletApp/index2.html</a:t>
            </a:r>
            <a:endParaRPr lang="en-US" sz="2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548" name="Line 4"/>
          <p:cNvSpPr>
            <a:spLocks noChangeShapeType="1"/>
          </p:cNvSpPr>
          <p:nvPr/>
        </p:nvSpPr>
        <p:spPr bwMode="auto">
          <a:xfrm flipV="1">
            <a:off x="395536" y="692696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6549" name="Line 5"/>
          <p:cNvSpPr>
            <a:spLocks noChangeShapeType="1"/>
          </p:cNvSpPr>
          <p:nvPr/>
        </p:nvSpPr>
        <p:spPr bwMode="auto">
          <a:xfrm flipV="1">
            <a:off x="395536" y="620688"/>
            <a:ext cx="1944216" cy="720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304800" y="152400"/>
            <a:ext cx="8610600" cy="609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javax.servlet.http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rtl="0"/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/** 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 Creates a page according to the parameters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 given from a form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 = 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urlPatterns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{"/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"})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SetColors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response)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throws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rtl="0"/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String title = "Set Colors Example";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("text/html");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bg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rtl="0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 String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fg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fgcolor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rtl="0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 String size =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("size");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304800" y="152400"/>
            <a:ext cx="8610600" cy="609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("&lt;HTML&gt;&lt;HEAD&gt;&lt;TITLE&gt;" + title + 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 "&lt;/TITLE&gt;&lt;/HEAD&gt;");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("&lt;BODY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='" +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fg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 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 "'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='" +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bg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 "'&gt;");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("&lt;H1&gt;" + title + "&lt;/H1&gt;");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("&lt;FONT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='" +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 "'&gt;");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("You requested a background color " + 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bg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 "&lt;P&gt;");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("You requested a font color " + 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fg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 "&lt;P&gt;");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("You requested a font size " + 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+ "&lt;P&gt;");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("&lt;/FONT&gt;&lt;/BODY&gt;&lt;/HTML&gt;");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rtl="0"/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764704"/>
            <a:ext cx="6174457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  <a:hlinkClick r:id="rId4"/>
              </a:rPr>
              <a:t>http://localhost:8080/ServletApp/ColorServlet?bgcolor=White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fgcolor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Red&amp;size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7572" name="Line 4"/>
          <p:cNvSpPr>
            <a:spLocks noChangeShapeType="1"/>
          </p:cNvSpPr>
          <p:nvPr/>
        </p:nvSpPr>
        <p:spPr bwMode="auto">
          <a:xfrm flipV="1">
            <a:off x="990600" y="1295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 flipV="1">
            <a:off x="990600" y="129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</a:t>
            </a:r>
            <a:r>
              <a:rPr lang="en-US" sz="4000" dirty="0"/>
              <a:t>are Servlets?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pages with </a:t>
            </a:r>
            <a:r>
              <a:rPr lang="en-US" i="1" dirty="0"/>
              <a:t>dynamic content</a:t>
            </a:r>
          </a:p>
          <a:p>
            <a:r>
              <a:rPr lang="en-US" dirty="0"/>
              <a:t>Easy coordination between </a:t>
            </a:r>
            <a:r>
              <a:rPr lang="en-US" dirty="0" err="1"/>
              <a:t>S</a:t>
            </a:r>
            <a:r>
              <a:rPr lang="en-US" dirty="0" err="1" smtClean="0"/>
              <a:t>ervlets</a:t>
            </a:r>
            <a:r>
              <a:rPr lang="en-US" dirty="0" smtClean="0"/>
              <a:t> </a:t>
            </a:r>
            <a:r>
              <a:rPr lang="en-US" dirty="0"/>
              <a:t>to make </a:t>
            </a:r>
            <a:r>
              <a:rPr lang="en-US" i="1" dirty="0"/>
              <a:t>Web </a:t>
            </a:r>
            <a:r>
              <a:rPr lang="en-US" i="1" dirty="0" smtClean="0"/>
              <a:t>applications </a:t>
            </a:r>
            <a:r>
              <a:rPr lang="en-US" dirty="0" smtClean="0"/>
              <a:t>more manageable</a:t>
            </a:r>
            <a:endParaRPr lang="en-US" dirty="0"/>
          </a:p>
          <a:p>
            <a:r>
              <a:rPr lang="en-US" dirty="0"/>
              <a:t>Containers support many features </a:t>
            </a:r>
          </a:p>
          <a:p>
            <a:pPr lvl="1"/>
            <a:r>
              <a:rPr lang="en-US" dirty="0"/>
              <a:t>Sessions, persistence, resource management (e.g., database connections</a:t>
            </a:r>
            <a:r>
              <a:rPr lang="en-US" dirty="0" smtClean="0"/>
              <a:t>) and </a:t>
            </a:r>
            <a:r>
              <a:rPr lang="en-US" dirty="0"/>
              <a:t>security,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</a:rPr>
              <a:t>NamedHello</a:t>
            </a:r>
            <a:r>
              <a:rPr lang="en-US" sz="2000" b="1" dirty="0" smtClean="0">
                <a:latin typeface="Courier New" pitchFamily="49" charset="0"/>
              </a:rPr>
              <a:t> extends </a:t>
            </a:r>
            <a:r>
              <a:rPr lang="en-US" sz="2000" b="1" dirty="0" err="1" smtClean="0">
                <a:latin typeface="Courier New" pitchFamily="49" charset="0"/>
              </a:rPr>
              <a:t>HttpServlet</a:t>
            </a:r>
            <a:r>
              <a:rPr lang="en-US" sz="2000" b="1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public void </a:t>
            </a:r>
            <a:r>
              <a:rPr lang="en-US" sz="2000" b="1" dirty="0" err="1" smtClean="0">
                <a:latin typeface="Courier New" pitchFamily="49" charset="0"/>
              </a:rPr>
              <a:t>doGet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HttpServletRequest</a:t>
            </a:r>
            <a:r>
              <a:rPr lang="en-US" sz="2000" b="1" dirty="0" smtClean="0">
                <a:latin typeface="Courier New" pitchFamily="49" charset="0"/>
              </a:rPr>
              <a:t> request,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</a:t>
            </a:r>
            <a:r>
              <a:rPr lang="en-US" sz="2000" b="1" dirty="0" err="1" smtClean="0">
                <a:latin typeface="Courier New" pitchFamily="49" charset="0"/>
              </a:rPr>
              <a:t>HttpServletResponse</a:t>
            </a:r>
            <a:r>
              <a:rPr lang="en-US" sz="2000" b="1" dirty="0" smtClean="0">
                <a:latin typeface="Courier New" pitchFamily="49" charset="0"/>
              </a:rPr>
              <a:t> response)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throws </a:t>
            </a:r>
            <a:r>
              <a:rPr lang="en-US" sz="2000" b="1" dirty="0" err="1" smtClean="0">
                <a:latin typeface="Courier New" pitchFamily="49" charset="0"/>
              </a:rPr>
              <a:t>IOException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ServletException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response.setContentType</a:t>
            </a:r>
            <a:r>
              <a:rPr lang="en-US" sz="2000" b="1" dirty="0" smtClean="0">
                <a:latin typeface="Courier New" pitchFamily="49" charset="0"/>
              </a:rPr>
              <a:t>("text/html");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</a:rPr>
              <a:t> out = </a:t>
            </a:r>
            <a:r>
              <a:rPr lang="en-US" sz="2000" b="1" dirty="0" err="1" smtClean="0">
                <a:latin typeface="Courier New" pitchFamily="49" charset="0"/>
              </a:rPr>
              <a:t>response.getWriter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String name = </a:t>
            </a:r>
            <a:r>
              <a:rPr lang="en-US" sz="2000" b="1" dirty="0" err="1" smtClean="0">
                <a:latin typeface="Courier New" pitchFamily="49" charset="0"/>
              </a:rPr>
              <a:t>request.getParameter</a:t>
            </a:r>
            <a:r>
              <a:rPr lang="en-US" sz="2000" b="1" dirty="0" smtClean="0">
                <a:latin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</a:rPr>
              <a:t>yourname</a:t>
            </a:r>
            <a:r>
              <a:rPr lang="en-US" sz="2000" b="1" dirty="0" smtClean="0"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("&lt;html&gt;");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("&lt;head&gt;");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("&lt;title&gt;Hello, Tell me your name again!&lt;/title&gt;");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("&lt;/head&gt;");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("&lt;body&gt;");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if(name!=null)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("&lt;h2&gt;Hello, " + name + "&lt;/h2&gt; &lt;</a:t>
            </a:r>
            <a:r>
              <a:rPr lang="en-US" sz="2000" b="1" dirty="0" err="1" smtClean="0">
                <a:latin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</a:rPr>
              <a:t>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("&lt;h2&gt;Hello! </a:t>
            </a:r>
            <a:r>
              <a:rPr lang="en-US" sz="2000" b="1" dirty="0" err="1" smtClean="0">
                <a:latin typeface="Courier New" pitchFamily="49" charset="0"/>
              </a:rPr>
              <a:t>whats</a:t>
            </a:r>
            <a:r>
              <a:rPr lang="en-US" sz="2000" b="1" dirty="0" smtClean="0">
                <a:latin typeface="Courier New" pitchFamily="49" charset="0"/>
              </a:rPr>
              <a:t> your name&lt;/h2&gt; &lt;</a:t>
            </a:r>
            <a:r>
              <a:rPr lang="en-US" sz="2000" b="1" dirty="0" err="1" smtClean="0">
                <a:latin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</a:rPr>
              <a:t>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("&lt;form action=\"</a:t>
            </a:r>
            <a:r>
              <a:rPr lang="en-US" sz="2000" b="1" dirty="0" err="1" smtClean="0">
                <a:latin typeface="Courier New" pitchFamily="49" charset="0"/>
              </a:rPr>
              <a:t>NamedHello</a:t>
            </a:r>
            <a:r>
              <a:rPr lang="en-US" sz="2000" b="1" dirty="0" smtClean="0">
                <a:latin typeface="Courier New" pitchFamily="49" charset="0"/>
              </a:rPr>
              <a:t>\" method=\"GET\"&gt;");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("&lt;input type=text length=20 name=</a:t>
            </a:r>
            <a:r>
              <a:rPr lang="en-US" sz="2000" b="1" dirty="0" err="1" smtClean="0">
                <a:latin typeface="Courier New" pitchFamily="49" charset="0"/>
              </a:rPr>
              <a:t>yourname</a:t>
            </a:r>
            <a:r>
              <a:rPr lang="en-US" sz="2000" b="1" dirty="0" smtClean="0">
                <a:latin typeface="Courier New" pitchFamily="49" charset="0"/>
              </a:rPr>
              <a:t>&gt;&lt;</a:t>
            </a:r>
            <a:r>
              <a:rPr lang="en-US" sz="2000" b="1" dirty="0" err="1" smtClean="0">
                <a:latin typeface="Courier New" pitchFamily="49" charset="0"/>
              </a:rPr>
              <a:t>br</a:t>
            </a:r>
            <a:r>
              <a:rPr lang="en-US" sz="2000" b="1" dirty="0" smtClean="0">
                <a:latin typeface="Courier New" pitchFamily="49" charset="0"/>
              </a:rPr>
              <a:t>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("&lt;input value=\"Submit\" type=submit&gt;&lt;/form&gt;");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("&lt;/body&gt;");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out.println</a:t>
            </a:r>
            <a:r>
              <a:rPr lang="en-US" sz="2000" b="1" dirty="0" smtClean="0">
                <a:latin typeface="Courier New" pitchFamily="49" charset="0"/>
              </a:rPr>
              <a:t>("&lt;/html&gt;");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00" y="88900"/>
            <a:ext cx="8877300" cy="666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908720" y="465313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Right click on source packages and select </a:t>
            </a:r>
            <a:r>
              <a:rPr lang="en-US" dirty="0" err="1" smtClean="0">
                <a:solidFill>
                  <a:srgbClr val="FF0000"/>
                </a:solidFill>
              </a:rPr>
              <a:t>Servelet</a:t>
            </a:r>
            <a:r>
              <a:rPr lang="en-US" dirty="0" smtClean="0">
                <a:solidFill>
                  <a:srgbClr val="FF0000"/>
                </a:solidFill>
              </a:rPr>
              <a:t> to create </a:t>
            </a:r>
            <a:r>
              <a:rPr lang="en-US" dirty="0" err="1" smtClean="0">
                <a:solidFill>
                  <a:srgbClr val="FF0000"/>
                </a:solidFill>
              </a:rPr>
              <a:t>sevlet</a:t>
            </a:r>
            <a:r>
              <a:rPr lang="en-US" dirty="0" smtClean="0">
                <a:solidFill>
                  <a:srgbClr val="FF0000"/>
                </a:solidFill>
              </a:rPr>
              <a:t> class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7504" y="2996952"/>
            <a:ext cx="4032448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06 at 14.08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98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" y="0"/>
            <a:ext cx="752736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00808" y="4797152"/>
            <a:ext cx="2304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Right click on project folder then select build to build </a:t>
            </a:r>
            <a:r>
              <a:rPr lang="en-US" dirty="0" err="1" smtClean="0">
                <a:solidFill>
                  <a:srgbClr val="FF0000"/>
                </a:solidFill>
              </a:rPr>
              <a:t>projrct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-396552" y="2276872"/>
            <a:ext cx="2520280" cy="30243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9017" b="2901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-2700808" y="4797152"/>
            <a:ext cx="230425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Right click on project folder then select deploy to deploy </a:t>
            </a:r>
            <a:r>
              <a:rPr lang="en-US" dirty="0" err="1" smtClean="0">
                <a:solidFill>
                  <a:srgbClr val="FF0000"/>
                </a:solidFill>
              </a:rPr>
              <a:t>projrct</a:t>
            </a:r>
            <a:r>
              <a:rPr lang="en-US" dirty="0" smtClean="0">
                <a:solidFill>
                  <a:srgbClr val="FF0000"/>
                </a:solidFill>
              </a:rPr>
              <a:t>  on server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-396552" y="3861048"/>
            <a:ext cx="2304256" cy="15362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06 at 14.25.5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Why Java Servlets Instead of CGI?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Efficient, Convenient, Powerful, Portable, Secure, Inexpensive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Lightweight threads instead of OS threads created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Single copy of code brought into memory for all threads versus per thread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Data (session state) can be stored across threads within servlet container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Java is portable and secure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Requires little expense once servlet container integrated with web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Servlet Structure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Java </a:t>
            </a:r>
            <a:r>
              <a:rPr lang="en-US" dirty="0" err="1" smtClean="0"/>
              <a:t>s</a:t>
            </a:r>
            <a:r>
              <a:rPr lang="en-US" dirty="0" err="1" smtClean="0">
                <a:effectLst/>
              </a:rPr>
              <a:t>ervlet</a:t>
            </a:r>
            <a:r>
              <a:rPr lang="en-US" dirty="0" smtClean="0">
                <a:effectLst/>
              </a:rPr>
              <a:t> are </a:t>
            </a:r>
            <a:r>
              <a:rPr lang="en-US" dirty="0"/>
              <a:t>o</a:t>
            </a:r>
            <a:r>
              <a:rPr lang="en-US" dirty="0" smtClean="0">
                <a:effectLst/>
              </a:rPr>
              <a:t>bjects </a:t>
            </a:r>
            <a:r>
              <a:rPr lang="en-US" dirty="0">
                <a:effectLst/>
              </a:rPr>
              <a:t>on </a:t>
            </a:r>
            <a:r>
              <a:rPr lang="en-US" dirty="0"/>
              <a:t>s</a:t>
            </a:r>
            <a:r>
              <a:rPr lang="en-US" dirty="0" smtClean="0">
                <a:effectLst/>
              </a:rPr>
              <a:t>erver side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Managed by </a:t>
            </a:r>
            <a:r>
              <a:rPr lang="en-US" dirty="0" err="1" smtClean="0">
                <a:effectLst/>
              </a:rPr>
              <a:t>servlet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c</a:t>
            </a:r>
            <a:r>
              <a:rPr lang="en-US" dirty="0" smtClean="0">
                <a:effectLst/>
              </a:rPr>
              <a:t>ontainer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Loads/unloads servlets</a:t>
            </a:r>
          </a:p>
          <a:p>
            <a:pPr lvl="1"/>
            <a:r>
              <a:rPr lang="en-US" dirty="0">
                <a:effectLst/>
              </a:rPr>
              <a:t>Directs requests to servlets</a:t>
            </a:r>
          </a:p>
          <a:p>
            <a:r>
              <a:rPr lang="en-US" dirty="0">
                <a:effectLst/>
              </a:rPr>
              <a:t>Request → </a:t>
            </a:r>
            <a:r>
              <a:rPr lang="en-US" dirty="0" err="1">
                <a:effectLst/>
              </a:rPr>
              <a:t>doGet</a:t>
            </a:r>
            <a:r>
              <a:rPr lang="en-US" dirty="0" smtClean="0">
                <a:effectLst/>
              </a:rPr>
              <a:t>(), </a:t>
            </a:r>
            <a:r>
              <a:rPr lang="en-US" dirty="0" err="1" smtClean="0">
                <a:effectLst/>
              </a:rPr>
              <a:t>doPost</a:t>
            </a:r>
            <a:r>
              <a:rPr lang="en-US" dirty="0" smtClean="0">
                <a:effectLst/>
              </a:rPr>
              <a:t>()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Each request is run as its own thread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 with Servlets</a:t>
            </a:r>
          </a:p>
        </p:txBody>
      </p:sp>
      <p:pic>
        <p:nvPicPr>
          <p:cNvPr id="807940" name="Picture 4" descr="index_rack_0106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97275" y="2514600"/>
            <a:ext cx="1127125" cy="2590800"/>
          </a:xfrm>
          <a:noFill/>
          <a:ln/>
        </p:spPr>
      </p:pic>
      <p:pic>
        <p:nvPicPr>
          <p:cNvPr id="807942" name="Picture 6" descr="images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3124200"/>
            <a:ext cx="1333500" cy="1041400"/>
          </a:xfrm>
          <a:noFill/>
          <a:ln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5000" y="4572000"/>
            <a:ext cx="1371600" cy="990600"/>
            <a:chOff x="1632" y="2784"/>
            <a:chExt cx="864" cy="624"/>
          </a:xfrm>
        </p:grpSpPr>
        <p:sp>
          <p:nvSpPr>
            <p:cNvPr id="807944" name="Rectangle 8"/>
            <p:cNvSpPr>
              <a:spLocks noChangeArrowheads="1"/>
            </p:cNvSpPr>
            <p:nvPr/>
          </p:nvSpPr>
          <p:spPr bwMode="auto">
            <a:xfrm>
              <a:off x="1632" y="2784"/>
              <a:ext cx="86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7946" name="Text Box 10"/>
            <p:cNvSpPr txBox="1">
              <a:spLocks noChangeArrowheads="1"/>
            </p:cNvSpPr>
            <p:nvPr/>
          </p:nvSpPr>
          <p:spPr bwMode="auto">
            <a:xfrm>
              <a:off x="1632" y="2830"/>
              <a:ext cx="820" cy="57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HEADERS</a:t>
              </a:r>
            </a:p>
            <a:p>
              <a:endParaRPr lang="en-US" b="1" dirty="0">
                <a:solidFill>
                  <a:schemeClr val="bg2"/>
                </a:solidFill>
                <a:latin typeface="Arial" charset="0"/>
              </a:endParaRPr>
            </a:p>
            <a:p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BODY</a:t>
              </a:r>
            </a:p>
          </p:txBody>
        </p:sp>
      </p:grp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5410200" y="1752600"/>
            <a:ext cx="3200400" cy="396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7949" name="Oval 13"/>
          <p:cNvSpPr>
            <a:spLocks noChangeArrowheads="1"/>
          </p:cNvSpPr>
          <p:nvPr/>
        </p:nvSpPr>
        <p:spPr bwMode="auto">
          <a:xfrm>
            <a:off x="5486400" y="207645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07954" name="Oval 18"/>
          <p:cNvSpPr>
            <a:spLocks noChangeArrowheads="1"/>
          </p:cNvSpPr>
          <p:nvPr/>
        </p:nvSpPr>
        <p:spPr bwMode="auto">
          <a:xfrm>
            <a:off x="6553200" y="207645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07956" name="Oval 20"/>
          <p:cNvSpPr>
            <a:spLocks noChangeArrowheads="1"/>
          </p:cNvSpPr>
          <p:nvPr/>
        </p:nvSpPr>
        <p:spPr bwMode="auto">
          <a:xfrm>
            <a:off x="5486400" y="32004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07957" name="Oval 21"/>
          <p:cNvSpPr>
            <a:spLocks noChangeArrowheads="1"/>
          </p:cNvSpPr>
          <p:nvPr/>
        </p:nvSpPr>
        <p:spPr bwMode="auto">
          <a:xfrm>
            <a:off x="6553200" y="32004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07958" name="Text Box 22"/>
          <p:cNvSpPr txBox="1">
            <a:spLocks noChangeArrowheads="1"/>
          </p:cNvSpPr>
          <p:nvPr/>
        </p:nvSpPr>
        <p:spPr bwMode="auto">
          <a:xfrm>
            <a:off x="5486400" y="3443288"/>
            <a:ext cx="9969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charset="0"/>
              </a:rPr>
              <a:t>Servlet</a:t>
            </a:r>
            <a:endParaRPr lang="en-US" b="1" dirty="0">
              <a:latin typeface="Arial" charset="0"/>
            </a:endParaRPr>
          </a:p>
          <a:p>
            <a:endParaRPr lang="en-US" b="1" dirty="0">
              <a:solidFill>
                <a:schemeClr val="bg2"/>
              </a:solidFill>
              <a:latin typeface="Arial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Arial" charset="0"/>
              </a:rPr>
              <a:t>doGet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Arial" charset="0"/>
              </a:rPr>
              <a:t>…</a:t>
            </a:r>
          </a:p>
          <a:p>
            <a:r>
              <a:rPr lang="en-US" b="1" dirty="0">
                <a:solidFill>
                  <a:schemeClr val="bg2"/>
                </a:solidFill>
                <a:latin typeface="Arial" charset="0"/>
              </a:rPr>
              <a:t>…</a:t>
            </a:r>
          </a:p>
        </p:txBody>
      </p:sp>
      <p:sp>
        <p:nvSpPr>
          <p:cNvPr id="807959" name="Line 23"/>
          <p:cNvSpPr>
            <a:spLocks noChangeShapeType="1"/>
          </p:cNvSpPr>
          <p:nvPr/>
        </p:nvSpPr>
        <p:spPr bwMode="auto">
          <a:xfrm flipV="1">
            <a:off x="1676400" y="2895600"/>
            <a:ext cx="1752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07960" name="Line 24"/>
          <p:cNvSpPr>
            <a:spLocks noChangeShapeType="1"/>
          </p:cNvSpPr>
          <p:nvPr/>
        </p:nvSpPr>
        <p:spPr bwMode="auto">
          <a:xfrm flipH="1" flipV="1">
            <a:off x="1828800" y="4191000"/>
            <a:ext cx="1676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07961" name="Line 25"/>
          <p:cNvSpPr>
            <a:spLocks noChangeShapeType="1"/>
          </p:cNvSpPr>
          <p:nvPr/>
        </p:nvSpPr>
        <p:spPr bwMode="auto">
          <a:xfrm>
            <a:off x="4724400" y="2819400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07962" name="Line 26"/>
          <p:cNvSpPr>
            <a:spLocks noChangeShapeType="1"/>
          </p:cNvSpPr>
          <p:nvPr/>
        </p:nvSpPr>
        <p:spPr bwMode="auto">
          <a:xfrm flipH="1">
            <a:off x="4800600" y="3962400"/>
            <a:ext cx="685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07963" name="Text Box 27"/>
          <p:cNvSpPr txBox="1">
            <a:spLocks noChangeArrowheads="1"/>
          </p:cNvSpPr>
          <p:nvPr/>
        </p:nvSpPr>
        <p:spPr bwMode="auto">
          <a:xfrm>
            <a:off x="2041525" y="24749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GET …</a:t>
            </a:r>
          </a:p>
        </p:txBody>
      </p:sp>
      <p:sp>
        <p:nvSpPr>
          <p:cNvPr id="807965" name="Text Box 29"/>
          <p:cNvSpPr txBox="1">
            <a:spLocks noChangeArrowheads="1"/>
          </p:cNvSpPr>
          <p:nvPr/>
        </p:nvSpPr>
        <p:spPr bwMode="auto">
          <a:xfrm>
            <a:off x="5715000" y="5181600"/>
            <a:ext cx="270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charset="0"/>
              </a:rPr>
              <a:t>Servlet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 Container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395536" y="6065912"/>
            <a:ext cx="1872208" cy="792088"/>
          </a:xfrm>
          <a:prstGeom prst="wedgeEllipseCallout">
            <a:avLst>
              <a:gd name="adj1" fmla="val 59199"/>
              <a:gd name="adj2" fmla="val -114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Document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Servlet</a:t>
            </a:r>
            <a:r>
              <a:rPr lang="en-US" sz="4000" dirty="0"/>
              <a:t> Lifecycle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dirty="0" smtClean="0"/>
              <a:t>Creation to Destruction)</a:t>
            </a:r>
            <a:endParaRPr lang="en-US" sz="4000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Single instance created</a:t>
            </a:r>
          </a:p>
          <a:p>
            <a:r>
              <a:rPr lang="en-US" dirty="0">
                <a:solidFill>
                  <a:srgbClr val="FF0000"/>
                </a:solidFill>
                <a:effectLst/>
              </a:rPr>
              <a:t>init() </a:t>
            </a:r>
            <a:r>
              <a:rPr lang="en-US" dirty="0">
                <a:effectLst/>
              </a:rPr>
              <a:t>method called</a:t>
            </a:r>
          </a:p>
          <a:p>
            <a:r>
              <a:rPr lang="en-US" dirty="0">
                <a:effectLst/>
              </a:rPr>
              <a:t>You can override init() in your subclass of </a:t>
            </a:r>
            <a:r>
              <a:rPr lang="en-US" dirty="0" err="1">
                <a:effectLst/>
              </a:rPr>
              <a:t>HttpServlet</a:t>
            </a:r>
            <a:r>
              <a:rPr lang="en-US" dirty="0">
                <a:effectLst/>
              </a:rPr>
              <a:t> to do some initial </a:t>
            </a:r>
            <a:r>
              <a:rPr lang="en-US" dirty="0" smtClean="0">
                <a:effectLst/>
              </a:rPr>
              <a:t>coding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init() </a:t>
            </a:r>
            <a:r>
              <a:rPr lang="en-US" dirty="0">
                <a:effectLst/>
              </a:rPr>
              <a:t>is NOT called again on further requests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Servlet Lifecycle</a:t>
            </a:r>
            <a:br>
              <a:rPr lang="en-US" sz="4000"/>
            </a:br>
            <a:r>
              <a:rPr lang="en-US" sz="4000"/>
              <a:t>(Service Method)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</a:rPr>
              <a:t>On each request, the server spawns a new thread and calls </a:t>
            </a:r>
            <a:r>
              <a:rPr lang="en-US" dirty="0">
                <a:solidFill>
                  <a:srgbClr val="FF0000"/>
                </a:solidFill>
                <a:effectLst/>
              </a:rPr>
              <a:t>service()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/>
              </a:rPr>
              <a:t>service() </a:t>
            </a:r>
            <a:r>
              <a:rPr lang="en-US" dirty="0">
                <a:effectLst/>
              </a:rPr>
              <a:t>checks HTTP request type and calls appropriate </a:t>
            </a:r>
            <a:r>
              <a:rPr lang="en-US" dirty="0" err="1">
                <a:effectLst/>
              </a:rPr>
              <a:t>doXXXX</a:t>
            </a:r>
            <a:r>
              <a:rPr lang="en-US" dirty="0">
                <a:effectLst/>
              </a:rPr>
              <a:t> (Get, Post, Put...)</a:t>
            </a:r>
          </a:p>
          <a:p>
            <a:pPr algn="just"/>
            <a:r>
              <a:rPr lang="en-US" dirty="0"/>
              <a:t>D</a:t>
            </a:r>
            <a:r>
              <a:rPr lang="en-US" dirty="0" smtClean="0">
                <a:effectLst/>
              </a:rPr>
              <a:t>on't </a:t>
            </a:r>
            <a:r>
              <a:rPr lang="en-US" dirty="0">
                <a:effectLst/>
              </a:rPr>
              <a:t>override service (</a:t>
            </a:r>
            <a:r>
              <a:rPr lang="en-US" i="1" dirty="0">
                <a:effectLst/>
              </a:rPr>
              <a:t>unless you really know what you're doing</a:t>
            </a:r>
            <a:r>
              <a:rPr lang="en-US" dirty="0">
                <a:effectLst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Servlet Lifecycle</a:t>
            </a:r>
            <a:br>
              <a:rPr lang="en-US" sz="4000"/>
            </a:br>
            <a:r>
              <a:rPr lang="en-US" sz="4000"/>
              <a:t>(destroy())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 some reason (</a:t>
            </a:r>
            <a:r>
              <a:rPr lang="en-US" dirty="0" err="1">
                <a:effectLst/>
              </a:rPr>
              <a:t>servlet</a:t>
            </a:r>
            <a:r>
              <a:rPr lang="en-US" dirty="0">
                <a:effectLst/>
              </a:rPr>
              <a:t> idle, etc) the server may want to remove the </a:t>
            </a:r>
            <a:r>
              <a:rPr lang="en-US" dirty="0" err="1">
                <a:effectLst/>
              </a:rPr>
              <a:t>servlet</a:t>
            </a:r>
            <a:r>
              <a:rPr lang="en-US" dirty="0">
                <a:effectLst/>
              </a:rPr>
              <a:t> from memory</a:t>
            </a:r>
          </a:p>
          <a:p>
            <a:r>
              <a:rPr lang="en-US" dirty="0">
                <a:effectLst/>
              </a:rPr>
              <a:t>destroy() allows you to close DB connections, wrap up, etc...</a:t>
            </a:r>
          </a:p>
          <a:p>
            <a:r>
              <a:rPr lang="en-US" dirty="0">
                <a:effectLst/>
              </a:rPr>
              <a:t>Don't count on destroy to write persistent state (server may crash before you ever get here!)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1199</Words>
  <Application>Microsoft Office PowerPoint</Application>
  <PresentationFormat>On-screen Show (4:3)</PresentationFormat>
  <Paragraphs>296</Paragraphs>
  <Slides>34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Java Servlet</vt:lpstr>
      <vt:lpstr>What are Servlets?</vt:lpstr>
      <vt:lpstr>What are Servlets?</vt:lpstr>
      <vt:lpstr>Why Java Servlets Instead of CGI?</vt:lpstr>
      <vt:lpstr>Servlet Structure</vt:lpstr>
      <vt:lpstr>Web App with Servlets</vt:lpstr>
      <vt:lpstr>Servlet Lifecycle (Creation to Destruction)</vt:lpstr>
      <vt:lpstr>Servlet Lifecycle (Service Method)</vt:lpstr>
      <vt:lpstr>Servlet Lifecycle (destroy())</vt:lpstr>
      <vt:lpstr>Accessing Request Components</vt:lpstr>
      <vt:lpstr>Environment Variables</vt:lpstr>
      <vt:lpstr>Setting Response Components</vt:lpstr>
      <vt:lpstr>Setting Response Components</vt:lpstr>
      <vt:lpstr>Creating a Servlet</vt:lpstr>
      <vt:lpstr>Creating a Servlet</vt:lpstr>
      <vt:lpstr>HTTP Methods</vt:lpstr>
      <vt:lpstr> Simple Steps for Java Servlets</vt:lpstr>
      <vt:lpstr>PowerPoint Presentation</vt:lpstr>
      <vt:lpstr>Calling the Servlet</vt:lpstr>
      <vt:lpstr>HttpServlet Request Handling</vt:lpstr>
      <vt:lpstr>Handling a User Request</vt:lpstr>
      <vt:lpstr>HTML &lt;input&gt; Tag</vt:lpstr>
      <vt:lpstr>Example</vt:lpstr>
      <vt:lpstr>Getting the Parameters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</dc:creator>
  <cp:lastModifiedBy>Nazaraf Shah</cp:lastModifiedBy>
  <cp:revision>60</cp:revision>
  <dcterms:created xsi:type="dcterms:W3CDTF">2011-02-22T06:34:01Z</dcterms:created>
  <dcterms:modified xsi:type="dcterms:W3CDTF">2015-10-12T09:23:17Z</dcterms:modified>
</cp:coreProperties>
</file>