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79" r:id="rId2"/>
    <p:sldId id="405" r:id="rId3"/>
    <p:sldId id="403" r:id="rId4"/>
    <p:sldId id="404" r:id="rId5"/>
    <p:sldId id="376" r:id="rId6"/>
    <p:sldId id="377" r:id="rId7"/>
    <p:sldId id="402" r:id="rId8"/>
    <p:sldId id="380" r:id="rId9"/>
    <p:sldId id="381" r:id="rId10"/>
    <p:sldId id="382" r:id="rId11"/>
    <p:sldId id="386" r:id="rId12"/>
    <p:sldId id="408" r:id="rId13"/>
    <p:sldId id="385" r:id="rId14"/>
    <p:sldId id="406" r:id="rId15"/>
    <p:sldId id="407" r:id="rId16"/>
    <p:sldId id="387" r:id="rId17"/>
    <p:sldId id="388" r:id="rId18"/>
    <p:sldId id="389" r:id="rId19"/>
    <p:sldId id="390" r:id="rId20"/>
    <p:sldId id="412" r:id="rId21"/>
    <p:sldId id="411" r:id="rId22"/>
    <p:sldId id="410" r:id="rId23"/>
    <p:sldId id="391" r:id="rId24"/>
    <p:sldId id="392" r:id="rId25"/>
    <p:sldId id="393" r:id="rId26"/>
    <p:sldId id="394" r:id="rId27"/>
    <p:sldId id="395" r:id="rId28"/>
    <p:sldId id="397" r:id="rId29"/>
    <p:sldId id="398" r:id="rId30"/>
    <p:sldId id="399" r:id="rId31"/>
    <p:sldId id="400" r:id="rId32"/>
    <p:sldId id="401" r:id="rId33"/>
    <p:sldId id="40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 autoAdjust="0"/>
    <p:restoredTop sz="76824" autoAdjust="0"/>
  </p:normalViewPr>
  <p:slideViewPr>
    <p:cSldViewPr>
      <p:cViewPr varScale="1">
        <p:scale>
          <a:sx n="86" d="100"/>
          <a:sy n="86" d="100"/>
        </p:scale>
        <p:origin x="2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51DC9-3AEB-487A-8F29-334E43F91F92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64CF-BF71-4FE3-A23D-B4741A3AD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27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2711-6CB9-40F9-81E6-8D9D7548E9E9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0CF7E-CE10-4440-B007-C0BC28DA89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9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de.managers.org.uk/coventry/content.aspx?lj=false&amp;id=84632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70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95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EBDB-798F-408F-A985-086DD9FB218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44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7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Leadership direct link: </a:t>
            </a:r>
            <a:r>
              <a:rPr lang="en-GB" sz="1200" dirty="0">
                <a:latin typeface="Calibri" panose="020F0502020204030204" pitchFamily="34" charset="0"/>
                <a:hlinkClick r:id="rId3"/>
              </a:rPr>
              <a:t>http://mde.managers.org.uk/coventry/content.aspx?lj=false&amp;id=84632</a:t>
            </a:r>
            <a:endParaRPr lang="en-GB" sz="12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CF7E-CE10-4440-B007-C0BC28DA89A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12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5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71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5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66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35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2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CF7E-CE10-4440-B007-C0BC28DA89A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Southgate strategies discussed on the video: created a team mentality, discouraged individual egos, led by example, uses plain language (rather than jargon), unafraid to take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CF7E-CE10-4440-B007-C0BC28DA89A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97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086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66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17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946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28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705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50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CF7E-CE10-4440-B007-C0BC28DA89A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22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69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CF7E-CE10-4440-B007-C0BC28DA89A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3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3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80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7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96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EBDB-798F-408F-A985-086DD9FB218D}" type="slidenum">
              <a:rPr lang="en-GB" smtClean="0"/>
              <a:t>9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81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7C3D7-9799-46BA-B6D4-FE3559278A9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7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eft 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67944" cy="60928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 hasCustomPrompt="1"/>
          </p:nvPr>
        </p:nvSpPr>
        <p:spPr>
          <a:xfrm>
            <a:off x="0" y="4149080"/>
            <a:ext cx="4067944" cy="1944216"/>
          </a:xfrm>
          <a:solidFill>
            <a:schemeClr val="tx1">
              <a:alpha val="50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4293096"/>
            <a:ext cx="3888432" cy="1800200"/>
          </a:xfrm>
        </p:spPr>
        <p:txBody>
          <a:bodyPr anchor="ctr"/>
          <a:lstStyle>
            <a:lvl1pPr>
              <a:lnSpc>
                <a:spcPts val="4500"/>
              </a:lnSpc>
              <a:defRPr sz="4500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GDP CMI Workshop 2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211638" y="260648"/>
            <a:ext cx="4681537" cy="5832177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◦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A4C59-5543-4DEB-A084-826DF25061FC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DFA793-CDB7-46CE-8B91-55A6B0535AF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rativ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de.managers.org.uk/coventry/content.aspx?lj=false&amp;id=8463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derek_sivers_how_to_start_a_movement/transcript?language=e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oventry.ac.uk/Login.aspx?returnUrl=/Play/1954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yZlzJvt7_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watch?v=xB-YhBbtfXE" TargetMode="External"/><Relationship Id="rId4" Type="http://schemas.openxmlformats.org/officeDocument/2006/relationships/hyperlink" Target="https://www.youtube.com/watch?v=SRrC67py-4E&amp;t=97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42" y="2132856"/>
            <a:ext cx="8892480" cy="194421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GB" sz="5400" dirty="0"/>
              <a:t> </a:t>
            </a:r>
            <a:r>
              <a:rPr lang="en-GB" sz="6000" dirty="0">
                <a:solidFill>
                  <a:schemeClr val="tx1"/>
                </a:solidFill>
              </a:rPr>
              <a:t>Workshop 2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Evaluation of leadership styles and strategies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GDP CMI Workshop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6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12916" y="714050"/>
            <a:ext cx="6793877" cy="573317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Activity 1 – Quiz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73" y="1377982"/>
            <a:ext cx="8699266" cy="980714"/>
          </a:xfrm>
        </p:spPr>
        <p:txBody>
          <a:bodyPr>
            <a:noAutofit/>
          </a:bodyPr>
          <a:lstStyle/>
          <a:p>
            <a:r>
              <a:rPr lang="en-GB" dirty="0">
                <a:latin typeface="Calibri" panose="020F0502020204030204" pitchFamily="34" charset="0"/>
                <a:hlinkClick r:id="rId3"/>
              </a:rPr>
              <a:t>http://www.socrative.com/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Mobile Phone Set Up for SOCRATIVE – Room Number -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M001CRB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2028" y="4669609"/>
            <a:ext cx="11608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GB" sz="1500" b="1" dirty="0"/>
              <a:t> </a:t>
            </a:r>
            <a:endParaRPr lang="en-US" sz="15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28" y="3175900"/>
            <a:ext cx="7624408" cy="31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268760"/>
            <a:ext cx="7272808" cy="3384376"/>
          </a:xfrm>
        </p:spPr>
        <p:txBody>
          <a:bodyPr>
            <a:normAutofit/>
          </a:bodyPr>
          <a:lstStyle/>
          <a:p>
            <a:pPr algn="ctr"/>
            <a:br>
              <a:rPr lang="en-GB" dirty="0"/>
            </a:br>
            <a:r>
              <a:rPr lang="en-GB" sz="5400" dirty="0">
                <a:solidFill>
                  <a:schemeClr val="tx1"/>
                </a:solidFill>
              </a:rPr>
              <a:t>Activity 2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Group Presentation </a:t>
            </a:r>
            <a:br>
              <a:rPr lang="en-GB" sz="6000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8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85502" y="3332093"/>
            <a:ext cx="8787951" cy="33274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2700" b="1" dirty="0"/>
          </a:p>
          <a:p>
            <a:endParaRPr lang="en-GB" sz="21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9512" y="811292"/>
            <a:ext cx="8515350" cy="573317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Activity 2 – Group Presentation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07" y="1384609"/>
            <a:ext cx="6295442" cy="5140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</a:rPr>
              <a:t>Discuss types of leadership or leaders you are  familiar with. </a:t>
            </a:r>
          </a:p>
          <a:p>
            <a:pPr marL="0" indent="0">
              <a:buNone/>
            </a:pPr>
            <a:endParaRPr lang="en-GB" sz="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i="1" dirty="0">
                <a:latin typeface="Calibri" panose="020F0502020204030204" pitchFamily="34" charset="0"/>
              </a:rPr>
              <a:t>Draw on your own experiences and refer to  one or more continents.</a:t>
            </a:r>
          </a:p>
          <a:p>
            <a:pPr marL="0" indent="0">
              <a:buNone/>
            </a:pPr>
            <a:endParaRPr lang="en-GB" sz="800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</a:rPr>
              <a:t>In your discussions consider:</a:t>
            </a:r>
          </a:p>
          <a:p>
            <a:r>
              <a:rPr lang="en-GB" dirty="0">
                <a:latin typeface="Calibri" panose="020F0502020204030204" pitchFamily="34" charset="0"/>
              </a:rPr>
              <a:t>Leadership styles</a:t>
            </a:r>
          </a:p>
          <a:p>
            <a:r>
              <a:rPr lang="en-GB" dirty="0">
                <a:latin typeface="Calibri" panose="020F0502020204030204" pitchFamily="34" charset="0"/>
              </a:rPr>
              <a:t>Examples of cases where leaders have had strategic impact on an organisation’s mission or vision</a:t>
            </a:r>
          </a:p>
          <a:p>
            <a:r>
              <a:rPr lang="en-GB" dirty="0">
                <a:latin typeface="Calibri" panose="020F0502020204030204" pitchFamily="34" charset="0"/>
              </a:rPr>
              <a:t>How legal, ethical and social values have influenced leadership.</a:t>
            </a:r>
          </a:p>
          <a:p>
            <a:pPr marL="0" indent="0">
              <a:buNone/>
            </a:pPr>
            <a:endParaRPr lang="en-GB" sz="1200" i="1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E2B20D-4629-3040-8240-30B21F1C8D24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4248" y="2582902"/>
            <a:ext cx="228290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Time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15 minutes group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3 minutes feedback per group</a:t>
            </a:r>
          </a:p>
          <a:p>
            <a:endParaRPr lang="en-GB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9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1152128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Present your group findings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Opin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323181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48104"/>
            <a:ext cx="8229600" cy="564672"/>
          </a:xfrm>
        </p:spPr>
        <p:txBody>
          <a:bodyPr>
            <a:noAutofit/>
          </a:bodyPr>
          <a:lstStyle/>
          <a:p>
            <a:r>
              <a:rPr lang="en-GB" sz="4000" dirty="0"/>
              <a:t>Four I’s of transformational leadership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52" y="1628800"/>
            <a:ext cx="3754760" cy="4839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alibri" panose="020F0502020204030204" pitchFamily="34" charset="0"/>
              </a:rPr>
              <a:t>These Four I’s of transformational leadership describe the four common behaviours of transformational leaders </a:t>
            </a:r>
          </a:p>
          <a:p>
            <a:pPr marL="0" indent="0">
              <a:buNone/>
            </a:pPr>
            <a:endParaRPr lang="en-GB" sz="9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Calibri" panose="020F0502020204030204" pitchFamily="34" charset="0"/>
              </a:rPr>
              <a:t>See the leadership direct </a:t>
            </a:r>
            <a:r>
              <a:rPr lang="en-GB" sz="2000" dirty="0">
                <a:latin typeface="Calibri" panose="020F0502020204030204" pitchFamily="34" charset="0"/>
                <a:hlinkClick r:id="rId3"/>
              </a:rPr>
              <a:t>link</a:t>
            </a:r>
            <a:endParaRPr lang="en-GB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Calibri" panose="020F0502020204030204" pitchFamily="34" charset="0"/>
              </a:rPr>
              <a:t>(Bass and Avolio 1994; Bass and Mahwah 2006)</a:t>
            </a:r>
          </a:p>
        </p:txBody>
      </p:sp>
      <p:pic>
        <p:nvPicPr>
          <p:cNvPr id="4" name="Picture 2" descr="Image result for Four I’s of transformational leadership + cm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84784"/>
            <a:ext cx="4940281" cy="446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9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412776"/>
            <a:ext cx="6912768" cy="2304256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r>
              <a:rPr lang="en-GB" sz="6000" dirty="0">
                <a:solidFill>
                  <a:schemeClr val="tx1"/>
                </a:solidFill>
              </a:rPr>
              <a:t>Break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508518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4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848872" cy="259228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5400" dirty="0"/>
              <a:t> </a:t>
            </a:r>
            <a:r>
              <a:rPr lang="en-GB" sz="4900" dirty="0">
                <a:solidFill>
                  <a:schemeClr val="tx1"/>
                </a:solidFill>
              </a:rPr>
              <a:t>Activity 3</a:t>
            </a:r>
            <a:br>
              <a:rPr lang="en-GB" sz="4900" dirty="0">
                <a:solidFill>
                  <a:schemeClr val="tx1"/>
                </a:solidFill>
              </a:rPr>
            </a:br>
            <a:r>
              <a:rPr lang="en-GB" sz="4900" dirty="0">
                <a:solidFill>
                  <a:schemeClr val="tx1"/>
                </a:solidFill>
              </a:rPr>
              <a:t>Group Debate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GDP CMI Workshop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6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849695"/>
            <a:ext cx="7886700" cy="573317"/>
          </a:xfrm>
        </p:spPr>
        <p:txBody>
          <a:bodyPr>
            <a:normAutofit fontScale="90000"/>
          </a:bodyPr>
          <a:lstStyle/>
          <a:p>
            <a:r>
              <a:rPr lang="en-GB" dirty="0"/>
              <a:t>Activity 3 –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3624"/>
            <a:ext cx="5328592" cy="225701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2800" dirty="0">
                <a:latin typeface="Calibri" panose="020F0502020204030204" pitchFamily="34" charset="0"/>
              </a:rPr>
              <a:t>Develop and present an argument either for or against the following: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0936" y="1149669"/>
            <a:ext cx="2808312" cy="1384995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100" b="1" dirty="0">
                <a:latin typeface="Calibri" panose="020F0502020204030204" pitchFamily="34" charset="0"/>
                <a:ea typeface="+mj-ea"/>
                <a:cs typeface="+mj-cs"/>
              </a:rPr>
              <a:t>Time allowed:  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2100" dirty="0">
                <a:latin typeface="Calibri" panose="020F0502020204030204" pitchFamily="34" charset="0"/>
                <a:ea typeface="+mj-ea"/>
                <a:cs typeface="+mj-cs"/>
              </a:rPr>
              <a:t>10 minutes’ preparation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2100" dirty="0">
                <a:latin typeface="Calibri" panose="020F0502020204030204" pitchFamily="34" charset="0"/>
                <a:ea typeface="+mj-ea"/>
                <a:cs typeface="+mj-cs"/>
              </a:rPr>
              <a:t>20 minutes’ debate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41876" y="3139033"/>
            <a:ext cx="3384376" cy="2554545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Calibri" panose="020F0502020204030204" pitchFamily="34" charset="0"/>
                <a:ea typeface="+mj-ea"/>
                <a:cs typeface="+mj-cs"/>
              </a:rPr>
              <a:t>‘Leaders should adopt one consistent style’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0913" y="3162984"/>
            <a:ext cx="3384376" cy="1938992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GB" sz="4000" dirty="0">
                <a:latin typeface="Calibri" panose="020F0502020204030204" pitchFamily="34" charset="0"/>
              </a:rPr>
              <a:t>‘</a:t>
            </a:r>
            <a:r>
              <a:rPr lang="en-GB" sz="4000" b="1" dirty="0">
                <a:latin typeface="Calibri" panose="020F0502020204030204" pitchFamily="34" charset="0"/>
              </a:rPr>
              <a:t>Leaders are born not made’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75" y="5351820"/>
            <a:ext cx="2187327" cy="1455567"/>
          </a:xfrm>
          <a:prstGeom prst="rect">
            <a:avLst/>
          </a:prstGeom>
        </p:spPr>
      </p:pic>
      <p:pic>
        <p:nvPicPr>
          <p:cNvPr id="7172" name="Picture 4" descr="Image result for LEADERS ARE BO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01208"/>
            <a:ext cx="2339440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83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218" y="1008235"/>
            <a:ext cx="4525766" cy="61270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500" dirty="0"/>
              <a:t>Debate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6E2B20D-4629-3040-8240-30B21F1C8D24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468" y="1008235"/>
            <a:ext cx="41981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ea typeface="Calibri"/>
              </a:rPr>
              <a:t>5 minute (maximum) per team to include:</a:t>
            </a:r>
          </a:p>
          <a:p>
            <a:pPr marL="800100" lvl="1" indent="-342900">
              <a:buFont typeface="Symbol"/>
              <a:buChar char=""/>
            </a:pPr>
            <a:r>
              <a:rPr lang="en-GB" sz="2400" dirty="0">
                <a:latin typeface="Calibri" panose="020F0502020204030204" pitchFamily="34" charset="0"/>
                <a:ea typeface="Calibri"/>
              </a:rPr>
              <a:t>1 minute (maximum) opening statement from each side.</a:t>
            </a:r>
          </a:p>
          <a:p>
            <a:pPr marL="800100" lvl="1" indent="-342900">
              <a:buFont typeface="Symbol"/>
              <a:buChar char=""/>
            </a:pPr>
            <a:r>
              <a:rPr lang="en-GB" sz="2400" dirty="0">
                <a:latin typeface="Calibri" panose="020F0502020204030204" pitchFamily="34" charset="0"/>
                <a:ea typeface="Calibri"/>
              </a:rPr>
              <a:t>Facilitator invites statements from each side in turn (agreeing, opposing, agreeing, opposing etc.)</a:t>
            </a:r>
          </a:p>
          <a:p>
            <a:pPr marL="800100" lvl="1" indent="-342900">
              <a:buFont typeface="Symbol"/>
              <a:buChar char=""/>
            </a:pPr>
            <a:r>
              <a:rPr lang="en-GB" sz="2400" dirty="0">
                <a:latin typeface="Calibri" panose="020F0502020204030204" pitchFamily="34" charset="0"/>
                <a:ea typeface="Calibri"/>
              </a:rPr>
              <a:t>1 minutes summing from each side before the vote.</a:t>
            </a:r>
          </a:p>
          <a:p>
            <a:pPr marL="342900" indent="-342900">
              <a:buFont typeface="Symbol"/>
              <a:buChar char=""/>
            </a:pPr>
            <a:r>
              <a:rPr lang="en-GB" sz="2400" dirty="0">
                <a:latin typeface="Calibri" panose="020F0502020204030204" pitchFamily="34" charset="0"/>
                <a:ea typeface="Calibri"/>
              </a:rPr>
              <a:t>Those not involved in the debate vote.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18" y="1772816"/>
            <a:ext cx="4648798" cy="34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78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74618"/>
            <a:ext cx="8640960" cy="1038158"/>
          </a:xfrm>
        </p:spPr>
        <p:txBody>
          <a:bodyPr/>
          <a:lstStyle/>
          <a:p>
            <a:pPr algn="ctr"/>
            <a:r>
              <a:rPr lang="en-GB" sz="4100" dirty="0"/>
              <a:t>Debate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Opin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48880"/>
            <a:ext cx="2863230" cy="28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86" y="2348879"/>
            <a:ext cx="4338755" cy="28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8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346" y="548680"/>
            <a:ext cx="8969150" cy="6192862"/>
            <a:chOff x="0" y="-13557"/>
            <a:chExt cx="10327005" cy="6942928"/>
          </a:xfrm>
        </p:grpSpPr>
        <p:sp>
          <p:nvSpPr>
            <p:cNvPr id="5" name="Oval 4"/>
            <p:cNvSpPr/>
            <p:nvPr/>
          </p:nvSpPr>
          <p:spPr>
            <a:xfrm>
              <a:off x="2956108" y="-13557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CREATE</a:t>
              </a:r>
              <a:endParaRPr lang="en-GB" sz="1000" kern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4195" y="828674"/>
              <a:ext cx="1875897" cy="852171"/>
            </a:xfrm>
            <a:prstGeom prst="rect">
              <a:avLst/>
            </a:prstGeom>
            <a:gradFill>
              <a:gsLst>
                <a:gs pos="0">
                  <a:srgbClr val="FFA2A1"/>
                </a:gs>
                <a:gs pos="35000">
                  <a:srgbClr val="FFBEBD"/>
                </a:gs>
                <a:gs pos="100000">
                  <a:srgbClr val="FFE5E5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WORKSHOP 1:</a:t>
              </a:r>
              <a:endParaRPr lang="en-GB" sz="1000" kern="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Analyse client Needs</a:t>
              </a: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Organisational Strategy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47670" y="833120"/>
              <a:ext cx="1936750" cy="847725"/>
            </a:xfrm>
            <a:prstGeom prst="rect">
              <a:avLst/>
            </a:prstGeom>
            <a:gradFill rotWithShape="1">
              <a:gsLst>
                <a:gs pos="0">
                  <a:srgbClr val="FFA2A1"/>
                </a:gs>
                <a:gs pos="35000">
                  <a:srgbClr val="FFBEBD"/>
                </a:gs>
                <a:gs pos="100000">
                  <a:srgbClr val="FFE5E5"/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2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 Styles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Culture, values, legal, ethical environment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584" y="818515"/>
              <a:ext cx="1705626" cy="86233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3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Creative Thinking</a:t>
              </a:r>
            </a:p>
            <a:p>
              <a:pPr algn="ctr"/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4470" y="834390"/>
              <a:ext cx="1944207" cy="846455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4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Managers as Effective Leaders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Tools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2290" y="1786255"/>
              <a:ext cx="2037225" cy="1803019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1: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role of the consultant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Assessing clients’ needs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Strategic position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Performance management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44495" y="1812925"/>
              <a:ext cx="2400300" cy="2353864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2: 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 </a:t>
              </a:r>
              <a:r>
                <a:rPr lang="en-GB" sz="1000" kern="0" dirty="0" err="1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vs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Managers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Transformational, transactional and situational leadership styles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impact on organisational strategy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Creation of the organisation’s vision, mission and values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Influence of legal, ethical and social values on leadership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228600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48300" y="1797050"/>
              <a:ext cx="2156795" cy="1667092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3: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Tools and techniques for creative thinking;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720000" indent="-342900">
                <a:buFont typeface="+mj-lt"/>
                <a:buAutoNum type="alphaL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Brainstorming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720000" indent="-342900">
                <a:buFont typeface="+mj-lt"/>
                <a:buAutoNum type="alphaL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Six thinking hats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Managing Uncertainty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Reflective practice</a:t>
              </a:r>
            </a:p>
            <a:p>
              <a:pPr marL="342900" indent="-342900">
                <a:buFont typeface="+mj-lt"/>
                <a:buAutoNum type="arabicPeriod" startAt="2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1"/>
              <a:ext cx="1334186" cy="603831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prstClr val="white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CLIENT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478054" y="1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385D8A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CLARITY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37969" y="4352925"/>
              <a:ext cx="2028441" cy="2576446"/>
            </a:xfrm>
            <a:prstGeom prst="rect">
              <a:avLst/>
            </a:prstGeom>
            <a:gradFill>
              <a:gsLst>
                <a:gs pos="100000">
                  <a:srgbClr val="F5FFE6"/>
                </a:gs>
                <a:gs pos="0">
                  <a:srgbClr val="DAFDA7"/>
                </a:gs>
                <a:gs pos="35000">
                  <a:srgbClr val="E4FDC2"/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Learning journey 2 - End of Workshop 1 Information and Preparation Material for Workshop 2: </a:t>
              </a: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STRATEGY</a:t>
              </a:r>
              <a:endParaRPr lang="en-GB" sz="1000" kern="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 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What is strategy?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Strategic positioning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Tools &amp; techniques for assessing client needs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Benchmarking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Performance management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Preparation for workshop 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434163" y="-12922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CHANGE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89350" y="4382135"/>
              <a:ext cx="2155190" cy="2547236"/>
            </a:xfrm>
            <a:prstGeom prst="rect">
              <a:avLst/>
            </a:prstGeom>
            <a:gradFill rotWithShape="1">
              <a:gsLst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F5FFE6"/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3 - End of Workshop 2 Information and Preparation Material for Workshop 3: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Understanding management &amp; leadership styles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 videos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Leading for an unpredictable future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Preparation for workshop 3 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2217" y="6866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CONFIRM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398770" y="835025"/>
              <a:ext cx="0" cy="3549650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" name="Straight Arrow Connector 19"/>
            <p:cNvCxnSpPr/>
            <p:nvPr/>
          </p:nvCxnSpPr>
          <p:spPr>
            <a:xfrm flipV="1">
              <a:off x="7818755" y="835025"/>
              <a:ext cx="0" cy="3544571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1" name="Oval 20"/>
            <p:cNvSpPr/>
            <p:nvPr/>
          </p:nvSpPr>
          <p:spPr>
            <a:xfrm>
              <a:off x="7390271" y="6483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CONTINUE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07070" y="4382135"/>
              <a:ext cx="2019935" cy="2547235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5 - End of Workshop 4 Information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&amp; CONSOLIDATION</a:t>
              </a:r>
              <a:endParaRPr lang="en-GB" sz="1000" b="1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000"/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checklist 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Communicating across cultures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Good communication tools and tips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Assessment guidance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868324" y="40641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CLOSE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379595"/>
              <a:ext cx="1400175" cy="2549776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1 –Preparation Material for Workshop 1:</a:t>
              </a:r>
            </a:p>
            <a:p>
              <a:pPr algn="ctr"/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Role of the consultant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7 Cs of consulting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Strategy</a:t>
              </a: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525780" y="765810"/>
              <a:ext cx="0" cy="3593465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" name="Rectangle 25"/>
            <p:cNvSpPr/>
            <p:nvPr/>
          </p:nvSpPr>
          <p:spPr>
            <a:xfrm>
              <a:off x="7843520" y="1803400"/>
              <a:ext cx="1983740" cy="1562735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4: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Good and poor Communication examples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Ways of communication - VARK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with Stakeholders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890520" y="840740"/>
              <a:ext cx="12700" cy="3492500"/>
            </a:xfrm>
            <a:prstGeom prst="straightConnector1">
              <a:avLst/>
            </a:prstGeom>
            <a:ln>
              <a:solidFill>
                <a:srgbClr val="9BBB59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033654" y="4384673"/>
              <a:ext cx="2155942" cy="254469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4 - End of Workshop 3 Information and Preparation Material for Workshop 4: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 AS CHANGE AGENTS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7 Cs of consulting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Linking theory and practice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How to get out of the box video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Creativity &amp; leadership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Preparation for workshop 4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457200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535580" y="1005555"/>
            <a:ext cx="0" cy="3392098"/>
          </a:xfrm>
          <a:prstGeom prst="straightConnector1">
            <a:avLst/>
          </a:prstGeom>
          <a:noFill/>
          <a:ln w="38100" cap="flat" cmpd="sng" algn="ctr">
            <a:solidFill>
              <a:srgbClr val="9BBB59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Title 1"/>
          <p:cNvSpPr txBox="1">
            <a:spLocks/>
          </p:cNvSpPr>
          <p:nvPr/>
        </p:nvSpPr>
        <p:spPr>
          <a:xfrm>
            <a:off x="67346" y="-107917"/>
            <a:ext cx="7886700" cy="2104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5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cap="none" dirty="0">
                <a:solidFill>
                  <a:schemeClr val="tx2"/>
                </a:solidFill>
              </a:rPr>
              <a:t>    </a:t>
            </a:r>
            <a:r>
              <a:rPr lang="en-GB" sz="4000" cap="none" dirty="0">
                <a:solidFill>
                  <a:schemeClr val="tx1"/>
                </a:solidFill>
              </a:rPr>
              <a:t>You are here: </a:t>
            </a:r>
            <a:r>
              <a:rPr lang="en-GB" sz="2800" dirty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819">
            <a:off x="4429143" y="318534"/>
            <a:ext cx="360720" cy="22795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829" y="308424"/>
            <a:ext cx="1260873" cy="1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6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848872" cy="259228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5400" dirty="0"/>
              <a:t> </a:t>
            </a:r>
            <a:r>
              <a:rPr lang="en-GB" sz="4900" dirty="0">
                <a:solidFill>
                  <a:schemeClr val="tx1"/>
                </a:solidFill>
              </a:rPr>
              <a:t>Activity 4</a:t>
            </a:r>
            <a:br>
              <a:rPr lang="en-GB" sz="4900" dirty="0">
                <a:solidFill>
                  <a:schemeClr val="tx1"/>
                </a:solidFill>
              </a:rPr>
            </a:br>
            <a:r>
              <a:rPr lang="en-GB" sz="4900" dirty="0">
                <a:solidFill>
                  <a:schemeClr val="tx1"/>
                </a:solidFill>
              </a:rPr>
              <a:t>Leaders and Followers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GDP CMI Workshop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2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761-C64D-D04B-9E61-EAC080FE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Activity 4 - Leaders and followers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FEBF-FF1B-8C46-A98C-8D896747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dirty="0"/>
              <a:t>  - How to start a movement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Reflection</a:t>
            </a:r>
            <a:r>
              <a:rPr lang="en-US" dirty="0"/>
              <a:t>: Can you think of examples from your own life where you have been a leader and/or a follower?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strategies may be beneficial to effective leadership? What strategies did Gareth Southgate employ as a leader?</a:t>
            </a:r>
          </a:p>
        </p:txBody>
      </p:sp>
    </p:spTree>
    <p:extLst>
      <p:ext uri="{BB962C8B-B14F-4D97-AF65-F5344CB8AC3E}">
        <p14:creationId xmlns:p14="http://schemas.microsoft.com/office/powerpoint/2010/main" val="298015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4EC5-9047-BD4D-9A8C-A9063FA3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Leadership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FF81-8D10-3D4D-89D5-505958D14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35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Adaptability</a:t>
            </a:r>
          </a:p>
          <a:p>
            <a:r>
              <a:rPr lang="en-US" dirty="0"/>
              <a:t>Change management</a:t>
            </a:r>
          </a:p>
          <a:p>
            <a:r>
              <a:rPr lang="en-US" dirty="0"/>
              <a:t>Provide followers with developmental opportunities</a:t>
            </a:r>
          </a:p>
          <a:p>
            <a:r>
              <a:rPr lang="en-US" dirty="0"/>
              <a:t>Communicate a vision</a:t>
            </a:r>
          </a:p>
          <a:p>
            <a:r>
              <a:rPr lang="en-US" dirty="0"/>
              <a:t>Encourage team recognition</a:t>
            </a:r>
          </a:p>
          <a:p>
            <a:r>
              <a:rPr lang="en-US" dirty="0"/>
              <a:t>Delegate effectively</a:t>
            </a:r>
          </a:p>
          <a:p>
            <a:r>
              <a:rPr lang="en-US" dirty="0"/>
              <a:t>Think holistically</a:t>
            </a:r>
          </a:p>
          <a:p>
            <a:r>
              <a:rPr lang="en-US" dirty="0"/>
              <a:t>Listen to others</a:t>
            </a:r>
          </a:p>
          <a:p>
            <a:r>
              <a:rPr lang="en-US" dirty="0"/>
              <a:t>And more . . .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(Boal and </a:t>
            </a:r>
            <a:r>
              <a:rPr lang="en-US" dirty="0" err="1"/>
              <a:t>Hooijberg</a:t>
            </a:r>
            <a:r>
              <a:rPr lang="en-US" dirty="0"/>
              <a:t> 2000; </a:t>
            </a:r>
            <a:r>
              <a:rPr lang="en-GB" dirty="0"/>
              <a:t>Crossman, Vera, and </a:t>
            </a:r>
            <a:r>
              <a:rPr lang="en-GB" dirty="0" err="1"/>
              <a:t>Nanjad</a:t>
            </a:r>
            <a:r>
              <a:rPr lang="en-GB" dirty="0"/>
              <a:t> 2008; </a:t>
            </a:r>
            <a:r>
              <a:rPr lang="en-US" dirty="0"/>
              <a:t>Parry 1999)</a:t>
            </a:r>
          </a:p>
        </p:txBody>
      </p:sp>
    </p:spTree>
    <p:extLst>
      <p:ext uri="{BB962C8B-B14F-4D97-AF65-F5344CB8AC3E}">
        <p14:creationId xmlns:p14="http://schemas.microsoft.com/office/powerpoint/2010/main" val="149566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700808"/>
            <a:ext cx="8640960" cy="187220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900" dirty="0">
                <a:solidFill>
                  <a:schemeClr val="tx1"/>
                </a:solidFill>
              </a:rPr>
              <a:t>Activity 5 </a:t>
            </a:r>
            <a:br>
              <a:rPr lang="en-GB" sz="4900" dirty="0">
                <a:solidFill>
                  <a:schemeClr val="tx1"/>
                </a:solidFill>
              </a:rPr>
            </a:br>
            <a:r>
              <a:rPr lang="en-GB" sz="4900" dirty="0">
                <a:solidFill>
                  <a:schemeClr val="tx1"/>
                </a:solidFill>
              </a:rPr>
              <a:t>Assignment Feedforward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GDP CMI Workshop 2</a:t>
            </a:r>
          </a:p>
        </p:txBody>
      </p:sp>
    </p:spTree>
    <p:extLst>
      <p:ext uri="{BB962C8B-B14F-4D97-AF65-F5344CB8AC3E}">
        <p14:creationId xmlns:p14="http://schemas.microsoft.com/office/powerpoint/2010/main" val="269678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755" y="548680"/>
            <a:ext cx="8947113" cy="936104"/>
          </a:xfrm>
        </p:spPr>
        <p:txBody>
          <a:bodyPr/>
          <a:lstStyle/>
          <a:p>
            <a:pPr algn="ctr"/>
            <a:r>
              <a:rPr lang="en-GB" sz="4000" dirty="0"/>
              <a:t>Leadership – </a:t>
            </a:r>
            <a:r>
              <a:rPr lang="en-GB" sz="4100" dirty="0"/>
              <a:t>Employer</a:t>
            </a:r>
            <a:r>
              <a:rPr lang="en-GB" sz="4000" dirty="0"/>
              <a:t> Scenario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GDP CMI Workshop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1717" y="1385629"/>
            <a:ext cx="4105151" cy="496808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Calibri" panose="020F0502020204030204" pitchFamily="34" charset="0"/>
              </a:rPr>
              <a:t>Watch the </a:t>
            </a:r>
            <a:r>
              <a:rPr lang="en-GB" sz="2400" dirty="0">
                <a:latin typeface="Calibri" panose="020F0502020204030204" pitchFamily="34" charset="0"/>
                <a:hlinkClick r:id="rId3"/>
              </a:rPr>
              <a:t>video</a:t>
            </a:r>
            <a:r>
              <a:rPr lang="en-GB" sz="2400" dirty="0">
                <a:latin typeface="Calibri" panose="020F0502020204030204" pitchFamily="34" charset="0"/>
              </a:rPr>
              <a:t> for NODE Urban Design Limited </a:t>
            </a:r>
          </a:p>
          <a:p>
            <a:pPr marL="0" indent="0">
              <a:buNone/>
            </a:pPr>
            <a:r>
              <a:rPr lang="en-GB" sz="2400" b="1" dirty="0">
                <a:latin typeface="Calibri" panose="020F0502020204030204" pitchFamily="34" charset="0"/>
              </a:rPr>
              <a:t>From 02:30 -4:00</a:t>
            </a:r>
          </a:p>
          <a:p>
            <a:r>
              <a:rPr lang="en-GB" dirty="0">
                <a:latin typeface="Calibri" panose="020F0502020204030204" pitchFamily="34" charset="0"/>
              </a:rPr>
              <a:t>Form a group of about 5 students</a:t>
            </a:r>
          </a:p>
          <a:p>
            <a:r>
              <a:rPr lang="en-GB" dirty="0">
                <a:latin typeface="Calibri" panose="020F0502020204030204" pitchFamily="34" charset="0"/>
              </a:rPr>
              <a:t>Discuss the questions in relation to NODE</a:t>
            </a:r>
          </a:p>
          <a:p>
            <a:r>
              <a:rPr lang="en-GB" dirty="0">
                <a:latin typeface="Calibri" panose="020F0502020204030204" pitchFamily="34" charset="0"/>
              </a:rPr>
              <a:t>Respond to the questions on the next slide</a:t>
            </a:r>
          </a:p>
          <a:p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93" y="1819961"/>
            <a:ext cx="4242213" cy="28415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2891" y="550852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hlinkClick r:id="rId3"/>
              </a:rPr>
              <a:t>https://media.coventry.ac.uk/Login.aspx?returnUrl=%2FPlay%2F19545</a:t>
            </a:r>
            <a:r>
              <a:rPr lang="en-GB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4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453425"/>
            <a:ext cx="8947113" cy="964989"/>
          </a:xfrm>
        </p:spPr>
        <p:txBody>
          <a:bodyPr/>
          <a:lstStyle/>
          <a:p>
            <a:pPr algn="ctr"/>
            <a:r>
              <a:rPr lang="en-GB" sz="4000" dirty="0"/>
              <a:t>Leadership – Employer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6228184" cy="2952328"/>
          </a:xfrm>
        </p:spPr>
        <p:txBody>
          <a:bodyPr>
            <a:no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Identify the current leadership style of NODE Urban Design Limited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What leadership style would you as a group recommend to NODE Urban Design Limited?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35688" y="3421449"/>
            <a:ext cx="2484784" cy="2031325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100" b="1" dirty="0">
                <a:latin typeface="Calibri" panose="020F0502020204030204" pitchFamily="34" charset="0"/>
                <a:ea typeface="+mj-ea"/>
                <a:cs typeface="+mj-cs"/>
              </a:rPr>
              <a:t>Time allowed:  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2100" dirty="0">
                <a:latin typeface="Calibri" panose="020F0502020204030204" pitchFamily="34" charset="0"/>
                <a:ea typeface="+mj-ea"/>
                <a:cs typeface="+mj-cs"/>
              </a:rPr>
              <a:t>10 minutes’ preparation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2100" dirty="0">
                <a:latin typeface="Calibri" panose="020F0502020204030204" pitchFamily="34" charset="0"/>
              </a:rPr>
              <a:t>2 minutes’ feedback per group</a:t>
            </a:r>
            <a:endParaRPr lang="en-GB" sz="2100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35688" y="1748422"/>
            <a:ext cx="2484784" cy="1384995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100" b="1" dirty="0">
                <a:latin typeface="Calibri" panose="020F0502020204030204" pitchFamily="34" charset="0"/>
                <a:ea typeface="+mj-ea"/>
                <a:cs typeface="+mj-cs"/>
              </a:rPr>
              <a:t>Ideas will be presented to the rest of the class for review.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17032"/>
            <a:ext cx="3779912" cy="25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5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040" y="2348880"/>
            <a:ext cx="8640960" cy="172819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5400" dirty="0">
                <a:solidFill>
                  <a:schemeClr val="tx1"/>
                </a:solidFill>
              </a:rPr>
              <a:t>Review of learning outcomes from workshop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GDP CMI Workshop 2</a:t>
            </a:r>
          </a:p>
        </p:txBody>
      </p:sp>
    </p:spTree>
    <p:extLst>
      <p:ext uri="{BB962C8B-B14F-4D97-AF65-F5344CB8AC3E}">
        <p14:creationId xmlns:p14="http://schemas.microsoft.com/office/powerpoint/2010/main" val="115613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13904"/>
            <a:ext cx="8267700" cy="51581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Review Of Learning Outcomes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69444" y="1194386"/>
            <a:ext cx="2630541" cy="3016210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+mj-ea"/>
                <a:cs typeface="+mj-cs"/>
              </a:rPr>
              <a:t>1. Each one of you should reflect (using Gibb’s RC) and write down two keys things they have learnt in this session. </a:t>
            </a:r>
          </a:p>
          <a:p>
            <a:endParaRPr lang="en-GB" sz="1000" b="1" dirty="0">
              <a:latin typeface="Calibri" panose="020F0502020204030204" pitchFamily="34" charset="0"/>
              <a:ea typeface="+mj-ea"/>
              <a:cs typeface="+mj-cs"/>
            </a:endParaRPr>
          </a:p>
          <a:p>
            <a:r>
              <a:rPr lang="en-GB" b="1" dirty="0">
                <a:latin typeface="Calibri" panose="020F0502020204030204" pitchFamily="34" charset="0"/>
                <a:ea typeface="+mj-ea"/>
                <a:cs typeface="+mj-cs"/>
              </a:rPr>
              <a:t>2. Also, write down how  he/she would apply  the two key learning outcomes to your selected assignment task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9444" y="4322921"/>
            <a:ext cx="2627784" cy="2215991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ea typeface="+mj-ea"/>
                <a:cs typeface="+mj-cs"/>
              </a:rPr>
              <a:t>Time allowed:</a:t>
            </a:r>
          </a:p>
          <a:p>
            <a:endParaRPr lang="en-GB" sz="900" b="1" dirty="0">
              <a:latin typeface="Calibri" panose="020F0502020204030204" pitchFamily="34" charset="0"/>
              <a:ea typeface="+mj-ea"/>
              <a:cs typeface="+mj-cs"/>
            </a:endParaRPr>
          </a:p>
          <a:p>
            <a:r>
              <a:rPr lang="en-GB" sz="2000" b="1" dirty="0">
                <a:latin typeface="Calibri" panose="020F0502020204030204" pitchFamily="34" charset="0"/>
                <a:ea typeface="+mj-ea"/>
                <a:cs typeface="+mj-cs"/>
              </a:rPr>
              <a:t>5 minutes preparation time</a:t>
            </a:r>
          </a:p>
          <a:p>
            <a:endParaRPr lang="en-GB" sz="900" b="1" dirty="0">
              <a:latin typeface="Calibri" panose="020F0502020204030204" pitchFamily="34" charset="0"/>
              <a:ea typeface="+mj-ea"/>
              <a:cs typeface="+mj-cs"/>
            </a:endParaRPr>
          </a:p>
          <a:p>
            <a:r>
              <a:rPr lang="en-GB" sz="2000" b="1" dirty="0">
                <a:latin typeface="Calibri" panose="020F0502020204030204" pitchFamily="34" charset="0"/>
                <a:ea typeface="+mj-ea"/>
                <a:cs typeface="+mj-cs"/>
              </a:rPr>
              <a:t>2 minutes feedback from a few students</a:t>
            </a:r>
          </a:p>
          <a:p>
            <a:endParaRPr lang="en-GB" sz="2000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53236"/>
            <a:ext cx="5976664" cy="49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1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Next Step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35" y="1607607"/>
            <a:ext cx="284786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7744" y="6309320"/>
            <a:ext cx="2057400" cy="365125"/>
          </a:xfrm>
        </p:spPr>
        <p:txBody>
          <a:bodyPr/>
          <a:lstStyle/>
          <a:p>
            <a:fld id="{20464571-09DB-4DF5-9C93-F12C2F00299C}" type="datetime1">
              <a:rPr lang="en-US" smtClean="0">
                <a:latin typeface="Calibri" panose="020F0502020204030204" pitchFamily="34" charset="0"/>
              </a:rPr>
              <a:t>10/5/18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528" y="6309320"/>
            <a:ext cx="7128792" cy="36512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GDP CMI Workshop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7" y="1268760"/>
            <a:ext cx="5972607" cy="384720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</a:rPr>
              <a:t>Today’s workshop has introduced a number of key leadership concepts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</a:rPr>
              <a:t>You must follow these up by going through the materials in learning journey 3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</a:rPr>
              <a:t>You should attempt to apply the knowledge to your selected assignment task </a:t>
            </a:r>
          </a:p>
        </p:txBody>
      </p:sp>
    </p:spTree>
    <p:extLst>
      <p:ext uri="{BB962C8B-B14F-4D97-AF65-F5344CB8AC3E}">
        <p14:creationId xmlns:p14="http://schemas.microsoft.com/office/powerpoint/2010/main" val="404522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224136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Next Step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84" y="2204864"/>
            <a:ext cx="8532440" cy="4165816"/>
          </a:xfrm>
        </p:spPr>
        <p:txBody>
          <a:bodyPr>
            <a:noAutofit/>
          </a:bodyPr>
          <a:lstStyle/>
          <a:p>
            <a:pPr marL="914400" lvl="1" indent="-457200">
              <a:buAutoNum type="arabicPeriod"/>
            </a:pPr>
            <a:r>
              <a:rPr lang="en-GB" sz="3600" dirty="0">
                <a:latin typeface="Calibri" panose="020F0502020204030204" pitchFamily="34" charset="0"/>
              </a:rPr>
              <a:t>Complete the online learning journeys</a:t>
            </a:r>
          </a:p>
          <a:p>
            <a:pPr marL="914400" lvl="1" indent="-457200">
              <a:buAutoNum type="arabicPeriod"/>
            </a:pPr>
            <a:r>
              <a:rPr lang="en-GB" sz="3600" dirty="0">
                <a:latin typeface="Calibri" panose="020F0502020204030204" pitchFamily="34" charset="0"/>
              </a:rPr>
              <a:t>View the employer scenarios </a:t>
            </a:r>
          </a:p>
          <a:p>
            <a:pPr marL="914400" lvl="1" indent="-457200">
              <a:buAutoNum type="arabicPeriod"/>
            </a:pPr>
            <a:r>
              <a:rPr lang="en-GB" sz="3600" u="sng" dirty="0">
                <a:latin typeface="Calibri" panose="020F0502020204030204" pitchFamily="34" charset="0"/>
              </a:rPr>
              <a:t>Choose one scenario to focus  on for your assessment</a:t>
            </a:r>
          </a:p>
          <a:p>
            <a:pPr marL="457200" lvl="1" indent="0">
              <a:buNone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78" y="1034112"/>
            <a:ext cx="8229600" cy="1143000"/>
          </a:xfrm>
        </p:spPr>
        <p:txBody>
          <a:bodyPr>
            <a:noAutofit/>
          </a:bodyPr>
          <a:lstStyle/>
          <a:p>
            <a:r>
              <a:rPr lang="en-GB" sz="4400" dirty="0"/>
              <a:t>Some questions from the </a:t>
            </a:r>
            <a:br>
              <a:rPr lang="en-GB" sz="4400" dirty="0"/>
            </a:br>
            <a:r>
              <a:rPr lang="en-GB" sz="4400" dirty="0"/>
              <a:t>Learning Journey…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0166"/>
            <a:ext cx="8229600" cy="3884433"/>
          </a:xfrm>
        </p:spPr>
        <p:txBody>
          <a:bodyPr/>
          <a:lstStyle/>
          <a:p>
            <a:r>
              <a:rPr lang="en-GB" sz="2800" dirty="0">
                <a:latin typeface="Calibri" panose="020F0502020204030204" pitchFamily="34" charset="0"/>
              </a:rPr>
              <a:t>Have you looked at the news report about Gareth Southgate? [</a:t>
            </a:r>
            <a:r>
              <a:rPr lang="en-GB" sz="2800" dirty="0">
                <a:latin typeface="Calibri" panose="020F0502020204030204" pitchFamily="34" charset="0"/>
                <a:hlinkClick r:id="rId3"/>
              </a:rPr>
              <a:t>Video</a:t>
            </a:r>
            <a:r>
              <a:rPr lang="en-GB" sz="2800" dirty="0">
                <a:latin typeface="Calibri" panose="020F0502020204030204" pitchFamily="34" charset="0"/>
              </a:rPr>
              <a:t>]</a:t>
            </a:r>
          </a:p>
          <a:p>
            <a:r>
              <a:rPr lang="en-GB" sz="2800" dirty="0">
                <a:latin typeface="Calibri" panose="020F0502020204030204" pitchFamily="34" charset="0"/>
              </a:rPr>
              <a:t>Do you consider him to be a leader?</a:t>
            </a:r>
          </a:p>
          <a:p>
            <a:r>
              <a:rPr lang="en-GB" sz="2800" dirty="0">
                <a:latin typeface="Calibri" panose="020F0502020204030204" pitchFamily="34" charset="0"/>
              </a:rPr>
              <a:t>Or a manager?</a:t>
            </a:r>
          </a:p>
          <a:p>
            <a:r>
              <a:rPr lang="en-GB" sz="2800" dirty="0">
                <a:latin typeface="Calibri" panose="020F0502020204030204" pitchFamily="34" charset="0"/>
              </a:rPr>
              <a:t>What’s the difference?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E2B20D-4629-3040-8240-30B21F1C8D2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28996"/>
            <a:ext cx="4337351" cy="18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98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68760"/>
            <a:ext cx="8424935" cy="4457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6641" y="633653"/>
            <a:ext cx="8335838" cy="573317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Learning Journey 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06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346" y="548680"/>
            <a:ext cx="8969150" cy="6192862"/>
            <a:chOff x="0" y="-13557"/>
            <a:chExt cx="10327005" cy="6942928"/>
          </a:xfrm>
        </p:grpSpPr>
        <p:sp>
          <p:nvSpPr>
            <p:cNvPr id="5" name="Oval 4"/>
            <p:cNvSpPr/>
            <p:nvPr/>
          </p:nvSpPr>
          <p:spPr>
            <a:xfrm>
              <a:off x="2956108" y="-13557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CREATE</a:t>
              </a:r>
              <a:endParaRPr lang="en-GB" sz="1000" kern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4195" y="828674"/>
              <a:ext cx="1875897" cy="852171"/>
            </a:xfrm>
            <a:prstGeom prst="rect">
              <a:avLst/>
            </a:prstGeom>
            <a:gradFill>
              <a:gsLst>
                <a:gs pos="0">
                  <a:srgbClr val="FFA2A1"/>
                </a:gs>
                <a:gs pos="35000">
                  <a:srgbClr val="FFBEBD"/>
                </a:gs>
                <a:gs pos="100000">
                  <a:srgbClr val="FFE5E5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WORKSHOP 1:</a:t>
              </a:r>
              <a:endParaRPr lang="en-GB" sz="1000" kern="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Analyse client Needs</a:t>
              </a: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Organisational Strategy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47670" y="833120"/>
              <a:ext cx="1936750" cy="847725"/>
            </a:xfrm>
            <a:prstGeom prst="rect">
              <a:avLst/>
            </a:prstGeom>
            <a:gradFill rotWithShape="1">
              <a:gsLst>
                <a:gs pos="0">
                  <a:srgbClr val="FFA2A1"/>
                </a:gs>
                <a:gs pos="35000">
                  <a:srgbClr val="FFBEBD"/>
                </a:gs>
                <a:gs pos="100000">
                  <a:srgbClr val="FFE5E5"/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2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 Styles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Culture, values, legal, ethical environment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584" y="818515"/>
              <a:ext cx="1705626" cy="86233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3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Creative Thinking</a:t>
              </a:r>
            </a:p>
            <a:p>
              <a:pPr algn="ctr"/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4470" y="834390"/>
              <a:ext cx="1944207" cy="846455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4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Managers as Effective Leaders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Tools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2290" y="1786255"/>
              <a:ext cx="2037225" cy="1803019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1: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role of the consultant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Assessing clients’ needs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Strategic position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Performance management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44495" y="1812925"/>
              <a:ext cx="2400300" cy="2353864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2: 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 </a:t>
              </a:r>
              <a:r>
                <a:rPr lang="en-GB" sz="1000" kern="0" dirty="0" err="1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vs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Managers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Transformational, transactional and situational leadership styles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impact on organisational strategy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Creation of the organisation’s vision, mission and values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Influence of legal, ethical and social values on leadership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228600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48300" y="1797050"/>
              <a:ext cx="2156795" cy="1667092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3: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Tools and techniques for creative thinking;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720000" indent="-342900">
                <a:buFont typeface="+mj-lt"/>
                <a:buAutoNum type="alphaL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Brainstorming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720000" indent="-342900">
                <a:buFont typeface="+mj-lt"/>
                <a:buAutoNum type="alphaL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Six thinking hats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Managing Uncertainty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Reflective practice</a:t>
              </a:r>
            </a:p>
            <a:p>
              <a:pPr marL="342900" indent="-342900">
                <a:buFont typeface="+mj-lt"/>
                <a:buAutoNum type="arabicPeriod" startAt="2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1"/>
              <a:ext cx="1334186" cy="603831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prstClr val="white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CLIENT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478054" y="1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385D8A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CLARITY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37969" y="4352925"/>
              <a:ext cx="2028441" cy="2576446"/>
            </a:xfrm>
            <a:prstGeom prst="rect">
              <a:avLst/>
            </a:prstGeom>
            <a:gradFill>
              <a:gsLst>
                <a:gs pos="100000">
                  <a:srgbClr val="F5FFE6"/>
                </a:gs>
                <a:gs pos="0">
                  <a:srgbClr val="DAFDA7"/>
                </a:gs>
                <a:gs pos="35000">
                  <a:srgbClr val="E4FDC2"/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Learning journey 2 - End of Workshop 1 Information and Preparation Material for Workshop 2: </a:t>
              </a: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STRATEGY</a:t>
              </a:r>
              <a:endParaRPr lang="en-GB" sz="1000" kern="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 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What is strategy?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Strategic positioning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Tools &amp; techniques for assessing client needs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Benchmarking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Performance management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Preparation for workshop 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434163" y="-12922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CHANGE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89350" y="4382135"/>
              <a:ext cx="2155190" cy="2547236"/>
            </a:xfrm>
            <a:prstGeom prst="rect">
              <a:avLst/>
            </a:prstGeom>
            <a:gradFill rotWithShape="1">
              <a:gsLst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F5FFE6"/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3 - End of Workshop 2 Information and Preparation Material for Workshop 3: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Understanding management &amp; leadership styles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 videos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Leading for an unpredictable future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Preparation for workshop 3 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2217" y="6866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CONFIRM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398770" y="835025"/>
              <a:ext cx="0" cy="3549650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" name="Straight Arrow Connector 19"/>
            <p:cNvCxnSpPr/>
            <p:nvPr/>
          </p:nvCxnSpPr>
          <p:spPr>
            <a:xfrm flipV="1">
              <a:off x="7818755" y="835025"/>
              <a:ext cx="0" cy="3544571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1" name="Oval 20"/>
            <p:cNvSpPr/>
            <p:nvPr/>
          </p:nvSpPr>
          <p:spPr>
            <a:xfrm>
              <a:off x="7390271" y="6483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CONTINUE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07070" y="4382135"/>
              <a:ext cx="2019935" cy="2547235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5 - End of Workshop 4 Information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&amp; CONSOLIDATION</a:t>
              </a:r>
              <a:endParaRPr lang="en-GB" sz="1000" b="1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000"/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checklist 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Communicating across cultures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Good communication tools and tips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Assessment guidance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868324" y="40641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CLOSE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379595"/>
              <a:ext cx="1400175" cy="2549776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1 –Preparation Material for Workshop 1:</a:t>
              </a:r>
            </a:p>
            <a:p>
              <a:pPr algn="ctr"/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Role of the consultant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7 Cs of consulting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Strategy</a:t>
              </a: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525780" y="765810"/>
              <a:ext cx="0" cy="3593465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" name="Rectangle 25"/>
            <p:cNvSpPr/>
            <p:nvPr/>
          </p:nvSpPr>
          <p:spPr>
            <a:xfrm>
              <a:off x="7843520" y="1803400"/>
              <a:ext cx="1983740" cy="1562735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4: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Good and poor Communication examples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Ways of communication - VARK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with Stakeholders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890520" y="840740"/>
              <a:ext cx="12700" cy="3492500"/>
            </a:xfrm>
            <a:prstGeom prst="straightConnector1">
              <a:avLst/>
            </a:prstGeom>
            <a:ln>
              <a:solidFill>
                <a:srgbClr val="9BBB59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033654" y="4384673"/>
              <a:ext cx="2155942" cy="254469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4 - End of Workshop 3 Information and Preparation Material for Workshop 4: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 AS CHANGE AGENTS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7 Cs of consulting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Linking theory and practice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How to get out of the box video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Creativity &amp; leadership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Preparation for workshop 4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457200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535580" y="1005555"/>
            <a:ext cx="0" cy="3392098"/>
          </a:xfrm>
          <a:prstGeom prst="straightConnector1">
            <a:avLst/>
          </a:prstGeom>
          <a:noFill/>
          <a:ln w="38100" cap="flat" cmpd="sng" algn="ctr">
            <a:solidFill>
              <a:srgbClr val="9BBB59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Title 1"/>
          <p:cNvSpPr txBox="1">
            <a:spLocks/>
          </p:cNvSpPr>
          <p:nvPr/>
        </p:nvSpPr>
        <p:spPr>
          <a:xfrm>
            <a:off x="67346" y="-107917"/>
            <a:ext cx="7886700" cy="2104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5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0" cap="none" dirty="0">
                <a:solidFill>
                  <a:schemeClr val="tx1"/>
                </a:solidFill>
                <a:latin typeface="Calibri" panose="020F0502020204030204" pitchFamily="34" charset="0"/>
              </a:rPr>
              <a:t>You are here ...</a:t>
            </a:r>
            <a:r>
              <a:rPr lang="en-GB" sz="2800" dirty="0">
                <a:latin typeface="Calibri" panose="020F0502020204030204" pitchFamily="34" charset="0"/>
              </a:rPr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7819">
            <a:off x="4429143" y="318534"/>
            <a:ext cx="360720" cy="22795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29" y="308424"/>
            <a:ext cx="1260873" cy="1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94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0141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91680" y="6381328"/>
            <a:ext cx="2057400" cy="365125"/>
          </a:xfrm>
        </p:spPr>
        <p:txBody>
          <a:bodyPr/>
          <a:lstStyle/>
          <a:p>
            <a:fld id="{854C2D91-D5E1-4A7A-955C-3B5B87339BC0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2268760" y="6237312"/>
            <a:ext cx="7128792" cy="365125"/>
          </a:xfrm>
        </p:spPr>
        <p:txBody>
          <a:bodyPr/>
          <a:lstStyle/>
          <a:p>
            <a:r>
              <a:rPr lang="en-US" dirty="0"/>
              <a:t>GDP CMI Workshop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1" y="1618975"/>
            <a:ext cx="3842123" cy="38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801" y="1638625"/>
            <a:ext cx="3832298" cy="38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31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buClrTx/>
              <a:buSzTx/>
            </a:pPr>
            <a:r>
              <a:rPr lang="en-US" dirty="0" err="1"/>
              <a:t>Alimo</a:t>
            </a:r>
            <a:r>
              <a:rPr lang="en-US" dirty="0"/>
              <a:t>-Metcalfe, B. (2013) A critical review of leadership theory, in eds. Leonard, H., Lewis, R., Freedman, A., Passmore, J. </a:t>
            </a:r>
            <a:r>
              <a:rPr lang="en-GB" i="1" dirty="0"/>
              <a:t>The Wiley‐Blackwell Handbook of the Psychology of Leadership, Change, and Organizational Development</a:t>
            </a:r>
            <a:r>
              <a:rPr lang="en-GB" dirty="0"/>
              <a:t>, London: John Wiley &amp; Sons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GB" dirty="0"/>
              <a:t>Bass, B. and Avolio, B. (1994) </a:t>
            </a:r>
            <a:r>
              <a:rPr lang="en-GB" i="1" dirty="0"/>
              <a:t>Improving organizational effectiveness through transformational leadership</a:t>
            </a:r>
            <a:r>
              <a:rPr lang="en-GB" dirty="0"/>
              <a:t>, London: Sage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GB" dirty="0"/>
              <a:t>Bass, B. and Mahwah, R. </a:t>
            </a:r>
            <a:r>
              <a:rPr lang="en-GB" dirty="0" err="1"/>
              <a:t>eds</a:t>
            </a:r>
            <a:r>
              <a:rPr lang="en-GB" dirty="0"/>
              <a:t> (2006) </a:t>
            </a:r>
            <a:r>
              <a:rPr lang="en-GB" i="1" dirty="0"/>
              <a:t>Transformational leadership</a:t>
            </a:r>
            <a:r>
              <a:rPr lang="en-GB" dirty="0"/>
              <a:t>, 2nd ed., Bernard M Bass and Ronald E Riggio Mahwah NJ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dirty="0"/>
              <a:t>Boal, K. and </a:t>
            </a:r>
            <a:r>
              <a:rPr lang="en-US" dirty="0" err="1"/>
              <a:t>Hooijberg</a:t>
            </a:r>
            <a:r>
              <a:rPr lang="en-US" dirty="0"/>
              <a:t>, R. (2000) Strategic Leadership Research: moving on, </a:t>
            </a:r>
            <a:r>
              <a:rPr lang="en-GB" i="1" dirty="0"/>
              <a:t>Leadership Quarterly</a:t>
            </a:r>
            <a:r>
              <a:rPr lang="en-GB" dirty="0"/>
              <a:t>, 11(4), 515–549 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GB" dirty="0"/>
              <a:t>Crossman, M., Vera, D. and </a:t>
            </a:r>
            <a:r>
              <a:rPr lang="en-GB" dirty="0" err="1"/>
              <a:t>Nanjad</a:t>
            </a:r>
            <a:r>
              <a:rPr lang="en-GB" dirty="0"/>
              <a:t>, L. (2008) Transcendent leadership: Strategic leadership in dynamic environments. </a:t>
            </a:r>
            <a:r>
              <a:rPr lang="en-GB" i="1" dirty="0"/>
              <a:t>Leadership Quarterly </a:t>
            </a:r>
            <a:r>
              <a:rPr lang="en-GB" dirty="0"/>
              <a:t>19, 569–581 </a:t>
            </a:r>
            <a:endParaRPr lang="en-US" dirty="0"/>
          </a:p>
          <a:p>
            <a:pPr>
              <a:spcBef>
                <a:spcPts val="0"/>
              </a:spcBef>
              <a:buClrTx/>
              <a:buSzTx/>
            </a:pPr>
            <a:r>
              <a:rPr lang="en-US" dirty="0"/>
              <a:t>Dugan, J. (2017) </a:t>
            </a:r>
            <a:r>
              <a:rPr lang="en-US" i="1" dirty="0"/>
              <a:t>Leadership Theory: cultivating critical perspectives</a:t>
            </a:r>
            <a:r>
              <a:rPr lang="en-US" dirty="0"/>
              <a:t>, </a:t>
            </a:r>
            <a:r>
              <a:rPr lang="en-GB" dirty="0"/>
              <a:t>San Francisco, CA: Jossey-Bass</a:t>
            </a:r>
            <a:endParaRPr lang="en-US" dirty="0"/>
          </a:p>
          <a:p>
            <a:pPr>
              <a:spcBef>
                <a:spcPts val="0"/>
              </a:spcBef>
              <a:buClrTx/>
              <a:buSzTx/>
            </a:pPr>
            <a:r>
              <a:rPr lang="en-US" dirty="0"/>
              <a:t>Lunenburg, F.C. (2011). ‘Leadership versus management: A key distinction – at least in theory.’ </a:t>
            </a:r>
            <a:r>
              <a:rPr lang="en-US" sz="2800" i="1" dirty="0"/>
              <a:t>International Journal of Management, Business and Administration, Volume 14 (1)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GB" dirty="0"/>
              <a:t>Ken W. Parry, (1999) "Enhancing adaptability: leadership strategies to accommodate change in local government settings", </a:t>
            </a:r>
            <a:r>
              <a:rPr lang="en-GB" sz="2800" i="1" dirty="0"/>
              <a:t>Journal of Organizational Change Management</a:t>
            </a:r>
            <a:r>
              <a:rPr lang="en-GB" dirty="0"/>
              <a:t>, Vol. 12 Issue: 2, pp.134-157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5133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516783"/>
              </p:ext>
            </p:extLst>
          </p:nvPr>
        </p:nvGraphicFramePr>
        <p:xfrm>
          <a:off x="251520" y="764704"/>
          <a:ext cx="8496945" cy="566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154"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Thinking</a:t>
                      </a:r>
                      <a:r>
                        <a:rPr lang="en-GB" sz="1500" baseline="0" dirty="0"/>
                        <a:t> process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Focuses on people</a:t>
                      </a:r>
                    </a:p>
                    <a:p>
                      <a:r>
                        <a:rPr lang="en-GB" sz="1500" dirty="0"/>
                        <a:t>Looks outwards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Focuses on things</a:t>
                      </a:r>
                    </a:p>
                    <a:p>
                      <a:r>
                        <a:rPr lang="en-GB" sz="1500" dirty="0"/>
                        <a:t>Looks inwards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202">
                <a:tc>
                  <a:txBody>
                    <a:bodyPr/>
                    <a:lstStyle/>
                    <a:p>
                      <a:r>
                        <a:rPr lang="en-GB" sz="1500" dirty="0"/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Articulates</a:t>
                      </a:r>
                      <a:r>
                        <a:rPr lang="en-GB" sz="1500" baseline="0" dirty="0"/>
                        <a:t> a vision</a:t>
                      </a:r>
                    </a:p>
                    <a:p>
                      <a:r>
                        <a:rPr lang="en-GB" sz="1500" baseline="0" dirty="0"/>
                        <a:t>Creates the future</a:t>
                      </a:r>
                    </a:p>
                    <a:p>
                      <a:r>
                        <a:rPr lang="en-GB" sz="1500" baseline="0" dirty="0"/>
                        <a:t>Sees the forest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Executes plans</a:t>
                      </a:r>
                    </a:p>
                    <a:p>
                      <a:r>
                        <a:rPr lang="en-GB" sz="1500" dirty="0"/>
                        <a:t>Sees the present</a:t>
                      </a:r>
                    </a:p>
                    <a:p>
                      <a:r>
                        <a:rPr lang="en-GB" sz="1500" dirty="0"/>
                        <a:t>Sees the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5202">
                <a:tc>
                  <a:txBody>
                    <a:bodyPr/>
                    <a:lstStyle/>
                    <a:p>
                      <a:r>
                        <a:rPr lang="en-GB" sz="1500" dirty="0"/>
                        <a:t>Employee 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Empowers colleagues</a:t>
                      </a:r>
                    </a:p>
                    <a:p>
                      <a:r>
                        <a:rPr lang="en-GB" sz="1500" dirty="0"/>
                        <a:t>Trusts</a:t>
                      </a:r>
                      <a:r>
                        <a:rPr lang="en-GB" sz="1500" baseline="0" dirty="0"/>
                        <a:t> and Develops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Controls</a:t>
                      </a:r>
                    </a:p>
                    <a:p>
                      <a:r>
                        <a:rPr lang="en-GB" sz="1500" dirty="0"/>
                        <a:t>Subordinates</a:t>
                      </a:r>
                    </a:p>
                    <a:p>
                      <a:r>
                        <a:rPr lang="en-GB" sz="1500" dirty="0"/>
                        <a:t>Directs and coordinates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5202">
                <a:tc>
                  <a:txBody>
                    <a:bodyPr/>
                    <a:lstStyle/>
                    <a:p>
                      <a:r>
                        <a:rPr lang="en-GB" sz="15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Does the right things</a:t>
                      </a:r>
                    </a:p>
                    <a:p>
                      <a:r>
                        <a:rPr lang="en-GB" sz="1500" dirty="0"/>
                        <a:t>Creates changes</a:t>
                      </a:r>
                    </a:p>
                    <a:p>
                      <a:r>
                        <a:rPr lang="en-GB" sz="1500" dirty="0"/>
                        <a:t>Serves subordinates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Does things right</a:t>
                      </a:r>
                    </a:p>
                    <a:p>
                      <a:r>
                        <a:rPr lang="en-GB" sz="1500" dirty="0"/>
                        <a:t>Manages changes</a:t>
                      </a:r>
                    </a:p>
                    <a:p>
                      <a:r>
                        <a:rPr lang="en-GB" sz="1500" dirty="0"/>
                        <a:t>Serves</a:t>
                      </a:r>
                      <a:r>
                        <a:rPr lang="en-GB" sz="1500" baseline="0" dirty="0"/>
                        <a:t> </a:t>
                      </a:r>
                      <a:r>
                        <a:rPr lang="en-GB" sz="1500" baseline="0" dirty="0" err="1"/>
                        <a:t>superordinates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65202">
                <a:tc>
                  <a:txBody>
                    <a:bodyPr/>
                    <a:lstStyle/>
                    <a:p>
                      <a:r>
                        <a:rPr lang="en-GB" sz="1500" dirty="0"/>
                        <a:t>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Uses influence</a:t>
                      </a:r>
                    </a:p>
                    <a:p>
                      <a:r>
                        <a:rPr lang="en-GB" sz="1500" dirty="0"/>
                        <a:t>Uses Conflict</a:t>
                      </a:r>
                    </a:p>
                    <a:p>
                      <a:r>
                        <a:rPr lang="en-GB" sz="1500" dirty="0"/>
                        <a:t>Acts Decisively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Uses authority</a:t>
                      </a:r>
                    </a:p>
                    <a:p>
                      <a:r>
                        <a:rPr lang="en-GB" sz="1500" dirty="0"/>
                        <a:t>Avoids</a:t>
                      </a:r>
                      <a:r>
                        <a:rPr lang="en-GB" sz="1500" baseline="0" dirty="0"/>
                        <a:t> conflict</a:t>
                      </a:r>
                    </a:p>
                    <a:p>
                      <a:r>
                        <a:rPr lang="en-GB" sz="1500" baseline="0" dirty="0"/>
                        <a:t>Acts responsibly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60232" y="6430928"/>
            <a:ext cx="173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(Lunenburg 2011)</a:t>
            </a:r>
          </a:p>
        </p:txBody>
      </p:sp>
    </p:spTree>
    <p:extLst>
      <p:ext uri="{BB962C8B-B14F-4D97-AF65-F5344CB8AC3E}">
        <p14:creationId xmlns:p14="http://schemas.microsoft.com/office/powerpoint/2010/main" val="322375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28694"/>
            <a:ext cx="8496944" cy="4743566"/>
          </a:xfrm>
        </p:spPr>
        <p:txBody>
          <a:bodyPr>
            <a:noAutofit/>
          </a:bodyPr>
          <a:lstStyle/>
          <a:p>
            <a:pPr lvl="1"/>
            <a:r>
              <a:rPr lang="en-GB" sz="2800" dirty="0">
                <a:latin typeface="Calibri" panose="020F0502020204030204" pitchFamily="34" charset="0"/>
              </a:rPr>
              <a:t>Learning outcomes for workshop 2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</a:rPr>
              <a:t>Activity 1 – Video and Quiz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</a:rPr>
              <a:t>Activity 2 –  Group Presentation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</a:rPr>
              <a:t>Activity 3 -  Debate 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</a:rPr>
              <a:t>Activity 4 – Leadership strategies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</a:rPr>
              <a:t>Assessment Exercise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</a:rPr>
              <a:t>Review of Learning Outcomes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</a:rPr>
              <a:t>Action points</a:t>
            </a:r>
            <a:endParaRPr lang="en-US" sz="2800" dirty="0">
              <a:latin typeface="Calibri" panose="020F0502020204030204" pitchFamily="34" charset="0"/>
            </a:endParaRPr>
          </a:p>
          <a:p>
            <a:pPr lvl="1"/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057400" cy="365125"/>
          </a:xfrm>
        </p:spPr>
        <p:txBody>
          <a:bodyPr/>
          <a:lstStyle/>
          <a:p>
            <a:fld id="{BD0A5866-174F-4A4B-BE92-CB272D98308B}" type="datetime1">
              <a:rPr lang="en-US" smtClean="0">
                <a:latin typeface="Calibri" panose="020F0502020204030204" pitchFamily="34" charset="0"/>
              </a:rPr>
              <a:t>10/5/18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839944"/>
            <a:ext cx="7628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Workshop 2 Overview</a:t>
            </a:r>
          </a:p>
        </p:txBody>
      </p:sp>
    </p:spTree>
    <p:extLst>
      <p:ext uri="{BB962C8B-B14F-4D97-AF65-F5344CB8AC3E}">
        <p14:creationId xmlns:p14="http://schemas.microsoft.com/office/powerpoint/2010/main" val="165745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21" y="594669"/>
            <a:ext cx="9036496" cy="1080120"/>
          </a:xfrm>
        </p:spPr>
        <p:txBody>
          <a:bodyPr>
            <a:noAutofit/>
          </a:bodyPr>
          <a:lstStyle/>
          <a:p>
            <a:r>
              <a:rPr lang="en-US" sz="4800" dirty="0"/>
              <a:t>Learning Outcomes For Workshop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38" y="1747838"/>
            <a:ext cx="8551862" cy="4608512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r>
              <a:rPr lang="en-GB" sz="2800" dirty="0">
                <a:latin typeface="Calibri" panose="020F0502020204030204" pitchFamily="34" charset="0"/>
              </a:rPr>
              <a:t>By the end of this workshop, </a:t>
            </a:r>
            <a:r>
              <a:rPr lang="en-GB" sz="2800" i="1" dirty="0">
                <a:latin typeface="Calibri" panose="020F0502020204030204" pitchFamily="34" charset="0"/>
              </a:rPr>
              <a:t>and by studying the associated Learning Journey materials</a:t>
            </a:r>
            <a:r>
              <a:rPr lang="en-GB" sz="2800" dirty="0">
                <a:latin typeface="Calibri" panose="020F0502020204030204" pitchFamily="34" charset="0"/>
              </a:rPr>
              <a:t>, you will be able to: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</a:rPr>
              <a:t>Evaluate the relationship between strategic management, leadership and leadership styles and principles that support organisational ethical and value-based approaches to leadership</a:t>
            </a:r>
          </a:p>
          <a:p>
            <a:pPr lvl="1"/>
            <a:endParaRPr lang="en-GB" sz="1000" dirty="0">
              <a:latin typeface="Calibri" panose="020F0502020204030204" pitchFamily="34" charset="0"/>
            </a:endParaRPr>
          </a:p>
          <a:p>
            <a:pPr lvl="1"/>
            <a:r>
              <a:rPr lang="en-GB" sz="2800" dirty="0">
                <a:latin typeface="Calibri" panose="020F0502020204030204" pitchFamily="34" charset="0"/>
              </a:rPr>
              <a:t>Evaluate the application of leadership strategies and the impact on organisational direction </a:t>
            </a: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772816"/>
            <a:ext cx="8892480" cy="194421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5400" dirty="0"/>
              <a:t> </a:t>
            </a:r>
            <a:r>
              <a:rPr lang="en-GB" sz="5400" dirty="0">
                <a:solidFill>
                  <a:schemeClr val="tx1"/>
                </a:solidFill>
              </a:rPr>
              <a:t>Activity 1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Video and Quiz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GDP CMI Workshop 2</a:t>
            </a:r>
          </a:p>
        </p:txBody>
      </p:sp>
    </p:spTree>
    <p:extLst>
      <p:ext uri="{BB962C8B-B14F-4D97-AF65-F5344CB8AC3E}">
        <p14:creationId xmlns:p14="http://schemas.microsoft.com/office/powerpoint/2010/main" val="144047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17" y="507912"/>
            <a:ext cx="8637691" cy="945356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Activity 1 – Video</a:t>
            </a:r>
          </a:p>
        </p:txBody>
      </p:sp>
      <p:pic>
        <p:nvPicPr>
          <p:cNvPr id="2050" name="Picture 2" descr="Feedback diagra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0164" y="3886041"/>
            <a:ext cx="423672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057400" cy="365125"/>
          </a:xfrm>
        </p:spPr>
        <p:txBody>
          <a:bodyPr/>
          <a:lstStyle/>
          <a:p>
            <a:fld id="{459D72A9-6BF6-4ABD-A59D-6E89739DC083}" type="datetime1">
              <a:rPr lang="en-US" smtClean="0">
                <a:latin typeface="Calibri" panose="020F0502020204030204" pitchFamily="34" charset="0"/>
              </a:rPr>
              <a:t>10/5/18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0564" y="1494771"/>
            <a:ext cx="8386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Video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 :- Core Leadership Theories</a:t>
            </a: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Video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:- </a:t>
            </a:r>
            <a:r>
              <a:rPr lang="en-GB" sz="2800" dirty="0">
                <a:latin typeface="Calibri" panose="020F0502020204030204" pitchFamily="34" charset="0"/>
              </a:rPr>
              <a:t>Ten Leadership Theories in Five Minutes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288" y="2852937"/>
            <a:ext cx="493542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85502" y="3332093"/>
            <a:ext cx="8787951" cy="33274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2700" b="1" dirty="0"/>
          </a:p>
          <a:p>
            <a:endParaRPr lang="en-GB" sz="21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9552" y="1280515"/>
            <a:ext cx="7992888" cy="573317"/>
          </a:xfrm>
        </p:spPr>
        <p:txBody>
          <a:bodyPr>
            <a:noAutofit/>
          </a:bodyPr>
          <a:lstStyle/>
          <a:p>
            <a:r>
              <a:rPr lang="en-GB" sz="4800" dirty="0"/>
              <a:t>Summary of leadership theories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547046"/>
            <a:ext cx="5976664" cy="2808312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alibri" panose="020F0502020204030204" pitchFamily="34" charset="0"/>
              </a:rPr>
              <a:t>Trait Theories</a:t>
            </a:r>
          </a:p>
          <a:p>
            <a:r>
              <a:rPr lang="en-GB" sz="2800" dirty="0">
                <a:latin typeface="Calibri" panose="020F0502020204030204" pitchFamily="34" charset="0"/>
              </a:rPr>
              <a:t>Behaviourist Theories</a:t>
            </a:r>
          </a:p>
          <a:p>
            <a:r>
              <a:rPr lang="en-GB" sz="2800" dirty="0">
                <a:latin typeface="Calibri" panose="020F0502020204030204" pitchFamily="34" charset="0"/>
              </a:rPr>
              <a:t>Contingency Theory</a:t>
            </a:r>
          </a:p>
          <a:p>
            <a:r>
              <a:rPr lang="en-GB" sz="2800" dirty="0">
                <a:latin typeface="Calibri" panose="020F0502020204030204" pitchFamily="34" charset="0"/>
              </a:rPr>
              <a:t>Power and influence Theory</a:t>
            </a:r>
          </a:p>
          <a:p>
            <a:endParaRPr lang="en-GB" sz="2800" dirty="0">
              <a:latin typeface="Calibri" panose="020F0502020204030204" pitchFamily="34" charset="0"/>
            </a:endParaRPr>
          </a:p>
          <a:p>
            <a:endParaRPr lang="en-GB" sz="2800" dirty="0">
              <a:latin typeface="Calibri" panose="020F0502020204030204" pitchFamily="34" charset="0"/>
            </a:endParaRPr>
          </a:p>
          <a:p>
            <a:endParaRPr lang="en-GB" sz="28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B20D-4629-3040-8240-30B21F1C8D24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A2A1D-C2AB-FD4F-8FF6-04DD11D21CD3}"/>
              </a:ext>
            </a:extLst>
          </p:cNvPr>
          <p:cNvSpPr txBox="1"/>
          <p:nvPr/>
        </p:nvSpPr>
        <p:spPr>
          <a:xfrm>
            <a:off x="539552" y="6048573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(further reading: </a:t>
            </a:r>
            <a:r>
              <a:rPr lang="en-US" sz="2000" dirty="0" err="1"/>
              <a:t>Alimo</a:t>
            </a:r>
            <a:r>
              <a:rPr lang="en-US" sz="2000" dirty="0"/>
              <a:t>-Metcalfe 2013; Dugan 2017)</a:t>
            </a:r>
          </a:p>
        </p:txBody>
      </p:sp>
    </p:spTree>
    <p:extLst>
      <p:ext uri="{BB962C8B-B14F-4D97-AF65-F5344CB8AC3E}">
        <p14:creationId xmlns:p14="http://schemas.microsoft.com/office/powerpoint/2010/main" val="3055210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7030A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1588</Words>
  <Application>Microsoft Macintosh PowerPoint</Application>
  <PresentationFormat>On-screen Show (4:3)</PresentationFormat>
  <Paragraphs>413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Constantia</vt:lpstr>
      <vt:lpstr>Symbol</vt:lpstr>
      <vt:lpstr>Times New Roman</vt:lpstr>
      <vt:lpstr>Wingdings 2</vt:lpstr>
      <vt:lpstr>Flow</vt:lpstr>
      <vt:lpstr> Workshop 2 Evaluation of leadership styles and strategies</vt:lpstr>
      <vt:lpstr>PowerPoint Presentation</vt:lpstr>
      <vt:lpstr>Some questions from the  Learning Journey…</vt:lpstr>
      <vt:lpstr>PowerPoint Presentation</vt:lpstr>
      <vt:lpstr>PowerPoint Presentation</vt:lpstr>
      <vt:lpstr>Learning Outcomes For Workshop 2</vt:lpstr>
      <vt:lpstr> Activity 1 Video and Quiz</vt:lpstr>
      <vt:lpstr>Activity 1 – Video</vt:lpstr>
      <vt:lpstr>Summary of leadership theories</vt:lpstr>
      <vt:lpstr>Activity 1 – Quiz</vt:lpstr>
      <vt:lpstr> Activity 2 Group Presentation  </vt:lpstr>
      <vt:lpstr>Activity 2 – Group Presentation</vt:lpstr>
      <vt:lpstr>Present your group findings</vt:lpstr>
      <vt:lpstr>Four I’s of transformational leadership</vt:lpstr>
      <vt:lpstr>  Break</vt:lpstr>
      <vt:lpstr> Activity 3 Group Debate</vt:lpstr>
      <vt:lpstr>Activity 3 – Debate</vt:lpstr>
      <vt:lpstr>Debate</vt:lpstr>
      <vt:lpstr>Debate</vt:lpstr>
      <vt:lpstr> Activity 4 Leaders and Followers</vt:lpstr>
      <vt:lpstr>Activity 4 - Leaders and followers</vt:lpstr>
      <vt:lpstr>Leadership strategies</vt:lpstr>
      <vt:lpstr>Activity 5  Assignment Feedforward</vt:lpstr>
      <vt:lpstr>Leadership – Employer Scenario</vt:lpstr>
      <vt:lpstr>Leadership – Employer Scenario</vt:lpstr>
      <vt:lpstr>Review of learning outcomes from workshop 2</vt:lpstr>
      <vt:lpstr>Review Of Learning Outcomes</vt:lpstr>
      <vt:lpstr>Next Step</vt:lpstr>
      <vt:lpstr>Next Step</vt:lpstr>
      <vt:lpstr>Learning Journey </vt:lpstr>
      <vt:lpstr>PowerPoint Presentation</vt:lpstr>
      <vt:lpstr>PowerPoint Presentation</vt:lpstr>
      <vt:lpstr>References</vt:lpstr>
    </vt:vector>
  </TitlesOfParts>
  <Company>Coventry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Emma Waight</cp:lastModifiedBy>
  <cp:revision>268</cp:revision>
  <dcterms:created xsi:type="dcterms:W3CDTF">2012-08-03T14:36:02Z</dcterms:created>
  <dcterms:modified xsi:type="dcterms:W3CDTF">2018-10-05T08:57:54Z</dcterms:modified>
</cp:coreProperties>
</file>