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handoutMasterIdLst>
    <p:handoutMasterId r:id="rId34"/>
  </p:handout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309" r:id="rId19"/>
    <p:sldId id="297" r:id="rId20"/>
    <p:sldId id="298" r:id="rId21"/>
    <p:sldId id="299" r:id="rId22"/>
    <p:sldId id="310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</p:sldIdLst>
  <p:sldSz cx="12192000" cy="6858000"/>
  <p:notesSz cx="67945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C5A8F-D0D9-4F2A-A548-79903C8E5E07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F699-6E98-4E77-8F24-B41A36754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063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2EAA569-F841-4FB8-98D3-FBC90D2B25CC}" type="datetimeFigureOut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A85A9E0-08DE-40FA-89E6-B854D1C95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05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wsonera.com/abstract/9781292006895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wsonera.com/abstract/9781292006895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EE1B73-29CD-4EEE-AB78-7450FB525177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19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7B587F-38A3-463A-BE09-BD3626A25417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487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FB7451-C92E-457A-AED2-F6D0BDC38223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184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780D439-5B5F-4BAA-98BF-D68178EF42D4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72089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976D0B-D0D2-44A5-94F9-2F871136E8D9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394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012BE2-FC91-413E-BD33-49B63E7BD9F9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999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THERE ARE THREE MAIN AREAS TO THINK OF IN TERMS OF CAPABILITIES. PHYSICAL, FINANCIAL AND HUMAN. 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0BD3BF-3145-4C6F-B305-734D1FA73DC2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197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4DFD57-E25D-40CA-8B6F-D5C8E00F332A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752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FF30E1-D42C-4F28-9F8B-CC2D055F8A34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4437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1" fontAlgn="auto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GB" altLang="en-US" sz="2400" dirty="0" smtClean="0">
              <a:solidFill>
                <a:srgbClr val="1F497D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A5E1C7-33FC-40AE-BDF0-C8EC5902DFB3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94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1" fontAlgn="auto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GB" altLang="en-US" sz="2400" dirty="0" smtClean="0">
              <a:solidFill>
                <a:srgbClr val="1F497D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A5E1C7-33FC-40AE-BDF0-C8EC5902DFB3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36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DEE3F1-CE29-4BBB-B526-B072139D1FD7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28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Further reading: </a:t>
            </a:r>
            <a:r>
              <a:rPr lang="en-US" altLang="en-US" smtClean="0">
                <a:hlinkClick r:id="rId3"/>
              </a:rPr>
              <a:t>Gerry Johnson, Richard Whittington, Duncan Angwin, Patrick Regner, Kevan Scholes (2014).</a:t>
            </a:r>
            <a:r>
              <a:rPr lang="en-US" altLang="en-US" smtClean="0"/>
              <a:t> </a:t>
            </a:r>
            <a:r>
              <a:rPr lang="en-US" altLang="en-US" b="1" smtClean="0"/>
              <a:t>Exploring Strategy Text &amp; Cases</a:t>
            </a:r>
            <a:r>
              <a:rPr lang="en-US" altLang="en-US" smtClean="0"/>
              <a:t>. Part I The Strategic Position.</a:t>
            </a:r>
            <a:endParaRPr lang="en-GB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FA6FEE5-09DB-4B1A-A7E4-15094576812C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866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Further reading: </a:t>
            </a:r>
            <a:r>
              <a:rPr lang="en-US" altLang="en-US" smtClean="0">
                <a:hlinkClick r:id="rId3"/>
              </a:rPr>
              <a:t>Gerry Johnson, Richard Whittington, Duncan Angwin, Patrick Regner, Kevan Scholes (2014).</a:t>
            </a:r>
            <a:r>
              <a:rPr lang="en-US" altLang="en-US" smtClean="0"/>
              <a:t> </a:t>
            </a:r>
            <a:r>
              <a:rPr lang="en-US" altLang="en-US" b="1" smtClean="0"/>
              <a:t>Exploring Strategy Text &amp; Cases</a:t>
            </a:r>
            <a:r>
              <a:rPr lang="en-US" altLang="en-US" smtClean="0"/>
              <a:t>. Part I The Strategic Position.</a:t>
            </a:r>
            <a:endParaRPr lang="en-GB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FA6FEE5-09DB-4B1A-A7E4-15094576812C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37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E9DFB-1495-4935-905F-36B5B60095EC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78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87B78D-BFE2-48A8-8314-26F5A6B83B4C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957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ADE405-B1D0-44C3-9E95-E1E2D8FBF25F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15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46DADA-03A9-4033-ABDC-0EC8AB56E406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177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93E486-C699-49C2-9CD9-70B3FEB2393C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90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807ACA5-231E-4DF6-B20E-087C37558BBD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3323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528A22-D5A5-4596-9C15-439074969EDA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23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332F14-EEF2-4925-AFE8-2AE1B25C75B0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03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T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170D79-D399-4D09-862E-BB60E2448AA9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54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6D4980-3DA5-4A52-AFFD-08D122E5B565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698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34FBA5-023D-49E9-A56F-F380D99579B7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198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9C5FD1-1621-4045-A1AF-A56CEB2181C8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90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DC5D0D-22D3-45AA-B55D-387B76606E75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16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46A715-6A59-418F-A1FD-528664127708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07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F8156F-B802-4F21-BC84-F778D6B2ACDD}" type="slidenum">
              <a:rPr lang="en-GB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47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0" y="6208713"/>
            <a:ext cx="12192000" cy="649287"/>
            <a:chOff x="0" y="6208894"/>
            <a:chExt cx="12192000" cy="649106"/>
          </a:xfrm>
        </p:grpSpPr>
        <p:sp>
          <p:nvSpPr>
            <p:cNvPr id="5" name="Rectangle 4"/>
            <p:cNvSpPr/>
            <p:nvPr/>
          </p:nvSpPr>
          <p:spPr>
            <a:xfrm>
              <a:off x="3175" y="6220003"/>
              <a:ext cx="12188825" cy="63799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3EB20-4533-4772-BBFD-E09F9245ABC4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</a:t>
            </a:r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8406E-19CA-4452-BDBB-E7879AE84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15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862EF-6741-4950-9928-ED7EC87A6376}" type="datetime1">
              <a:rPr lang="en-US"/>
              <a:pPr>
                <a:defRPr/>
              </a:pPr>
              <a:t>9/13/2018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E81EB-B8DD-4BB0-ABE9-FD55797E4C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462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53ED-3CDB-413D-9F64-18248FE665FA}" type="datetime1">
              <a:rPr lang="en-US"/>
              <a:pPr>
                <a:defRPr/>
              </a:pPr>
              <a:t>9/13/2018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8562B-67FA-4F75-881A-7F9E2B2BA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5731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Left 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5423925" cy="6092825"/>
          </a:xfrm>
        </p:spPr>
        <p:txBody>
          <a:bodyPr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0" y="4149080"/>
            <a:ext cx="5423925" cy="1944216"/>
          </a:xfrm>
          <a:solidFill>
            <a:schemeClr val="tx1">
              <a:alpha val="50000"/>
            </a:schemeClr>
          </a:solidFill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49" y="4293096"/>
            <a:ext cx="5184576" cy="1800200"/>
          </a:xfrm>
        </p:spPr>
        <p:txBody>
          <a:bodyPr anchor="ctr"/>
          <a:lstStyle>
            <a:lvl1pPr>
              <a:lnSpc>
                <a:spcPts val="4500"/>
              </a:lnSpc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615518" y="260649"/>
            <a:ext cx="6242049" cy="5832177"/>
          </a:xfrm>
        </p:spPr>
        <p:txBody>
          <a:bodyPr/>
          <a:lstStyle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◦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Lorem ipsum dolor sit amet consecteteur adipiscing elit</a:t>
            </a:r>
          </a:p>
        </p:txBody>
      </p:sp>
    </p:spTree>
    <p:extLst>
      <p:ext uri="{BB962C8B-B14F-4D97-AF65-F5344CB8AC3E}">
        <p14:creationId xmlns:p14="http://schemas.microsoft.com/office/powerpoint/2010/main" val="3935364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n-Text Content Slide Blac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274638"/>
            <a:ext cx="11521280" cy="135416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335360" y="1844824"/>
            <a:ext cx="11521280" cy="40324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Lorem ipsum dolor sit amet consecteteur adipiscing elit</a:t>
            </a:r>
          </a:p>
        </p:txBody>
      </p:sp>
    </p:spTree>
    <p:extLst>
      <p:ext uri="{BB962C8B-B14F-4D97-AF65-F5344CB8AC3E}">
        <p14:creationId xmlns:p14="http://schemas.microsoft.com/office/powerpoint/2010/main" val="328843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D5EE-35CA-45F4-84C9-77A2E78E4678}" type="datetime1">
              <a:rPr lang="en-US"/>
              <a:pPr>
                <a:defRPr/>
              </a:pPr>
              <a:t>9/13/2018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E7328-3B31-4DE9-9E77-F948A362E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1208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40521-E6F3-444D-ACC0-8656CB37BE2F}" type="datetime1">
              <a:rPr lang="en-US"/>
              <a:pPr>
                <a:defRPr/>
              </a:pPr>
              <a:t>9/13/2018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04BD0-E7D4-42C7-9939-094D348B4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0650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4B07D-9B6D-44C9-A116-DD7F16A49419}" type="datetime1">
              <a:rPr lang="en-US"/>
              <a:pPr>
                <a:defRPr/>
              </a:pPr>
              <a:t>9/13/2018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06A45-015B-45C0-8C9B-5EDF6D760F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676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DEF46-080C-4026-B88A-35ACD3A38F4F}" type="datetime1">
              <a:rPr lang="en-US"/>
              <a:pPr>
                <a:defRPr/>
              </a:pPr>
              <a:t>9/13/2018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55824-C77B-439F-949E-2BBE525ED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617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FAAB7-C13E-48AF-B92F-3EDE9CBFC920}" type="datetime1">
              <a:rPr lang="en-US"/>
              <a:pPr>
                <a:defRPr/>
              </a:pPr>
              <a:t>9/13/2018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047DA-367F-431D-875D-C19086B6A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5642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A4695-1C7F-4FBC-BC54-7A49D91D7847}" type="datetime1">
              <a:rPr lang="en-US"/>
              <a:pPr>
                <a:defRPr/>
              </a:pPr>
              <a:t>9/13/2018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BD11B-9552-490B-ADC0-53738C5FE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4124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CF2AD-70B7-4ACE-97DC-95CA17C866D6}" type="datetime1">
              <a:rPr lang="en-US"/>
              <a:pPr>
                <a:defRPr/>
              </a:pPr>
              <a:t>9/13/2018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149E2-79EC-4C9C-8BBE-5989EE9F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6703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EFB40-F03F-4DC8-8E15-71A0C099171B}" type="datetime1">
              <a:rPr lang="en-US"/>
              <a:pPr>
                <a:defRPr/>
              </a:pPr>
              <a:t>9/13/2018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0914A-264D-4D05-9A64-081DD8F4C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960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A0AA3CC-BF6C-47A6-99FA-FD9CCCC7687A}" type="datetime1">
              <a:rPr lang="en-US"/>
              <a:pPr>
                <a:defRPr/>
              </a:pPr>
              <a:t>9/13/2018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F0CE29F9-8C02-427B-B628-49A92F268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9" r:id="rId9"/>
    <p:sldLayoutId id="2147483726" r:id="rId10"/>
    <p:sldLayoutId id="2147483727" r:id="rId11"/>
    <p:sldLayoutId id="2147483730" r:id="rId12"/>
    <p:sldLayoutId id="2147483731" r:id="rId13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6686D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083763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004E6D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6686D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C9B74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capitalist.com/iceberg-organizational-culture-change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241" y="2388636"/>
            <a:ext cx="11644603" cy="2836507"/>
          </a:xfrm>
          <a:extLst/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6000" i="1" dirty="0">
                <a:solidFill>
                  <a:schemeClr val="accent1"/>
                </a:solidFill>
                <a:latin typeface="Calibri" panose="020F0502020204030204" pitchFamily="34" charset="0"/>
              </a:rPr>
              <a:t>Welcome!</a:t>
            </a:r>
            <a:r>
              <a:rPr lang="en-GB" sz="7200" dirty="0">
                <a:solidFill>
                  <a:srgbClr val="FFFF00"/>
                </a:solidFill>
                <a:latin typeface="Calibri" panose="020F0502020204030204" pitchFamily="34" charset="0"/>
              </a:rPr>
              <a:t/>
            </a:r>
            <a:br>
              <a:rPr lang="en-GB" sz="7200" dirty="0">
                <a:solidFill>
                  <a:srgbClr val="FFFF00"/>
                </a:solidFill>
                <a:latin typeface="Calibri" panose="020F0502020204030204" pitchFamily="34" charset="0"/>
              </a:rPr>
            </a:br>
            <a:r>
              <a:rPr lang="en-GB" sz="7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Workshop 1: Strategy</a:t>
            </a:r>
            <a:endParaRPr lang="en-GB" sz="72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65088" y="858838"/>
            <a:ext cx="12126912" cy="1639887"/>
          </a:xfrm>
        </p:spPr>
        <p:txBody>
          <a:bodyPr/>
          <a:lstStyle/>
          <a:p>
            <a:pPr marR="0" algn="ctr" eaLnBrk="1" hangingPunct="1"/>
            <a:r>
              <a:rPr lang="en-GB" altLang="en-US" sz="3600" b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7002 </a:t>
            </a:r>
            <a:r>
              <a:rPr lang="en-GB" altLang="en-US" sz="3600" b="1" dirty="0">
                <a:solidFill>
                  <a:srgbClr val="02303E"/>
                </a:solidFill>
                <a:latin typeface="Calibri" panose="020F0502020204030204" pitchFamily="34" charset="0"/>
              </a:rPr>
              <a:t>CRB  </a:t>
            </a:r>
            <a:endParaRPr lang="en-GB" altLang="en-US" sz="3600" b="1" dirty="0" smtClean="0">
              <a:solidFill>
                <a:srgbClr val="02303E"/>
              </a:solidFill>
              <a:latin typeface="Calibri" panose="020F0502020204030204" pitchFamily="34" charset="0"/>
            </a:endParaRPr>
          </a:p>
          <a:p>
            <a:pPr marR="0" algn="ctr" eaLnBrk="1" hangingPunct="1"/>
            <a:r>
              <a:rPr lang="en-GB" altLang="en-US" sz="3600" b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Professional </a:t>
            </a:r>
            <a:r>
              <a:rPr lang="en-GB" altLang="en-US" sz="3600" b="1" dirty="0">
                <a:solidFill>
                  <a:srgbClr val="02303E"/>
                </a:solidFill>
                <a:latin typeface="Calibri" panose="020F0502020204030204" pitchFamily="34" charset="0"/>
              </a:rPr>
              <a:t>Management Development – Consultancy 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520" y="332656"/>
            <a:ext cx="8640960" cy="1944216"/>
          </a:xfrm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8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Coffee Time</a:t>
            </a:r>
            <a:endParaRPr lang="en-GB" sz="9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5605" name="Picture 3" descr="C:\Users\Andrew\AppData\Local\Microsoft\Windows\Temporary Internet Files\Content.IE5\5TCI74E7\cup-of-black-coffee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3" y="2670175"/>
            <a:ext cx="45116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496" y="503244"/>
            <a:ext cx="9108504" cy="1296145"/>
          </a:xfrm>
          <a:extLst/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6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What is Strategy?</a:t>
            </a:r>
            <a:endParaRPr lang="en-GB" sz="115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00" y="2136775"/>
            <a:ext cx="11056938" cy="4757738"/>
          </a:xfrm>
        </p:spPr>
        <p:txBody>
          <a:bodyPr/>
          <a:lstStyle/>
          <a:p>
            <a:pPr marR="0" algn="l" eaLnBrk="1" hangingPunct="1"/>
            <a:r>
              <a:rPr lang="en-US" altLang="en-US" dirty="0" smtClean="0">
                <a:solidFill>
                  <a:srgbClr val="02303E"/>
                </a:solidFill>
                <a:latin typeface="Calibri" panose="020F0502020204030204" pitchFamily="34" charset="0"/>
              </a:rPr>
              <a:t>A plan of action for the future, answering the questions, first of what to do, then how to do it. A strategic plan should have a long term focus.</a:t>
            </a:r>
          </a:p>
          <a:p>
            <a:pPr marR="0" eaLnBrk="1" hangingPunct="1"/>
            <a:r>
              <a:rPr lang="en-US" altLang="en-US" sz="1800" i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Foot and Hook, 2005</a:t>
            </a:r>
          </a:p>
          <a:p>
            <a:pPr marR="0" algn="l" eaLnBrk="1" hangingPunct="1"/>
            <a:r>
              <a:rPr lang="en-US" altLang="en-US" sz="20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 </a:t>
            </a:r>
          </a:p>
          <a:p>
            <a:pPr marR="0" algn="l" eaLnBrk="1" hangingPunct="1"/>
            <a:r>
              <a:rPr lang="en-GB" altLang="en-US" dirty="0" smtClean="0">
                <a:solidFill>
                  <a:srgbClr val="02303E"/>
                </a:solidFill>
                <a:latin typeface="Calibri" panose="020F0502020204030204" pitchFamily="34" charset="0"/>
              </a:rPr>
              <a:t>Strategy is the </a:t>
            </a:r>
            <a:r>
              <a:rPr lang="en-GB" altLang="en-US" b="1" i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direction</a:t>
            </a:r>
            <a:r>
              <a:rPr lang="en-GB" altLang="en-US" i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 </a:t>
            </a:r>
            <a:r>
              <a:rPr lang="en-GB" altLang="en-US" dirty="0" smtClean="0">
                <a:solidFill>
                  <a:srgbClr val="02303E"/>
                </a:solidFill>
                <a:latin typeface="Calibri" panose="020F0502020204030204" pitchFamily="34" charset="0"/>
              </a:rPr>
              <a:t>and </a:t>
            </a:r>
            <a:r>
              <a:rPr lang="en-GB" altLang="en-US" i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scope</a:t>
            </a:r>
            <a:r>
              <a:rPr lang="en-GB" altLang="en-US" dirty="0" smtClean="0">
                <a:solidFill>
                  <a:srgbClr val="02303E"/>
                </a:solidFill>
                <a:latin typeface="Calibri" panose="020F0502020204030204" pitchFamily="34" charset="0"/>
              </a:rPr>
              <a:t> of an organisation over the </a:t>
            </a:r>
            <a:r>
              <a:rPr lang="en-GB" altLang="en-US" b="1" i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long-term</a:t>
            </a:r>
            <a:r>
              <a:rPr lang="en-GB" altLang="en-US" i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:</a:t>
            </a:r>
            <a:r>
              <a:rPr lang="en-GB" altLang="en-US" dirty="0" smtClean="0">
                <a:solidFill>
                  <a:srgbClr val="02303E"/>
                </a:solidFill>
                <a:latin typeface="Calibri" panose="020F0502020204030204" pitchFamily="34" charset="0"/>
              </a:rPr>
              <a:t> which achieves </a:t>
            </a:r>
            <a:r>
              <a:rPr lang="en-GB" altLang="en-US" b="1" i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advantage</a:t>
            </a:r>
            <a:r>
              <a:rPr lang="en-GB" altLang="en-US" dirty="0" smtClean="0">
                <a:solidFill>
                  <a:srgbClr val="02303E"/>
                </a:solidFill>
                <a:latin typeface="Calibri" panose="020F0502020204030204" pitchFamily="34" charset="0"/>
              </a:rPr>
              <a:t> for the organisation through its configuration of </a:t>
            </a:r>
            <a:r>
              <a:rPr lang="en-GB" altLang="en-US" b="1" i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resources</a:t>
            </a:r>
            <a:r>
              <a:rPr lang="en-GB" altLang="en-US" dirty="0" smtClean="0">
                <a:solidFill>
                  <a:srgbClr val="02303E"/>
                </a:solidFill>
                <a:latin typeface="Calibri" panose="020F0502020204030204" pitchFamily="34" charset="0"/>
              </a:rPr>
              <a:t> within a challenging </a:t>
            </a:r>
            <a:r>
              <a:rPr lang="en-GB" altLang="en-US" b="1" i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environment</a:t>
            </a:r>
            <a:r>
              <a:rPr lang="en-GB" altLang="en-US" dirty="0" smtClean="0">
                <a:solidFill>
                  <a:srgbClr val="02303E"/>
                </a:solidFill>
                <a:latin typeface="Calibri" panose="020F0502020204030204" pitchFamily="34" charset="0"/>
              </a:rPr>
              <a:t>, to meet the needs of </a:t>
            </a:r>
            <a:r>
              <a:rPr lang="en-GB" altLang="en-US" b="1" i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markets</a:t>
            </a:r>
            <a:r>
              <a:rPr lang="en-GB" altLang="en-US" dirty="0" smtClean="0">
                <a:solidFill>
                  <a:srgbClr val="02303E"/>
                </a:solidFill>
                <a:latin typeface="Calibri" panose="020F0502020204030204" pitchFamily="34" charset="0"/>
              </a:rPr>
              <a:t> and to fulfil </a:t>
            </a:r>
            <a:r>
              <a:rPr lang="en-GB" altLang="en-US" b="1" i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stakeholder</a:t>
            </a:r>
            <a:r>
              <a:rPr lang="en-GB" altLang="en-US" b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 </a:t>
            </a:r>
            <a:r>
              <a:rPr lang="en-GB" altLang="en-US" dirty="0" smtClean="0">
                <a:solidFill>
                  <a:srgbClr val="02303E"/>
                </a:solidFill>
                <a:latin typeface="Calibri" panose="020F0502020204030204" pitchFamily="34" charset="0"/>
              </a:rPr>
              <a:t>expectations.</a:t>
            </a:r>
          </a:p>
          <a:p>
            <a:pPr marR="0" eaLnBrk="1" hangingPunct="1"/>
            <a:r>
              <a:rPr lang="en-US" altLang="en-US" sz="2000" i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Johnson et al (2017)</a:t>
            </a:r>
            <a:endParaRPr lang="en-GB" altLang="en-US" i="1" dirty="0" smtClean="0">
              <a:solidFill>
                <a:srgbClr val="02303E"/>
              </a:solidFill>
              <a:latin typeface="Calibri" panose="020F0502020204030204" pitchFamily="34" charset="0"/>
            </a:endParaRP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557338" y="623888"/>
            <a:ext cx="92519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altLang="en-US" sz="6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Strategic Position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700588" y="3138488"/>
            <a:ext cx="768350" cy="13335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04000" y="3138488"/>
            <a:ext cx="863600" cy="124301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261225" y="4137025"/>
            <a:ext cx="1317625" cy="62071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57625" y="4192588"/>
            <a:ext cx="954088" cy="50958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406788" y="4259547"/>
            <a:ext cx="3223472" cy="2353993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</a:rPr>
              <a:t>Strategic Position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19288" y="3778250"/>
            <a:ext cx="1941512" cy="8318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dirty="0">
                <a:solidFill>
                  <a:srgbClr val="002060"/>
                </a:solidFill>
                <a:latin typeface="Calibri" panose="020F0502020204030204" pitchFamily="34" charset="0"/>
              </a:rPr>
              <a:t>Purpose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713038" y="2282825"/>
            <a:ext cx="2905125" cy="8302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dirty="0">
                <a:solidFill>
                  <a:srgbClr val="002060"/>
                </a:solidFill>
                <a:latin typeface="Calibri" panose="020F0502020204030204" pitchFamily="34" charset="0"/>
              </a:rPr>
              <a:t>Environment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748463" y="2347913"/>
            <a:ext cx="2371725" cy="8318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dirty="0">
                <a:solidFill>
                  <a:srgbClr val="002060"/>
                </a:solidFill>
                <a:latin typeface="Calibri" panose="020F0502020204030204" pitchFamily="34" charset="0"/>
              </a:rPr>
              <a:t>Capability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401050" y="3778250"/>
            <a:ext cx="1873250" cy="8318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dirty="0">
                <a:solidFill>
                  <a:srgbClr val="002060"/>
                </a:solidFill>
                <a:latin typeface="Calibri" panose="020F0502020204030204" pitchFamily="34" charset="0"/>
              </a:rPr>
              <a:t>Culture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6269038"/>
            <a:ext cx="36623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See Johnson et al (2017)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951" y="501420"/>
            <a:ext cx="9144000" cy="1224135"/>
          </a:xfrm>
          <a:extLst/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6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Purpose</a:t>
            </a:r>
            <a:endParaRPr lang="en-GB" sz="7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1747" name="Subtitle 2"/>
          <p:cNvSpPr>
            <a:spLocks noGrp="1"/>
          </p:cNvSpPr>
          <p:nvPr>
            <p:ph type="subTitle" idx="1"/>
          </p:nvPr>
        </p:nvSpPr>
        <p:spPr>
          <a:xfrm>
            <a:off x="889000" y="1628775"/>
            <a:ext cx="9671050" cy="5114925"/>
          </a:xfrm>
        </p:spPr>
        <p:txBody>
          <a:bodyPr/>
          <a:lstStyle/>
          <a:p>
            <a:pPr marR="0" algn="l" eaLnBrk="1" hangingPunct="1">
              <a:lnSpc>
                <a:spcPct val="80000"/>
              </a:lnSpc>
            </a:pPr>
            <a:r>
              <a:rPr lang="en-GB" altLang="en-US" sz="28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Includes:</a:t>
            </a:r>
          </a:p>
          <a:p>
            <a:pPr marL="1314450" lvl="1" indent="-8572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en-US" i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Vision</a:t>
            </a:r>
          </a:p>
          <a:p>
            <a:pPr marL="1314450" lvl="1" indent="-8572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en-US" i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Mission</a:t>
            </a:r>
          </a:p>
          <a:p>
            <a:pPr marL="1314450" lvl="1" indent="-8572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en-US" i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Objectives</a:t>
            </a:r>
          </a:p>
          <a:p>
            <a:pPr marL="1314450" lvl="1" indent="-857250" algn="l" eaLnBrk="1" hangingPunct="1">
              <a:lnSpc>
                <a:spcPct val="80000"/>
              </a:lnSpc>
            </a:pPr>
            <a:endParaRPr lang="en-GB" altLang="en-US" i="1" dirty="0" smtClean="0">
              <a:solidFill>
                <a:srgbClr val="02303E"/>
              </a:solidFill>
              <a:latin typeface="Calibri" panose="020F0502020204030204" pitchFamily="34" charset="0"/>
            </a:endParaRPr>
          </a:p>
          <a:p>
            <a:pPr marR="0" algn="l" eaLnBrk="1" hangingPunct="1">
              <a:lnSpc>
                <a:spcPct val="80000"/>
              </a:lnSpc>
            </a:pPr>
            <a:r>
              <a:rPr lang="en-GB" altLang="en-US" sz="28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Factors determining purpose:</a:t>
            </a:r>
          </a:p>
          <a:p>
            <a:pPr marL="1314450" lvl="1" indent="-8572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en-US" sz="2700" i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People</a:t>
            </a:r>
          </a:p>
          <a:p>
            <a:pPr marL="1314450" lvl="1" indent="-8572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en-US" sz="2700" i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Capacity</a:t>
            </a:r>
          </a:p>
          <a:p>
            <a:pPr marL="1314450" lvl="1" indent="-857250" algn="l" eaLnBrk="1" hangingPunct="1">
              <a:lnSpc>
                <a:spcPct val="80000"/>
              </a:lnSpc>
            </a:pPr>
            <a:endParaRPr lang="en-GB" altLang="en-US" sz="2800" dirty="0" smtClean="0">
              <a:solidFill>
                <a:srgbClr val="02303E"/>
              </a:solidFill>
              <a:latin typeface="Calibri" panose="020F0502020204030204" pitchFamily="34" charset="0"/>
            </a:endParaRPr>
          </a:p>
          <a:p>
            <a:pPr marR="0" algn="l" eaLnBrk="1" hangingPunct="1">
              <a:lnSpc>
                <a:spcPct val="80000"/>
              </a:lnSpc>
            </a:pPr>
            <a:r>
              <a:rPr lang="en-GB" altLang="en-US" sz="2400" dirty="0" smtClean="0">
                <a:solidFill>
                  <a:srgbClr val="004E6D"/>
                </a:solidFill>
                <a:latin typeface="Calibri" panose="020F0502020204030204" pitchFamily="34" charset="0"/>
              </a:rPr>
              <a:t>Question to ask  </a:t>
            </a:r>
            <a:r>
              <a:rPr lang="en-GB" altLang="en-US" sz="2400" i="1" dirty="0" smtClean="0">
                <a:solidFill>
                  <a:srgbClr val="004E6D"/>
                </a:solidFill>
                <a:latin typeface="Calibri" panose="020F0502020204030204" pitchFamily="34" charset="0"/>
              </a:rPr>
              <a:t>(Johnson et al, 2017)</a:t>
            </a:r>
            <a:endParaRPr lang="en-GB" altLang="en-US" sz="2400" dirty="0" smtClean="0">
              <a:solidFill>
                <a:srgbClr val="004E6D"/>
              </a:solidFill>
              <a:latin typeface="Calibri" panose="020F0502020204030204" pitchFamily="34" charset="0"/>
            </a:endParaRPr>
          </a:p>
          <a:p>
            <a:pPr marL="1314450" lvl="1" indent="-8572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en-US" i="1" dirty="0" smtClean="0">
                <a:solidFill>
                  <a:srgbClr val="004E6D"/>
                </a:solidFill>
                <a:latin typeface="Calibri" panose="020F0502020204030204" pitchFamily="34" charset="0"/>
              </a:rPr>
              <a:t>What are you trying to achieve? </a:t>
            </a:r>
          </a:p>
          <a:p>
            <a:pPr marL="1314450" lvl="1" indent="-857250" algn="l" eaLnBrk="1" hangingPunct="1">
              <a:lnSpc>
                <a:spcPct val="80000"/>
              </a:lnSpc>
            </a:pPr>
            <a:r>
              <a:rPr lang="en-GB" altLang="en-US" sz="1000" dirty="0" smtClean="0">
                <a:solidFill>
                  <a:srgbClr val="02303E"/>
                </a:solidFill>
              </a:rPr>
              <a:t>	</a:t>
            </a: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1750" name="Litebulb"/>
          <p:cNvSpPr>
            <a:spLocks noEditPoints="1" noChangeArrowheads="1"/>
          </p:cNvSpPr>
          <p:nvPr/>
        </p:nvSpPr>
        <p:spPr bwMode="auto">
          <a:xfrm>
            <a:off x="8112125" y="1844675"/>
            <a:ext cx="1538288" cy="2093913"/>
          </a:xfrm>
          <a:custGeom>
            <a:avLst/>
            <a:gdLst>
              <a:gd name="T0" fmla="*/ 54776157 w 21600"/>
              <a:gd name="T1" fmla="*/ 0 h 21600"/>
              <a:gd name="T2" fmla="*/ 109552242 w 21600"/>
              <a:gd name="T3" fmla="*/ 73126519 h 21600"/>
              <a:gd name="T4" fmla="*/ 0 w 21600"/>
              <a:gd name="T5" fmla="*/ 73126519 h 21600"/>
              <a:gd name="T6" fmla="*/ 54776157 w 21600"/>
              <a:gd name="T7" fmla="*/ 2029726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823" y="408959"/>
            <a:ext cx="10955912" cy="1152128"/>
          </a:xfrm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5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Goals &amp; Objectives</a:t>
            </a:r>
            <a:endParaRPr lang="en-GB" sz="8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1462088" y="2019300"/>
            <a:ext cx="9037637" cy="4164013"/>
            <a:chOff x="1314207" y="2392568"/>
            <a:chExt cx="6438128" cy="3204146"/>
          </a:xfrm>
        </p:grpSpPr>
        <p:sp>
          <p:nvSpPr>
            <p:cNvPr id="8" name="Oval 7"/>
            <p:cNvSpPr/>
            <p:nvPr/>
          </p:nvSpPr>
          <p:spPr>
            <a:xfrm>
              <a:off x="3648354" y="2392568"/>
              <a:ext cx="1692935" cy="129607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 eaLnBrk="1" hangingPunct="1">
                <a:defRPr/>
              </a:pPr>
              <a:r>
                <a:rPr lang="en-GB" dirty="0">
                  <a:solidFill>
                    <a:prstClr val="white"/>
                  </a:solidFill>
                  <a:latin typeface="Calibri" panose="020F0502020204030204" pitchFamily="34" charset="0"/>
                </a:rPr>
                <a:t>Client Requirements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110290" y="2392568"/>
              <a:ext cx="1642045" cy="129607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 eaLnBrk="1" hangingPunct="1">
                <a:defRPr/>
              </a:pPr>
              <a:r>
                <a:rPr lang="en-GB" dirty="0">
                  <a:solidFill>
                    <a:prstClr val="white"/>
                  </a:solidFill>
                  <a:latin typeface="Calibri" panose="020F0502020204030204" pitchFamily="34" charset="0"/>
                </a:rPr>
                <a:t>Professional  Requirements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314207" y="2392568"/>
              <a:ext cx="1717814" cy="129607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 eaLnBrk="1" hangingPunct="1">
                <a:defRPr/>
              </a:pPr>
              <a:r>
                <a:rPr lang="en-GB" dirty="0">
                  <a:solidFill>
                    <a:prstClr val="white"/>
                  </a:solidFill>
                  <a:latin typeface="Calibri" panose="020F0502020204030204" pitchFamily="34" charset="0"/>
                </a:rPr>
                <a:t>Regulations  Requirements</a:t>
              </a:r>
            </a:p>
          </p:txBody>
        </p:sp>
        <p:sp>
          <p:nvSpPr>
            <p:cNvPr id="11" name="Left-Right Arrow 10"/>
            <p:cNvSpPr/>
            <p:nvPr/>
          </p:nvSpPr>
          <p:spPr>
            <a:xfrm>
              <a:off x="3032021" y="2779802"/>
              <a:ext cx="616333" cy="388455"/>
            </a:xfrm>
            <a:prstGeom prst="left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GB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5341288" y="2807898"/>
              <a:ext cx="769002" cy="465414"/>
            </a:xfrm>
            <a:prstGeom prst="left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GB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3" name="Bent-Up Arrow 12"/>
            <p:cNvSpPr/>
            <p:nvPr/>
          </p:nvSpPr>
          <p:spPr>
            <a:xfrm rot="5400000">
              <a:off x="1742976" y="3931618"/>
              <a:ext cx="1854324" cy="1368371"/>
            </a:xfrm>
            <a:prstGeom prst="bent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14" name="Bent-Up Arrow 13"/>
            <p:cNvSpPr/>
            <p:nvPr/>
          </p:nvSpPr>
          <p:spPr>
            <a:xfrm rot="5400000" flipV="1">
              <a:off x="5514477" y="3948581"/>
              <a:ext cx="1854324" cy="1334444"/>
            </a:xfrm>
            <a:prstGeom prst="bentUpArrow">
              <a:avLst>
                <a:gd name="adj1" fmla="val 20673"/>
                <a:gd name="adj2" fmla="val 25000"/>
                <a:gd name="adj3" fmla="val 25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354324" y="4773384"/>
              <a:ext cx="2412177" cy="82333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sz="2800" dirty="0">
                  <a:solidFill>
                    <a:prstClr val="white"/>
                  </a:solidFill>
                  <a:latin typeface="Calibri" panose="020F0502020204030204" pitchFamily="34" charset="0"/>
                </a:rPr>
                <a:t>Goal &amp; Objectives</a:t>
              </a:r>
            </a:p>
          </p:txBody>
        </p:sp>
        <p:sp>
          <p:nvSpPr>
            <p:cNvPr id="16" name="Left-Right Arrow 15"/>
            <p:cNvSpPr/>
            <p:nvPr/>
          </p:nvSpPr>
          <p:spPr>
            <a:xfrm rot="5400000">
              <a:off x="3998869" y="3996172"/>
              <a:ext cx="991905" cy="464794"/>
            </a:xfrm>
            <a:prstGeom prst="left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GB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520" y="332658"/>
            <a:ext cx="8640960" cy="1296143"/>
          </a:xfrm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6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Capabilities</a:t>
            </a:r>
            <a:endParaRPr lang="en-GB" sz="8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5843" name="Subtitle 2"/>
          <p:cNvSpPr>
            <a:spLocks noGrp="1"/>
          </p:cNvSpPr>
          <p:nvPr>
            <p:ph type="subTitle" idx="1"/>
          </p:nvPr>
        </p:nvSpPr>
        <p:spPr>
          <a:xfrm>
            <a:off x="782638" y="1844675"/>
            <a:ext cx="9885362" cy="4833938"/>
          </a:xfrm>
        </p:spPr>
        <p:txBody>
          <a:bodyPr/>
          <a:lstStyle/>
          <a:p>
            <a:pPr marL="457200" marR="0" indent="-4572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rgbClr val="02303E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adequacy and suitability of the resources and competences of an organisation for it to survive and prosper</a:t>
            </a:r>
          </a:p>
          <a:p>
            <a:pPr marL="457200" marR="0" indent="-4572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rgbClr val="02303E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areas to consider</a:t>
            </a:r>
          </a:p>
          <a:p>
            <a:pPr marL="914400" lvl="1" indent="-4572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altLang="en-US" sz="2800" i="1" dirty="0" smtClean="0">
                <a:solidFill>
                  <a:srgbClr val="02303E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Physical, financial, human</a:t>
            </a:r>
          </a:p>
          <a:p>
            <a:pPr marL="457200" marR="0" indent="-4572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rgbClr val="02303E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 to ask: </a:t>
            </a:r>
          </a:p>
          <a:p>
            <a:pPr marL="914400" lvl="1" indent="-4572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altLang="en-US" dirty="0" smtClean="0">
                <a:solidFill>
                  <a:srgbClr val="02303E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Strengths?</a:t>
            </a:r>
          </a:p>
          <a:p>
            <a:pPr marL="914400" lvl="1" indent="-4572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altLang="en-US" dirty="0" smtClean="0">
                <a:solidFill>
                  <a:srgbClr val="02303E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Weaknesses?</a:t>
            </a:r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6093" y="158885"/>
            <a:ext cx="8640960" cy="1317725"/>
          </a:xfrm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6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Capabilities</a:t>
            </a:r>
            <a:endParaRPr lang="en-GB" sz="8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823913" y="1673225"/>
            <a:ext cx="10453687" cy="4465638"/>
            <a:chOff x="267196" y="1290863"/>
            <a:chExt cx="7953435" cy="4278446"/>
          </a:xfrm>
        </p:grpSpPr>
        <p:sp>
          <p:nvSpPr>
            <p:cNvPr id="7" name="Oval 6"/>
            <p:cNvSpPr/>
            <p:nvPr/>
          </p:nvSpPr>
          <p:spPr>
            <a:xfrm>
              <a:off x="3232372" y="4200450"/>
              <a:ext cx="1820172" cy="13688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8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</a:rPr>
                <a:t>Human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67196" y="1572240"/>
              <a:ext cx="2648729" cy="107987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dirty="0">
                  <a:solidFill>
                    <a:prstClr val="white"/>
                  </a:solidFill>
                  <a:latin typeface="Calibri" panose="020F0502020204030204" pitchFamily="34" charset="0"/>
                </a:rPr>
                <a:t>Machines, equipment, buildings materials patents</a:t>
              </a:r>
            </a:p>
          </p:txBody>
        </p:sp>
        <p:grpSp>
          <p:nvGrpSpPr>
            <p:cNvPr id="37896" name="Group 8"/>
            <p:cNvGrpSpPr>
              <a:grpSpLocks/>
            </p:cNvGrpSpPr>
            <p:nvPr/>
          </p:nvGrpSpPr>
          <p:grpSpPr bwMode="auto">
            <a:xfrm>
              <a:off x="340040" y="1290863"/>
              <a:ext cx="7880591" cy="4063880"/>
              <a:chOff x="340040" y="1290863"/>
              <a:chExt cx="7880591" cy="406388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164734" y="1290863"/>
                <a:ext cx="1955446" cy="136885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28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Physical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32372" y="2744896"/>
                <a:ext cx="1820171" cy="136885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36000" rIns="3600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28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Financia</a:t>
                </a:r>
                <a:r>
                  <a:rPr lang="en-GB" sz="2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l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39665" y="2889387"/>
                <a:ext cx="2648729" cy="107987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dirty="0">
                    <a:solidFill>
                      <a:prstClr val="white"/>
                    </a:solidFill>
                    <a:latin typeface="Calibri" panose="020F0502020204030204" pitchFamily="34" charset="0"/>
                  </a:rPr>
                  <a:t>Balance sheet, cash flow, suppliers of funds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44496" y="4265851"/>
                <a:ext cx="2648729" cy="107987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dirty="0">
                    <a:solidFill>
                      <a:prstClr val="white"/>
                    </a:solidFill>
                    <a:latin typeface="Calibri" panose="020F0502020204030204" pitchFamily="34" charset="0"/>
                  </a:rPr>
                  <a:t>Managers, employees, partners, suppliers, customers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5539291" y="1432312"/>
                <a:ext cx="2648730" cy="1079878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dirty="0">
                    <a:solidFill>
                      <a:prstClr val="white"/>
                    </a:solidFill>
                    <a:latin typeface="Calibri" panose="020F0502020204030204" pitchFamily="34" charset="0"/>
                  </a:rPr>
                  <a:t>Ways of achieving utilisation of plant, efficiency, productivity, flexibility, marketing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554993" y="2889387"/>
                <a:ext cx="2648729" cy="1079878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dirty="0">
                    <a:solidFill>
                      <a:prstClr val="white"/>
                    </a:solidFill>
                    <a:latin typeface="Calibri" panose="020F0502020204030204" pitchFamily="34" charset="0"/>
                  </a:rPr>
                  <a:t>Ability to raise funds and manage cash flows, debtors, creditors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571902" y="4274976"/>
                <a:ext cx="2648729" cy="1079878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dirty="0">
                    <a:solidFill>
                      <a:prstClr val="white"/>
                    </a:solidFill>
                    <a:latin typeface="Calibri" panose="020F0502020204030204" pitchFamily="34" charset="0"/>
                  </a:rPr>
                  <a:t>How people gain and use experience, skills knowledge, motive others and innovate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515762" y="1326544"/>
            <a:ext cx="1828800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Resources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36692" y="1198542"/>
            <a:ext cx="235738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Competences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524000" y="573088"/>
            <a:ext cx="9144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altLang="en-US" sz="7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Environment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" name="Rounded Rectangle 1"/>
          <p:cNvSpPr/>
          <p:nvPr/>
        </p:nvSpPr>
        <p:spPr>
          <a:xfrm>
            <a:off x="2171700" y="2498725"/>
            <a:ext cx="2879725" cy="86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bg1"/>
                </a:solidFill>
                <a:latin typeface="Calibri" panose="020F0502020204030204" pitchFamily="34" charset="0"/>
              </a:rPr>
              <a:t>The Macro Environment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171700" y="3778250"/>
            <a:ext cx="2879725" cy="86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latin typeface="Calibri" panose="020F0502020204030204" pitchFamily="34" charset="0"/>
              </a:rPr>
              <a:t>Industry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latin typeface="Calibri" panose="020F0502020204030204" pitchFamily="34" charset="0"/>
              </a:rPr>
              <a:t>(or sector)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171700" y="5157788"/>
            <a:ext cx="2879725" cy="86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latin typeface="Calibri" panose="020F0502020204030204" pitchFamily="34" charset="0"/>
              </a:rPr>
              <a:t>Competitors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59600" y="2468563"/>
            <a:ext cx="2881313" cy="8636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latin typeface="Calibri" panose="020F0502020204030204" pitchFamily="34" charset="0"/>
              </a:rPr>
              <a:t>PESTLE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959600" y="3752850"/>
            <a:ext cx="2881313" cy="8636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latin typeface="Calibri" panose="020F0502020204030204" pitchFamily="34" charset="0"/>
              </a:rPr>
              <a:t>Porter’s five forces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985000" y="5157788"/>
            <a:ext cx="2879725" cy="8636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latin typeface="Calibri" panose="020F0502020204030204" pitchFamily="34" charset="0"/>
              </a:rPr>
              <a:t>Strategic group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286375" y="2755900"/>
            <a:ext cx="1512888" cy="28892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7" name="Right Arrow 16"/>
          <p:cNvSpPr/>
          <p:nvPr/>
        </p:nvSpPr>
        <p:spPr>
          <a:xfrm>
            <a:off x="5286375" y="4065588"/>
            <a:ext cx="1512888" cy="28892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8" name="Right Arrow 17"/>
          <p:cNvSpPr/>
          <p:nvPr/>
        </p:nvSpPr>
        <p:spPr>
          <a:xfrm>
            <a:off x="5286375" y="5445125"/>
            <a:ext cx="1512888" cy="287338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992313" y="2016125"/>
            <a:ext cx="3240087" cy="429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6799263" y="2060575"/>
            <a:ext cx="3240087" cy="4248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855" y="494269"/>
            <a:ext cx="8959302" cy="1046207"/>
          </a:xfrm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6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Culture</a:t>
            </a:r>
            <a:endParaRPr lang="en-GB" sz="8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697163"/>
            <a:ext cx="4824413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6375" y="1377950"/>
            <a:ext cx="11598275" cy="1319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GB" altLang="en-US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GB" altLang="en-US" sz="28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asic </a:t>
            </a:r>
            <a:r>
              <a:rPr lang="en-GB" altLang="en-US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assumptions</a:t>
            </a:r>
            <a:r>
              <a:rPr lang="en-GB" altLang="en-US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GB" altLang="en-US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beliefs </a:t>
            </a:r>
            <a:r>
              <a:rPr lang="en-GB" altLang="en-US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 by members of an organisation, that operate </a:t>
            </a:r>
            <a:r>
              <a:rPr lang="en-GB" altLang="en-US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unconsciously</a:t>
            </a:r>
            <a:r>
              <a:rPr lang="en-GB" altLang="en-US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a basic </a:t>
            </a:r>
            <a:r>
              <a:rPr lang="en-GB" altLang="en-US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taken-for-granted</a:t>
            </a:r>
            <a:r>
              <a:rPr lang="en-GB" altLang="en-US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fashion</a:t>
            </a:r>
          </a:p>
        </p:txBody>
      </p:sp>
    </p:spTree>
    <p:extLst>
      <p:ext uri="{BB962C8B-B14F-4D97-AF65-F5344CB8AC3E}">
        <p14:creationId xmlns:p14="http://schemas.microsoft.com/office/powerpoint/2010/main" val="35042072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4488" y="146752"/>
            <a:ext cx="3903568" cy="1046207"/>
          </a:xfrm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6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Culture</a:t>
            </a:r>
            <a:endParaRPr lang="en-GB" sz="8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259" y="1024287"/>
            <a:ext cx="5280025" cy="5189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GB" b="1" dirty="0"/>
              <a:t>Torben Rick uses an iceberg analogy to show why organizational culture change sinks so many </a:t>
            </a:r>
            <a:r>
              <a:rPr lang="en-GB" b="1" dirty="0" smtClean="0"/>
              <a:t>organisations. </a:t>
            </a:r>
          </a:p>
          <a:p>
            <a:pPr marL="342900" indent="-34290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GB" dirty="0" smtClean="0"/>
              <a:t>At </a:t>
            </a:r>
            <a:r>
              <a:rPr lang="en-GB" dirty="0"/>
              <a:t>the top of the mass, there are visible indicators of a culture – but underneath is a bigger, invisible mass that holds all the ingrained cultural assumptions that are extremely difficult to affect</a:t>
            </a:r>
            <a:r>
              <a:rPr lang="en-GB" dirty="0" smtClean="0"/>
              <a:t>.</a:t>
            </a:r>
          </a:p>
          <a:p>
            <a:pPr marL="342900" indent="-34290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GB" dirty="0" smtClean="0"/>
              <a:t>Torben </a:t>
            </a:r>
            <a:r>
              <a:rPr lang="en-GB" dirty="0"/>
              <a:t>Rick puts it, </a:t>
            </a:r>
            <a:r>
              <a:rPr lang="en-GB" dirty="0" smtClean="0"/>
              <a:t>the </a:t>
            </a:r>
            <a:r>
              <a:rPr lang="en-GB" dirty="0"/>
              <a:t>iceberg represents “</a:t>
            </a:r>
            <a:r>
              <a:rPr lang="en-GB" b="1" dirty="0"/>
              <a:t>the way we </a:t>
            </a:r>
            <a:r>
              <a:rPr lang="en-GB" b="1" i="1" dirty="0"/>
              <a:t>say</a:t>
            </a:r>
            <a:r>
              <a:rPr lang="en-GB" b="1" dirty="0"/>
              <a:t> we get things done</a:t>
            </a:r>
            <a:r>
              <a:rPr lang="en-GB" dirty="0"/>
              <a:t>” in contrast to the deeply-ingrained “</a:t>
            </a:r>
            <a:r>
              <a:rPr lang="en-GB" b="1" dirty="0"/>
              <a:t>way that things </a:t>
            </a:r>
            <a:r>
              <a:rPr lang="en-GB" b="1" i="1" dirty="0"/>
              <a:t>actually</a:t>
            </a:r>
            <a:r>
              <a:rPr lang="en-GB" b="1" dirty="0"/>
              <a:t> get done</a:t>
            </a:r>
            <a:r>
              <a:rPr lang="en-GB" dirty="0"/>
              <a:t>” within an organization. </a:t>
            </a:r>
            <a:endParaRPr lang="en-GB" altLang="en-US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251" y="146752"/>
            <a:ext cx="5695791" cy="62270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56146" y="6558756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900" dirty="0"/>
              <a:t>http://www.visualcapitalist.com/iceberg-organizational-culture-change</a:t>
            </a:r>
            <a:r>
              <a:rPr lang="en-GB" sz="1100" dirty="0"/>
              <a:t>/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520" y="476672"/>
            <a:ext cx="8640960" cy="1944217"/>
          </a:xfrm>
          <a:extLst/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67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Activity 1:  People Bingo</a:t>
            </a:r>
            <a:br>
              <a:rPr lang="en-GB" sz="67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</a:br>
            <a:r>
              <a:rPr lang="en-GB" sz="67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- </a:t>
            </a:r>
            <a:r>
              <a:rPr lang="en-GB" sz="4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getting to know each other….</a:t>
            </a:r>
            <a:endParaRPr lang="en-GB" sz="40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922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2544763"/>
            <a:ext cx="521335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8488" y="584200"/>
            <a:ext cx="8640762" cy="27368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7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Evaluating</a:t>
            </a:r>
            <a:br>
              <a:rPr lang="en-GB" sz="7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</a:br>
            <a:r>
              <a:rPr lang="en-GB" sz="7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/>
            </a:r>
            <a:br>
              <a:rPr lang="en-GB" sz="7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</a:br>
            <a:r>
              <a:rPr lang="en-GB" sz="7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Strategies</a:t>
            </a:r>
          </a:p>
        </p:txBody>
      </p:sp>
      <p:pic>
        <p:nvPicPr>
          <p:cNvPr id="44035" name="Picture 2" descr="http://3.bp.blogspot.com/_Y-WAWYYQuzg/TD6j0t_AqAI/AAAAAAAABGw/LNftxNJlT6M/s1600/6874balance_sca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8" y="3068638"/>
            <a:ext cx="479425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550" y="267237"/>
            <a:ext cx="11947450" cy="1038469"/>
          </a:xfrm>
          <a:extLst/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5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Evaluating </a:t>
            </a:r>
            <a:r>
              <a:rPr lang="en-GB" sz="54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strategies </a:t>
            </a:r>
            <a:r>
              <a:rPr lang="en-GB" sz="36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- 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performance</a:t>
            </a:r>
            <a:endParaRPr lang="en-GB" sz="9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grpSp>
        <p:nvGrpSpPr>
          <p:cNvPr id="45061" name="Group 8"/>
          <p:cNvGrpSpPr>
            <a:grpSpLocks/>
          </p:cNvGrpSpPr>
          <p:nvPr/>
        </p:nvGrpSpPr>
        <p:grpSpPr bwMode="auto">
          <a:xfrm>
            <a:off x="2587868" y="1392286"/>
            <a:ext cx="7260813" cy="2350374"/>
            <a:chOff x="673114" y="3099516"/>
            <a:chExt cx="8000896" cy="211757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4989394" y="3992439"/>
              <a:ext cx="1268451" cy="0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4">
                  <a:lumMod val="75000"/>
                </a:schemeClr>
              </a:solidFill>
              <a:prstDash val="solid"/>
              <a:tailEnd type="stealth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>
            <a:xfrm>
              <a:off x="2466781" y="3999585"/>
              <a:ext cx="1403392" cy="0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4">
                  <a:lumMod val="75000"/>
                </a:schemeClr>
              </a:solidFill>
              <a:prstDash val="solid"/>
              <a:tailEnd type="stealth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 flipV="1">
              <a:off x="1853988" y="4759924"/>
              <a:ext cx="0" cy="457166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4">
                  <a:lumMod val="75000"/>
                </a:schemeClr>
              </a:solidFill>
              <a:prstDash val="solid"/>
              <a:tailEnd type="stealth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 flipH="1">
              <a:off x="1852272" y="5214805"/>
              <a:ext cx="5772323" cy="0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4">
                  <a:lumMod val="75000"/>
                </a:schemeClr>
              </a:solidFill>
              <a:prstDash val="solid"/>
              <a:tailEnd type="none"/>
            </a:ln>
            <a:effectLst/>
          </p:spPr>
        </p:cxnSp>
        <p:sp>
          <p:nvSpPr>
            <p:cNvPr id="14" name="Rounded Rectangle 13"/>
            <p:cNvSpPr/>
            <p:nvPr/>
          </p:nvSpPr>
          <p:spPr>
            <a:xfrm>
              <a:off x="673114" y="3099516"/>
              <a:ext cx="2472550" cy="169234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kern="0" dirty="0">
                  <a:solidFill>
                    <a:schemeClr val="bg1"/>
                  </a:solidFill>
                  <a:latin typeface="Calibri" panose="020F0502020204030204" pitchFamily="34" charset="0"/>
                </a:rPr>
                <a:t>Assess performance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GB" kern="0" dirty="0">
                  <a:solidFill>
                    <a:schemeClr val="bg1"/>
                  </a:solidFill>
                  <a:latin typeface="Calibri" panose="020F0502020204030204" pitchFamily="34" charset="0"/>
                </a:rPr>
                <a:t>Economic performance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GB" kern="0" dirty="0">
                  <a:solidFill>
                    <a:schemeClr val="bg1"/>
                  </a:solidFill>
                  <a:latin typeface="Calibri" panose="020F0502020204030204" pitchFamily="34" charset="0"/>
                </a:rPr>
                <a:t>Organisational </a:t>
              </a:r>
              <a:r>
                <a:rPr lang="en-GB" kern="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effectiveness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(</a:t>
              </a:r>
              <a:r>
                <a:rPr lang="en-GB" sz="1200" b="1" kern="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current strategic position)</a:t>
              </a:r>
              <a:endParaRPr lang="en-GB" sz="1200" b="1" kern="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851920" y="3666727"/>
              <a:ext cx="1811921" cy="65195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b="1" kern="0" dirty="0">
                  <a:solidFill>
                    <a:schemeClr val="bg1"/>
                  </a:solidFill>
                  <a:latin typeface="Calibri"/>
                </a:rPr>
                <a:t>Identify gap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257845" y="3099516"/>
              <a:ext cx="2416165" cy="172716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b="1" kern="0" dirty="0">
                  <a:solidFill>
                    <a:schemeClr val="bg1"/>
                  </a:solidFill>
                  <a:latin typeface="Calibri"/>
                </a:rPr>
                <a:t>Evaluate options</a:t>
              </a:r>
              <a:r>
                <a:rPr lang="en-GB" kern="0" dirty="0">
                  <a:solidFill>
                    <a:schemeClr val="bg1"/>
                  </a:solidFill>
                  <a:latin typeface="Calibri"/>
                </a:rPr>
                <a:t> 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GB" kern="0" dirty="0">
                  <a:solidFill>
                    <a:schemeClr val="bg1"/>
                  </a:solidFill>
                  <a:latin typeface="Calibri"/>
                </a:rPr>
                <a:t>Suitable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GB" kern="0" dirty="0">
                  <a:solidFill>
                    <a:schemeClr val="bg1"/>
                  </a:solidFill>
                  <a:latin typeface="Calibri"/>
                </a:rPr>
                <a:t>Acceptable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GB" kern="0" dirty="0" smtClean="0">
                  <a:solidFill>
                    <a:schemeClr val="bg1"/>
                  </a:solidFill>
                  <a:latin typeface="Calibri"/>
                </a:rPr>
                <a:t>Feasible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1" kern="0" dirty="0" smtClean="0">
                <a:solidFill>
                  <a:schemeClr val="bg1"/>
                </a:solidFill>
                <a:latin typeface="Calibri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kern="0" dirty="0" smtClean="0">
                  <a:solidFill>
                    <a:srgbClr val="FF0000"/>
                  </a:solidFill>
                  <a:latin typeface="Calibri"/>
                </a:rPr>
                <a:t>(implementation)</a:t>
              </a:r>
              <a:endParaRPr lang="en-GB" sz="1400" kern="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624595" y="4651372"/>
              <a:ext cx="0" cy="565717"/>
            </a:xfrm>
            <a:prstGeom prst="line">
              <a:avLst/>
            </a:prstGeom>
            <a:noFill/>
            <a:ln w="50800" cap="flat" cmpd="sng" algn="ctr">
              <a:solidFill>
                <a:schemeClr val="accent4">
                  <a:lumMod val="75000"/>
                </a:schemeClr>
              </a:solidFill>
              <a:prstDash val="solid"/>
              <a:tailEnd type="none"/>
            </a:ln>
            <a:effectLst/>
          </p:spPr>
        </p:cxnSp>
      </p:grpSp>
      <p:sp>
        <p:nvSpPr>
          <p:cNvPr id="19" name="Rectangle 18"/>
          <p:cNvSpPr/>
          <p:nvPr/>
        </p:nvSpPr>
        <p:spPr>
          <a:xfrm>
            <a:off x="901996" y="4025482"/>
            <a:ext cx="1063255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/>
              <a:t>In evaluating an organisation’s strategic position, you </a:t>
            </a:r>
            <a:r>
              <a:rPr lang="en-GB" sz="2400" dirty="0" smtClean="0"/>
              <a:t>will need to: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 smtClean="0"/>
              <a:t>assess </a:t>
            </a:r>
            <a:r>
              <a:rPr lang="en-GB" sz="2400" dirty="0"/>
              <a:t>the performance of the </a:t>
            </a:r>
            <a:r>
              <a:rPr lang="en-GB" sz="2400" dirty="0" smtClean="0"/>
              <a:t>organisation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 smtClean="0"/>
              <a:t>identify </a:t>
            </a:r>
            <a:r>
              <a:rPr lang="en-GB" sz="2400" dirty="0"/>
              <a:t>gaps </a:t>
            </a:r>
            <a:endParaRPr lang="en-GB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 smtClean="0"/>
              <a:t>evaluate </a:t>
            </a:r>
            <a:r>
              <a:rPr lang="en-GB" sz="2400" dirty="0"/>
              <a:t>identified options for suitability, acceptability and feasibility.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 smtClean="0"/>
              <a:t>write </a:t>
            </a:r>
            <a:r>
              <a:rPr lang="en-GB" sz="2400" dirty="0"/>
              <a:t>a new </a:t>
            </a:r>
            <a:r>
              <a:rPr lang="en-GB" sz="2400" dirty="0" smtClean="0"/>
              <a:t>strategy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550" y="267237"/>
            <a:ext cx="11947450" cy="1038469"/>
          </a:xfrm>
          <a:extLst/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5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Evaluating </a:t>
            </a:r>
            <a:r>
              <a:rPr lang="en-GB" sz="54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strategies </a:t>
            </a:r>
            <a:r>
              <a:rPr lang="en-GB" sz="36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- 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performance</a:t>
            </a:r>
            <a:endParaRPr lang="en-GB" sz="9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grpSp>
        <p:nvGrpSpPr>
          <p:cNvPr id="45061" name="Group 8"/>
          <p:cNvGrpSpPr>
            <a:grpSpLocks/>
          </p:cNvGrpSpPr>
          <p:nvPr/>
        </p:nvGrpSpPr>
        <p:grpSpPr bwMode="auto">
          <a:xfrm>
            <a:off x="2587868" y="1392286"/>
            <a:ext cx="7260813" cy="2350374"/>
            <a:chOff x="673114" y="3099516"/>
            <a:chExt cx="8000896" cy="211757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4989394" y="3992439"/>
              <a:ext cx="1268451" cy="0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4">
                  <a:lumMod val="75000"/>
                </a:schemeClr>
              </a:solidFill>
              <a:prstDash val="solid"/>
              <a:tailEnd type="stealth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>
            <a:xfrm>
              <a:off x="2466781" y="3999585"/>
              <a:ext cx="1403392" cy="0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4">
                  <a:lumMod val="75000"/>
                </a:schemeClr>
              </a:solidFill>
              <a:prstDash val="solid"/>
              <a:tailEnd type="stealth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 flipV="1">
              <a:off x="1853988" y="4759924"/>
              <a:ext cx="0" cy="457166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4">
                  <a:lumMod val="75000"/>
                </a:schemeClr>
              </a:solidFill>
              <a:prstDash val="solid"/>
              <a:tailEnd type="stealth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 flipH="1">
              <a:off x="1852272" y="5214805"/>
              <a:ext cx="5772323" cy="0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4">
                  <a:lumMod val="75000"/>
                </a:schemeClr>
              </a:solidFill>
              <a:prstDash val="solid"/>
              <a:tailEnd type="none"/>
            </a:ln>
            <a:effectLst/>
          </p:spPr>
        </p:cxnSp>
        <p:sp>
          <p:nvSpPr>
            <p:cNvPr id="14" name="Rounded Rectangle 13"/>
            <p:cNvSpPr/>
            <p:nvPr/>
          </p:nvSpPr>
          <p:spPr>
            <a:xfrm>
              <a:off x="673114" y="3099516"/>
              <a:ext cx="2472550" cy="169234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kern="0" dirty="0">
                  <a:solidFill>
                    <a:schemeClr val="bg1"/>
                  </a:solidFill>
                  <a:latin typeface="Calibri" panose="020F0502020204030204" pitchFamily="34" charset="0"/>
                </a:rPr>
                <a:t>Assess performance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GB" kern="0" dirty="0">
                  <a:solidFill>
                    <a:schemeClr val="bg1"/>
                  </a:solidFill>
                  <a:latin typeface="Calibri" panose="020F0502020204030204" pitchFamily="34" charset="0"/>
                </a:rPr>
                <a:t>Economic performance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GB" kern="0" dirty="0">
                  <a:solidFill>
                    <a:schemeClr val="bg1"/>
                  </a:solidFill>
                  <a:latin typeface="Calibri" panose="020F0502020204030204" pitchFamily="34" charset="0"/>
                </a:rPr>
                <a:t>Organisational </a:t>
              </a:r>
              <a:r>
                <a:rPr lang="en-GB" kern="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effectiveness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(</a:t>
              </a:r>
              <a:r>
                <a:rPr lang="en-GB" sz="1200" b="1" kern="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current strategic position)</a:t>
              </a:r>
              <a:endParaRPr lang="en-GB" sz="1200" b="1" kern="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851920" y="3666727"/>
              <a:ext cx="1811921" cy="65195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b="1" kern="0" dirty="0">
                  <a:solidFill>
                    <a:schemeClr val="bg1"/>
                  </a:solidFill>
                  <a:latin typeface="Calibri"/>
                </a:rPr>
                <a:t>Identify gap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257845" y="3099516"/>
              <a:ext cx="2416165" cy="172716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b="1" kern="0" dirty="0">
                  <a:solidFill>
                    <a:schemeClr val="bg1"/>
                  </a:solidFill>
                  <a:latin typeface="Calibri"/>
                </a:rPr>
                <a:t>Evaluate options</a:t>
              </a:r>
              <a:r>
                <a:rPr lang="en-GB" kern="0" dirty="0">
                  <a:solidFill>
                    <a:schemeClr val="bg1"/>
                  </a:solidFill>
                  <a:latin typeface="Calibri"/>
                </a:rPr>
                <a:t> 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GB" kern="0" dirty="0">
                  <a:solidFill>
                    <a:schemeClr val="bg1"/>
                  </a:solidFill>
                  <a:latin typeface="Calibri"/>
                </a:rPr>
                <a:t>Suitable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GB" kern="0" dirty="0">
                  <a:solidFill>
                    <a:schemeClr val="bg1"/>
                  </a:solidFill>
                  <a:latin typeface="Calibri"/>
                </a:rPr>
                <a:t>Acceptable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GB" kern="0" dirty="0" smtClean="0">
                  <a:solidFill>
                    <a:schemeClr val="bg1"/>
                  </a:solidFill>
                  <a:latin typeface="Calibri"/>
                </a:rPr>
                <a:t>Feasible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1" kern="0" dirty="0" smtClean="0">
                <a:solidFill>
                  <a:schemeClr val="bg1"/>
                </a:solidFill>
                <a:latin typeface="Calibri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kern="0" dirty="0" smtClean="0">
                  <a:solidFill>
                    <a:srgbClr val="FF0000"/>
                  </a:solidFill>
                  <a:latin typeface="Calibri"/>
                </a:rPr>
                <a:t>(implementation)</a:t>
              </a:r>
              <a:endParaRPr lang="en-GB" sz="1400" kern="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624595" y="4651372"/>
              <a:ext cx="0" cy="565717"/>
            </a:xfrm>
            <a:prstGeom prst="line">
              <a:avLst/>
            </a:prstGeom>
            <a:noFill/>
            <a:ln w="50800" cap="flat" cmpd="sng" algn="ctr">
              <a:solidFill>
                <a:schemeClr val="accent4">
                  <a:lumMod val="75000"/>
                </a:schemeClr>
              </a:solidFill>
              <a:prstDash val="solid"/>
              <a:tailEnd type="none"/>
            </a:ln>
            <a:effectLst/>
          </p:spPr>
        </p:cxnSp>
      </p:grpSp>
      <p:sp>
        <p:nvSpPr>
          <p:cNvPr id="19" name="Rectangle 18"/>
          <p:cNvSpPr/>
          <p:nvPr/>
        </p:nvSpPr>
        <p:spPr>
          <a:xfrm>
            <a:off x="1188613" y="4093942"/>
            <a:ext cx="106325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After that, you need to work out if it is a realistic plan by considering: Performance: do I have the people/capacity within my business to do what I propose?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Finance: can I afford it – what investment is needed?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Time: have I got the time to do it? Is the time I’ve allowed realistic?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35450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69" y="202789"/>
            <a:ext cx="8640960" cy="1111470"/>
          </a:xfrm>
          <a:extLst/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5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Is it realistic?</a:t>
            </a:r>
            <a:endParaRPr lang="en-GB" sz="6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7107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7108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grpSp>
        <p:nvGrpSpPr>
          <p:cNvPr id="47109" name="Group 17"/>
          <p:cNvGrpSpPr>
            <a:grpSpLocks/>
          </p:cNvGrpSpPr>
          <p:nvPr/>
        </p:nvGrpSpPr>
        <p:grpSpPr bwMode="auto">
          <a:xfrm>
            <a:off x="5048718" y="1076445"/>
            <a:ext cx="6873482" cy="4678362"/>
            <a:chOff x="-88937" y="1412875"/>
            <a:chExt cx="8001521" cy="4148338"/>
          </a:xfrm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-88937" y="4363543"/>
              <a:ext cx="2757311" cy="682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800">
                  <a:solidFill>
                    <a:srgbClr val="004D75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 sz="2800">
                  <a:solidFill>
                    <a:srgbClr val="004D75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 sz="2800">
                  <a:solidFill>
                    <a:srgbClr val="004D75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 sz="2800">
                  <a:solidFill>
                    <a:srgbClr val="004D75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 sz="2800">
                  <a:solidFill>
                    <a:srgbClr val="004D75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4D75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4D75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4D75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4D75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altLang="en-US" b="1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Cost </a:t>
              </a:r>
              <a:r>
                <a:rPr lang="en-GB" altLang="en-US" sz="200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      </a:t>
              </a:r>
              <a:endParaRPr lang="en-GB" altLang="en-US" sz="2000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altLang="en-US" sz="1600" dirty="0" smtClean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GB" altLang="en-US" sz="160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price or </a:t>
              </a:r>
              <a:r>
                <a:rPr lang="en-GB" altLang="en-US" sz="1600" dirty="0" smtClean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certainty</a:t>
              </a:r>
              <a:r>
                <a:rPr lang="en-GB" altLang="en-US" sz="160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4547432" y="1412875"/>
              <a:ext cx="558377" cy="464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rgbClr val="004D75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 sz="2800">
                  <a:solidFill>
                    <a:srgbClr val="004D75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 sz="2800">
                  <a:solidFill>
                    <a:srgbClr val="004D75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 sz="2800">
                  <a:solidFill>
                    <a:srgbClr val="004D75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 sz="2800">
                  <a:solidFill>
                    <a:srgbClr val="004D75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4D75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4D75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4D75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4D75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GB" altLang="en-US" dirty="0">
                  <a:solidFill>
                    <a:schemeClr val="accent6">
                      <a:lumMod val="50000"/>
                    </a:schemeClr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grpSp>
          <p:nvGrpSpPr>
            <p:cNvPr id="47113" name="Group 20"/>
            <p:cNvGrpSpPr>
              <a:grpSpLocks/>
            </p:cNvGrpSpPr>
            <p:nvPr/>
          </p:nvGrpSpPr>
          <p:grpSpPr bwMode="auto">
            <a:xfrm>
              <a:off x="1692264" y="1765918"/>
              <a:ext cx="6220320" cy="3795295"/>
              <a:chOff x="1692264" y="1765918"/>
              <a:chExt cx="6220320" cy="3795295"/>
            </a:xfrm>
          </p:grpSpPr>
          <p:sp>
            <p:nvSpPr>
              <p:cNvPr id="47114" name="AutoShape 4"/>
              <p:cNvSpPr>
                <a:spLocks noChangeArrowheads="1"/>
              </p:cNvSpPr>
              <p:nvPr/>
            </p:nvSpPr>
            <p:spPr bwMode="auto">
              <a:xfrm>
                <a:off x="2235200" y="1987550"/>
                <a:ext cx="4940300" cy="3263900"/>
              </a:xfrm>
              <a:prstGeom prst="triangle">
                <a:avLst>
                  <a:gd name="adj" fmla="val 49995"/>
                </a:avLst>
              </a:prstGeom>
              <a:solidFill>
                <a:srgbClr val="FF6600">
                  <a:alpha val="50195"/>
                </a:srgbClr>
              </a:solidFill>
              <a:ln w="12700">
                <a:solidFill>
                  <a:srgbClr val="333333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 eaLnBrk="1" hangingPunct="1"/>
                <a:endParaRPr lang="en-US" altLang="en-US" sz="2800">
                  <a:solidFill>
                    <a:srgbClr val="004D75"/>
                  </a:solidFill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4826621" y="1765918"/>
                <a:ext cx="3017098" cy="409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2075" tIns="46038" rIns="92075" bIns="46038">
                <a:spAutoFit/>
              </a:bodyPr>
              <a:lstStyle>
                <a:lvl1pPr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GB" altLang="en-US" sz="2400" b="1" dirty="0" smtClean="0">
                    <a:solidFill>
                      <a:schemeClr val="tx2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Time </a:t>
                </a:r>
                <a:r>
                  <a:rPr lang="en-GB" altLang="en-US" sz="1600" dirty="0" smtClean="0">
                    <a:solidFill>
                      <a:schemeClr val="tx2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(speed </a:t>
                </a:r>
                <a:r>
                  <a:rPr lang="en-GB" altLang="en-US" sz="1600" dirty="0">
                    <a:solidFill>
                      <a:schemeClr val="tx2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or certainty)</a:t>
                </a:r>
              </a:p>
            </p:txBody>
          </p:sp>
          <p:sp>
            <p:nvSpPr>
              <p:cNvPr id="47116" name="Line 8"/>
              <p:cNvSpPr>
                <a:spLocks noChangeShapeType="1"/>
              </p:cNvSpPr>
              <p:nvPr/>
            </p:nvSpPr>
            <p:spPr bwMode="auto">
              <a:xfrm>
                <a:off x="4705350" y="2362200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17" name="Line 9"/>
              <p:cNvSpPr>
                <a:spLocks noChangeShapeType="1"/>
              </p:cNvSpPr>
              <p:nvPr/>
            </p:nvSpPr>
            <p:spPr bwMode="auto">
              <a:xfrm>
                <a:off x="4705350" y="2209800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18" name="Line 10"/>
              <p:cNvSpPr>
                <a:spLocks noChangeShapeType="1"/>
              </p:cNvSpPr>
              <p:nvPr/>
            </p:nvSpPr>
            <p:spPr bwMode="auto">
              <a:xfrm>
                <a:off x="4705350" y="2209800"/>
                <a:ext cx="0" cy="1828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19" name="Line 11"/>
              <p:cNvSpPr>
                <a:spLocks noChangeShapeType="1"/>
              </p:cNvSpPr>
              <p:nvPr/>
            </p:nvSpPr>
            <p:spPr bwMode="auto">
              <a:xfrm flipV="1">
                <a:off x="2293938" y="4162425"/>
                <a:ext cx="2311400" cy="1066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20" name="Line 12"/>
              <p:cNvSpPr>
                <a:spLocks noChangeShapeType="1"/>
              </p:cNvSpPr>
              <p:nvPr/>
            </p:nvSpPr>
            <p:spPr bwMode="auto">
              <a:xfrm flipH="1" flipV="1">
                <a:off x="4705350" y="4114800"/>
                <a:ext cx="2228850" cy="1066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21" name="Oval 13"/>
              <p:cNvSpPr>
                <a:spLocks noChangeArrowheads="1"/>
              </p:cNvSpPr>
              <p:nvPr/>
            </p:nvSpPr>
            <p:spPr bwMode="auto">
              <a:xfrm>
                <a:off x="4546600" y="4044950"/>
                <a:ext cx="234950" cy="13970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 eaLnBrk="1" hangingPunct="1"/>
                <a:endParaRPr lang="en-US" altLang="en-US" sz="2800">
                  <a:solidFill>
                    <a:srgbClr val="004D75"/>
                  </a:solidFill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22" name="Rectangle 18"/>
              <p:cNvSpPr>
                <a:spLocks noChangeArrowheads="1"/>
              </p:cNvSpPr>
              <p:nvPr/>
            </p:nvSpPr>
            <p:spPr bwMode="auto">
              <a:xfrm>
                <a:off x="3697287" y="3565525"/>
                <a:ext cx="426632" cy="409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 eaLnBrk="1" hangingPunct="1"/>
                <a:r>
                  <a:rPr lang="en-GB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47123" name="Rectangle 19"/>
              <p:cNvSpPr>
                <a:spLocks noChangeArrowheads="1"/>
              </p:cNvSpPr>
              <p:nvPr/>
            </p:nvSpPr>
            <p:spPr bwMode="auto">
              <a:xfrm>
                <a:off x="5128249" y="3532188"/>
                <a:ext cx="413476" cy="409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 eaLnBrk="1" hangingPunct="1"/>
                <a:r>
                  <a:rPr lang="en-GB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47124" name="Rectangle 20"/>
              <p:cNvSpPr>
                <a:spLocks noChangeArrowheads="1"/>
              </p:cNvSpPr>
              <p:nvPr/>
            </p:nvSpPr>
            <p:spPr bwMode="auto">
              <a:xfrm>
                <a:off x="4605338" y="4632325"/>
                <a:ext cx="409717" cy="409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 Linotype" panose="02040502050505030304" pitchFamily="18" charset="0"/>
                  </a:defRPr>
                </a:lvl9pPr>
              </a:lstStyle>
              <a:p>
                <a:pPr eaLnBrk="1" hangingPunct="1"/>
                <a:r>
                  <a:rPr lang="en-GB" altLang="en-US" sz="240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33" name="Text Box 22"/>
              <p:cNvSpPr txBox="1">
                <a:spLocks noChangeArrowheads="1"/>
              </p:cNvSpPr>
              <p:nvPr/>
            </p:nvSpPr>
            <p:spPr bwMode="auto">
              <a:xfrm>
                <a:off x="7335594" y="5096689"/>
                <a:ext cx="576990" cy="464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GB" altLang="en-US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4" name="Text Box 23"/>
              <p:cNvSpPr txBox="1">
                <a:spLocks noChangeArrowheads="1"/>
              </p:cNvSpPr>
              <p:nvPr/>
            </p:nvSpPr>
            <p:spPr bwMode="auto">
              <a:xfrm>
                <a:off x="1692264" y="5096689"/>
                <a:ext cx="576990" cy="464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GB" altLang="en-US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35" name="Line 25"/>
              <p:cNvSpPr>
                <a:spLocks noChangeShapeType="1"/>
              </p:cNvSpPr>
              <p:nvPr/>
            </p:nvSpPr>
            <p:spPr bwMode="auto">
              <a:xfrm flipH="1">
                <a:off x="2771793" y="5516168"/>
                <a:ext cx="4247388" cy="0"/>
              </a:xfrm>
              <a:prstGeom prst="line">
                <a:avLst/>
              </a:prstGeom>
              <a:noFill/>
              <a:ln w="38100">
                <a:solidFill>
                  <a:schemeClr val="tx2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6" name="Line 26"/>
              <p:cNvSpPr>
                <a:spLocks noChangeShapeType="1"/>
              </p:cNvSpPr>
              <p:nvPr/>
            </p:nvSpPr>
            <p:spPr bwMode="auto">
              <a:xfrm flipV="1">
                <a:off x="2124076" y="1843615"/>
                <a:ext cx="2160919" cy="2522505"/>
              </a:xfrm>
              <a:prstGeom prst="line">
                <a:avLst/>
              </a:prstGeom>
              <a:noFill/>
              <a:ln w="38100">
                <a:solidFill>
                  <a:schemeClr val="tx2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>
                <a:off x="5651158" y="2492540"/>
                <a:ext cx="1368023" cy="1800382"/>
              </a:xfrm>
              <a:prstGeom prst="line">
                <a:avLst/>
              </a:prstGeom>
              <a:noFill/>
              <a:ln w="38100">
                <a:solidFill>
                  <a:schemeClr val="tx2">
                    <a:lumMod val="50000"/>
                  </a:schemeClr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8" name="TextBox 2"/>
              <p:cNvSpPr txBox="1">
                <a:spLocks noChangeArrowheads="1"/>
              </p:cNvSpPr>
              <p:nvPr/>
            </p:nvSpPr>
            <p:spPr bwMode="auto">
              <a:xfrm>
                <a:off x="4102592" y="4045177"/>
                <a:ext cx="1189342" cy="4631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rgbClr val="004D75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en-US" dirty="0">
                    <a:solidFill>
                      <a:schemeClr val="tx2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Risk</a:t>
                </a: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7314787" y="4938390"/>
            <a:ext cx="371585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en-US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Performance</a:t>
            </a:r>
            <a:endParaRPr lang="en-GB" altLang="en-US" sz="24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    </a:t>
            </a:r>
            <a:r>
              <a:rPr lang="en-GB" alt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(design, quality</a:t>
            </a:r>
            <a:r>
              <a:rPr lang="en-GB" altLang="en-US" sz="1400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, functionality</a:t>
            </a:r>
            <a:r>
              <a:rPr lang="en-GB" altLang="en-US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240495" y="1297034"/>
            <a:ext cx="54733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400" dirty="0" smtClean="0"/>
          </a:p>
          <a:p>
            <a:r>
              <a:rPr lang="en-GB" sz="2400" dirty="0" smtClean="0"/>
              <a:t>There </a:t>
            </a:r>
            <a:r>
              <a:rPr lang="en-GB" sz="2400" dirty="0"/>
              <a:t>will always be an element of risk in a strategy (it might not work) and when you assess the strategy, the risk will move towards the factor which is problematic. 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For </a:t>
            </a:r>
            <a:r>
              <a:rPr lang="en-GB" sz="2400" dirty="0"/>
              <a:t>example </a:t>
            </a:r>
            <a:r>
              <a:rPr lang="en-GB" sz="2400" dirty="0" smtClean="0"/>
              <a:t>(in this figure), </a:t>
            </a:r>
            <a:r>
              <a:rPr lang="en-GB" sz="2400" dirty="0"/>
              <a:t>if you don’t have time to carry out everything that is required, then TIME will be highlighted as a risky </a:t>
            </a:r>
            <a:r>
              <a:rPr lang="en-GB" sz="2400" dirty="0" smtClean="0"/>
              <a:t>area.</a:t>
            </a:r>
            <a:endParaRPr lang="en-GB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642"/>
            <a:ext cx="9144000" cy="1296143"/>
          </a:xfrm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5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Tools and Techniques</a:t>
            </a:r>
            <a:endParaRPr lang="en-GB" sz="8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9155" name="Subtitle 2"/>
          <p:cNvSpPr>
            <a:spLocks noGrp="1"/>
          </p:cNvSpPr>
          <p:nvPr>
            <p:ph type="subTitle" idx="1"/>
          </p:nvPr>
        </p:nvSpPr>
        <p:spPr>
          <a:xfrm>
            <a:off x="1132681" y="1589881"/>
            <a:ext cx="9926637" cy="4968875"/>
          </a:xfrm>
        </p:spPr>
        <p:txBody>
          <a:bodyPr/>
          <a:lstStyle/>
          <a:p>
            <a:pPr marL="457200" marR="0" indent="-457200" algn="l" eaLnBrk="1" hangingPunct="1">
              <a:buFont typeface="Arial" panose="020B0604020202020204" pitchFamily="34" charset="0"/>
              <a:buChar char="•"/>
            </a:pPr>
            <a:r>
              <a:rPr lang="en-GB" altLang="en-US" dirty="0" smtClean="0">
                <a:solidFill>
                  <a:srgbClr val="02303E"/>
                </a:solidFill>
                <a:latin typeface="Calibri" panose="020F0502020204030204" pitchFamily="34" charset="0"/>
              </a:rPr>
              <a:t>Many tools and techniques exist which can be used for evaluating  strategic position </a:t>
            </a:r>
          </a:p>
          <a:p>
            <a:pPr marL="457200" marR="0" indent="-457200" algn="l" eaLnBrk="1" hangingPunct="1">
              <a:buFont typeface="Arial" panose="020B0604020202020204" pitchFamily="34" charset="0"/>
              <a:buChar char="•"/>
            </a:pPr>
            <a:r>
              <a:rPr lang="en-GB" altLang="en-US" dirty="0" smtClean="0">
                <a:solidFill>
                  <a:srgbClr val="02303E"/>
                </a:solidFill>
                <a:latin typeface="Calibri" panose="020F0502020204030204" pitchFamily="34" charset="0"/>
              </a:rPr>
              <a:t>Certain tools are more appropriate for certain aspects, e.g.</a:t>
            </a:r>
          </a:p>
          <a:p>
            <a:pPr marL="457200" marR="0" indent="-457200" eaLnBrk="1" hangingPunct="1"/>
            <a:endParaRPr lang="en-GB" altLang="en-US" dirty="0" smtClean="0"/>
          </a:p>
        </p:txBody>
      </p:sp>
      <p:sp>
        <p:nvSpPr>
          <p:cNvPr id="49156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9157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899833"/>
              </p:ext>
            </p:extLst>
          </p:nvPr>
        </p:nvGraphicFramePr>
        <p:xfrm>
          <a:off x="2471936" y="3197072"/>
          <a:ext cx="3048000" cy="26690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265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anose="020F0502020204030204" pitchFamily="34" charset="0"/>
                        </a:rPr>
                        <a:t>Purpose</a:t>
                      </a:r>
                      <a:endParaRPr lang="en-GB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265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anose="020F0502020204030204" pitchFamily="34" charset="0"/>
                        </a:rPr>
                        <a:t>Environment</a:t>
                      </a:r>
                      <a:endParaRPr lang="en-GB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265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anose="020F0502020204030204" pitchFamily="34" charset="0"/>
                        </a:rPr>
                        <a:t>Capability</a:t>
                      </a:r>
                      <a:endParaRPr lang="en-GB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265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anose="020F0502020204030204" pitchFamily="34" charset="0"/>
                        </a:rPr>
                        <a:t>Culture</a:t>
                      </a:r>
                      <a:endParaRPr lang="en-GB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83615"/>
              </p:ext>
            </p:extLst>
          </p:nvPr>
        </p:nvGraphicFramePr>
        <p:xfrm>
          <a:off x="5519936" y="3197072"/>
          <a:ext cx="3168352" cy="26690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265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anose="020F0502020204030204" pitchFamily="34" charset="0"/>
                        </a:rPr>
                        <a:t>SWOT</a:t>
                      </a:r>
                      <a:endParaRPr lang="en-GB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265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anose="020F0502020204030204" pitchFamily="34" charset="0"/>
                        </a:rPr>
                        <a:t>PESTLE</a:t>
                      </a:r>
                      <a:endParaRPr lang="en-GB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265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anose="020F0502020204030204" pitchFamily="34" charset="0"/>
                        </a:rPr>
                        <a:t>Benchmarking</a:t>
                      </a:r>
                      <a:endParaRPr lang="en-GB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265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anose="020F0502020204030204" pitchFamily="34" charset="0"/>
                        </a:rPr>
                        <a:t>Focus Groups</a:t>
                      </a:r>
                      <a:endParaRPr lang="en-GB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045" y="423891"/>
            <a:ext cx="8640960" cy="1932021"/>
          </a:xfrm>
          <a:extLst/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Activity 4</a:t>
            </a:r>
            <a:br>
              <a:rPr lang="en-US" sz="5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</a:br>
            <a:r>
              <a:rPr lang="en-GB" sz="5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Using </a:t>
            </a:r>
            <a:r>
              <a:rPr lang="en-GB" sz="54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Strategic </a:t>
            </a:r>
            <a:r>
              <a:rPr lang="en-GB" sz="5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Tools</a:t>
            </a:r>
          </a:p>
        </p:txBody>
      </p:sp>
      <p:sp>
        <p:nvSpPr>
          <p:cNvPr id="51203" name="Subtitle 2"/>
          <p:cNvSpPr>
            <a:spLocks noGrp="1"/>
          </p:cNvSpPr>
          <p:nvPr>
            <p:ph type="subTitle" idx="1"/>
          </p:nvPr>
        </p:nvSpPr>
        <p:spPr>
          <a:xfrm>
            <a:off x="939800" y="2852738"/>
            <a:ext cx="9859963" cy="3024187"/>
          </a:xfrm>
        </p:spPr>
        <p:txBody>
          <a:bodyPr/>
          <a:lstStyle/>
          <a:p>
            <a:pPr marL="457200" marR="0" indent="-457200" algn="l" eaLnBrk="1" hangingPunct="1"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Split into </a:t>
            </a:r>
            <a:r>
              <a:rPr lang="en-GB" altLang="en-US" sz="3200" b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FOUR</a:t>
            </a:r>
            <a:r>
              <a:rPr lang="en-GB" altLang="en-US" sz="28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 groups</a:t>
            </a:r>
          </a:p>
          <a:p>
            <a:pPr marL="457200" marR="0" indent="-457200" algn="l" eaLnBrk="1" hangingPunct="1"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Complete the task on your hand-out</a:t>
            </a:r>
          </a:p>
          <a:p>
            <a:pPr marR="0" algn="l" eaLnBrk="1" hangingPunct="1"/>
            <a:endParaRPr lang="en-GB" altLang="en-US" sz="2800" dirty="0" smtClean="0">
              <a:solidFill>
                <a:srgbClr val="02303E"/>
              </a:solidFill>
              <a:latin typeface="Calibri" panose="020F0502020204030204" pitchFamily="34" charset="0"/>
            </a:endParaRPr>
          </a:p>
          <a:p>
            <a:pPr marL="457200" marR="0" indent="-457200" algn="l" eaLnBrk="1" hangingPunct="1"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Moodle: watch video clip of </a:t>
            </a:r>
            <a:r>
              <a:rPr lang="en-GB" altLang="en-US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xxx</a:t>
            </a:r>
            <a:endParaRPr lang="en-GB" altLang="en-US" sz="28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R="0" algn="l" eaLnBrk="1" hangingPunct="1"/>
            <a:r>
              <a:rPr lang="en-GB" altLang="en-US" sz="2800" b="1" dirty="0">
                <a:solidFill>
                  <a:srgbClr val="02303E"/>
                </a:solidFill>
                <a:latin typeface="Calibri" panose="020F0502020204030204" pitchFamily="34" charset="0"/>
              </a:rPr>
              <a:t> </a:t>
            </a:r>
            <a:r>
              <a:rPr lang="en-GB" altLang="en-US" sz="2800" b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     </a:t>
            </a:r>
            <a:r>
              <a:rPr lang="en-GB" altLang="en-US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00.35 - </a:t>
            </a:r>
            <a:r>
              <a:rPr lang="en-GB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03.46</a:t>
            </a:r>
            <a:endParaRPr lang="en-GB" altLang="en-US" sz="32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1205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50" y="1006475"/>
            <a:ext cx="8423275" cy="14986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Points for Discussion</a:t>
            </a:r>
            <a:b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</a:b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- </a:t>
            </a:r>
            <a:r>
              <a:rPr lang="en-GB" sz="5400" b="1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using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50875" y="3006725"/>
            <a:ext cx="10510838" cy="3367088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 2"/>
              <a:buChar char=""/>
              <a:defRPr/>
            </a:pPr>
            <a:r>
              <a:rPr lang="en-GB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One size does NOT fit all!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 2"/>
              <a:buChar char=""/>
              <a:defRPr/>
            </a:pPr>
            <a:r>
              <a:rPr lang="en-GB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Your choice to tool depends on the particular scenario you are dealing with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 2"/>
              <a:buChar char=""/>
              <a:defRPr/>
            </a:pPr>
            <a:r>
              <a:rPr lang="en-GB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Carrying out the test is not enough!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 2"/>
              <a:buChar char=""/>
              <a:defRPr/>
            </a:pPr>
            <a:r>
              <a:rPr lang="en-GB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Your must apply the findings directly to your company</a:t>
            </a:r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End of Workshop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98700"/>
            <a:ext cx="5384800" cy="443547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 2"/>
              <a:buChar char=""/>
              <a:defRPr/>
            </a:pPr>
            <a:r>
              <a:rPr lang="en-GB" sz="3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What have I learned today?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 2"/>
              <a:buNone/>
              <a:defRPr/>
            </a:pPr>
            <a:r>
              <a:rPr lang="en-GB" sz="3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	- list 3 points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 2"/>
              <a:buNone/>
              <a:defRPr/>
            </a:pPr>
            <a:endParaRPr lang="en-GB" sz="32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 2"/>
              <a:buChar char=""/>
              <a:defRPr/>
            </a:pPr>
            <a:r>
              <a:rPr lang="en-GB" sz="3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How can I apply my learning to my own professional practice?</a:t>
            </a:r>
          </a:p>
        </p:txBody>
      </p:sp>
      <p:sp>
        <p:nvSpPr>
          <p:cNvPr id="55300" name="AutoShape 2" descr="https://j2-solutions.com/wp-content/uploads/2017/04/Reflection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763" y="2468563"/>
            <a:ext cx="3889375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3444" y="613296"/>
            <a:ext cx="7554009" cy="1375544"/>
          </a:xfrm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7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Next steps…</a:t>
            </a:r>
          </a:p>
        </p:txBody>
      </p:sp>
      <p:sp>
        <p:nvSpPr>
          <p:cNvPr id="56323" name="Subtitle 2"/>
          <p:cNvSpPr>
            <a:spLocks noGrp="1"/>
          </p:cNvSpPr>
          <p:nvPr>
            <p:ph type="subTitle" idx="1"/>
          </p:nvPr>
        </p:nvSpPr>
        <p:spPr>
          <a:xfrm>
            <a:off x="411163" y="2235200"/>
            <a:ext cx="8674100" cy="4756150"/>
          </a:xfrm>
        </p:spPr>
        <p:txBody>
          <a:bodyPr/>
          <a:lstStyle/>
          <a:p>
            <a:pPr marL="457200" marR="0" indent="-457200" algn="l" eaLnBrk="1" hangingPunct="1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Today’s workshop has introduced a number of key concepts</a:t>
            </a:r>
          </a:p>
          <a:p>
            <a:pPr marL="457200" marR="0" indent="-457200" algn="l" eaLnBrk="1" hangingPunct="1">
              <a:buFont typeface="Arial" panose="020B0604020202020204" pitchFamily="34" charset="0"/>
              <a:buChar char="•"/>
            </a:pPr>
            <a:r>
              <a:rPr lang="en-GB" altLang="en-US" sz="3200" b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You must follow this up with Learning Journey 2</a:t>
            </a:r>
          </a:p>
          <a:p>
            <a:pPr marL="457200" marR="0" indent="-457200" algn="l" eaLnBrk="1" hangingPunct="1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You should study the material in more depth and apply it to your assessment task</a:t>
            </a:r>
          </a:p>
        </p:txBody>
      </p:sp>
      <p:sp>
        <p:nvSpPr>
          <p:cNvPr id="56324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6325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738" y="1044575"/>
            <a:ext cx="3073400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336" y="575820"/>
            <a:ext cx="8640960" cy="1375544"/>
          </a:xfrm>
          <a:extLst/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7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Points to Remember</a:t>
            </a:r>
          </a:p>
        </p:txBody>
      </p:sp>
      <p:sp>
        <p:nvSpPr>
          <p:cNvPr id="58371" name="Subtitle 2"/>
          <p:cNvSpPr>
            <a:spLocks noGrp="1"/>
          </p:cNvSpPr>
          <p:nvPr>
            <p:ph type="subTitle" idx="1"/>
          </p:nvPr>
        </p:nvSpPr>
        <p:spPr>
          <a:xfrm>
            <a:off x="617538" y="2670175"/>
            <a:ext cx="10025062" cy="3889375"/>
          </a:xfrm>
        </p:spPr>
        <p:txBody>
          <a:bodyPr/>
          <a:lstStyle/>
          <a:p>
            <a:pPr marL="457200" marR="0" indent="-457200" algn="l" eaLnBrk="1" hangingPunct="1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Complete the online learning journeys</a:t>
            </a:r>
          </a:p>
          <a:p>
            <a:pPr marL="457200" marR="0" indent="-457200" algn="l" eaLnBrk="1" hangingPunct="1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View the Employer Scenarios</a:t>
            </a:r>
          </a:p>
          <a:p>
            <a:pPr marL="457200" marR="0" indent="-457200" algn="l" eaLnBrk="1" hangingPunct="1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Choose </a:t>
            </a:r>
            <a:r>
              <a:rPr lang="en-GB" altLang="en-US" sz="3200" b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ONE</a:t>
            </a:r>
            <a:r>
              <a:rPr lang="en-GB" altLang="en-US" sz="32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 scenario to focus on for your assessment		</a:t>
            </a:r>
          </a:p>
          <a:p>
            <a:pPr marL="457200" marR="0" indent="-457200" algn="l" eaLnBrk="1" hangingPunct="1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Assignment hand in date: </a:t>
            </a:r>
            <a:r>
              <a:rPr lang="en-GB" altLang="en-US" sz="3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xxx</a:t>
            </a:r>
            <a:endParaRPr lang="en-GB" altLang="en-US" sz="32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8372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224" y="337096"/>
            <a:ext cx="11775233" cy="1156453"/>
          </a:xfrm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Workshop Learning Outcomes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541337" y="2050256"/>
            <a:ext cx="11650663" cy="4508500"/>
          </a:xfrm>
        </p:spPr>
        <p:txBody>
          <a:bodyPr/>
          <a:lstStyle/>
          <a:p>
            <a:pPr marR="0" algn="l" eaLnBrk="1" hangingPunct="1"/>
            <a:r>
              <a:rPr lang="en-GB" altLang="en-US" sz="2800" i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At the end of this workshop, you should be able to:</a:t>
            </a:r>
          </a:p>
          <a:p>
            <a:pPr marR="0" algn="l" eaLnBrk="1" hangingPunct="1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 Discuss the module structure and content</a:t>
            </a:r>
          </a:p>
          <a:p>
            <a:pPr marR="0" algn="l" eaLnBrk="1" hangingPunct="1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 Understand the assessment requirements</a:t>
            </a:r>
          </a:p>
          <a:p>
            <a:pPr marR="0" algn="l" eaLnBrk="1" hangingPunct="1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 Discuss the role of a consultant</a:t>
            </a:r>
          </a:p>
          <a:p>
            <a:pPr marR="0" algn="l" eaLnBrk="1" hangingPunct="1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 Understand the factors involved in strategic positioning</a:t>
            </a:r>
          </a:p>
          <a:p>
            <a:pPr marR="0" algn="l" eaLnBrk="1" hangingPunct="1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 Consider the value and appropriate use of key strategic tools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6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Summary</a:t>
            </a:r>
            <a:r>
              <a:rPr lang="en-GB" sz="60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 2"/>
              <a:buChar char=""/>
              <a:defRPr/>
            </a:pPr>
            <a:r>
              <a:rPr lang="en-GB" sz="36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At the end of this workshop, you should be able to</a:t>
            </a:r>
            <a:r>
              <a:rPr lang="en-GB" sz="32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: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 2"/>
              <a:buChar char=""/>
              <a:defRPr/>
            </a:pPr>
            <a:r>
              <a:rPr lang="en-GB" sz="3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Discuss the module structure </a:t>
            </a:r>
            <a:r>
              <a:rPr lang="en-GB" sz="3200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and </a:t>
            </a:r>
            <a:r>
              <a:rPr lang="en-GB" sz="3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content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 2"/>
              <a:buChar char=""/>
              <a:defRPr/>
            </a:pPr>
            <a:r>
              <a:rPr lang="en-GB" sz="3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Understand the assessment requirements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 2"/>
              <a:buChar char=""/>
              <a:defRPr/>
            </a:pPr>
            <a:r>
              <a:rPr lang="en-GB" sz="3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Discuss the role of a consultant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 2"/>
              <a:buChar char=""/>
              <a:defRPr/>
            </a:pPr>
            <a:r>
              <a:rPr lang="en-GB" sz="3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Understand the factors involved in strategic positioning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 2"/>
              <a:buChar char=""/>
              <a:defRPr/>
            </a:pPr>
            <a:r>
              <a:rPr lang="en-GB" sz="3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Consider the value and appropriate use of key </a:t>
            </a:r>
            <a:r>
              <a:rPr lang="en-GB" sz="3200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strategic </a:t>
            </a:r>
            <a:r>
              <a:rPr lang="en-GB" sz="3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tools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Wingdings 2"/>
              <a:buChar char=""/>
              <a:defRPr/>
            </a:pPr>
            <a:endParaRPr lang="en-GB" dirty="0"/>
          </a:p>
        </p:txBody>
      </p:sp>
      <p:sp>
        <p:nvSpPr>
          <p:cNvPr id="60420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0421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191" y="652468"/>
            <a:ext cx="8640960" cy="1152127"/>
          </a:xfrm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7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References</a:t>
            </a:r>
            <a:endParaRPr lang="en-GB" sz="80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62467" name="Subtitle 2"/>
          <p:cNvSpPr>
            <a:spLocks noGrp="1"/>
          </p:cNvSpPr>
          <p:nvPr>
            <p:ph type="subTitle" idx="1"/>
          </p:nvPr>
        </p:nvSpPr>
        <p:spPr>
          <a:xfrm>
            <a:off x="749300" y="2389188"/>
            <a:ext cx="9667875" cy="3919537"/>
          </a:xfrm>
        </p:spPr>
        <p:txBody>
          <a:bodyPr/>
          <a:lstStyle/>
          <a:p>
            <a:pPr marL="342900" marR="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dirty="0" smtClean="0">
                <a:solidFill>
                  <a:srgbClr val="02303E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Johnson, G., </a:t>
            </a:r>
            <a:r>
              <a:rPr lang="en-GB" altLang="en-US" i="1" dirty="0" smtClean="0">
                <a:solidFill>
                  <a:srgbClr val="02303E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al., </a:t>
            </a:r>
            <a:r>
              <a:rPr lang="en-GB" altLang="en-US" dirty="0" smtClean="0">
                <a:solidFill>
                  <a:srgbClr val="02303E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(2017) </a:t>
            </a:r>
            <a:r>
              <a:rPr lang="en-GB" altLang="en-US" i="1" dirty="0" smtClean="0">
                <a:solidFill>
                  <a:srgbClr val="02303E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Exploring Strategy; Text and Cases</a:t>
            </a:r>
            <a:r>
              <a:rPr lang="en-GB" altLang="en-US" dirty="0" smtClean="0">
                <a:solidFill>
                  <a:srgbClr val="02303E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11</a:t>
            </a:r>
            <a:r>
              <a:rPr lang="en-GB" altLang="en-US" baseline="30000" dirty="0" smtClean="0">
                <a:solidFill>
                  <a:srgbClr val="02303E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GB" altLang="en-US" dirty="0" smtClean="0">
                <a:solidFill>
                  <a:srgbClr val="02303E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ed., Edinburgh: Pearson Education Limited </a:t>
            </a:r>
          </a:p>
          <a:p>
            <a:pPr marL="342900" marR="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dirty="0" smtClean="0">
                <a:solidFill>
                  <a:srgbClr val="02303E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Kelly, P., (2009) </a:t>
            </a:r>
            <a:r>
              <a:rPr lang="en-GB" altLang="en-US" i="1" dirty="0" smtClean="0">
                <a:solidFill>
                  <a:srgbClr val="02303E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International Business and Management.</a:t>
            </a:r>
            <a:r>
              <a:rPr lang="en-GB" altLang="en-US" dirty="0" smtClean="0">
                <a:solidFill>
                  <a:srgbClr val="02303E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Hampshire: Cengage Learning EMEA, </a:t>
            </a:r>
          </a:p>
          <a:p>
            <a:pPr marL="342900" marR="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dirty="0" smtClean="0">
                <a:solidFill>
                  <a:srgbClr val="02303E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Langford, D., and Male, S. (2008) </a:t>
            </a:r>
            <a:r>
              <a:rPr lang="en-GB" altLang="en-US" i="1" dirty="0" smtClean="0">
                <a:solidFill>
                  <a:srgbClr val="02303E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Strategic management in construction.</a:t>
            </a:r>
            <a:r>
              <a:rPr lang="en-GB" altLang="en-US" dirty="0" smtClean="0">
                <a:solidFill>
                  <a:srgbClr val="02303E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John Wiley &amp; </a:t>
            </a:r>
            <a:r>
              <a:rPr lang="en-GB" altLang="en-US" dirty="0" smtClean="0">
                <a:solidFill>
                  <a:srgbClr val="02303E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Sons</a:t>
            </a:r>
          </a:p>
          <a:p>
            <a:pPr marL="342900" marR="0" indent="-342900" algn="l" eaLnBrk="1" hangingPunct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2303E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Torben Rick, </a:t>
            </a:r>
            <a:r>
              <a:rPr lang="en-GB" dirty="0">
                <a:solidFill>
                  <a:srgbClr val="02303E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http://www.visualcapitalist.com/iceberg-organizational-culture-change</a:t>
            </a:r>
            <a:r>
              <a:rPr lang="en-GB" dirty="0">
                <a:solidFill>
                  <a:srgbClr val="02303E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/</a:t>
            </a:r>
            <a:r>
              <a:rPr lang="en-GB" dirty="0">
                <a:solidFill>
                  <a:srgbClr val="02303E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GB" altLang="en-US" dirty="0">
              <a:solidFill>
                <a:srgbClr val="02303E"/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468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2469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3"/>
          <p:cNvGrpSpPr>
            <a:grpSpLocks/>
          </p:cNvGrpSpPr>
          <p:nvPr/>
        </p:nvGrpSpPr>
        <p:grpSpPr bwMode="auto">
          <a:xfrm>
            <a:off x="820738" y="955675"/>
            <a:ext cx="10347325" cy="5899150"/>
            <a:chOff x="0" y="-13557"/>
            <a:chExt cx="10327005" cy="6942928"/>
          </a:xfrm>
        </p:grpSpPr>
        <p:sp>
          <p:nvSpPr>
            <p:cNvPr id="5" name="Oval 4"/>
            <p:cNvSpPr/>
            <p:nvPr/>
          </p:nvSpPr>
          <p:spPr>
            <a:xfrm>
              <a:off x="2956458" y="-13557"/>
              <a:ext cx="1334050" cy="60349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CREATE</a:t>
              </a:r>
              <a:endParaRPr lang="en-GB" sz="1000" kern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3443" y="829086"/>
              <a:ext cx="1875909" cy="851985"/>
            </a:xfrm>
            <a:prstGeom prst="rect">
              <a:avLst/>
            </a:prstGeom>
            <a:gradFill>
              <a:gsLst>
                <a:gs pos="0">
                  <a:srgbClr val="FFA2A1"/>
                </a:gs>
                <a:gs pos="35000">
                  <a:srgbClr val="FFBEBD"/>
                </a:gs>
                <a:gs pos="100000">
                  <a:srgbClr val="FFE5E5"/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b="1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WORKSHOP 1:</a:t>
              </a:r>
              <a:endParaRPr lang="en-GB" sz="1000" kern="0" dirty="0">
                <a:solidFill>
                  <a:srgbClr val="000000"/>
                </a:solidFill>
                <a:latin typeface="Calibri" pitchFamily="34" charset="0"/>
                <a:ea typeface="Times New Roman"/>
                <a:cs typeface="Calibri" pitchFamily="34" charset="0"/>
                <a:sym typeface="Arial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Analyse client Needs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Organisational Strategy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46951" y="832823"/>
              <a:ext cx="1937699" cy="848248"/>
            </a:xfrm>
            <a:prstGeom prst="rect">
              <a:avLst/>
            </a:prstGeom>
            <a:gradFill rotWithShape="1">
              <a:gsLst>
                <a:gs pos="0">
                  <a:srgbClr val="FFA2A1"/>
                </a:gs>
                <a:gs pos="35000">
                  <a:srgbClr val="FFBEBD"/>
                </a:gs>
                <a:gs pos="100000">
                  <a:srgbClr val="FFE5E5"/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2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: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Leadership Styles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Culture, values, legal, ethical environment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42353" y="817876"/>
              <a:ext cx="1706380" cy="863195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3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: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Creative Thinking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23681" y="834691"/>
              <a:ext cx="1945622" cy="84638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4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: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Managers as Effective Leaders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Communication Tools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1859" y="1785701"/>
              <a:ext cx="2037516" cy="1802993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1: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  Key Concepts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The role of the consultant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Assessing clients’ needs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Strategic position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Performance management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43783" y="1813726"/>
              <a:ext cx="2400339" cy="23523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2: 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Key concepts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 </a:t>
              </a:r>
              <a:r>
                <a:rPr lang="en-GB" sz="1000" kern="0" dirty="0" err="1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vs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 Managers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Transformational, transactional and situational leadership styles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impact on organisational strategy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Creation of the organisation’s vision, mission and values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Influence of legal, ethical and social values on leadership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2286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48691" y="1796911"/>
              <a:ext cx="2156345" cy="1666602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3: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  Key Concepts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Tools and techniques for creative thinking;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7200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Brainstorming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7200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lphaL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Six thinking hats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 startAt="2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Managing Uncertainty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 startAt="2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Reflective practice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 startAt="2"/>
                <a:defRPr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-478"/>
              <a:ext cx="1334050" cy="603489"/>
            </a:xfrm>
            <a:prstGeom prst="ellipse">
              <a:avLst/>
            </a:prstGeom>
            <a:solidFill>
              <a:srgbClr val="4F81BD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prstClr val="white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CLIENT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478228" y="-478"/>
              <a:ext cx="1334050" cy="603489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385D8A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CLARITY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38435" y="4352865"/>
              <a:ext cx="2028010" cy="2576506"/>
            </a:xfrm>
            <a:prstGeom prst="rect">
              <a:avLst/>
            </a:prstGeom>
            <a:gradFill>
              <a:gsLst>
                <a:gs pos="100000">
                  <a:srgbClr val="F5FFE6"/>
                </a:gs>
                <a:gs pos="0">
                  <a:srgbClr val="DAFDA7"/>
                </a:gs>
                <a:gs pos="35000">
                  <a:srgbClr val="E4FDC2"/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Learning journey 2 - End of Workshop 1 Information and Preparation Material for Workshop 2: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b="1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STRATEGY</a:t>
              </a:r>
              <a:endParaRPr lang="en-GB" sz="1000" kern="0" dirty="0">
                <a:solidFill>
                  <a:srgbClr val="000000"/>
                </a:solidFill>
                <a:latin typeface="Calibri" pitchFamily="34" charset="0"/>
                <a:ea typeface="Times New Roman"/>
                <a:cs typeface="Calibri" pitchFamily="34" charset="0"/>
                <a:sym typeface="Arial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 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What is strategy?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Strategic positioning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Tools &amp; techniques for assessing client needs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Benchmarking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Performance management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 pitchFamily="34" charset="0"/>
                  <a:ea typeface="Times New Roman"/>
                  <a:cs typeface="Calibri" pitchFamily="34" charset="0"/>
                  <a:sym typeface="Arial"/>
                </a:rPr>
                <a:t>Preparation for workshop 2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434686" y="-13557"/>
              <a:ext cx="1334050" cy="605358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CHANGE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90026" y="4382759"/>
              <a:ext cx="2154760" cy="2546612"/>
            </a:xfrm>
            <a:prstGeom prst="rect">
              <a:avLst/>
            </a:prstGeom>
            <a:gradFill rotWithShape="1">
              <a:gsLst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F5FFE6"/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Learning journey 3 - End of Workshop 2 Information and Preparation Material for Workshop 3: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LEADERSHIP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Understanding management &amp; leadership styles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Leadership videos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Leading for an unpredictable future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Preparation for workshop 3 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912915" y="6996"/>
              <a:ext cx="1334050" cy="603489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CONFIRM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5397991" y="834691"/>
              <a:ext cx="0" cy="3549936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0" name="Straight Arrow Connector 19"/>
            <p:cNvCxnSpPr/>
            <p:nvPr/>
          </p:nvCxnSpPr>
          <p:spPr>
            <a:xfrm flipV="1">
              <a:off x="7818927" y="834691"/>
              <a:ext cx="0" cy="3544332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1" name="Oval 20"/>
            <p:cNvSpPr/>
            <p:nvPr/>
          </p:nvSpPr>
          <p:spPr>
            <a:xfrm>
              <a:off x="7389560" y="6996"/>
              <a:ext cx="1335634" cy="603489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CONTINUE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06917" y="4382759"/>
              <a:ext cx="2020088" cy="2546612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Learning journey 5 - End of Workshop 4 Information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b="1" kern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COMMUNICATION &amp; CONSOLIDATION</a:t>
              </a:r>
              <a:endParaRPr lang="en-GB" sz="1000" b="1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3420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Communication checklist 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Communicating across cultures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Good communication tools and tips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Assessment guidance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8867788" y="40627"/>
              <a:ext cx="1334050" cy="603489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FFFFFF"/>
                  </a:solidFill>
                  <a:latin typeface="Calibri"/>
                  <a:ea typeface="Times New Roman"/>
                  <a:cs typeface="Arial"/>
                  <a:sym typeface="Arial"/>
                </a:rPr>
                <a:t>CLOSE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4379023"/>
              <a:ext cx="1400594" cy="2550348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Learning Journey 1 –Preparation Material for Workshop 1: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228600" indent="-2286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Role of the consultant</a:t>
              </a:r>
            </a:p>
            <a:p>
              <a:pPr marL="228600" indent="-2286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The 7 Cs of consulting</a:t>
              </a:r>
            </a:p>
            <a:p>
              <a:pPr marL="228600" indent="-2286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Strategy</a:t>
              </a:r>
            </a:p>
            <a:p>
              <a:pPr marL="228600" indent="-2286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228600" indent="-2286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marL="228600" indent="-2286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367577" y="786113"/>
              <a:ext cx="0" cy="3592910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6" name="Rectangle 25"/>
            <p:cNvSpPr/>
            <p:nvPr/>
          </p:nvSpPr>
          <p:spPr>
            <a:xfrm>
              <a:off x="7844277" y="1802516"/>
              <a:ext cx="1983647" cy="1563841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WORKSHOP 4:</a:t>
              </a: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 Key concepts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Good and poor Communication examples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Ways of communication - VARK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Communication with Stakeholders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2788513" y="860848"/>
              <a:ext cx="12675" cy="3492017"/>
            </a:xfrm>
            <a:prstGeom prst="straightConnector1">
              <a:avLst/>
            </a:prstGeom>
            <a:ln>
              <a:solidFill>
                <a:srgbClr val="9BBB59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033328" y="4384627"/>
              <a:ext cx="2156344" cy="2544744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000" kern="0" dirty="0">
                <a:solidFill>
                  <a:srgbClr val="000000"/>
                </a:solidFill>
                <a:latin typeface="Calibri"/>
                <a:ea typeface="Times New Roman"/>
                <a:cs typeface="Arial"/>
                <a:sym typeface="Arial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Learning journey 4 - End of Workshop 3 Information and Preparation Material for Workshop 4: 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b="1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LEADERS AS CHANGE AGENTS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The 7 Cs of consulting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Linking theory and practice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How to get out of the box video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Creativity &amp; leadership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Preparation for workshop 4</a:t>
              </a:r>
            </a:p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  <a:p>
              <a:pPr marL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00" kern="0" dirty="0">
                  <a:solidFill>
                    <a:srgbClr val="000000"/>
                  </a:solidFill>
                  <a:latin typeface="Calibri"/>
                  <a:ea typeface="Times New Roman"/>
                  <a:cs typeface="Arial"/>
                  <a:sym typeface="Arial"/>
                </a:rPr>
                <a:t> </a:t>
              </a:r>
              <a:endParaRPr lang="en-GB" sz="1000" kern="0" dirty="0">
                <a:solidFill>
                  <a:srgbClr val="000000"/>
                </a:solidFill>
                <a:latin typeface="Times New Roman"/>
                <a:ea typeface="Times New Roman"/>
                <a:cs typeface="Arial"/>
                <a:sym typeface="Arial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10829925" y="1533525"/>
            <a:ext cx="9525" cy="3109913"/>
          </a:xfrm>
          <a:prstGeom prst="straightConnector1">
            <a:avLst/>
          </a:prstGeom>
          <a:noFill/>
          <a:ln w="38100" cap="flat" cmpd="sng" algn="ctr">
            <a:solidFill>
              <a:srgbClr val="9BBB59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" name="Oval 1"/>
          <p:cNvSpPr/>
          <p:nvPr/>
        </p:nvSpPr>
        <p:spPr>
          <a:xfrm>
            <a:off x="1284288" y="1404938"/>
            <a:ext cx="2281237" cy="1165225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5203" y="188641"/>
            <a:ext cx="8856984" cy="1512169"/>
          </a:xfrm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Key Elements of the Module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581653" y="1760836"/>
            <a:ext cx="9836150" cy="4672013"/>
          </a:xfrm>
        </p:spPr>
        <p:txBody>
          <a:bodyPr/>
          <a:lstStyle/>
          <a:p>
            <a:pPr marL="342900" marR="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Structure</a:t>
            </a:r>
          </a:p>
          <a:p>
            <a:pPr marL="800100" lvl="1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rgbClr val="0B5395"/>
                </a:solidFill>
                <a:latin typeface="Calibri" panose="020F0502020204030204" pitchFamily="34" charset="0"/>
              </a:rPr>
              <a:t>Workshops</a:t>
            </a:r>
          </a:p>
          <a:p>
            <a:pPr marL="800100" lvl="1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rgbClr val="0B5395"/>
                </a:solidFill>
                <a:latin typeface="Calibri" panose="020F0502020204030204" pitchFamily="34" charset="0"/>
              </a:rPr>
              <a:t>Independent online learning</a:t>
            </a:r>
          </a:p>
          <a:p>
            <a:pPr marL="342900" marR="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Expectations</a:t>
            </a:r>
          </a:p>
          <a:p>
            <a:pPr marL="342900" marR="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Moodle</a:t>
            </a:r>
          </a:p>
          <a:p>
            <a:pPr marL="342900" marR="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Resources: Coventry University and CMI</a:t>
            </a:r>
          </a:p>
          <a:p>
            <a:pPr marL="342900" marR="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The Reflective Log</a:t>
            </a:r>
          </a:p>
          <a:p>
            <a:pPr marL="342900" marR="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Assessment</a:t>
            </a:r>
          </a:p>
          <a:p>
            <a:pPr marL="342900" marR="0" indent="-342900" eaLnBrk="1" hangingPunct="1">
              <a:buFont typeface="Arial" panose="020B0604020202020204" pitchFamily="34" charset="0"/>
              <a:buChar char="•"/>
            </a:pPr>
            <a:endParaRPr lang="en-GB" alt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504" y="116634"/>
            <a:ext cx="8784976" cy="1178123"/>
          </a:xfrm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5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Assignment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1"/>
          </p:nvPr>
        </p:nvSpPr>
        <p:spPr>
          <a:xfrm>
            <a:off x="1321207" y="1304925"/>
            <a:ext cx="9755187" cy="5187950"/>
          </a:xfrm>
        </p:spPr>
        <p:txBody>
          <a:bodyPr/>
          <a:lstStyle/>
          <a:p>
            <a:pPr marR="0" algn="ctr" eaLnBrk="1" hangingPunct="1"/>
            <a:r>
              <a:rPr lang="en-GB" altLang="en-US" sz="3200" i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You have been successful in securing your first consultancy role with International Management Consultancy. It is your first day and</a:t>
            </a:r>
            <a:r>
              <a:rPr lang="en-GB" altLang="en-US" sz="3200" i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…</a:t>
            </a:r>
          </a:p>
          <a:p>
            <a:pPr marR="0" algn="ctr" eaLnBrk="1" hangingPunct="1"/>
            <a:endParaRPr lang="en-GB" altLang="en-US" sz="2000" i="1" dirty="0" smtClean="0">
              <a:solidFill>
                <a:srgbClr val="02303E"/>
              </a:solidFill>
              <a:latin typeface="Calibri" panose="020F0502020204030204" pitchFamily="34" charset="0"/>
            </a:endParaRPr>
          </a:p>
          <a:p>
            <a:pPr marR="0" algn="l" eaLnBrk="1" hangingPunct="1"/>
            <a:r>
              <a:rPr lang="en-GB" altLang="en-US" sz="2800" b="1" dirty="0" smtClean="0">
                <a:solidFill>
                  <a:srgbClr val="03495C"/>
                </a:solidFill>
                <a:latin typeface="Calibri" panose="020F0502020204030204" pitchFamily="34" charset="0"/>
              </a:rPr>
              <a:t>See </a:t>
            </a:r>
            <a:r>
              <a:rPr lang="en-GB" altLang="en-US" sz="2800" b="1" dirty="0" smtClean="0">
                <a:solidFill>
                  <a:srgbClr val="03495C"/>
                </a:solidFill>
                <a:latin typeface="Calibri" panose="020F0502020204030204" pitchFamily="34" charset="0"/>
              </a:rPr>
              <a:t>Moodle:</a:t>
            </a:r>
          </a:p>
          <a:p>
            <a:pPr marR="0" algn="l" eaLnBrk="1" hangingPunct="1"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rgbClr val="03495C"/>
                </a:solidFill>
                <a:latin typeface="Calibri" panose="020F0502020204030204" pitchFamily="34" charset="0"/>
              </a:rPr>
              <a:t> Assignment Brief</a:t>
            </a:r>
          </a:p>
          <a:p>
            <a:pPr marR="0" algn="l" eaLnBrk="1" hangingPunct="1"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rgbClr val="03495C"/>
                </a:solidFill>
                <a:latin typeface="Calibri" panose="020F0502020204030204" pitchFamily="34" charset="0"/>
              </a:rPr>
              <a:t> Report template </a:t>
            </a:r>
          </a:p>
          <a:p>
            <a:pPr marR="0" algn="l" eaLnBrk="1" hangingPunct="1"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rgbClr val="03495C"/>
                </a:solidFill>
                <a:latin typeface="Calibri" panose="020F0502020204030204" pitchFamily="34" charset="0"/>
              </a:rPr>
              <a:t> Further Assignment Guidance</a:t>
            </a:r>
          </a:p>
          <a:p>
            <a:pPr marR="0" algn="l" eaLnBrk="1" hangingPunct="1">
              <a:buFont typeface="Arial" panose="020B0604020202020204" pitchFamily="34" charset="0"/>
              <a:buChar char="•"/>
            </a:pPr>
            <a:r>
              <a:rPr lang="en-GB" altLang="en-US" sz="2800" dirty="0" smtClean="0">
                <a:solidFill>
                  <a:srgbClr val="03495C"/>
                </a:solidFill>
                <a:latin typeface="Calibri" panose="020F0502020204030204" pitchFamily="34" charset="0"/>
              </a:rPr>
              <a:t> Video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63768" y="23581"/>
            <a:ext cx="8712968" cy="2057146"/>
          </a:xfrm>
          <a:extLst/>
        </p:spPr>
        <p:txBody>
          <a:bodyPr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Activity 2</a:t>
            </a:r>
            <a:br>
              <a:rPr lang="en-GB" sz="4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</a:br>
            <a:r>
              <a:rPr lang="en-GB" sz="4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What is the Role of a Consultant?</a:t>
            </a:r>
            <a:endParaRPr lang="en-US" sz="9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9459" name="Subtitle 2"/>
          <p:cNvSpPr>
            <a:spLocks noGrp="1"/>
          </p:cNvSpPr>
          <p:nvPr>
            <p:ph type="subTitle" idx="1"/>
          </p:nvPr>
        </p:nvSpPr>
        <p:spPr>
          <a:xfrm>
            <a:off x="659027" y="2406650"/>
            <a:ext cx="10994811" cy="4433888"/>
          </a:xfrm>
        </p:spPr>
        <p:txBody>
          <a:bodyPr/>
          <a:lstStyle/>
          <a:p>
            <a:pPr marR="0" algn="l" eaLnBrk="1" hangingPunct="1"/>
            <a:r>
              <a:rPr lang="en-GB" altLang="en-US" sz="32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A company is paying you well </a:t>
            </a:r>
          </a:p>
          <a:p>
            <a:pPr marR="0" algn="l" eaLnBrk="1" hangingPunct="1"/>
            <a:r>
              <a:rPr lang="en-GB" altLang="en-US" sz="32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to help them improve their </a:t>
            </a:r>
          </a:p>
          <a:p>
            <a:pPr marR="0" algn="l" eaLnBrk="1" hangingPunct="1"/>
            <a:r>
              <a:rPr lang="en-GB" altLang="en-US" sz="32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position in the market place.</a:t>
            </a:r>
          </a:p>
          <a:p>
            <a:pPr marR="0" algn="l" eaLnBrk="1" hangingPunct="1"/>
            <a:r>
              <a:rPr lang="en-GB" altLang="en-US" sz="30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 </a:t>
            </a:r>
          </a:p>
          <a:p>
            <a:pPr marR="0" algn="l" eaLnBrk="1" hangingPunct="1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What do you need to do to help them?  </a:t>
            </a:r>
          </a:p>
          <a:p>
            <a:pPr marR="0" algn="l" eaLnBrk="1" hangingPunct="1"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What makes a good consultant? </a:t>
            </a:r>
          </a:p>
          <a:p>
            <a:pPr marR="0" algn="l" eaLnBrk="1" hangingPunct="1"/>
            <a:endParaRPr lang="en-GB" altLang="en-US" sz="2000" dirty="0" smtClean="0">
              <a:solidFill>
                <a:schemeClr val="bg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0" eaLnBrk="1" hangingPunct="1"/>
            <a:endParaRPr lang="en-GB" altLang="en-US" dirty="0" smtClean="0"/>
          </a:p>
          <a:p>
            <a:pPr marR="0" eaLnBrk="1" hangingPunct="1"/>
            <a:endParaRPr lang="en-GB" altLang="en-US" dirty="0" smtClean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2406650"/>
            <a:ext cx="3557587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504" y="181949"/>
            <a:ext cx="8784976" cy="1246802"/>
          </a:xfrm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5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 Good </a:t>
            </a:r>
            <a:r>
              <a:rPr lang="en-GB" sz="54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Consultant:</a:t>
            </a:r>
            <a:endParaRPr lang="en-GB" sz="5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161" y="1428751"/>
            <a:ext cx="9940925" cy="4627417"/>
          </a:xfrm>
        </p:spPr>
        <p:txBody>
          <a:bodyPr/>
          <a:lstStyle/>
          <a:p>
            <a:pPr marL="342900" marR="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Self confident</a:t>
            </a:r>
          </a:p>
          <a:p>
            <a:pPr marL="342900" marR="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Understands  business</a:t>
            </a:r>
          </a:p>
          <a:p>
            <a:pPr marL="342900" marR="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Has transferable skills</a:t>
            </a:r>
          </a:p>
          <a:p>
            <a:pPr marL="342900" marR="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Can simplify and explain a problem</a:t>
            </a:r>
          </a:p>
          <a:p>
            <a:pPr marL="342900" marR="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Has more than one solution to a problem</a:t>
            </a:r>
          </a:p>
          <a:p>
            <a:pPr marL="342900" marR="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A good listener</a:t>
            </a:r>
          </a:p>
          <a:p>
            <a:pPr marL="342900" marR="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A team player</a:t>
            </a:r>
          </a:p>
          <a:p>
            <a:pPr marL="342900" marR="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Can market themselves</a:t>
            </a:r>
          </a:p>
          <a:p>
            <a:pPr marL="342900" marR="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Gains client trust</a:t>
            </a:r>
          </a:p>
          <a:p>
            <a:pPr marL="342900" marR="0" indent="-342900" algn="l" eaLnBrk="1" hangingPunct="1"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Remembers who is the star – </a:t>
            </a:r>
            <a:r>
              <a:rPr lang="en-GB" altLang="en-US" sz="3200" b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and it’s not you!</a:t>
            </a:r>
          </a:p>
          <a:p>
            <a:pPr marR="0" eaLnBrk="1" hangingPunct="1"/>
            <a:r>
              <a:rPr lang="en-GB" altLang="en-US" sz="1600" i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Ross and Mukherjee, 2015    </a:t>
            </a: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2557463" y="64389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2842" y="588895"/>
            <a:ext cx="8928992" cy="1728193"/>
          </a:xfrm>
          <a:extLst/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800" kern="1000" spc="-15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Activity 3</a:t>
            </a:r>
            <a:br>
              <a:rPr lang="en-GB" sz="4800" kern="1000" spc="-15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</a:br>
            <a:r>
              <a:rPr lang="en-GB" sz="4800" kern="1000" spc="-15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Needs versus Wants</a:t>
            </a:r>
            <a:endParaRPr lang="en-GB" sz="8800" kern="1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555" name="Subtitle 2"/>
          <p:cNvSpPr>
            <a:spLocks noGrp="1"/>
          </p:cNvSpPr>
          <p:nvPr>
            <p:ph type="subTitle" idx="1"/>
          </p:nvPr>
        </p:nvSpPr>
        <p:spPr>
          <a:xfrm>
            <a:off x="625475" y="2725738"/>
            <a:ext cx="6494463" cy="3400425"/>
          </a:xfrm>
        </p:spPr>
        <p:txBody>
          <a:bodyPr/>
          <a:lstStyle/>
          <a:p>
            <a:pPr marR="0" algn="l" eaLnBrk="1" hangingPunct="1"/>
            <a:r>
              <a:rPr lang="en-GB" altLang="en-US" sz="36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In groups, draw up </a:t>
            </a:r>
            <a:r>
              <a:rPr lang="en-GB" altLang="en-US" sz="3600" b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two</a:t>
            </a:r>
            <a:r>
              <a:rPr lang="en-GB" altLang="en-US" sz="36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 lists: </a:t>
            </a:r>
          </a:p>
          <a:p>
            <a:pPr marL="1028700" lvl="1" indent="-571500" algn="l" eaLnBrk="1" hangingPunct="1">
              <a:buFont typeface="Wingdings 2" panose="05020102010507070707" pitchFamily="18" charset="2"/>
              <a:buAutoNum type="romanLcPeriod"/>
            </a:pPr>
            <a:r>
              <a:rPr lang="en-GB" altLang="en-US" sz="32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what you </a:t>
            </a:r>
            <a:r>
              <a:rPr lang="en-GB" altLang="en-US" sz="3200" b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need -</a:t>
            </a:r>
            <a:endParaRPr lang="en-GB" altLang="en-US" sz="3200" dirty="0" smtClean="0">
              <a:solidFill>
                <a:srgbClr val="02303E"/>
              </a:solidFill>
              <a:latin typeface="Calibri" panose="020F0502020204030204" pitchFamily="34" charset="0"/>
            </a:endParaRPr>
          </a:p>
          <a:p>
            <a:pPr marL="1028700" lvl="1" indent="-571500" algn="l" eaLnBrk="1" hangingPunct="1">
              <a:buFont typeface="Wingdings 2" panose="05020102010507070707" pitchFamily="18" charset="2"/>
              <a:buAutoNum type="romanLcPeriod"/>
            </a:pPr>
            <a:r>
              <a:rPr lang="en-GB" altLang="en-US" sz="32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what you </a:t>
            </a:r>
            <a:r>
              <a:rPr lang="en-GB" altLang="en-US" sz="3200" b="1" dirty="0" smtClean="0">
                <a:solidFill>
                  <a:srgbClr val="02303E"/>
                </a:solidFill>
                <a:latin typeface="Calibri" panose="020F0502020204030204" pitchFamily="34" charset="0"/>
              </a:rPr>
              <a:t>want</a:t>
            </a:r>
            <a:r>
              <a:rPr lang="en-GB" altLang="en-US" sz="32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 -</a:t>
            </a:r>
          </a:p>
          <a:p>
            <a:pPr marR="0" algn="l" eaLnBrk="1" hangingPunct="1"/>
            <a:r>
              <a:rPr lang="en-GB" altLang="en-US" sz="3600" dirty="0" smtClean="0">
                <a:solidFill>
                  <a:srgbClr val="02303E"/>
                </a:solidFill>
                <a:latin typeface="Calibri" panose="020F0502020204030204" pitchFamily="34" charset="0"/>
              </a:rPr>
              <a:t>from a mobile phone</a:t>
            </a:r>
          </a:p>
          <a:p>
            <a:pPr marR="0" eaLnBrk="1" hangingPunct="1"/>
            <a:endParaRPr lang="en-GB" altLang="en-US" dirty="0" smtClean="0"/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2465388" y="63738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2862263" y="6492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2725738"/>
            <a:ext cx="2895600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Custom 1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1709</TotalTime>
  <Words>1406</Words>
  <Application>Microsoft Office PowerPoint</Application>
  <PresentationFormat>Widescreen</PresentationFormat>
  <Paragraphs>346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Century Gothic</vt:lpstr>
      <vt:lpstr>Palatino Linotype</vt:lpstr>
      <vt:lpstr>Times New Roman</vt:lpstr>
      <vt:lpstr>Verdana</vt:lpstr>
      <vt:lpstr>Wingdings</vt:lpstr>
      <vt:lpstr>Wingdings 2</vt:lpstr>
      <vt:lpstr>Presentation on brainstorming</vt:lpstr>
      <vt:lpstr>Welcome! Workshop 1: Strategy</vt:lpstr>
      <vt:lpstr>Activity 1:  People Bingo - getting to know each other….</vt:lpstr>
      <vt:lpstr>Workshop Learning Outcomes</vt:lpstr>
      <vt:lpstr>PowerPoint Presentation</vt:lpstr>
      <vt:lpstr>Key Elements of the Module</vt:lpstr>
      <vt:lpstr>Assignment</vt:lpstr>
      <vt:lpstr>Activity 2 What is the Role of a Consultant?</vt:lpstr>
      <vt:lpstr>A Good Consultant:</vt:lpstr>
      <vt:lpstr>Activity 3 Needs versus Wants</vt:lpstr>
      <vt:lpstr>Coffee Time</vt:lpstr>
      <vt:lpstr>What is Strategy?</vt:lpstr>
      <vt:lpstr>PowerPoint Presentation</vt:lpstr>
      <vt:lpstr>Purpose</vt:lpstr>
      <vt:lpstr>Goals &amp; Objectives</vt:lpstr>
      <vt:lpstr>Capabilities</vt:lpstr>
      <vt:lpstr>Capabilities</vt:lpstr>
      <vt:lpstr>PowerPoint Presentation</vt:lpstr>
      <vt:lpstr>Culture</vt:lpstr>
      <vt:lpstr>Culture</vt:lpstr>
      <vt:lpstr>Evaluating  Strategies</vt:lpstr>
      <vt:lpstr>Evaluating strategies - performance</vt:lpstr>
      <vt:lpstr>Evaluating strategies - performance</vt:lpstr>
      <vt:lpstr>Is it realistic?</vt:lpstr>
      <vt:lpstr>Tools and Techniques</vt:lpstr>
      <vt:lpstr>Activity 4 Using Strategic Tools</vt:lpstr>
      <vt:lpstr>Points for Discussion - using tools</vt:lpstr>
      <vt:lpstr>End of Workshop Reflection</vt:lpstr>
      <vt:lpstr>Next steps…</vt:lpstr>
      <vt:lpstr>Points to Remember</vt:lpstr>
      <vt:lpstr>Summary </vt:lpstr>
      <vt:lpstr>References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Workshop 1: Strategy</dc:title>
  <dc:creator>Jacqueline Shanley</dc:creator>
  <cp:lastModifiedBy>Stella-Maris Orim</cp:lastModifiedBy>
  <cp:revision>23</cp:revision>
  <cp:lastPrinted>2018-09-13T10:56:37Z</cp:lastPrinted>
  <dcterms:created xsi:type="dcterms:W3CDTF">2017-10-12T13:46:41Z</dcterms:created>
  <dcterms:modified xsi:type="dcterms:W3CDTF">2018-09-14T12:32:02Z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