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25"/>
  </p:notesMasterIdLst>
  <p:sldIdLst>
    <p:sldId id="279" r:id="rId2"/>
    <p:sldId id="257" r:id="rId3"/>
    <p:sldId id="258" r:id="rId4"/>
    <p:sldId id="284" r:id="rId5"/>
    <p:sldId id="259" r:id="rId6"/>
    <p:sldId id="265" r:id="rId7"/>
    <p:sldId id="260" r:id="rId8"/>
    <p:sldId id="290" r:id="rId9"/>
    <p:sldId id="268" r:id="rId10"/>
    <p:sldId id="288" r:id="rId11"/>
    <p:sldId id="289" r:id="rId12"/>
    <p:sldId id="291" r:id="rId13"/>
    <p:sldId id="271" r:id="rId14"/>
    <p:sldId id="272" r:id="rId15"/>
    <p:sldId id="274" r:id="rId16"/>
    <p:sldId id="285" r:id="rId17"/>
    <p:sldId id="286" r:id="rId18"/>
    <p:sldId id="275" r:id="rId19"/>
    <p:sldId id="276" r:id="rId20"/>
    <p:sldId id="277" r:id="rId21"/>
    <p:sldId id="278" r:id="rId22"/>
    <p:sldId id="292" r:id="rId23"/>
    <p:sldId id="293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F543"/>
    <a:srgbClr val="385D8A"/>
    <a:srgbClr val="9BBB59"/>
    <a:srgbClr val="FFE5E5"/>
    <a:srgbClr val="FFBEBD"/>
    <a:srgbClr val="FFA2A1"/>
    <a:srgbClr val="4F81BD"/>
    <a:srgbClr val="F5FFE6"/>
    <a:srgbClr val="E4FDC2"/>
    <a:srgbClr val="DAF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336"/>
  </p:normalViewPr>
  <p:slideViewPr>
    <p:cSldViewPr>
      <p:cViewPr varScale="1">
        <p:scale>
          <a:sx n="77" d="100"/>
          <a:sy n="77" d="100"/>
        </p:scale>
        <p:origin x="26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2419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scientific-contributions/2084504281_K_Vipin?_sg=WuqU3m83k5dSD8GG2AQ2WygY_jKLFCdxtyaQPm9XGP6t27S6DQJQJSaG5--u-sOhnweTNVU.n7BF1B9XWywXqlZ_4re2Xrnct4E1ae6NC8uTVqhyw-VHWv3V26uBBMkk7M4Wj3-xqxHbVzyjdspz9AoFFhrz2A" TargetMode="External"/><Relationship Id="rId4" Type="http://schemas.openxmlformats.org/officeDocument/2006/relationships/hyperlink" Target="https://www.researchgate.net/profile/Vipin_Sharma35?_sg=WuqU3m83k5dSD8GG2AQ2WygY_jKLFCdxtyaQPm9XGP6t27S6DQJQJSaG5--u-sOhnweTNVU.n7BF1B9XWywXqlZ_4re2Xrnct4E1ae6NC8uTVqhyw-VHWv3V26uBBMkk7M4Wj3-xqxHbVzyjdspz9AoFFhrz2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88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38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423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98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706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06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753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054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049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75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26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58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9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566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94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paper as below for critique</a:t>
            </a:r>
          </a:p>
          <a:p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January 2011</a:t>
            </a:r>
          </a:p>
          <a:p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Conference: Decoding Non-Verbal Communication” in Second International Seminar on “Teaching and learning of ESL in Technical Education – Overcoming the Odds</a:t>
            </a:r>
          </a:p>
          <a:p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 Vipin</a:t>
            </a:r>
            <a:endParaRPr lang="en-US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Vipin Sharma</a:t>
            </a:r>
            <a:endParaRPr lang="en-US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also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www.bl.uk</a:t>
            </a:r>
            <a:r>
              <a:rPr lang="en-US" dirty="0" smtClean="0"/>
              <a:t>/people/albert-</a:t>
            </a:r>
            <a:r>
              <a:rPr lang="en-US" dirty="0" err="1" smtClean="0"/>
              <a:t>mehrabian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3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09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Kettley</a:t>
            </a:r>
            <a:r>
              <a:rPr lang="en-US" dirty="0" smtClean="0"/>
              <a:t> P.</a:t>
            </a:r>
            <a:r>
              <a:rPr lang="en-US" baseline="0" dirty="0" smtClean="0"/>
              <a:t> and Strebler M. (1997) ‘</a:t>
            </a:r>
            <a:r>
              <a:rPr lang="en-US" i="1" cap="none" baseline="0" dirty="0" smtClean="0"/>
              <a:t>Changing Roles for Senior Managers</a:t>
            </a:r>
            <a:r>
              <a:rPr lang="en-US" cap="none" baseline="0" dirty="0" smtClean="0"/>
              <a:t>’ IES Report 327</a:t>
            </a:r>
            <a:endParaRPr lang="en-US" cap="none" baseline="0" dirty="0"/>
          </a:p>
        </p:txBody>
      </p:sp>
    </p:spTree>
    <p:extLst>
      <p:ext uri="{BB962C8B-B14F-4D97-AF65-F5344CB8AC3E}">
        <p14:creationId xmlns:p14="http://schemas.microsoft.com/office/powerpoint/2010/main" val="98067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5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18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85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4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/>
          <a:lstStyle>
            <a:lvl1pPr lvl="0">
              <a:spcBef>
                <a:spcPts val="0"/>
              </a:spcBef>
              <a:defRPr sz="36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4"/>
            <a:ext cx="8520600" cy="4555200"/>
          </a:xfrm>
          <a:prstGeom prst="rect">
            <a:avLst/>
          </a:prstGeom>
        </p:spPr>
        <p:txBody>
          <a:bodyPr lIns="91415" tIns="91415" rIns="91415" bIns="9141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800"/>
          </a:xfrm>
          <a:prstGeom prst="rect">
            <a:avLst/>
          </a:prstGeom>
        </p:spPr>
        <p:txBody>
          <a:bodyPr lIns="91415" tIns="91415" rIns="91415" bIns="9141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1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18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411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808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32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4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5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72C267-1D3F-A642-9FD6-0192604797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 smtClean="0"/>
              <a:t>Lorem ipsum dolor sit amet consecteteur adipiscing elit</a:t>
            </a:r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02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de.managers.org.uk/coventry/content.aspx?id=80965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://mde.managers.org.uk/coventry/content.aspx?id=80839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://mde.managers.org.uk/coventry/svideoplayback.aspx?id=82793&amp;Digest=CClVhMn8BjzoGb/OQce+Ug" TargetMode="External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i.org/publications/5186-planning-tools-how-write-communications-strategy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de.managers.org.uk/temp_access/content.aspx?id=79854" TargetMode="External"/><Relationship Id="rId4" Type="http://schemas.openxmlformats.org/officeDocument/2006/relationships/hyperlink" Target="http://mde.managers.org.uk/temp_access/content.aspx?id=80965" TargetMode="External"/><Relationship Id="rId5" Type="http://schemas.openxmlformats.org/officeDocument/2006/relationships/hyperlink" Target="http://mde.managers.org.uk/temp_access/content.aspx?id=1094178" TargetMode="External"/><Relationship Id="rId6" Type="http://schemas.openxmlformats.org/officeDocument/2006/relationships/hyperlink" Target="http://web.a.ebscohost.com/ehost/pdfviewer/pdfviewer?sid=70e7b68c-ce5c-4803-b140-4b5111a5fe26@sessionmgr4003&amp;vid=0&amp;hid=4207" TargetMode="External"/><Relationship Id="rId7" Type="http://schemas.openxmlformats.org/officeDocument/2006/relationships/hyperlink" Target="http://lib.myilibrary.com/Open.aspx?id=289758" TargetMode="External"/><Relationship Id="rId8" Type="http://schemas.openxmlformats.org/officeDocument/2006/relationships/hyperlink" Target="http://lib.myilibrary.com/Open.aspx?id=697729" TargetMode="External"/><Relationship Id="rId9" Type="http://schemas.openxmlformats.org/officeDocument/2006/relationships/hyperlink" Target="http://mde.managers.org.uk/temp_access/svideoplayback.aspx?id=81512&amp;Digest=hUaVbc4p5dadT4kXdjqNqg" TargetMode="External"/><Relationship Id="rId10" Type="http://schemas.openxmlformats.org/officeDocument/2006/relationships/hyperlink" Target="http://mde.managers.org.uk/temp_access/svideoplayback.aspx?id=81843&amp;Digest=2um/Ly/J7MuSDiMdOVud8A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de.managers.org.uk/temp_access/content.aspx?id=79854" TargetMode="External"/><Relationship Id="rId4" Type="http://schemas.openxmlformats.org/officeDocument/2006/relationships/hyperlink" Target="http://mde.managers.org.uk/temp_access/content.aspx?id=80965" TargetMode="External"/><Relationship Id="rId5" Type="http://schemas.openxmlformats.org/officeDocument/2006/relationships/hyperlink" Target="http://mde.managers.org.uk/temp_access/content.aspx?id=1094178" TargetMode="External"/><Relationship Id="rId6" Type="http://schemas.openxmlformats.org/officeDocument/2006/relationships/hyperlink" Target="http://web.a.ebscohost.com/ehost/pdfviewer/pdfviewer?sid=70e7b68c-ce5c-4803-b140-4b5111a5fe26@sessionmgr4003&amp;vid=0&amp;hid=4207" TargetMode="External"/><Relationship Id="rId7" Type="http://schemas.openxmlformats.org/officeDocument/2006/relationships/hyperlink" Target="http://lib.myilibrary.com/Open.aspx?id=289758" TargetMode="External"/><Relationship Id="rId8" Type="http://schemas.openxmlformats.org/officeDocument/2006/relationships/hyperlink" Target="http://lib.myilibrary.com/Open.aspx?id=697729" TargetMode="External"/><Relationship Id="rId9" Type="http://schemas.openxmlformats.org/officeDocument/2006/relationships/hyperlink" Target="http://mde.managers.org.uk/temp_access/svideoplayback.aspx?id=81512&amp;Digest=hUaVbc4p5dadT4kXdjqNqg" TargetMode="External"/><Relationship Id="rId10" Type="http://schemas.openxmlformats.org/officeDocument/2006/relationships/hyperlink" Target="http://mde.managers.org.uk/temp_access/svideoplayback.aspx?id=81843&amp;Digest=2um/Ly/J7MuSDiMdOVud8A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.uk/people/albert-mehrabian" TargetMode="External"/><Relationship Id="rId4" Type="http://schemas.openxmlformats.org/officeDocument/2006/relationships/hyperlink" Target="https://www.researchgate.net/profile/Vipin_Sharma35?_sg=WuqU3m83k5dSD8GG2AQ2WygY_jKLFCdxtyaQPm9XGP6t27S6DQJQJSaG5--u-sOhnweTNVU.n7BF1B9XWywXqlZ_4re2Xrnct4E1ae6NC8uTVqhyw-VHWv3V26uBBMkk7M4Wj3-xqxHbVzyjdspz9AoFFhrz2A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de.managers.org.uk/coventry/login.aspx?ReturnUrl=/coventry/Searchsummary.aspx?term=Brand&amp;term=Brand" TargetMode="External"/><Relationship Id="rId4" Type="http://schemas.openxmlformats.org/officeDocument/2006/relationships/hyperlink" Target="http://mde.managers.org.uk/coventry/Searchsummary.aspx?term=communication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.uk/people/albert-mehrabian" TargetMode="External"/><Relationship Id="rId4" Type="http://schemas.openxmlformats.org/officeDocument/2006/relationships/hyperlink" Target="https://www.researchgate.net/profile/Vipin_Sharma35?_sg=WuqU3m83k5dSD8GG2AQ2WygY_jKLFCdxtyaQPm9XGP6t27S6DQJQJSaG5--u-sOhnweTNVU.n7BF1B9XWywXqlZ_4re2Xrnct4E1ae6NC8uTVqhyw-VHWv3V26uBBMkk7M4Wj3-xqxHbVzyjdspz9AoFFhrz2A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510272" y="489300"/>
            <a:ext cx="6123456" cy="1324744"/>
          </a:xfrm>
          <a:prstGeom prst="rect">
            <a:avLst/>
          </a:prstGeom>
        </p:spPr>
        <p:txBody>
          <a:bodyPr lIns="91415" tIns="91415" rIns="91415" bIns="91415" anchor="b" anchorCtr="0">
            <a:noAutofit/>
          </a:bodyPr>
          <a:lstStyle/>
          <a:p>
            <a:pPr algn="ctr"/>
            <a:r>
              <a:rPr lang="en-GB" sz="4400" dirty="0"/>
              <a:t>M001CRB: Workshop 4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44652" y="1814044"/>
            <a:ext cx="7854696" cy="1752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 algn="ctr">
              <a:buClr>
                <a:schemeClr val="dk1"/>
              </a:buClr>
              <a:buSzPct val="36666"/>
            </a:pPr>
            <a:r>
              <a:rPr lang="en-GB" sz="3000" b="1" i="1" dirty="0">
                <a:latin typeface="Calibri" panose="020F0502020204030204" pitchFamily="34" charset="0"/>
              </a:rPr>
              <a:t>Managers as effective leaders:</a:t>
            </a:r>
            <a:br>
              <a:rPr lang="en-GB" sz="3000" b="1" i="1" dirty="0">
                <a:latin typeface="Calibri" panose="020F0502020204030204" pitchFamily="34" charset="0"/>
              </a:rPr>
            </a:br>
            <a:r>
              <a:rPr lang="en-GB" sz="3000" b="1" i="1" dirty="0">
                <a:latin typeface="Calibri" panose="020F0502020204030204" pitchFamily="34" charset="0"/>
              </a:rPr>
              <a:t>contribution to creating and communicating the organisation</a:t>
            </a:r>
          </a:p>
        </p:txBody>
      </p:sp>
      <p:pic>
        <p:nvPicPr>
          <p:cNvPr id="4098" name="Picture 2" descr="Image result for loudhailer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68" y="3760964"/>
            <a:ext cx="3014464" cy="22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ommunication Cycle Illustrated">
            <a:extLst>
              <a:ext uri="{FF2B5EF4-FFF2-40B4-BE49-F238E27FC236}">
                <a16:creationId xmlns="" xmlns:a16="http://schemas.microsoft.com/office/drawing/2014/main" id="{B5EE4911-541C-4642-9FFF-B7E2500D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5" y="1052736"/>
            <a:ext cx="661324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CAFFEDE-A81D-4F46-AED0-751389F266A6}"/>
              </a:ext>
            </a:extLst>
          </p:cNvPr>
          <p:cNvSpPr txBox="1"/>
          <p:nvPr/>
        </p:nvSpPr>
        <p:spPr>
          <a:xfrm>
            <a:off x="2921330" y="5528265"/>
            <a:ext cx="35982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Adapted from Shannon and Weaver (1949)</a:t>
            </a:r>
          </a:p>
        </p:txBody>
      </p:sp>
    </p:spTree>
    <p:extLst>
      <p:ext uri="{BB962C8B-B14F-4D97-AF65-F5344CB8AC3E}">
        <p14:creationId xmlns:p14="http://schemas.microsoft.com/office/powerpoint/2010/main" val="106955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and Leadership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004716" cy="455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Kettley</a:t>
            </a:r>
            <a:r>
              <a:rPr lang="en-US" sz="2400" dirty="0" smtClean="0"/>
              <a:t> and Strebler (1997) identified the following key soft skills for leadership:</a:t>
            </a:r>
          </a:p>
          <a:p>
            <a:endParaRPr lang="en-US" sz="2400" dirty="0"/>
          </a:p>
          <a:p>
            <a:pPr lvl="1"/>
            <a:r>
              <a:rPr lang="en-US" sz="2200" dirty="0" smtClean="0"/>
              <a:t>Gaining trust</a:t>
            </a:r>
          </a:p>
          <a:p>
            <a:pPr lvl="1"/>
            <a:r>
              <a:rPr lang="en-US" sz="2200" dirty="0" smtClean="0"/>
              <a:t>Developing people</a:t>
            </a:r>
          </a:p>
          <a:p>
            <a:pPr lvl="1"/>
            <a:r>
              <a:rPr lang="en-US" sz="2200" dirty="0" smtClean="0"/>
              <a:t>Encouraging and empowering others</a:t>
            </a:r>
          </a:p>
          <a:p>
            <a:pPr lvl="1"/>
            <a:r>
              <a:rPr lang="en-US" sz="2200" dirty="0" smtClean="0"/>
              <a:t>Nurturing effective relationships</a:t>
            </a:r>
          </a:p>
          <a:p>
            <a:pPr lvl="1"/>
            <a:r>
              <a:rPr lang="en-US" sz="2200" dirty="0" smtClean="0"/>
              <a:t>Communicating and influencing</a:t>
            </a:r>
          </a:p>
          <a:p>
            <a:pPr lvl="1"/>
            <a:r>
              <a:rPr lang="en-US" sz="2200" dirty="0" smtClean="0"/>
              <a:t>Working with new information, concepts and strategies</a:t>
            </a:r>
          </a:p>
          <a:p>
            <a:pPr lvl="1"/>
            <a:r>
              <a:rPr lang="en-US" sz="2200" dirty="0" smtClean="0"/>
              <a:t>Managing themselves effectively</a:t>
            </a:r>
          </a:p>
          <a:p>
            <a:pPr lvl="1"/>
            <a:r>
              <a:rPr lang="en-US" sz="2200" dirty="0" smtClean="0"/>
              <a:t>Seeking and using feedback</a:t>
            </a:r>
          </a:p>
          <a:p>
            <a:pPr lvl="1"/>
            <a:r>
              <a:rPr lang="en-US" sz="2200" dirty="0" smtClean="0"/>
              <a:t>Tenacity and integrity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and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004716" cy="45552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dirty="0" smtClean="0"/>
              <a:t>Discussion Groups</a:t>
            </a:r>
          </a:p>
          <a:p>
            <a:endParaRPr lang="en-US" dirty="0"/>
          </a:p>
          <a:p>
            <a:r>
              <a:rPr lang="en-US" sz="3200" dirty="0" smtClean="0"/>
              <a:t>You are a new CEO for one of the following:</a:t>
            </a:r>
          </a:p>
          <a:p>
            <a:pPr lvl="2"/>
            <a:r>
              <a:rPr lang="en-US" sz="3200" dirty="0" smtClean="0"/>
              <a:t>Royal Shakespeare Company Stratford</a:t>
            </a:r>
          </a:p>
          <a:p>
            <a:pPr lvl="2"/>
            <a:r>
              <a:rPr lang="en-US" sz="3200" dirty="0" smtClean="0"/>
              <a:t>Airbus</a:t>
            </a:r>
          </a:p>
          <a:p>
            <a:pPr lvl="2"/>
            <a:r>
              <a:rPr lang="en-US" sz="3200" dirty="0" smtClean="0"/>
              <a:t>Marks and Spencer PLC</a:t>
            </a:r>
          </a:p>
          <a:p>
            <a:pPr lvl="2"/>
            <a:r>
              <a:rPr lang="en-US" sz="3200" dirty="0" smtClean="0"/>
              <a:t>University Hospital Coventry</a:t>
            </a:r>
          </a:p>
          <a:p>
            <a:r>
              <a:rPr lang="en-US" sz="3400" dirty="0" smtClean="0"/>
              <a:t>Define your new vision for the company and set out your plan to communicate this </a:t>
            </a:r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2600" dirty="0" smtClean="0"/>
              <a:t>(based on </a:t>
            </a:r>
            <a:r>
              <a:rPr lang="en-US" sz="2600" dirty="0" err="1" smtClean="0"/>
              <a:t>Kettley</a:t>
            </a:r>
            <a:r>
              <a:rPr lang="en-US" sz="2600" dirty="0" smtClean="0"/>
              <a:t> and Strebler slide)</a:t>
            </a:r>
          </a:p>
          <a:p>
            <a:r>
              <a:rPr lang="en-US" sz="3400" dirty="0" smtClean="0"/>
              <a:t>15 minute discussion.    -  15 minute debrief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5551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31322" y="754120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4000" dirty="0"/>
              <a:t>Ways of communicating - resources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31322" y="1735061"/>
            <a:ext cx="4836364" cy="3925482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2000" dirty="0">
                <a:latin typeface="Calibri" panose="020F0502020204030204" pitchFamily="34" charset="0"/>
              </a:rPr>
              <a:t>Useful resources to review on </a:t>
            </a:r>
            <a:r>
              <a:rPr lang="en-GB" sz="2000" dirty="0" err="1">
                <a:latin typeface="Calibri" panose="020F0502020204030204" pitchFamily="34" charset="0"/>
              </a:rPr>
              <a:t>LeadershipDirect</a:t>
            </a:r>
            <a:r>
              <a:rPr lang="en-GB" sz="2000" dirty="0">
                <a:latin typeface="Calibri" panose="020F0502020204030204" pitchFamily="34" charset="0"/>
              </a:rPr>
              <a:t>: </a:t>
            </a:r>
          </a:p>
          <a:p>
            <a:pPr lvl="1">
              <a:buClr>
                <a:schemeClr val="accent1"/>
              </a:buClr>
            </a:pPr>
            <a:r>
              <a:rPr lang="en-GB" sz="2000" dirty="0">
                <a:latin typeface="Calibri" panose="020F0502020204030204" pitchFamily="34" charset="0"/>
              </a:rPr>
              <a:t>From </a:t>
            </a:r>
            <a:r>
              <a:rPr lang="en-GB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Learning Journey 5 </a:t>
            </a:r>
            <a:r>
              <a:rPr lang="en-GB" sz="2000" dirty="0">
                <a:latin typeface="Calibri" panose="020F0502020204030204" pitchFamily="34" charset="0"/>
              </a:rPr>
              <a:t>‘Communicating across cultures’ and</a:t>
            </a:r>
          </a:p>
          <a:p>
            <a:pPr lvl="1">
              <a:buClr>
                <a:schemeClr val="accent1"/>
              </a:buClr>
              <a:buSzPct val="78571"/>
            </a:pPr>
            <a:r>
              <a:rPr lang="en-GB" sz="2000" dirty="0">
                <a:latin typeface="Calibri" panose="020F0502020204030204" pitchFamily="34" charset="0"/>
              </a:rPr>
              <a:t>‘Using social media effectively’ </a:t>
            </a:r>
          </a:p>
          <a:p>
            <a:pPr>
              <a:buClr>
                <a:schemeClr val="accent1"/>
              </a:buClr>
              <a:buSzPct val="78571"/>
            </a:pPr>
            <a:endParaRPr lang="en-GB" sz="2000" dirty="0">
              <a:latin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78571"/>
            </a:pPr>
            <a:r>
              <a:rPr lang="en-GB" sz="2000" dirty="0">
                <a:latin typeface="Calibri" panose="020F0502020204030204" pitchFamily="34" charset="0"/>
              </a:rPr>
              <a:t>Consider the role of communication in previous workshops and learning journeys, particularly transformational leadership (and charismatic leadership). </a:t>
            </a:r>
          </a:p>
          <a:p>
            <a:pPr>
              <a:buClr>
                <a:schemeClr val="accent1"/>
              </a:buClr>
              <a:buSzPct val="78571"/>
            </a:pPr>
            <a:endParaRPr lang="en-GB" sz="2000" dirty="0">
              <a:latin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78571"/>
            </a:pPr>
            <a:r>
              <a:rPr lang="en-GB" sz="2000" dirty="0">
                <a:latin typeface="Calibri" panose="020F0502020204030204" pitchFamily="34" charset="0"/>
              </a:rPr>
              <a:t>Watch ‘Analytics aren’t enough’ video.</a:t>
            </a:r>
          </a:p>
          <a:p>
            <a:endParaRPr sz="2000" dirty="0">
              <a:latin typeface="Calibri" panose="020F0502020204030204" pitchFamily="34" charset="0"/>
            </a:endParaRPr>
          </a:p>
          <a:p>
            <a:endParaRPr sz="2000" dirty="0">
              <a:latin typeface="Calibri" panose="020F0502020204030204" pitchFamily="34" charset="0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899276" y="1590167"/>
            <a:ext cx="3999900" cy="45552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sz="11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186" name="Shape 18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096" y="1590167"/>
            <a:ext cx="3312365" cy="1346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7" name="Shape 18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6096" y="3174343"/>
            <a:ext cx="3312367" cy="1046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8" name="Shape 18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6195" y="4514382"/>
            <a:ext cx="1512167" cy="1333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768568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4000" dirty="0"/>
              <a:t>Ways of communicating - summary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24965" y="1458522"/>
            <a:ext cx="3612228" cy="30965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2400" dirty="0">
                <a:latin typeface="Calibri" panose="020F0502020204030204" pitchFamily="34" charset="0"/>
              </a:rPr>
              <a:t>What do you think are the key considerations in developing an effective communication strategy?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GB" sz="24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2400" dirty="0">
                <a:latin typeface="Calibri" panose="020F0502020204030204" pitchFamily="34" charset="0"/>
              </a:rPr>
              <a:t>How will this be useful for the company you have chosen?</a:t>
            </a:r>
          </a:p>
          <a:p>
            <a:pPr>
              <a:spcAft>
                <a:spcPts val="0"/>
              </a:spcAft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311700" y="5708633"/>
            <a:ext cx="2699792" cy="627000"/>
          </a:xfrm>
          <a:prstGeom prst="rect">
            <a:avLst/>
          </a:prstGeom>
          <a:noFill/>
          <a:ln>
            <a:noFill/>
          </a:ln>
        </p:spPr>
        <p:txBody>
          <a:bodyPr lIns="91415" tIns="91415" rIns="91415" bIns="91415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alibri" panose="020F0502020204030204" pitchFamily="34" charset="0"/>
              </a:rPr>
              <a:t>Useful framework? Source: </a:t>
            </a:r>
            <a:r>
              <a:rPr lang="en-GB" sz="1200" u="sng" dirty="0">
                <a:solidFill>
                  <a:schemeClr val="bg1"/>
                </a:solidFill>
                <a:latin typeface="Calibri" panose="020F0502020204030204" pitchFamily="34" charset="0"/>
                <a:hlinkClick r:id="rId3"/>
              </a:rPr>
              <a:t>https://www.odi.org/publications/5186-planning-tools-how-write-communications-strategy</a:t>
            </a:r>
            <a:r>
              <a:rPr lang="en-GB" sz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sz="12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37193" y="1532170"/>
            <a:ext cx="5072091" cy="4176463"/>
            <a:chOff x="4229294" y="1784651"/>
            <a:chExt cx="4914705" cy="3588564"/>
          </a:xfrm>
        </p:grpSpPr>
        <p:pic>
          <p:nvPicPr>
            <p:cNvPr id="197" name="Shape 19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9294" y="1784651"/>
              <a:ext cx="4914705" cy="3588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Shape 1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66232" y="2658975"/>
              <a:ext cx="1240828" cy="183991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dirty="0"/>
              <a:t>Review of workshop outcomes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 marL="514324" indent="-285750">
              <a:spcBef>
                <a:spcPts val="1200"/>
              </a:spcBef>
              <a:spcAft>
                <a:spcPts val="1200"/>
              </a:spcAft>
              <a:buClr>
                <a:srgbClr val="FF66CC"/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latin typeface="Calibri" panose="020F0502020204030204" pitchFamily="34" charset="0"/>
              </a:rPr>
              <a:t>Communication is vitally important to leaders and managers</a:t>
            </a:r>
          </a:p>
          <a:p>
            <a:pPr marL="514324" indent="-285750">
              <a:spcBef>
                <a:spcPts val="1200"/>
              </a:spcBef>
              <a:spcAft>
                <a:spcPts val="1200"/>
              </a:spcAft>
              <a:buClr>
                <a:srgbClr val="FF66CC"/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latin typeface="Calibri" panose="020F0502020204030204" pitchFamily="34" charset="0"/>
              </a:rPr>
              <a:t>The value of VARK in designing communication strategies</a:t>
            </a:r>
          </a:p>
          <a:p>
            <a:pPr marL="514324" indent="-285750">
              <a:spcBef>
                <a:spcPts val="1200"/>
              </a:spcBef>
              <a:spcAft>
                <a:spcPts val="1200"/>
              </a:spcAft>
              <a:buClr>
                <a:srgbClr val="FF66CC"/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latin typeface="Calibri" panose="020F0502020204030204" pitchFamily="34" charset="0"/>
              </a:rPr>
              <a:t>Examples of good and poor communication </a:t>
            </a:r>
          </a:p>
          <a:p>
            <a:pPr marL="514324" indent="-285750">
              <a:spcBef>
                <a:spcPts val="1200"/>
              </a:spcBef>
              <a:spcAft>
                <a:spcPts val="1200"/>
              </a:spcAft>
              <a:buClr>
                <a:srgbClr val="FF66CC"/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latin typeface="Calibri" panose="020F0502020204030204" pitchFamily="34" charset="0"/>
              </a:rPr>
              <a:t>Designing strategies for communicating effectively to stakeholders</a:t>
            </a:r>
          </a:p>
          <a:p>
            <a:pPr marL="514324" indent="-285750">
              <a:spcBef>
                <a:spcPts val="1200"/>
              </a:spcBef>
              <a:spcAft>
                <a:spcPts val="1200"/>
              </a:spcAft>
              <a:buClr>
                <a:srgbClr val="FF66CC"/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latin typeface="Calibri" panose="020F0502020204030204" pitchFamily="34" charset="0"/>
              </a:rPr>
              <a:t>Impact of communication strategies and how they may include or exclude groups or individuals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20085"/>
            <a:ext cx="4514774" cy="2789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97791" y="46793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Schön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(1983</a:t>
            </a:r>
            <a:r>
              <a:rPr lang="en-GB" dirty="0">
                <a:latin typeface="Calibri" panose="020F0502020204030204" pitchFamily="34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8988" y="190634"/>
            <a:ext cx="8638132" cy="6622916"/>
            <a:chOff x="0" y="-13557"/>
            <a:chExt cx="10327005" cy="6942928"/>
          </a:xfrm>
        </p:grpSpPr>
        <p:sp>
          <p:nvSpPr>
            <p:cNvPr id="5" name="Oval 4"/>
            <p:cNvSpPr/>
            <p:nvPr/>
          </p:nvSpPr>
          <p:spPr>
            <a:xfrm>
              <a:off x="2956108" y="-13557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CREATE</a:t>
              </a:r>
              <a:endParaRPr lang="en-GB" sz="1000" kern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4195" y="828674"/>
              <a:ext cx="1875897" cy="852171"/>
            </a:xfrm>
            <a:prstGeom prst="rect">
              <a:avLst/>
            </a:prstGeom>
            <a:gradFill>
              <a:gsLst>
                <a:gs pos="0">
                  <a:srgbClr val="FFA2A1"/>
                </a:gs>
                <a:gs pos="35000">
                  <a:srgbClr val="FFBEBD"/>
                </a:gs>
                <a:gs pos="100000">
                  <a:srgbClr val="FFE5E5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WORKSHOP 1:</a:t>
              </a:r>
              <a:endParaRPr lang="en-GB" sz="1000" kern="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Analyse client Needs</a:t>
              </a: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Organisational Strategy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47670" y="833120"/>
              <a:ext cx="1936750" cy="847725"/>
            </a:xfrm>
            <a:prstGeom prst="rect">
              <a:avLst/>
            </a:prstGeom>
            <a:gradFill rotWithShape="1">
              <a:gsLst>
                <a:gs pos="0">
                  <a:srgbClr val="FFA2A1"/>
                </a:gs>
                <a:gs pos="35000">
                  <a:srgbClr val="FFBEBD"/>
                </a:gs>
                <a:gs pos="100000">
                  <a:srgbClr val="FFE5E5"/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2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 Styles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Culture, values, legal, ethical environment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584" y="818515"/>
              <a:ext cx="1705626" cy="86233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3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Creative Thinking</a:t>
              </a:r>
            </a:p>
            <a:p>
              <a:pPr algn="ctr"/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4470" y="834390"/>
              <a:ext cx="1944207" cy="846455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4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Managers as Effective Leaders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Tools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2290" y="1786255"/>
              <a:ext cx="2037225" cy="1803019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1: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role of the consultant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Assessing clients’ needs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Strategic position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Performance management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44495" y="1812925"/>
              <a:ext cx="2400300" cy="2353864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2: 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 </a:t>
              </a:r>
              <a:r>
                <a:rPr lang="en-GB" sz="1000" kern="0" dirty="0" err="1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vs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Managers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Transformational, transactional and situational leadership styles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impact on organisational strategy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Creation of the organisation’s vision, mission and values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Influence of legal, ethical and social values on leadership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228600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48300" y="1797050"/>
              <a:ext cx="2156795" cy="1667092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3: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Tools and techniques for creative thinking;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720000" indent="-342900">
                <a:buFont typeface="+mj-lt"/>
                <a:buAutoNum type="alphaL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Brainstorming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720000" indent="-342900">
                <a:buFont typeface="+mj-lt"/>
                <a:buAutoNum type="alphaL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Six thinking hats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Managing Uncertainty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Reflective practice</a:t>
              </a:r>
            </a:p>
            <a:p>
              <a:pPr marL="342900" indent="-342900">
                <a:buFont typeface="+mj-lt"/>
                <a:buAutoNum type="arabicPeriod" startAt="2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1"/>
              <a:ext cx="1334186" cy="603831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prstClr val="white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CLIENT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478054" y="1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385D8A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CLARITY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37969" y="4352925"/>
              <a:ext cx="2028441" cy="2576446"/>
            </a:xfrm>
            <a:prstGeom prst="rect">
              <a:avLst/>
            </a:prstGeom>
            <a:gradFill>
              <a:gsLst>
                <a:gs pos="100000">
                  <a:srgbClr val="F5FFE6"/>
                </a:gs>
                <a:gs pos="0">
                  <a:srgbClr val="DAFDA7"/>
                </a:gs>
                <a:gs pos="35000">
                  <a:srgbClr val="E4FDC2"/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Learning journey 2 - End of Workshop 1 Information and Preparation Material for Workshop 2: </a:t>
              </a: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STRATEGY</a:t>
              </a:r>
              <a:endParaRPr lang="en-GB" sz="1000" kern="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 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What is strategy?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Strategic positioning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Tools &amp; techniques for assessing client needs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Benchmarking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Performance management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Preparation for workshop 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434163" y="-12922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CHANGE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89350" y="4382135"/>
              <a:ext cx="2155190" cy="2547236"/>
            </a:xfrm>
            <a:prstGeom prst="rect">
              <a:avLst/>
            </a:prstGeom>
            <a:gradFill rotWithShape="1">
              <a:gsLst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F5FFE6"/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3 - End of Workshop 2 Information and Preparation Material for Workshop 3: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Understanding management &amp; leadership styles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 videos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Leading for an unpredictable future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Preparation for workshop 3 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2217" y="6866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CONFIRM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398770" y="835025"/>
              <a:ext cx="0" cy="3549650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" name="Straight Arrow Connector 19"/>
            <p:cNvCxnSpPr/>
            <p:nvPr/>
          </p:nvCxnSpPr>
          <p:spPr>
            <a:xfrm flipV="1">
              <a:off x="7818755" y="835025"/>
              <a:ext cx="0" cy="3544571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1" name="Oval 20"/>
            <p:cNvSpPr/>
            <p:nvPr/>
          </p:nvSpPr>
          <p:spPr>
            <a:xfrm>
              <a:off x="7390271" y="6483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CONTINUE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07070" y="4382135"/>
              <a:ext cx="2019935" cy="2547235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5 - End of Workshop 4 Information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&amp; CONSOLIDATION</a:t>
              </a:r>
            </a:p>
            <a:p>
              <a:pPr marL="342000"/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checklist 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Communicating across cultures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Good communication tools and tips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Assessment guidance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868324" y="40641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CLOSE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379595"/>
              <a:ext cx="1400175" cy="2549776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1 –Preparation Material for Workshop 1:</a:t>
              </a:r>
            </a:p>
            <a:p>
              <a:pPr algn="ctr"/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Role of the consultant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7 Cs of consulting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Strategy</a:t>
              </a: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525780" y="765810"/>
              <a:ext cx="0" cy="3593465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" name="Rectangle 25"/>
            <p:cNvSpPr/>
            <p:nvPr/>
          </p:nvSpPr>
          <p:spPr>
            <a:xfrm>
              <a:off x="7843520" y="1803400"/>
              <a:ext cx="1983740" cy="1562735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4: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Good and poor Communication examples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Ways of communication - VARK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with Stakeholders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890520" y="840740"/>
              <a:ext cx="12700" cy="3492500"/>
            </a:xfrm>
            <a:prstGeom prst="straightConnector1">
              <a:avLst/>
            </a:prstGeom>
            <a:ln>
              <a:solidFill>
                <a:srgbClr val="9BBB59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033654" y="4384673"/>
              <a:ext cx="2155942" cy="254469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4 - End of Workshop 3 Information and Preparation Material for Workshop 4: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 AS CHANGE AGENTS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7 Cs of consulting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Linking theory and practice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How to get out of the box video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Creativity &amp; leadership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Preparation for workshop 4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457200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535580" y="1005555"/>
            <a:ext cx="0" cy="3392098"/>
          </a:xfrm>
          <a:prstGeom prst="straightConnector1">
            <a:avLst/>
          </a:prstGeom>
          <a:noFill/>
          <a:ln w="38100" cap="flat" cmpd="sng" algn="ctr">
            <a:solidFill>
              <a:srgbClr val="9BBB59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34" y="3933056"/>
            <a:ext cx="2060575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2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03" y="911227"/>
            <a:ext cx="8520600" cy="763600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Communication - Employer scenarios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9553" y="1844824"/>
            <a:ext cx="8261550" cy="455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alibri" panose="020F0502020204030204" pitchFamily="34" charset="0"/>
              </a:rPr>
              <a:t>Watch the video extract </a:t>
            </a:r>
            <a:r>
              <a:rPr lang="en-GB" sz="2400" dirty="0" smtClean="0">
                <a:latin typeface="Calibri" panose="020F0502020204030204" pitchFamily="34" charset="0"/>
              </a:rPr>
              <a:t>(13.00-14.30) </a:t>
            </a:r>
            <a:r>
              <a:rPr lang="en-GB" sz="2400" dirty="0">
                <a:latin typeface="Calibri" panose="020F0502020204030204" pitchFamily="34" charset="0"/>
              </a:rPr>
              <a:t>for </a:t>
            </a:r>
            <a:r>
              <a:rPr lang="en-GB" sz="2400" dirty="0" smtClean="0">
                <a:latin typeface="Calibri" panose="020F0502020204030204" pitchFamily="34" charset="0"/>
              </a:rPr>
              <a:t>Richard Welford </a:t>
            </a:r>
            <a:r>
              <a:rPr lang="mr-IN" sz="2400" dirty="0" smtClean="0">
                <a:latin typeface="Calibri" panose="020F0502020204030204" pitchFamily="34" charset="0"/>
              </a:rPr>
              <a:t>–</a:t>
            </a:r>
            <a:r>
              <a:rPr lang="en-GB" sz="2400" dirty="0" smtClean="0">
                <a:latin typeface="Calibri" panose="020F0502020204030204" pitchFamily="34" charset="0"/>
              </a:rPr>
              <a:t> Independent Consultant from Evolve SBC talking about communication and management in TATA</a:t>
            </a:r>
          </a:p>
          <a:p>
            <a:pPr marL="0" indent="0">
              <a:buNone/>
            </a:pPr>
            <a:endParaRPr lang="en-GB" sz="2400" dirty="0">
              <a:latin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</a:rPr>
              <a:t>As a consultant how could you help </a:t>
            </a:r>
            <a:r>
              <a:rPr lang="en-GB" sz="2400" dirty="0" smtClean="0">
                <a:latin typeface="Calibri" panose="020F0502020204030204" pitchFamily="34" charset="0"/>
              </a:rPr>
              <a:t>TATA </a:t>
            </a:r>
            <a:r>
              <a:rPr lang="en-GB" sz="2400" dirty="0">
                <a:latin typeface="Calibri" panose="020F0502020204030204" pitchFamily="34" charset="0"/>
              </a:rPr>
              <a:t>to communicate its message about </a:t>
            </a:r>
            <a:r>
              <a:rPr lang="en-GB" sz="2400" dirty="0" smtClean="0">
                <a:latin typeface="Calibri" panose="020F0502020204030204" pitchFamily="34" charset="0"/>
              </a:rPr>
              <a:t>its management decisions more </a:t>
            </a:r>
            <a:r>
              <a:rPr lang="en-GB" sz="2400" dirty="0">
                <a:latin typeface="Calibri" panose="020F0502020204030204" pitchFamily="34" charset="0"/>
              </a:rPr>
              <a:t>effectively to its key stakeholders?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87" y="5098830"/>
            <a:ext cx="1219306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23528" y="3212976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 algn="ctr"/>
            <a:r>
              <a:rPr lang="en-GB" sz="4000" b="1" dirty="0" smtClean="0"/>
              <a:t>ASSIGNMENT REVIEW</a:t>
            </a:r>
            <a:endParaRPr lang="en-GB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764365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4000" dirty="0"/>
              <a:t>Assignment guidance - </a:t>
            </a:r>
            <a:r>
              <a:rPr lang="en-GB" sz="4000" dirty="0" smtClean="0"/>
              <a:t>Q&amp;A </a:t>
            </a:r>
            <a:r>
              <a:rPr lang="en-GB" sz="2400" dirty="0" smtClean="0"/>
              <a:t>(allow 1 hour )</a:t>
            </a:r>
            <a:endParaRPr lang="en-GB" sz="4000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3200" dirty="0">
                <a:latin typeface="Calibri" panose="020F0502020204030204" pitchFamily="34" charset="0"/>
              </a:rPr>
              <a:t>Let’s review the Assignment Brief and Guidance...</a:t>
            </a: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</a:endParaRPr>
          </a:p>
          <a:p>
            <a:r>
              <a:rPr lang="en-GB" sz="3200" dirty="0">
                <a:latin typeface="Calibri" panose="020F0502020204030204" pitchFamily="34" charset="0"/>
              </a:rPr>
              <a:t>Questions?</a:t>
            </a:r>
          </a:p>
          <a:p>
            <a:endParaRPr lang="en-GB" sz="3200" dirty="0">
              <a:latin typeface="Calibri" panose="020F0502020204030204" pitchFamily="34" charset="0"/>
            </a:endParaRPr>
          </a:p>
          <a:p>
            <a:endParaRPr lang="en-GB" sz="3200" dirty="0">
              <a:latin typeface="Calibri" panose="020F0502020204030204" pitchFamily="34" charset="0"/>
            </a:endParaRPr>
          </a:p>
          <a:p>
            <a:r>
              <a:rPr lang="en-GB" sz="3200" dirty="0">
                <a:latin typeface="Calibri" panose="020F0502020204030204" pitchFamily="34" charset="0"/>
              </a:rPr>
              <a:t>Don't forget to </a:t>
            </a:r>
            <a:r>
              <a:rPr lang="en-GB" sz="3200" dirty="0" smtClean="0">
                <a:latin typeface="Calibri" panose="020F0502020204030204" pitchFamily="34" charset="0"/>
              </a:rPr>
              <a:t>mention the </a:t>
            </a:r>
            <a:r>
              <a:rPr lang="en-GB" sz="3200" dirty="0">
                <a:latin typeface="Calibri" panose="020F0502020204030204" pitchFamily="34" charset="0"/>
              </a:rPr>
              <a:t>Support </a:t>
            </a:r>
            <a:r>
              <a:rPr lang="en-GB" sz="3200" dirty="0" smtClean="0">
                <a:latin typeface="Calibri" panose="020F0502020204030204" pitchFamily="34" charset="0"/>
              </a:rPr>
              <a:t>sessions</a:t>
            </a:r>
            <a:endParaRPr lang="en-GB" sz="3200" dirty="0">
              <a:latin typeface="Calibri" panose="020F0502020204030204" pitchFamily="34" charset="0"/>
            </a:endParaRPr>
          </a:p>
        </p:txBody>
      </p:sp>
      <p:pic>
        <p:nvPicPr>
          <p:cNvPr id="3076" name="Picture 4" descr="C:\Users\hsx224\AppData\Local\Microsoft\Windows\Temporary Internet Files\Content.IE5\7OFQKNNI\question_mark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33" y="2924944"/>
            <a:ext cx="121513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23528" y="836712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en-GB" dirty="0"/>
              <a:t>By the end of this workshop you should be able to: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23528" y="2060848"/>
            <a:ext cx="8520600" cy="4175002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 marL="571474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</a:rPr>
              <a:t>Describe why communication is important to leaders and managers</a:t>
            </a:r>
          </a:p>
          <a:p>
            <a:pPr marL="571474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</a:rPr>
              <a:t>Outline different methods of communication and how these may be used</a:t>
            </a:r>
          </a:p>
          <a:p>
            <a:pPr marL="571474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</a:rPr>
              <a:t>Consider what makes some communication poor or excellent</a:t>
            </a:r>
          </a:p>
          <a:p>
            <a:pPr marL="571474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</a:rPr>
              <a:t>Formulate strategies for communicating effectively to stakeholders</a:t>
            </a:r>
          </a:p>
          <a:p>
            <a:pPr marL="571474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</a:rPr>
              <a:t>Evaluate how different forms of communication may include or exclude groups or individuals.</a:t>
            </a:r>
            <a:br>
              <a:rPr lang="en-GB" sz="2800" dirty="0">
                <a:latin typeface="Calibri" panose="020F0502020204030204" pitchFamily="34" charset="0"/>
              </a:rPr>
            </a:br>
            <a:endParaRPr lang="en-GB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836712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dirty="0"/>
              <a:t>… and finally 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700808"/>
            <a:ext cx="8520600" cy="388697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ct val="34375"/>
              <a:buNone/>
            </a:pPr>
            <a:r>
              <a:rPr lang="en-GB" sz="3600" b="1" dirty="0">
                <a:latin typeface="Calibri" panose="020F0502020204030204" pitchFamily="34" charset="0"/>
              </a:rPr>
              <a:t>Thank you</a:t>
            </a:r>
          </a:p>
          <a:p>
            <a:pPr algn="ctr">
              <a:buClr>
                <a:schemeClr val="dk1"/>
              </a:buClr>
              <a:buSzPct val="34375"/>
            </a:pPr>
            <a:endParaRPr lang="en-GB" sz="3600" b="1" dirty="0">
              <a:latin typeface="Calibri" panose="020F0502020204030204" pitchFamily="34" charset="0"/>
            </a:endParaRPr>
          </a:p>
          <a:p>
            <a:pPr marL="0" indent="0" algn="ctr">
              <a:buClr>
                <a:schemeClr val="dk1"/>
              </a:buClr>
              <a:buSzPct val="34375"/>
              <a:buNone/>
            </a:pPr>
            <a:r>
              <a:rPr lang="en-GB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And best of luck with your assignment!</a:t>
            </a:r>
          </a:p>
          <a:p>
            <a:pPr marL="0" indent="0" algn="ctr">
              <a:buClr>
                <a:schemeClr val="dk1"/>
              </a:buClr>
              <a:buSzPct val="34375"/>
              <a:buNone/>
            </a:pPr>
            <a:r>
              <a:rPr lang="en-GB" sz="3600" b="1" dirty="0">
                <a:latin typeface="Calibri" panose="020F0502020204030204" pitchFamily="34" charset="0"/>
              </a:rPr>
              <a:t>… from the M001CRB Team</a:t>
            </a:r>
          </a:p>
          <a:p>
            <a:endParaRPr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365104"/>
            <a:ext cx="2304256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782314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4000" dirty="0"/>
              <a:t>CMI Resources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556792"/>
            <a:ext cx="8520600" cy="4751066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</a:pPr>
            <a:r>
              <a:rPr lang="en-GB" sz="1400" dirty="0">
                <a:latin typeface="Calibri" panose="020F0502020204030204" pitchFamily="34" charset="0"/>
              </a:rPr>
              <a:t>Links to CMI </a:t>
            </a:r>
            <a:r>
              <a:rPr lang="en-GB" sz="1400" dirty="0" err="1">
                <a:latin typeface="Calibri" panose="020F0502020204030204" pitchFamily="34" charset="0"/>
              </a:rPr>
              <a:t>LeadershipDirect</a:t>
            </a:r>
            <a:r>
              <a:rPr lang="en-GB" sz="1400" dirty="0">
                <a:latin typeface="Calibri" panose="020F0502020204030204" pitchFamily="34" charset="0"/>
              </a:rPr>
              <a:t> Resources: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u="sng" dirty="0">
                <a:latin typeface="Calibri" panose="020F0502020204030204" pitchFamily="34" charset="0"/>
                <a:hlinkClick r:id="rId3"/>
              </a:rPr>
              <a:t>http://mde.managers.org.uk/temp_access/content.aspx?id=79854</a:t>
            </a:r>
            <a:r>
              <a:rPr lang="en-GB" sz="1400" dirty="0">
                <a:latin typeface="Calibri" panose="020F0502020204030204" pitchFamily="34" charset="0"/>
              </a:rPr>
              <a:t> – Understanding management and leadership styles - Checklist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u="sng" dirty="0">
                <a:latin typeface="Calibri" panose="020F0502020204030204" pitchFamily="34" charset="0"/>
                <a:hlinkClick r:id="rId4"/>
              </a:rPr>
              <a:t>http://mde.managers.org.uk/temp_access/content.aspx?id=80965</a:t>
            </a:r>
            <a:r>
              <a:rPr lang="en-GB" sz="1400" dirty="0">
                <a:latin typeface="Calibri" panose="020F0502020204030204" pitchFamily="34" charset="0"/>
              </a:rPr>
              <a:t> – Communicating across cultures – Checklist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u="sng" dirty="0">
                <a:latin typeface="Calibri" panose="020F0502020204030204" pitchFamily="34" charset="0"/>
                <a:hlinkClick r:id="rId5"/>
              </a:rPr>
              <a:t>http://mde.managers.org.uk/temp_access/content.aspx?id=1094178</a:t>
            </a:r>
            <a:r>
              <a:rPr lang="en-GB" sz="1400" dirty="0">
                <a:latin typeface="Calibri" panose="020F0502020204030204" pitchFamily="34" charset="0"/>
              </a:rPr>
              <a:t> – Effective verbal communication with groups – Checklist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dirty="0">
                <a:latin typeface="Calibri" panose="020F050202020403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u="sng" dirty="0">
                <a:latin typeface="Calibri" panose="020F0502020204030204" pitchFamily="34" charset="0"/>
                <a:hlinkClick r:id="rId6"/>
              </a:rPr>
              <a:t>http://web.a.ebscohost.com/ehost/pdfviewer/pdfviewer?sid=70e7b68c-ce5c-4803-b140-4b5111a5fe26%40sessionmgr4003&amp;vid=0&amp;hid=4207</a:t>
            </a:r>
            <a:r>
              <a:rPr lang="en-GB" sz="1400" dirty="0">
                <a:latin typeface="Calibri" panose="020F0502020204030204" pitchFamily="34" charset="0"/>
              </a:rPr>
              <a:t> – Strategic leadership – The essential skills – Article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dirty="0">
                <a:latin typeface="Calibri" panose="020F0502020204030204" pitchFamily="34" charset="0"/>
                <a:ea typeface="Times New Roman"/>
                <a:cs typeface="Times New Roman"/>
                <a:sym typeface="Times New Roman"/>
                <a:hlinkClick r:id="rId7"/>
              </a:rPr>
              <a:t> </a:t>
            </a:r>
            <a:r>
              <a:rPr lang="en-GB" sz="1400" u="sng" dirty="0">
                <a:latin typeface="Calibri" panose="020F0502020204030204" pitchFamily="34" charset="0"/>
                <a:hlinkClick r:id="rId7"/>
              </a:rPr>
              <a:t>http://lib.myilibrary.com/Open.aspx?id=289758</a:t>
            </a:r>
            <a:r>
              <a:rPr lang="en-GB" sz="1400" dirty="0">
                <a:latin typeface="Calibri" panose="020F0502020204030204" pitchFamily="34" charset="0"/>
              </a:rPr>
              <a:t> – Strategic leadership – Online book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u="sng" dirty="0">
                <a:latin typeface="Calibri" panose="020F0502020204030204" pitchFamily="34" charset="0"/>
                <a:hlinkClick r:id="rId8"/>
              </a:rPr>
              <a:t>http://lib.myilibrary.com/Open.aspx?id=697729</a:t>
            </a:r>
            <a:r>
              <a:rPr lang="en-GB" sz="1400" dirty="0">
                <a:latin typeface="Calibri" panose="020F0502020204030204" pitchFamily="34" charset="0"/>
              </a:rPr>
              <a:t> – Strategic management – Online book</a:t>
            </a:r>
          </a:p>
          <a:p>
            <a:pPr marL="0" indent="0">
              <a:buClr>
                <a:schemeClr val="dk1"/>
              </a:buClr>
              <a:buSzPct val="91666"/>
              <a:buNone/>
            </a:pPr>
            <a:r>
              <a:rPr lang="en-GB" sz="1400" u="sng" dirty="0">
                <a:latin typeface="Calibri" panose="020F0502020204030204" pitchFamily="34" charset="0"/>
                <a:hlinkClick r:id="rId9"/>
              </a:rPr>
              <a:t>http://mde.managers.org.uk/temp_access/svideoplayback.aspx?id=81512&amp;Digest=hUaVbc4p5dadT4kXdjqNqg</a:t>
            </a:r>
            <a:r>
              <a:rPr lang="en-GB" sz="1400" dirty="0">
                <a:latin typeface="Calibri" panose="020F0502020204030204" pitchFamily="34" charset="0"/>
              </a:rPr>
              <a:t> – Importance of good communication – Short video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u="sng" dirty="0">
                <a:latin typeface="Calibri" panose="020F0502020204030204" pitchFamily="34" charset="0"/>
                <a:hlinkClick r:id="rId10"/>
              </a:rPr>
              <a:t>http://mde.managers.org.uk/temp_access/svideoplayback.aspx?id=81843&amp;Digest=2um/Ly/J7MuSDiMdOVud8A</a:t>
            </a:r>
            <a:r>
              <a:rPr lang="en-GB" sz="1400" dirty="0">
                <a:latin typeface="Calibri" panose="020F0502020204030204" pitchFamily="34" charset="0"/>
              </a:rPr>
              <a:t> - Effective leadership - A process of continuous self-improvement – Short video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>
                <a:latin typeface="Calibri" panose="020F0502020204030204" pitchFamily="34" charset="0"/>
              </a:rPr>
              <a:t>Schön, D. A. (1983) </a:t>
            </a:r>
            <a:r>
              <a:rPr lang="en-GB" sz="1400" i="1" dirty="0">
                <a:latin typeface="Calibri" panose="020F0502020204030204" pitchFamily="34" charset="0"/>
              </a:rPr>
              <a:t>The reflective </a:t>
            </a:r>
            <a:r>
              <a:rPr lang="en-GB" sz="1400" i="1" dirty="0" smtClean="0">
                <a:latin typeface="Calibri" panose="020F0502020204030204" pitchFamily="34" charset="0"/>
              </a:rPr>
              <a:t>practitioner: </a:t>
            </a:r>
            <a:r>
              <a:rPr lang="en-GB" sz="1400" i="1" dirty="0">
                <a:latin typeface="Calibri" panose="020F0502020204030204" pitchFamily="34" charset="0"/>
              </a:rPr>
              <a:t>how professionals think in action</a:t>
            </a:r>
            <a:r>
              <a:rPr lang="en-GB" sz="1400" dirty="0">
                <a:latin typeface="Calibri" panose="020F0502020204030204" pitchFamily="34" charset="0"/>
              </a:rPr>
              <a:t>. New York: Basic </a:t>
            </a:r>
            <a:r>
              <a:rPr lang="en-GB" sz="1400" dirty="0" smtClean="0">
                <a:latin typeface="Calibri" panose="020F0502020204030204" pitchFamily="34" charset="0"/>
              </a:rPr>
              <a:t>Books</a:t>
            </a:r>
            <a:endParaRPr sz="1400" dirty="0">
              <a:latin typeface="Calibri" panose="020F0502020204030204" pitchFamily="34" charset="0"/>
            </a:endParaRP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-GB" sz="1400" dirty="0">
                <a:latin typeface="Calibri" panose="020F0502020204030204" pitchFamily="34" charset="0"/>
              </a:rPr>
              <a:t>‘How to use pictures, charts &amp; graphics to make your message stick’ </a:t>
            </a: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GB" sz="1400" dirty="0">
                <a:latin typeface="Calibri" panose="020F0502020204030204" pitchFamily="34" charset="0"/>
              </a:rPr>
              <a:t>‘Communicating across cultures’ </a:t>
            </a: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GB" sz="1400" dirty="0">
                <a:latin typeface="Calibri" panose="020F0502020204030204" pitchFamily="34" charset="0"/>
              </a:rPr>
              <a:t>‘Using social media effectively’ </a:t>
            </a: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GB" sz="1400" dirty="0">
                <a:latin typeface="Calibri" panose="020F0502020204030204" pitchFamily="34" charset="0"/>
              </a:rPr>
              <a:t>‘Analytics aren’t enough</a:t>
            </a:r>
            <a:r>
              <a:rPr lang="en-GB" sz="1400" dirty="0" smtClean="0">
                <a:latin typeface="Calibri" panose="020F0502020204030204" pitchFamily="34" charset="0"/>
              </a:rPr>
              <a:t>’</a:t>
            </a: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endParaRPr lang="en-GB" sz="1400" dirty="0">
              <a:latin typeface="Calibri" panose="020F0502020204030204" pitchFamily="34" charset="0"/>
            </a:endParaRP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endParaRPr lang="en-GB" sz="1400" dirty="0" smtClean="0">
              <a:latin typeface="Calibri" panose="020F0502020204030204" pitchFamily="34" charset="0"/>
            </a:endParaRP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sz="1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782314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4000" dirty="0"/>
              <a:t>CMI Resources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556792"/>
            <a:ext cx="8520600" cy="4751066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</a:pPr>
            <a:r>
              <a:rPr lang="en-GB" sz="1400" dirty="0">
                <a:latin typeface="Calibri" panose="020F0502020204030204" pitchFamily="34" charset="0"/>
              </a:rPr>
              <a:t>Links to CMI </a:t>
            </a:r>
            <a:r>
              <a:rPr lang="en-GB" sz="1400" dirty="0" err="1">
                <a:latin typeface="Calibri" panose="020F0502020204030204" pitchFamily="34" charset="0"/>
              </a:rPr>
              <a:t>LeadershipDirect</a:t>
            </a:r>
            <a:r>
              <a:rPr lang="en-GB" sz="1400" dirty="0">
                <a:latin typeface="Calibri" panose="020F0502020204030204" pitchFamily="34" charset="0"/>
              </a:rPr>
              <a:t> Resources: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u="sng" dirty="0">
                <a:latin typeface="Calibri" panose="020F0502020204030204" pitchFamily="34" charset="0"/>
                <a:hlinkClick r:id="rId3"/>
              </a:rPr>
              <a:t>http://mde.managers.org.uk/temp_access/content.aspx?id=79854</a:t>
            </a:r>
            <a:r>
              <a:rPr lang="en-GB" sz="1400" dirty="0">
                <a:latin typeface="Calibri" panose="020F0502020204030204" pitchFamily="34" charset="0"/>
              </a:rPr>
              <a:t> – Understanding management and leadership styles - Checklist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u="sng" dirty="0">
                <a:latin typeface="Calibri" panose="020F0502020204030204" pitchFamily="34" charset="0"/>
                <a:hlinkClick r:id="rId4"/>
              </a:rPr>
              <a:t>http://mde.managers.org.uk/temp_access/content.aspx?id=80965</a:t>
            </a:r>
            <a:r>
              <a:rPr lang="en-GB" sz="1400" dirty="0">
                <a:latin typeface="Calibri" panose="020F0502020204030204" pitchFamily="34" charset="0"/>
              </a:rPr>
              <a:t> – Communicating across cultures – Checklist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u="sng" dirty="0">
                <a:latin typeface="Calibri" panose="020F0502020204030204" pitchFamily="34" charset="0"/>
                <a:hlinkClick r:id="rId5"/>
              </a:rPr>
              <a:t>http://mde.managers.org.uk/temp_access/content.aspx?id=1094178</a:t>
            </a:r>
            <a:r>
              <a:rPr lang="en-GB" sz="1400" dirty="0">
                <a:latin typeface="Calibri" panose="020F0502020204030204" pitchFamily="34" charset="0"/>
              </a:rPr>
              <a:t> – Effective verbal communication with groups – Checklist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dirty="0">
                <a:latin typeface="Calibri" panose="020F050202020403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u="sng" dirty="0">
                <a:latin typeface="Calibri" panose="020F0502020204030204" pitchFamily="34" charset="0"/>
                <a:hlinkClick r:id="rId6"/>
              </a:rPr>
              <a:t>http://web.a.ebscohost.com/ehost/pdfviewer/pdfviewer?sid=70e7b68c-ce5c-4803-b140-4b5111a5fe26%40sessionmgr4003&amp;vid=0&amp;hid=4207</a:t>
            </a:r>
            <a:r>
              <a:rPr lang="en-GB" sz="1400" dirty="0">
                <a:latin typeface="Calibri" panose="020F0502020204030204" pitchFamily="34" charset="0"/>
              </a:rPr>
              <a:t> – Strategic leadership – The essential skills – Article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dirty="0">
                <a:latin typeface="Calibri" panose="020F0502020204030204" pitchFamily="34" charset="0"/>
                <a:ea typeface="Times New Roman"/>
                <a:cs typeface="Times New Roman"/>
                <a:sym typeface="Times New Roman"/>
                <a:hlinkClick r:id="rId7"/>
              </a:rPr>
              <a:t> </a:t>
            </a:r>
            <a:r>
              <a:rPr lang="en-GB" sz="1400" u="sng" dirty="0">
                <a:latin typeface="Calibri" panose="020F0502020204030204" pitchFamily="34" charset="0"/>
                <a:hlinkClick r:id="rId7"/>
              </a:rPr>
              <a:t>http://lib.myilibrary.com/Open.aspx?id=289758</a:t>
            </a:r>
            <a:r>
              <a:rPr lang="en-GB" sz="1400" dirty="0">
                <a:latin typeface="Calibri" panose="020F0502020204030204" pitchFamily="34" charset="0"/>
              </a:rPr>
              <a:t> – Strategic leadership – Online book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GB" sz="1400" u="sng" dirty="0">
                <a:latin typeface="Calibri" panose="020F0502020204030204" pitchFamily="34" charset="0"/>
                <a:hlinkClick r:id="rId8"/>
              </a:rPr>
              <a:t>http://lib.myilibrary.com/Open.aspx?id=697729</a:t>
            </a:r>
            <a:r>
              <a:rPr lang="en-GB" sz="1400" dirty="0">
                <a:latin typeface="Calibri" panose="020F0502020204030204" pitchFamily="34" charset="0"/>
              </a:rPr>
              <a:t> – Strategic management – Online book</a:t>
            </a:r>
          </a:p>
          <a:p>
            <a:pPr marL="0" indent="0">
              <a:buClr>
                <a:schemeClr val="dk1"/>
              </a:buClr>
              <a:buSzPct val="91666"/>
              <a:buNone/>
            </a:pPr>
            <a:r>
              <a:rPr lang="en-GB" sz="1400" u="sng" dirty="0">
                <a:latin typeface="Calibri" panose="020F0502020204030204" pitchFamily="34" charset="0"/>
                <a:hlinkClick r:id="rId9"/>
              </a:rPr>
              <a:t>http://mde.managers.org.uk/temp_access/svideoplayback.aspx?id=81512&amp;Digest=hUaVbc4p5dadT4kXdjqNqg</a:t>
            </a:r>
            <a:r>
              <a:rPr lang="en-GB" sz="1400" dirty="0">
                <a:latin typeface="Calibri" panose="020F0502020204030204" pitchFamily="34" charset="0"/>
              </a:rPr>
              <a:t> – Importance of good communication – Short video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u="sng" dirty="0">
                <a:latin typeface="Calibri" panose="020F0502020204030204" pitchFamily="34" charset="0"/>
                <a:hlinkClick r:id="rId10"/>
              </a:rPr>
              <a:t>http://mde.managers.org.uk/temp_access/svideoplayback.aspx?id=81843&amp;Digest=2um/Ly/J7MuSDiMdOVud8A</a:t>
            </a:r>
            <a:r>
              <a:rPr lang="en-GB" sz="1400" dirty="0">
                <a:latin typeface="Calibri" panose="020F0502020204030204" pitchFamily="34" charset="0"/>
              </a:rPr>
              <a:t> - Effective leadership - A process of continuous self-improvement – Short video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>
                <a:latin typeface="Calibri" panose="020F0502020204030204" pitchFamily="34" charset="0"/>
              </a:rPr>
              <a:t>Schön, D. A. (1983) </a:t>
            </a:r>
            <a:r>
              <a:rPr lang="en-GB" sz="1400" i="1" dirty="0">
                <a:latin typeface="Calibri" panose="020F0502020204030204" pitchFamily="34" charset="0"/>
              </a:rPr>
              <a:t>The reflective </a:t>
            </a:r>
            <a:r>
              <a:rPr lang="en-GB" sz="1400" i="1" dirty="0" smtClean="0">
                <a:latin typeface="Calibri" panose="020F0502020204030204" pitchFamily="34" charset="0"/>
              </a:rPr>
              <a:t>practitioner: </a:t>
            </a:r>
            <a:r>
              <a:rPr lang="en-GB" sz="1400" i="1" dirty="0">
                <a:latin typeface="Calibri" panose="020F0502020204030204" pitchFamily="34" charset="0"/>
              </a:rPr>
              <a:t>how professionals think in action</a:t>
            </a:r>
            <a:r>
              <a:rPr lang="en-GB" sz="1400" dirty="0">
                <a:latin typeface="Calibri" panose="020F0502020204030204" pitchFamily="34" charset="0"/>
              </a:rPr>
              <a:t>. New York: Basic </a:t>
            </a:r>
            <a:r>
              <a:rPr lang="en-GB" sz="1400" dirty="0" smtClean="0">
                <a:latin typeface="Calibri" panose="020F0502020204030204" pitchFamily="34" charset="0"/>
              </a:rPr>
              <a:t>Books</a:t>
            </a:r>
            <a:endParaRPr sz="1400" dirty="0">
              <a:latin typeface="Calibri" panose="020F0502020204030204" pitchFamily="34" charset="0"/>
            </a:endParaRP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-GB" sz="1400" dirty="0">
                <a:latin typeface="Calibri" panose="020F0502020204030204" pitchFamily="34" charset="0"/>
              </a:rPr>
              <a:t>‘How to use pictures, charts &amp; graphics to make your message stick’ </a:t>
            </a: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GB" sz="1400" dirty="0">
                <a:latin typeface="Calibri" panose="020F0502020204030204" pitchFamily="34" charset="0"/>
              </a:rPr>
              <a:t>‘Communicating across cultures’ </a:t>
            </a: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GB" sz="1400" dirty="0">
                <a:latin typeface="Calibri" panose="020F0502020204030204" pitchFamily="34" charset="0"/>
              </a:rPr>
              <a:t>‘Using social media effectively’ </a:t>
            </a: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GB" sz="1400" dirty="0">
                <a:latin typeface="Calibri" panose="020F0502020204030204" pitchFamily="34" charset="0"/>
              </a:rPr>
              <a:t>‘Analytics aren’t enough</a:t>
            </a:r>
            <a:r>
              <a:rPr lang="en-GB" sz="1400" dirty="0" smtClean="0">
                <a:latin typeface="Calibri" panose="020F0502020204030204" pitchFamily="34" charset="0"/>
              </a:rPr>
              <a:t>’</a:t>
            </a: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endParaRPr lang="en-GB" sz="1400" dirty="0">
              <a:latin typeface="Calibri" panose="020F0502020204030204" pitchFamily="34" charset="0"/>
            </a:endParaRP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endParaRPr lang="en-GB" sz="1400" dirty="0" smtClean="0">
              <a:latin typeface="Calibri" panose="020F0502020204030204" pitchFamily="34" charset="0"/>
            </a:endParaRPr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5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782314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4000" dirty="0"/>
              <a:t>CMI Resources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556792"/>
            <a:ext cx="8520600" cy="4751066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US" sz="1400" dirty="0">
                <a:hlinkClick r:id="rId3"/>
              </a:rPr>
              <a:t>https://www.bl.uk/people/albert-mehrabian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See also:</a:t>
            </a:r>
          </a:p>
          <a:p>
            <a:r>
              <a:rPr lang="en-US" sz="1400" dirty="0"/>
              <a:t>Conference paper: Decoding Non-Verbal Communication” in Second International Seminar on “Teaching and learning of ESL in Technical Education – Overcoming the Odds. </a:t>
            </a:r>
            <a:r>
              <a:rPr lang="en-US" sz="1400"/>
              <a:t>January </a:t>
            </a:r>
            <a:r>
              <a:rPr lang="en-US" sz="1400" smtClean="0"/>
              <a:t>2011</a:t>
            </a:r>
            <a:r>
              <a:rPr lang="en-US" sz="1400" smtClean="0">
                <a:hlinkClick r:id="rId4"/>
              </a:rPr>
              <a:t>Vipin Sharma</a:t>
            </a:r>
            <a:endParaRPr lang="en-US" sz="1400" smtClean="0"/>
          </a:p>
          <a:p>
            <a:endParaRPr lang="en-US" sz="1400" dirty="0" smtClean="0"/>
          </a:p>
          <a:p>
            <a:r>
              <a:rPr lang="en-US" sz="1400" dirty="0" err="1"/>
              <a:t>Kettley</a:t>
            </a:r>
            <a:r>
              <a:rPr lang="en-US" sz="1400" dirty="0"/>
              <a:t> P. and Strebler M. (1997) ‘</a:t>
            </a:r>
            <a:r>
              <a:rPr lang="en-US" sz="1400" i="1" dirty="0"/>
              <a:t>Changing Roles for Senior Managers</a:t>
            </a:r>
            <a:r>
              <a:rPr lang="en-US" sz="1400" dirty="0"/>
              <a:t>’ IES Report 327</a:t>
            </a:r>
          </a:p>
          <a:p>
            <a:endParaRPr lang="en-US" sz="1400" dirty="0"/>
          </a:p>
          <a:p>
            <a:pPr mar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8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773034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dirty="0"/>
              <a:t>Overview of Workshop 4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536634"/>
            <a:ext cx="8520600" cy="49032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2400" b="1" dirty="0">
                <a:latin typeface="Calibri" panose="020F0502020204030204" pitchFamily="34" charset="0"/>
              </a:rPr>
              <a:t>Part 1: </a:t>
            </a:r>
            <a:r>
              <a:rPr lang="en-GB" sz="2400" dirty="0">
                <a:latin typeface="Calibri" panose="020F0502020204030204" pitchFamily="34" charset="0"/>
              </a:rPr>
              <a:t>	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Recap from Workshop 3 &amp; Learning Journey 4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Communication activities</a:t>
            </a:r>
          </a:p>
          <a:p>
            <a:pPr>
              <a:buClr>
                <a:schemeClr val="accent1"/>
              </a:buClr>
            </a:pPr>
            <a:endParaRPr lang="en-GB" sz="2400" b="1" dirty="0">
              <a:latin typeface="Calibri" panose="020F050202020403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GB" sz="2400" b="1" dirty="0">
                <a:latin typeface="Calibri" panose="020F0502020204030204" pitchFamily="34" charset="0"/>
              </a:rPr>
              <a:t>Part 2</a:t>
            </a:r>
            <a:r>
              <a:rPr lang="en-GB" sz="2400" dirty="0">
                <a:latin typeface="Calibri" panose="020F0502020204030204" pitchFamily="34" charset="0"/>
              </a:rPr>
              <a:t>:	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Communication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Ways of communicating - what works for you and what doesn’t </a:t>
            </a:r>
          </a:p>
          <a:p>
            <a:pPr>
              <a:buClr>
                <a:schemeClr val="accent1"/>
              </a:buClr>
            </a:pPr>
            <a:endParaRPr lang="en-GB" sz="2400" b="1" dirty="0">
              <a:latin typeface="Calibri" panose="020F050202020403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GB" sz="2400" b="1" dirty="0">
                <a:latin typeface="Calibri" panose="020F0502020204030204" pitchFamily="34" charset="0"/>
              </a:rPr>
              <a:t>Part 3</a:t>
            </a:r>
            <a:r>
              <a:rPr lang="en-GB" sz="2400" dirty="0">
                <a:latin typeface="Calibri" panose="020F0502020204030204" pitchFamily="34" charset="0"/>
              </a:rPr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Introducing Learning Journey 5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Assignment guidance and Module evaluation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</a:rPr>
              <a:t>Please note that the MEQ will </a:t>
            </a:r>
            <a:r>
              <a:rPr lang="en-GB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occur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</a:rPr>
              <a:t>during this </a:t>
            </a:r>
            <a:r>
              <a:rPr lang="en-GB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workshop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8988" y="190634"/>
            <a:ext cx="8638132" cy="6622916"/>
            <a:chOff x="0" y="-13557"/>
            <a:chExt cx="10327005" cy="6942928"/>
          </a:xfrm>
        </p:grpSpPr>
        <p:sp>
          <p:nvSpPr>
            <p:cNvPr id="5" name="Oval 4"/>
            <p:cNvSpPr/>
            <p:nvPr/>
          </p:nvSpPr>
          <p:spPr>
            <a:xfrm>
              <a:off x="2956108" y="-13557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CREATE</a:t>
              </a:r>
              <a:endParaRPr lang="en-GB" sz="1000" kern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4195" y="828674"/>
              <a:ext cx="1875897" cy="852171"/>
            </a:xfrm>
            <a:prstGeom prst="rect">
              <a:avLst/>
            </a:prstGeom>
            <a:gradFill>
              <a:gsLst>
                <a:gs pos="0">
                  <a:srgbClr val="FFA2A1"/>
                </a:gs>
                <a:gs pos="35000">
                  <a:srgbClr val="FFBEBD"/>
                </a:gs>
                <a:gs pos="100000">
                  <a:srgbClr val="FFE5E5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WORKSHOP 1:</a:t>
              </a:r>
              <a:endParaRPr lang="en-GB" sz="1000" kern="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Analyse client Needs</a:t>
              </a: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Organisational Strategy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47670" y="833120"/>
              <a:ext cx="1936750" cy="847725"/>
            </a:xfrm>
            <a:prstGeom prst="rect">
              <a:avLst/>
            </a:prstGeom>
            <a:gradFill rotWithShape="1">
              <a:gsLst>
                <a:gs pos="0">
                  <a:srgbClr val="FFA2A1"/>
                </a:gs>
                <a:gs pos="35000">
                  <a:srgbClr val="FFBEBD"/>
                </a:gs>
                <a:gs pos="100000">
                  <a:srgbClr val="FFE5E5"/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2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 Styles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Culture, values, legal, ethical environment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584" y="818515"/>
              <a:ext cx="1705626" cy="86233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3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Creative Thinking</a:t>
              </a:r>
            </a:p>
            <a:p>
              <a:pPr algn="ctr"/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4470" y="834390"/>
              <a:ext cx="1944207" cy="846455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kern="0" dirty="0">
                  <a:solidFill>
                    <a:srgbClr val="FF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4:</a:t>
              </a:r>
              <a:endParaRPr lang="en-GB" sz="1000" b="1" kern="0" dirty="0">
                <a:solidFill>
                  <a:srgbClr val="FF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FF0000"/>
                  </a:solidFill>
                  <a:latin typeface="Calibri"/>
                  <a:ea typeface="Times New Roman"/>
                  <a:cs typeface="Arial"/>
                  <a:sym typeface="Arial"/>
                </a:rPr>
                <a:t>Managers as Effective Leaders</a:t>
              </a:r>
              <a:endParaRPr lang="en-GB" sz="1000" b="1" kern="0" dirty="0">
                <a:solidFill>
                  <a:srgbClr val="FF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FF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Tools</a:t>
              </a:r>
              <a:endParaRPr lang="en-GB" sz="1000" b="1" kern="0" dirty="0">
                <a:solidFill>
                  <a:srgbClr val="FF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2290" y="1786255"/>
              <a:ext cx="2037225" cy="1803019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1: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role of the consultant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Assessing clients’ needs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Strategic position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Performance management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44495" y="1812925"/>
              <a:ext cx="2400300" cy="2353864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2: 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 </a:t>
              </a:r>
              <a:r>
                <a:rPr lang="en-GB" sz="1000" kern="0" dirty="0" err="1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vs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Managers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Transformational, transactional and situational leadership styles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impact on organisational strategy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Creation of the organisation’s vision, mission and values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Influence of legal, ethical and social values on leadership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228600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48300" y="1797050"/>
              <a:ext cx="2156795" cy="1667092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3: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Tools and techniques for creative thinking;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720000" indent="-342900">
                <a:buFont typeface="+mj-lt"/>
                <a:buAutoNum type="alphaL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Brainstorming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720000" indent="-342900">
                <a:buFont typeface="+mj-lt"/>
                <a:buAutoNum type="alphaL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Six thinking hats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Managing Uncertainty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Reflective practice</a:t>
              </a:r>
            </a:p>
            <a:p>
              <a:pPr marL="342900" indent="-342900">
                <a:buFont typeface="+mj-lt"/>
                <a:buAutoNum type="arabicPeriod" startAt="2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1"/>
              <a:ext cx="1334186" cy="603831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prstClr val="white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CLIENT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478054" y="1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385D8A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CLARITY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37969" y="4352925"/>
              <a:ext cx="2028441" cy="2576446"/>
            </a:xfrm>
            <a:prstGeom prst="rect">
              <a:avLst/>
            </a:prstGeom>
            <a:gradFill>
              <a:gsLst>
                <a:gs pos="100000">
                  <a:srgbClr val="F5FFE6"/>
                </a:gs>
                <a:gs pos="0">
                  <a:srgbClr val="DAFDA7"/>
                </a:gs>
                <a:gs pos="35000">
                  <a:srgbClr val="E4FDC2"/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Learning journey 2 - End of Workshop 1 Information and Preparation Material for Workshop 2: </a:t>
              </a: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STRATEGY</a:t>
              </a:r>
              <a:endParaRPr lang="en-GB" sz="1000" kern="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 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What is strategy?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Strategic positioning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Tools &amp; techniques for assessing client needs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Benchmarking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Performance management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Preparation for workshop 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434163" y="-12922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CHANGE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89350" y="4382135"/>
              <a:ext cx="2155190" cy="2547236"/>
            </a:xfrm>
            <a:prstGeom prst="rect">
              <a:avLst/>
            </a:prstGeom>
            <a:gradFill rotWithShape="1">
              <a:gsLst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F5FFE6"/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3 - End of Workshop 2 Information and Preparation Material for Workshop 3: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Understanding management &amp; leadership styles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 videos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Leading for an unpredictable future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Preparation for workshop 3 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2217" y="6866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CONFIRM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398770" y="835025"/>
              <a:ext cx="0" cy="3549650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" name="Straight Arrow Connector 19"/>
            <p:cNvCxnSpPr/>
            <p:nvPr/>
          </p:nvCxnSpPr>
          <p:spPr>
            <a:xfrm flipV="1">
              <a:off x="7818755" y="835025"/>
              <a:ext cx="0" cy="3544571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1" name="Oval 20"/>
            <p:cNvSpPr/>
            <p:nvPr/>
          </p:nvSpPr>
          <p:spPr>
            <a:xfrm>
              <a:off x="7390271" y="6483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CONTINUE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07070" y="4382135"/>
              <a:ext cx="2019935" cy="2547235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5 - End of Workshop 4 Information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&amp; CONSOLIDATION</a:t>
              </a:r>
              <a:endParaRPr lang="en-GB" sz="1000" b="1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000"/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checklist 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Communicating across cultures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Good communication tools and tips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Assessment guidance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868324" y="40641"/>
              <a:ext cx="1334186" cy="603831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CLOSE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379595"/>
              <a:ext cx="1400175" cy="2549776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1 –Preparation Material for Workshop 1:</a:t>
              </a:r>
            </a:p>
            <a:p>
              <a:pPr algn="ctr"/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Role of the consultant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7 Cs of consulting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Strategy</a:t>
              </a: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525780" y="765810"/>
              <a:ext cx="0" cy="3593465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" name="Rectangle 25"/>
            <p:cNvSpPr/>
            <p:nvPr/>
          </p:nvSpPr>
          <p:spPr>
            <a:xfrm>
              <a:off x="7843520" y="1803400"/>
              <a:ext cx="1983740" cy="1562735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4: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Good and poor Communication examples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Ways of communication - VARK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with Stakeholders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890520" y="840740"/>
              <a:ext cx="12700" cy="3492500"/>
            </a:xfrm>
            <a:prstGeom prst="straightConnector1">
              <a:avLst/>
            </a:prstGeom>
            <a:ln>
              <a:solidFill>
                <a:srgbClr val="9BBB59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033654" y="4384673"/>
              <a:ext cx="2155942" cy="254469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4 - End of Workshop 3 Information and Preparation Material for Workshop 4: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 AS CHANGE AGENTS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7 Cs of consulting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Linking theory and practice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How to get out of the box video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Creativity &amp; leadership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Preparation for workshop 4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457200"/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535580" y="1005555"/>
            <a:ext cx="0" cy="3392098"/>
          </a:xfrm>
          <a:prstGeom prst="straightConnector1">
            <a:avLst/>
          </a:prstGeom>
          <a:noFill/>
          <a:ln w="38100" cap="flat" cmpd="sng" algn="ctr">
            <a:solidFill>
              <a:srgbClr val="9BBB59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" name="Oval 2"/>
          <p:cNvSpPr/>
          <p:nvPr/>
        </p:nvSpPr>
        <p:spPr>
          <a:xfrm>
            <a:off x="6642484" y="759699"/>
            <a:ext cx="1993917" cy="1342793"/>
          </a:xfrm>
          <a:prstGeom prst="ellipse">
            <a:avLst/>
          </a:prstGeom>
          <a:noFill/>
          <a:ln w="60325">
            <a:solidFill>
              <a:srgbClr val="CFF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72153" y="836712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4000" dirty="0"/>
              <a:t>Resources to support this Workshop...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72153" y="2348880"/>
            <a:ext cx="3999900" cy="3096344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...can be found on the </a:t>
            </a:r>
            <a:r>
              <a:rPr lang="en-GB" sz="2000" b="1" u="sng" dirty="0">
                <a:latin typeface="Calibri" panose="020F0502020204030204" pitchFamily="34" charset="0"/>
                <a:hlinkClick r:id="rId3"/>
              </a:rPr>
              <a:t>CMI LeadershipDirect</a:t>
            </a:r>
            <a:r>
              <a:rPr lang="en-GB" sz="2000" dirty="0">
                <a:latin typeface="Calibri" panose="020F0502020204030204" pitchFamily="34" charset="0"/>
              </a:rPr>
              <a:t> web pages.</a:t>
            </a:r>
          </a:p>
          <a:p>
            <a:endParaRPr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Search for ‘Communication’ in the search box</a:t>
            </a:r>
          </a:p>
          <a:p>
            <a:r>
              <a:rPr lang="en-GB" sz="2000" dirty="0">
                <a:latin typeface="Calibri" panose="020F0502020204030204" pitchFamily="34" charset="0"/>
              </a:rPr>
              <a:t>Review Workshop 4 materials</a:t>
            </a:r>
          </a:p>
          <a:p>
            <a:r>
              <a:rPr lang="en-GB" sz="2000" dirty="0">
                <a:latin typeface="Calibri" panose="020F0502020204030204" pitchFamily="34" charset="0"/>
              </a:rPr>
              <a:t>See additional resources at the end of these slides.</a:t>
            </a:r>
          </a:p>
          <a:p>
            <a:endParaRPr dirty="0">
              <a:latin typeface="Calibri" panose="020F0502020204030204" pitchFamily="34" charset="0"/>
            </a:endParaRPr>
          </a:p>
          <a:p>
            <a:endParaRPr dirty="0">
              <a:latin typeface="Calibri" panose="020F0502020204030204" pitchFamily="34" charset="0"/>
            </a:endParaRPr>
          </a:p>
          <a:p>
            <a:endParaRPr dirty="0">
              <a:latin typeface="Calibri" panose="020F0502020204030204" pitchFamily="34" charset="0"/>
            </a:endParaRPr>
          </a:p>
        </p:txBody>
      </p:sp>
      <p:pic>
        <p:nvPicPr>
          <p:cNvPr id="76" name="Shape 7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008" y="2348880"/>
            <a:ext cx="3901699" cy="36567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0720" y="836712"/>
            <a:ext cx="8520600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4000" dirty="0"/>
              <a:t>Communicate this - exercise 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89476" y="1690368"/>
            <a:ext cx="3999900" cy="388697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GB" sz="2400" dirty="0">
                <a:latin typeface="Calibri" panose="020F0502020204030204" pitchFamily="34" charset="0"/>
              </a:rPr>
              <a:t>Taking turns pick a card and communicate the word to your teammates </a:t>
            </a:r>
            <a:r>
              <a:rPr lang="en-GB" sz="2400" b="1" dirty="0">
                <a:latin typeface="Calibri" panose="020F0502020204030204" pitchFamily="34" charset="0"/>
              </a:rPr>
              <a:t>without speaking or writing the word down</a:t>
            </a:r>
            <a:r>
              <a:rPr lang="en-GB" sz="2400" dirty="0">
                <a:latin typeface="Calibri" panose="020F0502020204030204" pitchFamily="34" charset="0"/>
              </a:rPr>
              <a:t>.  </a:t>
            </a:r>
          </a:p>
          <a:p>
            <a:pPr>
              <a:buClr>
                <a:schemeClr val="accent1"/>
              </a:buClr>
            </a:pPr>
            <a:r>
              <a:rPr lang="en-GB" sz="2400" dirty="0">
                <a:latin typeface="Calibri" panose="020F0502020204030204" pitchFamily="34" charset="0"/>
              </a:rPr>
              <a:t>How many words can you communicate in 5 minutes?</a:t>
            </a:r>
          </a:p>
          <a:p>
            <a:endParaRPr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latin typeface="Calibri" panose="020F0502020204030204" pitchFamily="34" charset="0"/>
              </a:rPr>
              <a:t>Discussion</a:t>
            </a:r>
            <a:r>
              <a:rPr lang="en-GB" sz="2400" dirty="0">
                <a:latin typeface="Calibri" panose="020F0502020204030204" pitchFamily="34" charset="0"/>
              </a:rPr>
              <a:t>:</a:t>
            </a:r>
          </a:p>
          <a:p>
            <a:pPr>
              <a:buClr>
                <a:schemeClr val="accent1"/>
              </a:buClr>
            </a:pPr>
            <a:r>
              <a:rPr lang="en-GB" sz="2400" dirty="0">
                <a:latin typeface="Calibri" panose="020F0502020204030204" pitchFamily="34" charset="0"/>
              </a:rPr>
              <a:t>What worked well?</a:t>
            </a:r>
          </a:p>
          <a:p>
            <a:pPr>
              <a:buClr>
                <a:schemeClr val="accent1"/>
              </a:buClr>
            </a:pPr>
            <a:r>
              <a:rPr lang="en-GB" sz="2400" dirty="0">
                <a:latin typeface="Calibri" panose="020F0502020204030204" pitchFamily="34" charset="0"/>
              </a:rPr>
              <a:t>What didn’t work so well?</a:t>
            </a:r>
            <a:br>
              <a:rPr lang="en-GB" sz="2400" dirty="0">
                <a:latin typeface="Calibri" panose="020F0502020204030204" pitchFamily="34" charset="0"/>
              </a:rPr>
            </a:br>
            <a:endParaRPr lang="en-GB" sz="2400" dirty="0">
              <a:latin typeface="Calibri" panose="020F0502020204030204" pitchFamily="34" charset="0"/>
            </a:endParaRPr>
          </a:p>
          <a:p>
            <a:endParaRPr sz="2400" dirty="0">
              <a:latin typeface="Calibri" panose="020F0502020204030204" pitchFamily="34" charset="0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457" y="2276872"/>
            <a:ext cx="3977863" cy="3300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5252698"/>
            <a:ext cx="609653" cy="64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503238" y="908050"/>
            <a:ext cx="8640762" cy="763588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4000" dirty="0" smtClean="0"/>
              <a:t> </a:t>
            </a:r>
            <a:r>
              <a:rPr lang="en-GB" sz="4000" dirty="0"/>
              <a:t>Communication &amp; you</a:t>
            </a:r>
          </a:p>
        </p:txBody>
      </p:sp>
      <p:pic>
        <p:nvPicPr>
          <p:cNvPr id="82" name="Shape 82" descr="IMG_652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76" y="2348881"/>
            <a:ext cx="4223008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Mehrabian</a:t>
            </a:r>
            <a:r>
              <a:rPr lang="en-US" dirty="0" smtClean="0"/>
              <a:t>. (1967)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131840" y="-685800"/>
            <a:ext cx="2880320" cy="82296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Non Verbal Communication.      -       	</a:t>
            </a:r>
            <a:r>
              <a:rPr lang="en-US" dirty="0" err="1" smtClean="0"/>
              <a:t>approx</a:t>
            </a:r>
            <a:r>
              <a:rPr lang="en-US" dirty="0" smtClean="0"/>
              <a:t> 55%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Intonation / Inflection		-	</a:t>
            </a:r>
            <a:r>
              <a:rPr lang="en-US" dirty="0" err="1" smtClean="0"/>
              <a:t>approx</a:t>
            </a:r>
            <a:r>
              <a:rPr lang="en-US" dirty="0" smtClean="0"/>
              <a:t> 35%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Words spoken			-	</a:t>
            </a:r>
            <a:r>
              <a:rPr lang="en-US" dirty="0" err="1" smtClean="0"/>
              <a:t>approx</a:t>
            </a:r>
            <a:r>
              <a:rPr lang="en-US" dirty="0" smtClean="0"/>
              <a:t> 10%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2014" y="4581281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www.bl.uk/people/albert-mehrabian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also:</a:t>
            </a:r>
          </a:p>
          <a:p>
            <a:r>
              <a:rPr lang="en-US" kern="1200" dirty="0" smtClean="0">
                <a:solidFill>
                  <a:schemeClr val="tx1"/>
                </a:solidFill>
              </a:rPr>
              <a:t>Conference paper: </a:t>
            </a:r>
            <a:r>
              <a:rPr lang="en-US" kern="1200" dirty="0">
                <a:solidFill>
                  <a:schemeClr val="tx1"/>
                </a:solidFill>
              </a:rPr>
              <a:t>Decoding Non-Verbal Communication” in Second International Seminar on “Teaching and learning of ESL in Technical Education – Overcoming the </a:t>
            </a:r>
            <a:r>
              <a:rPr lang="en-US" kern="1200" dirty="0" smtClean="0">
                <a:solidFill>
                  <a:schemeClr val="tx1"/>
                </a:solidFill>
              </a:rPr>
              <a:t>Odds. </a:t>
            </a:r>
            <a:r>
              <a:rPr lang="en-US" kern="1200" dirty="0">
                <a:solidFill>
                  <a:schemeClr val="tx1"/>
                </a:solidFill>
              </a:rPr>
              <a:t>January </a:t>
            </a:r>
            <a:r>
              <a:rPr lang="en-US" kern="1200" dirty="0" smtClean="0">
                <a:solidFill>
                  <a:schemeClr val="tx1"/>
                </a:solidFill>
              </a:rPr>
              <a:t>2011</a:t>
            </a:r>
            <a:endParaRPr lang="en-US" kern="1200" dirty="0">
              <a:solidFill>
                <a:schemeClr val="tx1"/>
              </a:solidFill>
            </a:endParaRPr>
          </a:p>
          <a:p>
            <a:r>
              <a:rPr lang="en-US" kern="1200" dirty="0" smtClean="0">
                <a:solidFill>
                  <a:schemeClr val="tx1"/>
                </a:solidFill>
                <a:hlinkClick r:id="rId4"/>
              </a:rPr>
              <a:t>Vipin </a:t>
            </a:r>
            <a:r>
              <a:rPr lang="en-US" kern="1200" dirty="0">
                <a:solidFill>
                  <a:schemeClr val="tx1"/>
                </a:solidFill>
                <a:hlinkClick r:id="rId4"/>
              </a:rPr>
              <a:t>Sharma</a:t>
            </a:r>
            <a:endParaRPr lang="en-US" kern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2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51520" y="908720"/>
            <a:ext cx="8664616" cy="763600"/>
          </a:xfrm>
          <a:prstGeom prst="rect">
            <a:avLst/>
          </a:prstGeom>
        </p:spPr>
        <p:txBody>
          <a:bodyPr lIns="91415" tIns="91415" rIns="91415" bIns="91415" anchor="t" anchorCtr="0">
            <a:noAutofit/>
          </a:bodyPr>
          <a:lstStyle/>
          <a:p>
            <a:r>
              <a:rPr lang="en-GB" sz="4000" dirty="0" smtClean="0"/>
              <a:t>Communication </a:t>
            </a:r>
            <a:r>
              <a:rPr lang="en-GB" sz="4000" dirty="0"/>
              <a:t>preferences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60" y="1916832"/>
            <a:ext cx="7488832" cy="4064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7030A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w" id="{524E23B1-DC98-43C6-A3BC-7311A63328A2}" vid="{BAD1C41F-8012-4C33-A303-052193A5DB8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3150</TotalTime>
  <Words>1355</Words>
  <Application>Microsoft Macintosh PowerPoint</Application>
  <PresentationFormat>On-screen Show (4:3)</PresentationFormat>
  <Paragraphs>341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Constantia</vt:lpstr>
      <vt:lpstr>Mangal</vt:lpstr>
      <vt:lpstr>Times New Roman</vt:lpstr>
      <vt:lpstr>Wingdings</vt:lpstr>
      <vt:lpstr>Wingdings 2</vt:lpstr>
      <vt:lpstr>Arial</vt:lpstr>
      <vt:lpstr>Flow</vt:lpstr>
      <vt:lpstr>M001CRB: Workshop 4</vt:lpstr>
      <vt:lpstr>By the end of this workshop you should be able to:</vt:lpstr>
      <vt:lpstr>Overview of Workshop 4</vt:lpstr>
      <vt:lpstr>PowerPoint Presentation</vt:lpstr>
      <vt:lpstr>Resources to support this Workshop...</vt:lpstr>
      <vt:lpstr>Communicate this - exercise </vt:lpstr>
      <vt:lpstr> Communication &amp; you</vt:lpstr>
      <vt:lpstr>Mehrabian. (1967)</vt:lpstr>
      <vt:lpstr>Communication preferences</vt:lpstr>
      <vt:lpstr>PowerPoint Presentation</vt:lpstr>
      <vt:lpstr>Communication and Leadership</vt:lpstr>
      <vt:lpstr>Communication and Strategy</vt:lpstr>
      <vt:lpstr>Ways of communicating - resources</vt:lpstr>
      <vt:lpstr>Ways of communicating - summary</vt:lpstr>
      <vt:lpstr>Review of workshop outcomes</vt:lpstr>
      <vt:lpstr>PowerPoint Presentation</vt:lpstr>
      <vt:lpstr>Communication - Employer scenarios</vt:lpstr>
      <vt:lpstr>ASSIGNMENT REVIEW</vt:lpstr>
      <vt:lpstr>Assignment guidance - Q&amp;A (allow 1 hour )</vt:lpstr>
      <vt:lpstr>… and finally </vt:lpstr>
      <vt:lpstr>CMI Resources</vt:lpstr>
      <vt:lpstr>CMI Resources</vt:lpstr>
      <vt:lpstr>CMI Resources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M001CRB: Workshop 4</dc:title>
  <dc:creator>Darren Awang</dc:creator>
  <cp:lastModifiedBy>Paul Rouse</cp:lastModifiedBy>
  <cp:revision>79</cp:revision>
  <dcterms:modified xsi:type="dcterms:W3CDTF">2018-12-02T21:24:55Z</dcterms:modified>
</cp:coreProperties>
</file>