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2" r:id="rId13"/>
    <p:sldId id="263" r:id="rId14"/>
    <p:sldId id="264" r:id="rId15"/>
    <p:sldId id="273" r:id="rId16"/>
    <p:sldId id="26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09AC-E21C-4394-A014-7A64F6F9A2C2}" type="datetimeFigureOut">
              <a:rPr lang="en-GB" smtClean="0"/>
              <a:pPr/>
              <a:t>18/02/15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5E4C-D6B5-4F05-851E-78E1A400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27687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sz="4400" b="1" dirty="0" smtClean="0"/>
              <a:t>J</a:t>
            </a:r>
            <a:r>
              <a:rPr lang="en-GB" sz="4400" dirty="0" smtClean="0"/>
              <a:t>ava Server Pages </a:t>
            </a:r>
            <a:r>
              <a:rPr lang="en-GB" sz="4400" b="1" dirty="0" smtClean="0"/>
              <a:t>S</a:t>
            </a:r>
            <a:r>
              <a:rPr lang="en-GB" sz="4400" dirty="0" smtClean="0"/>
              <a:t>tandard </a:t>
            </a:r>
            <a:r>
              <a:rPr lang="en-GB" sz="4400" b="1" dirty="0" smtClean="0"/>
              <a:t>T</a:t>
            </a:r>
            <a:r>
              <a:rPr lang="en-GB" sz="4400" dirty="0" smtClean="0"/>
              <a:t>ag </a:t>
            </a:r>
            <a:r>
              <a:rPr lang="en-GB" sz="4400" b="1" dirty="0" smtClean="0"/>
              <a:t>L</a:t>
            </a:r>
            <a:r>
              <a:rPr lang="en-GB" sz="4400" dirty="0" smtClean="0"/>
              <a:t>ibrary</a:t>
            </a:r>
          </a:p>
          <a:p>
            <a:r>
              <a:rPr lang="en-GB" sz="4400" dirty="0" smtClean="0"/>
              <a:t>(JSTL )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 Loop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1844824"/>
            <a:ext cx="65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&lt;%@ </a:t>
            </a:r>
            <a:r>
              <a:rPr lang="en-GB" b="1" dirty="0" err="1"/>
              <a:t>taglib</a:t>
            </a:r>
            <a:r>
              <a:rPr lang="en-GB" b="1" dirty="0"/>
              <a:t> prefix="</a:t>
            </a:r>
            <a:r>
              <a:rPr lang="en-GB" b="1" dirty="0" err="1" smtClean="0"/>
              <a:t>c</a:t>
            </a:r>
            <a:r>
              <a:rPr lang="en-GB" b="1" dirty="0" smtClean="0"/>
              <a:t>“ </a:t>
            </a:r>
            <a:r>
              <a:rPr lang="en-GB" b="1" dirty="0" err="1" smtClean="0"/>
              <a:t>uri</a:t>
            </a:r>
            <a:r>
              <a:rPr lang="en-GB" b="1" dirty="0"/>
              <a:t>="http://java.sun.com/jstl/core" %&gt;</a:t>
            </a:r>
          </a:p>
          <a:p>
            <a:r>
              <a:rPr lang="en-GB" b="1" dirty="0">
                <a:solidFill>
                  <a:srgbClr val="7030A0"/>
                </a:solidFill>
              </a:rPr>
              <a:t>&lt;UL&gt;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c:forEach</a:t>
            </a:r>
            <a:r>
              <a:rPr lang="en-GB" b="1" dirty="0"/>
              <a:t> </a:t>
            </a:r>
            <a:r>
              <a:rPr lang="en-GB" b="1" dirty="0" err="1"/>
              <a:t>var</a:t>
            </a:r>
            <a:r>
              <a:rPr lang="en-GB" b="1" dirty="0" smtClean="0"/>
              <a:t>=</a:t>
            </a:r>
            <a:r>
              <a:rPr lang="en-GB" b="1" dirty="0" err="1" smtClean="0">
                <a:solidFill>
                  <a:srgbClr val="0070C0"/>
                </a:solidFill>
              </a:rPr>
              <a:t>i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b="1" dirty="0"/>
              <a:t>begin="1" end="10"&gt;</a:t>
            </a:r>
          </a:p>
          <a:p>
            <a:r>
              <a:rPr lang="en-GB" b="1" dirty="0" smtClean="0"/>
              <a:t>         &lt;</a:t>
            </a:r>
            <a:r>
              <a:rPr lang="en-GB" b="1" dirty="0"/>
              <a:t>LI</a:t>
            </a:r>
            <a:r>
              <a:rPr lang="en-GB" b="1" dirty="0" smtClean="0"/>
              <a:t>&gt; &lt;</a:t>
            </a:r>
            <a:r>
              <a:rPr lang="en-GB" b="1" dirty="0" err="1"/>
              <a:t>c:out</a:t>
            </a:r>
            <a:r>
              <a:rPr lang="en-GB" b="1" dirty="0"/>
              <a:t> value="${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b="1" dirty="0"/>
              <a:t>}"/&gt;</a:t>
            </a:r>
          </a:p>
          <a:p>
            <a:r>
              <a:rPr lang="en-GB" b="1" dirty="0" smtClean="0"/>
              <a:t>  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 err="1">
                <a:solidFill>
                  <a:srgbClr val="FF0000"/>
                </a:solidFill>
              </a:rPr>
              <a:t>c:forEach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</a:p>
          <a:p>
            <a:r>
              <a:rPr lang="en-GB" b="1" dirty="0">
                <a:solidFill>
                  <a:srgbClr val="7030A0"/>
                </a:solidFill>
              </a:rPr>
              <a:t>&lt;/UL&gt;</a:t>
            </a:r>
            <a:endParaRPr lang="en-GB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Array Loop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&lt;%@ </a:t>
            </a:r>
            <a:r>
              <a:rPr lang="en-GB" b="1" dirty="0" err="1"/>
              <a:t>taglib</a:t>
            </a:r>
            <a:r>
              <a:rPr lang="en-GB" b="1" dirty="0"/>
              <a:t> prefix="</a:t>
            </a:r>
            <a:r>
              <a:rPr lang="en-GB" b="1" dirty="0" smtClean="0"/>
              <a:t>c“ </a:t>
            </a:r>
            <a:r>
              <a:rPr lang="en-GB" b="1" dirty="0" err="1" smtClean="0"/>
              <a:t>uri</a:t>
            </a:r>
            <a:r>
              <a:rPr lang="en-GB" b="1" dirty="0"/>
              <a:t>="http://java.sun.com/jstl/core" %&gt;</a:t>
            </a:r>
          </a:p>
          <a:p>
            <a:r>
              <a:rPr lang="en-GB" b="1" dirty="0"/>
              <a:t>&lt;</a:t>
            </a:r>
            <a:r>
              <a:rPr lang="en-GB" b="1" dirty="0" smtClean="0"/>
              <a:t>H2&gt; Names :&lt;/</a:t>
            </a:r>
            <a:r>
              <a:rPr lang="en-GB" b="1" dirty="0"/>
              <a:t>H2&gt;</a:t>
            </a:r>
          </a:p>
          <a:p>
            <a:r>
              <a:rPr lang="en-GB" b="1" dirty="0"/>
              <a:t>&lt;UL&gt;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c</a:t>
            </a:r>
            <a:r>
              <a:rPr lang="en-GB" b="1" dirty="0" smtClean="0">
                <a:solidFill>
                  <a:srgbClr val="FF0000"/>
                </a:solidFill>
              </a:rPr>
              <a:t>: </a:t>
            </a:r>
            <a:r>
              <a:rPr lang="en-GB" b="1" dirty="0" err="1" smtClean="0">
                <a:solidFill>
                  <a:srgbClr val="FF0000"/>
                </a:solidFill>
              </a:rPr>
              <a:t>forEach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/>
              <a:t>var</a:t>
            </a:r>
            <a:r>
              <a:rPr lang="en-GB" b="1" dirty="0" smtClean="0"/>
              <a:t>=“name“ items="${names}"&gt;</a:t>
            </a:r>
            <a:endParaRPr lang="en-GB" b="1" dirty="0"/>
          </a:p>
          <a:p>
            <a:r>
              <a:rPr lang="en-GB" b="1" dirty="0"/>
              <a:t>&lt;LI&gt;&lt;</a:t>
            </a:r>
            <a:r>
              <a:rPr lang="en-GB" b="1" dirty="0" err="1"/>
              <a:t>c:out</a:t>
            </a:r>
            <a:r>
              <a:rPr lang="en-GB" b="1" dirty="0"/>
              <a:t> value</a:t>
            </a:r>
            <a:r>
              <a:rPr lang="en-GB" b="1" dirty="0" smtClean="0"/>
              <a:t>="${name}"/&gt;</a:t>
            </a:r>
            <a:endParaRPr lang="en-GB" b="1" dirty="0"/>
          </a:p>
          <a:p>
            <a:r>
              <a:rPr lang="en-GB" b="1" dirty="0">
                <a:solidFill>
                  <a:srgbClr val="FF0000"/>
                </a:solidFill>
              </a:rPr>
              <a:t>&lt;/</a:t>
            </a:r>
            <a:r>
              <a:rPr lang="en-GB" b="1" dirty="0" err="1">
                <a:solidFill>
                  <a:srgbClr val="FF0000"/>
                </a:solidFill>
              </a:rPr>
              <a:t>c:forEach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</a:p>
          <a:p>
            <a:r>
              <a:rPr lang="en-GB" b="1" dirty="0"/>
              <a:t>&lt;/UL</a:t>
            </a:r>
            <a:r>
              <a:rPr lang="en-GB" b="1" dirty="0" smtClean="0"/>
              <a:t>&gt;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Evaluation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One </a:t>
            </a:r>
            <a:r>
              <a:rPr lang="en-GB" b="1" dirty="0" smtClean="0"/>
              <a:t>choice</a:t>
            </a:r>
            <a:r>
              <a:rPr lang="en-GB" b="1" dirty="0"/>
              <a:t>: </a:t>
            </a:r>
            <a:r>
              <a:rPr lang="en-GB" b="1" dirty="0" smtClean="0">
                <a:solidFill>
                  <a:srgbClr val="FF0000"/>
                </a:solidFill>
              </a:rPr>
              <a:t>if</a:t>
            </a:r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b="1" dirty="0"/>
              <a:t>Lots of choices: </a:t>
            </a:r>
            <a:r>
              <a:rPr lang="en-GB" b="1" dirty="0" smtClean="0">
                <a:solidFill>
                  <a:srgbClr val="FF0000"/>
                </a:solidFill>
              </a:rPr>
              <a:t>choose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7664" y="2204864"/>
            <a:ext cx="33123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FF00"/>
                </a:solidFill>
              </a:rPr>
              <a:t>&lt;</a:t>
            </a:r>
            <a:r>
              <a:rPr lang="en-GB" b="1" dirty="0" err="1">
                <a:solidFill>
                  <a:srgbClr val="FFFF00"/>
                </a:solidFill>
              </a:rPr>
              <a:t>c:if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dirty="0"/>
              <a:t>test="${</a:t>
            </a:r>
            <a:r>
              <a:rPr lang="en-GB" b="1" dirty="0" err="1"/>
              <a:t>someTest</a:t>
            </a:r>
            <a:r>
              <a:rPr lang="en-GB" b="1" dirty="0"/>
              <a:t>}"</a:t>
            </a:r>
            <a:r>
              <a:rPr lang="en-GB" b="1" dirty="0">
                <a:solidFill>
                  <a:srgbClr val="FFFF00"/>
                </a:solidFill>
              </a:rPr>
              <a:t>&gt;</a:t>
            </a:r>
          </a:p>
          <a:p>
            <a:r>
              <a:rPr lang="en-GB" b="1" i="1" dirty="0" smtClean="0"/>
              <a:t>          some content</a:t>
            </a:r>
            <a:endParaRPr lang="en-GB" b="1" i="1" dirty="0"/>
          </a:p>
          <a:p>
            <a:r>
              <a:rPr lang="en-GB" b="1" dirty="0">
                <a:solidFill>
                  <a:srgbClr val="FFFF00"/>
                </a:solidFill>
              </a:rPr>
              <a:t>&lt;/</a:t>
            </a:r>
            <a:r>
              <a:rPr lang="en-GB" b="1" dirty="0" err="1">
                <a:solidFill>
                  <a:srgbClr val="FFFF00"/>
                </a:solidFill>
              </a:rPr>
              <a:t>c:if</a:t>
            </a:r>
            <a:r>
              <a:rPr lang="en-GB" b="1" dirty="0">
                <a:solidFill>
                  <a:srgbClr val="FFFF00"/>
                </a:solidFill>
              </a:rPr>
              <a:t>&gt;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3933056"/>
            <a:ext cx="496855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FF00"/>
                </a:solidFill>
              </a:rPr>
              <a:t>&lt;</a:t>
            </a:r>
            <a:r>
              <a:rPr lang="en-GB" b="1" dirty="0" err="1">
                <a:solidFill>
                  <a:srgbClr val="FFFF00"/>
                </a:solidFill>
              </a:rPr>
              <a:t>c:choose</a:t>
            </a:r>
            <a:r>
              <a:rPr lang="en-GB" b="1" dirty="0">
                <a:solidFill>
                  <a:srgbClr val="FFFF00"/>
                </a:solidFill>
              </a:rPr>
              <a:t>&gt;</a:t>
            </a:r>
          </a:p>
          <a:p>
            <a:r>
              <a:rPr lang="en-GB" b="1" dirty="0"/>
              <a:t>&lt;</a:t>
            </a:r>
            <a:r>
              <a:rPr lang="en-GB" b="1" dirty="0" err="1"/>
              <a:t>c:when</a:t>
            </a:r>
            <a:r>
              <a:rPr lang="en-GB" b="1" dirty="0"/>
              <a:t> test="test1"&gt;</a:t>
            </a:r>
            <a:r>
              <a:rPr lang="en-GB" b="1" i="1" dirty="0"/>
              <a:t>Content1&lt;/</a:t>
            </a:r>
            <a:r>
              <a:rPr lang="en-GB" b="1" i="1" dirty="0" err="1"/>
              <a:t>c:when</a:t>
            </a:r>
            <a:r>
              <a:rPr lang="en-GB" b="1" i="1" dirty="0"/>
              <a:t>&gt;</a:t>
            </a:r>
          </a:p>
          <a:p>
            <a:r>
              <a:rPr lang="en-GB" b="1" dirty="0"/>
              <a:t>&lt;</a:t>
            </a:r>
            <a:r>
              <a:rPr lang="en-GB" b="1" dirty="0" err="1"/>
              <a:t>c:when</a:t>
            </a:r>
            <a:r>
              <a:rPr lang="en-GB" b="1" dirty="0"/>
              <a:t> test="test2"&gt;</a:t>
            </a:r>
            <a:r>
              <a:rPr lang="en-GB" b="1" i="1" dirty="0"/>
              <a:t>Content2&lt;/</a:t>
            </a:r>
            <a:r>
              <a:rPr lang="en-GB" b="1" i="1" dirty="0" err="1"/>
              <a:t>c:when</a:t>
            </a:r>
            <a:r>
              <a:rPr lang="en-GB" b="1" i="1" dirty="0"/>
              <a:t>&gt;</a:t>
            </a:r>
          </a:p>
          <a:p>
            <a:r>
              <a:rPr lang="en-GB" b="1" dirty="0"/>
              <a:t>...</a:t>
            </a:r>
          </a:p>
          <a:p>
            <a:r>
              <a:rPr lang="en-GB" b="1" dirty="0"/>
              <a:t>&lt;</a:t>
            </a:r>
            <a:r>
              <a:rPr lang="en-GB" b="1" dirty="0" err="1"/>
              <a:t>c:when</a:t>
            </a:r>
            <a:r>
              <a:rPr lang="en-GB" b="1" dirty="0"/>
              <a:t> test="</a:t>
            </a:r>
            <a:r>
              <a:rPr lang="en-GB" b="1" dirty="0" err="1"/>
              <a:t>testN</a:t>
            </a:r>
            <a:r>
              <a:rPr lang="en-GB" b="1" dirty="0"/>
              <a:t>"&gt;</a:t>
            </a:r>
            <a:r>
              <a:rPr lang="en-GB" b="1" i="1" dirty="0" err="1"/>
              <a:t>ContentN</a:t>
            </a:r>
            <a:r>
              <a:rPr lang="en-GB" b="1" i="1" dirty="0"/>
              <a:t>&lt;/</a:t>
            </a:r>
            <a:r>
              <a:rPr lang="en-GB" b="1" i="1" dirty="0" err="1"/>
              <a:t>c:when</a:t>
            </a:r>
            <a:r>
              <a:rPr lang="en-GB" b="1" i="1" dirty="0"/>
              <a:t>&gt;</a:t>
            </a:r>
          </a:p>
          <a:p>
            <a:r>
              <a:rPr lang="en-GB" b="1" dirty="0"/>
              <a:t>&lt;</a:t>
            </a:r>
            <a:r>
              <a:rPr lang="en-GB" b="1" dirty="0" err="1"/>
              <a:t>c:otherwise</a:t>
            </a:r>
            <a:r>
              <a:rPr lang="en-GB" b="1" dirty="0"/>
              <a:t>&gt;</a:t>
            </a:r>
            <a:r>
              <a:rPr lang="en-GB" b="1" i="1" dirty="0"/>
              <a:t>Default Content&lt;/</a:t>
            </a:r>
            <a:r>
              <a:rPr lang="en-GB" b="1" i="1" dirty="0" err="1"/>
              <a:t>c:otherwise</a:t>
            </a:r>
            <a:r>
              <a:rPr lang="en-GB" b="1" i="1" dirty="0"/>
              <a:t>&gt;</a:t>
            </a:r>
          </a:p>
          <a:p>
            <a:r>
              <a:rPr lang="en-GB" b="1" dirty="0"/>
              <a:t>&lt;/</a:t>
            </a:r>
            <a:r>
              <a:rPr lang="en-GB" b="1" dirty="0" err="1"/>
              <a:t>c:choose</a:t>
            </a:r>
            <a:r>
              <a:rPr lang="en-GB" b="1" dirty="0"/>
              <a:t>&gt;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Tag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628800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&lt;%@ </a:t>
            </a:r>
            <a:r>
              <a:rPr lang="en-GB" b="1" dirty="0" err="1"/>
              <a:t>taglib</a:t>
            </a:r>
            <a:r>
              <a:rPr lang="en-GB" b="1" dirty="0"/>
              <a:t> prefix="</a:t>
            </a:r>
            <a:r>
              <a:rPr lang="en-GB" b="1" dirty="0" err="1" smtClean="0"/>
              <a:t>c</a:t>
            </a:r>
            <a:r>
              <a:rPr lang="en-GB" b="1" dirty="0" smtClean="0"/>
              <a:t>“ </a:t>
            </a:r>
            <a:r>
              <a:rPr lang="en-GB" b="1" dirty="0" err="1" smtClean="0"/>
              <a:t>uri</a:t>
            </a:r>
            <a:r>
              <a:rPr lang="en-GB" b="1" dirty="0"/>
              <a:t>="http://java.sun.com/jstl/core" %&gt;</a:t>
            </a:r>
          </a:p>
          <a:p>
            <a:r>
              <a:rPr lang="en-GB" b="1" dirty="0"/>
              <a:t>&lt;UL&gt;</a:t>
            </a:r>
          </a:p>
          <a:p>
            <a:r>
              <a:rPr lang="en-GB" b="1" dirty="0" smtClean="0"/>
              <a:t>   &lt;</a:t>
            </a:r>
            <a:r>
              <a:rPr lang="en-GB" b="1" dirty="0" err="1"/>
              <a:t>c:forEach</a:t>
            </a:r>
            <a:r>
              <a:rPr lang="en-GB" b="1" dirty="0"/>
              <a:t> </a:t>
            </a:r>
            <a:r>
              <a:rPr lang="en-GB" b="1" dirty="0" err="1"/>
              <a:t>var</a:t>
            </a:r>
            <a:r>
              <a:rPr lang="en-GB" b="1" dirty="0"/>
              <a:t>="</a:t>
            </a:r>
            <a:r>
              <a:rPr lang="en-GB" b="1" dirty="0" err="1"/>
              <a:t>i</a:t>
            </a:r>
            <a:r>
              <a:rPr lang="en-GB" b="1" dirty="0"/>
              <a:t>" begin</a:t>
            </a:r>
            <a:r>
              <a:rPr lang="en-GB" b="1" dirty="0" smtClean="0"/>
              <a:t>=“5" </a:t>
            </a:r>
            <a:r>
              <a:rPr lang="en-GB" b="1" dirty="0"/>
              <a:t>end="</a:t>
            </a:r>
            <a:r>
              <a:rPr lang="en-GB" b="1" dirty="0" smtClean="0"/>
              <a:t>12"&gt;</a:t>
            </a:r>
            <a:endParaRPr lang="en-GB" b="1" dirty="0"/>
          </a:p>
          <a:p>
            <a:r>
              <a:rPr lang="en-GB" b="1" dirty="0" smtClean="0"/>
              <a:t>        &lt;</a:t>
            </a:r>
            <a:r>
              <a:rPr lang="en-GB" b="1" dirty="0"/>
              <a:t>LI&gt;&lt;</a:t>
            </a:r>
            <a:r>
              <a:rPr lang="en-GB" b="1" dirty="0" err="1"/>
              <a:t>c:out</a:t>
            </a:r>
            <a:r>
              <a:rPr lang="en-GB" b="1" dirty="0"/>
              <a:t> value="${</a:t>
            </a:r>
            <a:r>
              <a:rPr lang="en-GB" b="1" dirty="0" err="1"/>
              <a:t>i</a:t>
            </a:r>
            <a:r>
              <a:rPr lang="en-GB" b="1" dirty="0"/>
              <a:t>}"/&gt;</a:t>
            </a:r>
          </a:p>
          <a:p>
            <a:r>
              <a:rPr lang="en-GB" b="1" dirty="0" smtClean="0"/>
              <a:t>         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c:if</a:t>
            </a:r>
            <a:r>
              <a:rPr lang="en-GB" b="1" dirty="0">
                <a:solidFill>
                  <a:srgbClr val="FF0000"/>
                </a:solidFill>
              </a:rPr>
              <a:t> test="${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r>
              <a:rPr lang="en-GB" b="1" dirty="0">
                <a:solidFill>
                  <a:srgbClr val="FF0000"/>
                </a:solidFill>
              </a:rPr>
              <a:t> &gt; 7}"&gt;</a:t>
            </a:r>
          </a:p>
          <a:p>
            <a:r>
              <a:rPr lang="en-GB" b="1" dirty="0" smtClean="0"/>
              <a:t>             (</a:t>
            </a:r>
            <a:r>
              <a:rPr lang="en-GB" b="1" dirty="0"/>
              <a:t>greater than </a:t>
            </a:r>
            <a:r>
              <a:rPr lang="en-GB" b="1" dirty="0" smtClean="0"/>
              <a:t>7)</a:t>
            </a:r>
            <a:endParaRPr lang="en-GB" b="1" dirty="0"/>
          </a:p>
          <a:p>
            <a:r>
              <a:rPr lang="en-GB" b="1" dirty="0"/>
              <a:t>&lt;/</a:t>
            </a:r>
            <a:r>
              <a:rPr lang="en-GB" b="1" dirty="0" err="1"/>
              <a:t>c:if</a:t>
            </a:r>
            <a:r>
              <a:rPr lang="en-GB" b="1" dirty="0"/>
              <a:t>&gt;</a:t>
            </a:r>
          </a:p>
          <a:p>
            <a:r>
              <a:rPr lang="en-GB" b="1" dirty="0"/>
              <a:t>&lt;/</a:t>
            </a:r>
            <a:r>
              <a:rPr lang="en-GB" b="1" dirty="0" err="1"/>
              <a:t>c:forEach</a:t>
            </a:r>
            <a:r>
              <a:rPr lang="en-GB" b="1" dirty="0"/>
              <a:t>&gt;</a:t>
            </a:r>
          </a:p>
          <a:p>
            <a:r>
              <a:rPr lang="en-GB" b="1" dirty="0"/>
              <a:t>&lt;/UL&gt;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Tag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1556792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&lt;%@ </a:t>
            </a:r>
            <a:r>
              <a:rPr lang="en-GB" b="1" dirty="0" err="1"/>
              <a:t>taglib</a:t>
            </a:r>
            <a:r>
              <a:rPr lang="en-GB" b="1" dirty="0"/>
              <a:t> prefix="</a:t>
            </a:r>
            <a:r>
              <a:rPr lang="en-GB" b="1" dirty="0" err="1" smtClean="0"/>
              <a:t>c</a:t>
            </a:r>
            <a:r>
              <a:rPr lang="en-GB" b="1" dirty="0" smtClean="0"/>
              <a:t>“ </a:t>
            </a:r>
            <a:r>
              <a:rPr lang="en-GB" b="1" dirty="0" err="1" smtClean="0"/>
              <a:t>uri</a:t>
            </a:r>
            <a:r>
              <a:rPr lang="en-GB" b="1" dirty="0"/>
              <a:t>="http://java.sun.com/jstl/core" %&gt;</a:t>
            </a:r>
          </a:p>
          <a:p>
            <a:r>
              <a:rPr lang="en-GB" b="1" dirty="0"/>
              <a:t>&lt;UL&gt;</a:t>
            </a:r>
          </a:p>
          <a:p>
            <a:r>
              <a:rPr lang="en-GB" b="1" dirty="0" smtClean="0"/>
              <a:t>   </a:t>
            </a:r>
            <a:r>
              <a:rPr lang="en-GB" b="1" dirty="0" smtClean="0">
                <a:solidFill>
                  <a:srgbClr val="0070C0"/>
                </a:solidFill>
              </a:rPr>
              <a:t>&lt;</a:t>
            </a:r>
            <a:r>
              <a:rPr lang="en-GB" b="1" dirty="0" err="1">
                <a:solidFill>
                  <a:srgbClr val="0070C0"/>
                </a:solidFill>
              </a:rPr>
              <a:t>c:forEach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/>
              <a:t>var</a:t>
            </a:r>
            <a:r>
              <a:rPr lang="en-GB" b="1" dirty="0"/>
              <a:t>="</a:t>
            </a:r>
            <a:r>
              <a:rPr lang="en-GB" b="1" dirty="0" err="1"/>
              <a:t>i</a:t>
            </a:r>
            <a:r>
              <a:rPr lang="en-GB" b="1" dirty="0"/>
              <a:t>" begin="1" end="10"&gt;</a:t>
            </a:r>
          </a:p>
          <a:p>
            <a:r>
              <a:rPr lang="en-GB" b="1" dirty="0" smtClean="0"/>
              <a:t>   &lt;</a:t>
            </a:r>
            <a:r>
              <a:rPr lang="en-GB" b="1" dirty="0"/>
              <a:t>LI&gt;&lt;</a:t>
            </a:r>
            <a:r>
              <a:rPr lang="en-GB" b="1" dirty="0" err="1"/>
              <a:t>c:out</a:t>
            </a:r>
            <a:r>
              <a:rPr lang="en-GB" b="1" dirty="0"/>
              <a:t> value="${</a:t>
            </a:r>
            <a:r>
              <a:rPr lang="en-GB" b="1" dirty="0" err="1"/>
              <a:t>i</a:t>
            </a:r>
            <a:r>
              <a:rPr lang="en-GB" b="1" dirty="0"/>
              <a:t>}"/&gt;</a:t>
            </a:r>
          </a:p>
          <a:p>
            <a:r>
              <a:rPr lang="en-GB" b="1" dirty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c:choose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  &lt;</a:t>
            </a:r>
            <a:r>
              <a:rPr lang="en-GB" b="1" dirty="0" err="1">
                <a:solidFill>
                  <a:srgbClr val="7030A0"/>
                </a:solidFill>
              </a:rPr>
              <a:t>c:when</a:t>
            </a:r>
            <a:r>
              <a:rPr lang="en-GB" b="1" dirty="0">
                <a:solidFill>
                  <a:srgbClr val="7030A0"/>
                </a:solidFill>
              </a:rPr>
              <a:t> test="${</a:t>
            </a:r>
            <a:r>
              <a:rPr lang="en-GB" b="1" dirty="0" err="1">
                <a:solidFill>
                  <a:srgbClr val="7030A0"/>
                </a:solidFill>
              </a:rPr>
              <a:t>i</a:t>
            </a:r>
            <a:r>
              <a:rPr lang="en-GB" b="1" dirty="0">
                <a:solidFill>
                  <a:srgbClr val="7030A0"/>
                </a:solidFill>
              </a:rPr>
              <a:t> &lt; 4}"&gt;</a:t>
            </a:r>
          </a:p>
          <a:p>
            <a:r>
              <a:rPr lang="en-GB" b="1" dirty="0" smtClean="0"/>
              <a:t>     (</a:t>
            </a:r>
            <a:r>
              <a:rPr lang="en-GB" b="1" dirty="0"/>
              <a:t>small)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 &lt;/</a:t>
            </a:r>
            <a:r>
              <a:rPr lang="en-GB" b="1" dirty="0" err="1">
                <a:solidFill>
                  <a:srgbClr val="7030A0"/>
                </a:solidFill>
              </a:rPr>
              <a:t>c:when</a:t>
            </a:r>
            <a:r>
              <a:rPr lang="en-GB" b="1" dirty="0">
                <a:solidFill>
                  <a:srgbClr val="7030A0"/>
                </a:solidFill>
              </a:rPr>
              <a:t>&gt;</a:t>
            </a:r>
          </a:p>
          <a:p>
            <a:r>
              <a:rPr lang="en-GB" b="1" dirty="0">
                <a:solidFill>
                  <a:srgbClr val="7030A0"/>
                </a:solidFill>
              </a:rPr>
              <a:t>&lt;</a:t>
            </a:r>
            <a:r>
              <a:rPr lang="en-GB" b="1" dirty="0" err="1">
                <a:solidFill>
                  <a:srgbClr val="7030A0"/>
                </a:solidFill>
              </a:rPr>
              <a:t>c:when</a:t>
            </a:r>
            <a:r>
              <a:rPr lang="en-GB" b="1" dirty="0">
                <a:solidFill>
                  <a:srgbClr val="7030A0"/>
                </a:solidFill>
              </a:rPr>
              <a:t> test="${</a:t>
            </a:r>
            <a:r>
              <a:rPr lang="en-GB" b="1" dirty="0" err="1">
                <a:solidFill>
                  <a:srgbClr val="7030A0"/>
                </a:solidFill>
              </a:rPr>
              <a:t>i</a:t>
            </a:r>
            <a:r>
              <a:rPr lang="en-GB" b="1" dirty="0">
                <a:solidFill>
                  <a:srgbClr val="7030A0"/>
                </a:solidFill>
              </a:rPr>
              <a:t> &lt; 8}"&gt;</a:t>
            </a:r>
          </a:p>
          <a:p>
            <a:r>
              <a:rPr lang="en-GB" b="1" dirty="0" smtClean="0"/>
              <a:t>     (</a:t>
            </a:r>
            <a:r>
              <a:rPr lang="en-GB" b="1" dirty="0"/>
              <a:t>medium)</a:t>
            </a:r>
          </a:p>
          <a:p>
            <a:r>
              <a:rPr lang="en-GB" b="1" dirty="0">
                <a:solidFill>
                  <a:srgbClr val="7030A0"/>
                </a:solidFill>
              </a:rPr>
              <a:t>&lt;/</a:t>
            </a:r>
            <a:r>
              <a:rPr lang="en-GB" b="1" dirty="0" err="1">
                <a:solidFill>
                  <a:srgbClr val="7030A0"/>
                </a:solidFill>
              </a:rPr>
              <a:t>c:when</a:t>
            </a:r>
            <a:r>
              <a:rPr lang="en-GB" b="1" dirty="0">
                <a:solidFill>
                  <a:srgbClr val="7030A0"/>
                </a:solidFill>
              </a:rPr>
              <a:t>&gt;</a:t>
            </a:r>
          </a:p>
          <a:p>
            <a:r>
              <a:rPr lang="en-GB" b="1" dirty="0" smtClean="0"/>
              <a:t> </a:t>
            </a:r>
            <a:r>
              <a:rPr lang="en-GB" b="1" dirty="0" smtClean="0">
                <a:solidFill>
                  <a:srgbClr val="00B050"/>
                </a:solidFill>
              </a:rPr>
              <a:t>&lt;</a:t>
            </a:r>
            <a:r>
              <a:rPr lang="en-GB" b="1" dirty="0" err="1">
                <a:solidFill>
                  <a:srgbClr val="00B050"/>
                </a:solidFill>
              </a:rPr>
              <a:t>c:otherwise</a:t>
            </a:r>
            <a:r>
              <a:rPr lang="en-GB" b="1" dirty="0">
                <a:solidFill>
                  <a:srgbClr val="00B050"/>
                </a:solidFill>
              </a:rPr>
              <a:t>&gt;</a:t>
            </a:r>
          </a:p>
          <a:p>
            <a:r>
              <a:rPr lang="en-GB" b="1" dirty="0" smtClean="0"/>
              <a:t>           (</a:t>
            </a:r>
            <a:r>
              <a:rPr lang="en-GB" b="1" dirty="0"/>
              <a:t>large)</a:t>
            </a:r>
          </a:p>
          <a:p>
            <a:r>
              <a:rPr lang="en-GB" b="1" dirty="0">
                <a:solidFill>
                  <a:srgbClr val="00B050"/>
                </a:solidFill>
              </a:rPr>
              <a:t>&lt;/</a:t>
            </a:r>
            <a:r>
              <a:rPr lang="en-GB" b="1" dirty="0" err="1">
                <a:solidFill>
                  <a:srgbClr val="00B050"/>
                </a:solidFill>
              </a:rPr>
              <a:t>c:otherwise</a:t>
            </a:r>
            <a:r>
              <a:rPr lang="en-GB" b="1" dirty="0">
                <a:solidFill>
                  <a:srgbClr val="00B050"/>
                </a:solidFill>
              </a:rPr>
              <a:t>&gt;</a:t>
            </a:r>
          </a:p>
          <a:p>
            <a:r>
              <a:rPr lang="en-GB" b="1" dirty="0">
                <a:solidFill>
                  <a:srgbClr val="FF0000"/>
                </a:solidFill>
              </a:rPr>
              <a:t>&lt;/</a:t>
            </a:r>
            <a:r>
              <a:rPr lang="en-GB" b="1" dirty="0" err="1">
                <a:solidFill>
                  <a:srgbClr val="FF0000"/>
                </a:solidFill>
              </a:rPr>
              <a:t>c:choose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</a:p>
          <a:p>
            <a:r>
              <a:rPr lang="en-GB" b="1" dirty="0">
                <a:solidFill>
                  <a:srgbClr val="0070C0"/>
                </a:solidFill>
              </a:rPr>
              <a:t>&lt;/</a:t>
            </a:r>
            <a:r>
              <a:rPr lang="en-GB" b="1" dirty="0" err="1" smtClean="0">
                <a:solidFill>
                  <a:srgbClr val="0070C0"/>
                </a:solidFill>
              </a:rPr>
              <a:t>c:forEach</a:t>
            </a:r>
            <a:r>
              <a:rPr lang="en-GB" b="1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en-GB" b="1" dirty="0" smtClean="0"/>
              <a:t>&lt;/UL&gt;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Adds the value of the evaluated expression to the response buffer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Syntax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&lt;c:out value=“</a:t>
            </a:r>
            <a:r>
              <a:rPr lang="en-US" sz="2400" i="1" smtClean="0">
                <a:latin typeface="Courier New" pitchFamily="49" charset="0"/>
              </a:rPr>
              <a:t>expression</a:t>
            </a:r>
            <a:r>
              <a:rPr lang="en-US" sz="2400" smtClean="0">
                <a:latin typeface="Courier New" pitchFamily="49" charset="0"/>
              </a:rPr>
              <a:t>” /&gt;</a:t>
            </a:r>
            <a:endParaRPr lang="en-US" sz="2400" dirty="0" smtClean="0">
              <a:latin typeface="Courier New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Used by JSTL actions to access the database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javax.sql.DataSource</a:t>
            </a:r>
            <a:r>
              <a:rPr lang="en-US" dirty="0" smtClean="0"/>
              <a:t> is a JDBC interface that provides a connection pool mechanism to access an underlying database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Courier New" pitchFamily="49" charset="0"/>
              </a:rPr>
              <a:t>SQL </a:t>
            </a:r>
            <a:endParaRPr lang="en-GB" dirty="0"/>
          </a:p>
        </p:txBody>
      </p:sp>
      <p:graphicFrame>
        <p:nvGraphicFramePr>
          <p:cNvPr id="4" name="Group 8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65725"/>
        </p:xfrm>
        <a:graphic>
          <a:graphicData uri="http://schemas.openxmlformats.org/drawingml/2006/table">
            <a:tbl>
              <a:tblPr/>
              <a:tblGrid>
                <a:gridCol w="2743200"/>
                <a:gridCol w="1981200"/>
                <a:gridCol w="35052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dataSource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javax.sql.DataSource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data source to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 of the variable to hold the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sql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maxRows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 number of rows to include in the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startRow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 row to include in the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 of the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Custom Tag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Collection of custom actions (tags) made available in a JSP page.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JSTL saves programmers from having to develop </a:t>
            </a:r>
            <a:r>
              <a:rPr lang="en-US" sz="2800" dirty="0" smtClean="0"/>
              <a:t> custom </a:t>
            </a:r>
            <a:r>
              <a:rPr lang="en-US" sz="2800" dirty="0"/>
              <a:t>tag libraries for a range of common tasks, </a:t>
            </a:r>
            <a:r>
              <a:rPr lang="en-US" sz="2800" dirty="0" smtClean="0"/>
              <a:t>such as </a:t>
            </a:r>
            <a:r>
              <a:rPr lang="en-US" sz="2800" dirty="0"/>
              <a:t>if statements, conditional loops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Makes it possible to write JSP pages without the use of scripting elements (embedded java fragments of code)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code is easier to maintain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logic is separated from 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JSTL Library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12776"/>
            <a:ext cx="48965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0" y="2420888"/>
            <a:ext cx="1979712" cy="1800200"/>
          </a:xfrm>
          <a:prstGeom prst="wedgeEllipseCallout">
            <a:avLst>
              <a:gd name="adj1" fmla="val 116276"/>
              <a:gd name="adj2" fmla="val 20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Right click on libraries folder of your project then click Add Library  </a:t>
            </a:r>
            <a:endParaRPr lang="en-GB" dirty="0"/>
          </a:p>
        </p:txBody>
      </p:sp>
      <p:sp>
        <p:nvSpPr>
          <p:cNvPr id="6" name="Oval Callout 5"/>
          <p:cNvSpPr/>
          <p:nvPr/>
        </p:nvSpPr>
        <p:spPr>
          <a:xfrm>
            <a:off x="7308304" y="2780928"/>
            <a:ext cx="1584176" cy="1152128"/>
          </a:xfrm>
          <a:prstGeom prst="wedgeEllipseCallout">
            <a:avLst>
              <a:gd name="adj1" fmla="val -161646"/>
              <a:gd name="adj2" fmla="val 72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JSTL 1.1 and Add Library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 Tag Library</a:t>
            </a: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8784976" cy="452596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&lt;%@</a:t>
            </a:r>
            <a:r>
              <a:rPr lang="en-US" sz="1800" dirty="0" err="1">
                <a:latin typeface="Courier New" pitchFamily="49" charset="0"/>
              </a:rPr>
              <a:t>taglib</a:t>
            </a:r>
            <a:r>
              <a:rPr lang="en-US" sz="1800" dirty="0">
                <a:latin typeface="Courier New" pitchFamily="49" charset="0"/>
              </a:rPr>
              <a:t> prefix=“c” </a:t>
            </a:r>
            <a:r>
              <a:rPr lang="en-US" sz="1800" dirty="0" err="1">
                <a:latin typeface="Courier New" pitchFamily="49" charset="0"/>
              </a:rPr>
              <a:t>uri</a:t>
            </a:r>
            <a:r>
              <a:rPr lang="en-US" sz="1800" dirty="0">
                <a:latin typeface="Courier New" pitchFamily="49" charset="0"/>
              </a:rPr>
              <a:t>=“http://java.sun.com/jsp/jstl/core” %&gt;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143000" y="2018928"/>
            <a:ext cx="5638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CC"/>
                </a:solidFill>
              </a:rPr>
              <a:t>which elements are part of a custom tag library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76400" y="4572000"/>
            <a:ext cx="6705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3333CC"/>
                </a:solidFill>
              </a:rPr>
              <a:t>where to find the Java class or tag file that</a:t>
            </a:r>
          </a:p>
          <a:p>
            <a:pPr algn="ctr"/>
            <a:r>
              <a:rPr lang="en-US" sz="2000">
                <a:solidFill>
                  <a:srgbClr val="3333CC"/>
                </a:solidFill>
              </a:rPr>
              <a:t>implements the custom action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339752" y="2780928"/>
            <a:ext cx="122413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rot="5400000" flipH="1" flipV="1">
            <a:off x="4913176" y="3905064"/>
            <a:ext cx="782960" cy="55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Declaring a Custom Tag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 URI is a string that tells the container how to locate the tag library, where it finds the tag file name or java class for all actions in the library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When the server is started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it locates all tag library files,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for each of them gets the default URI 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 default URI must be a </a:t>
            </a:r>
            <a:r>
              <a:rPr lang="en-US" sz="2800" dirty="0" smtClean="0">
                <a:solidFill>
                  <a:srgbClr val="3333CC"/>
                </a:solidFill>
              </a:rPr>
              <a:t>globally</a:t>
            </a:r>
            <a:r>
              <a:rPr lang="en-US" sz="2800" dirty="0" smtClean="0"/>
              <a:t> unique string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URIs and Default Prefixes</a:t>
            </a:r>
            <a:endParaRPr lang="en-GB" dirty="0"/>
          </a:p>
        </p:txBody>
      </p:sp>
      <p:graphicFrame>
        <p:nvGraphicFramePr>
          <p:cNvPr id="4" name="Group 95"/>
          <p:cNvGraphicFramePr>
            <a:graphicFrameLocks noGrp="1"/>
          </p:cNvGraphicFramePr>
          <p:nvPr>
            <p:ph idx="1"/>
          </p:nvPr>
        </p:nvGraphicFramePr>
        <p:xfrm>
          <a:off x="457200" y="2276475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/>
                <a:gridCol w="4495800"/>
                <a:gridCol w="990600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Library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URI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Prefix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http://java.sun.com/jsp/jstl/core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 Processing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http://java.sun.com/jsp/jstl/xml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http://java.sun.com/jsp/jstl/fmt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Access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http://java.sun.com/jsp/jstl/sql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http://java.sun.com/jsp/jstl/functions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Actions from a Tag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syntax: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prefix:action</a:t>
            </a:r>
            <a:r>
              <a:rPr lang="en-US" sz="2000" dirty="0" smtClean="0">
                <a:latin typeface="Courier New" pitchFamily="49" charset="0"/>
              </a:rPr>
              <a:t>-name attr1=“value1” attr2=“value2”&gt;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action_body</a:t>
            </a:r>
            <a:endParaRPr lang="en-US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</a:rPr>
              <a:t>prefix:action</a:t>
            </a:r>
            <a:r>
              <a:rPr lang="en-US" dirty="0" smtClean="0">
                <a:latin typeface="Courier New" pitchFamily="49" charset="0"/>
              </a:rPr>
              <a:t>-name&gt;</a:t>
            </a:r>
          </a:p>
          <a:p>
            <a:r>
              <a:rPr lang="en-US" dirty="0" smtClean="0"/>
              <a:t>or (with no body)</a:t>
            </a:r>
          </a:p>
          <a:p>
            <a:pPr>
              <a:buFontTx/>
              <a:buNone/>
            </a:pPr>
            <a:r>
              <a:rPr lang="en-US" sz="4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&lt;prefix: action-name attr1=“value1”  attr2=“value2” /&gt;</a:t>
            </a:r>
            <a:endParaRPr lang="en-US" sz="2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Looping with explicit numeric values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sz="2200" b="1" dirty="0" smtClean="0">
                <a:solidFill>
                  <a:srgbClr val="FF0000"/>
                </a:solidFill>
              </a:rPr>
              <a:t>&lt;</a:t>
            </a:r>
            <a:r>
              <a:rPr lang="en-GB" sz="2200" b="1" dirty="0" err="1">
                <a:solidFill>
                  <a:srgbClr val="FF0000"/>
                </a:solidFill>
              </a:rPr>
              <a:t>c:forEach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 </a:t>
            </a:r>
            <a:r>
              <a:rPr lang="en-GB" sz="2200" b="1" dirty="0" err="1" smtClean="0"/>
              <a:t>var</a:t>
            </a:r>
            <a:r>
              <a:rPr lang="en-GB" sz="2200" b="1" dirty="0"/>
              <a:t>="</a:t>
            </a:r>
            <a:r>
              <a:rPr lang="en-GB" sz="2200" b="1" i="1" dirty="0"/>
              <a:t>name" begin</a:t>
            </a:r>
            <a:r>
              <a:rPr lang="en-GB" sz="2200" b="1" i="1" dirty="0" smtClean="0"/>
              <a:t>=“a" </a:t>
            </a:r>
            <a:r>
              <a:rPr lang="en-GB" sz="2200" b="1" i="1" dirty="0"/>
              <a:t>end</a:t>
            </a:r>
            <a:r>
              <a:rPr lang="en-GB" sz="2200" b="1" i="1" dirty="0" smtClean="0"/>
              <a:t>=“a" </a:t>
            </a:r>
            <a:r>
              <a:rPr lang="en-GB" sz="2200" b="1" i="1" dirty="0"/>
              <a:t>step="z"&gt;</a:t>
            </a:r>
          </a:p>
          <a:p>
            <a:pPr>
              <a:buNone/>
            </a:pPr>
            <a:r>
              <a:rPr lang="en-GB" sz="2200" b="1" dirty="0" smtClean="0"/>
              <a:t> 	             something … &lt; c:out </a:t>
            </a:r>
            <a:r>
              <a:rPr lang="en-GB" sz="2200" b="1" dirty="0"/>
              <a:t>value="${</a:t>
            </a:r>
            <a:r>
              <a:rPr lang="en-GB" sz="2200" b="1" i="1" dirty="0"/>
              <a:t>name}"/&gt;</a:t>
            </a:r>
          </a:p>
          <a:p>
            <a:pPr>
              <a:buNone/>
            </a:pPr>
            <a:r>
              <a:rPr lang="en-GB" sz="2200" b="1" dirty="0" smtClean="0"/>
              <a:t>	</a:t>
            </a:r>
            <a:r>
              <a:rPr lang="en-GB" sz="2200" b="1" dirty="0" smtClean="0">
                <a:solidFill>
                  <a:srgbClr val="FF0000"/>
                </a:solidFill>
              </a:rPr>
              <a:t>&lt;/</a:t>
            </a:r>
            <a:r>
              <a:rPr lang="en-GB" sz="2200" b="1" dirty="0" err="1">
                <a:solidFill>
                  <a:srgbClr val="FF0000"/>
                </a:solidFill>
              </a:rPr>
              <a:t>c:forEach</a:t>
            </a:r>
            <a:r>
              <a:rPr lang="en-GB" sz="2200" b="1" dirty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dirty="0"/>
              <a:t>• </a:t>
            </a:r>
            <a:r>
              <a:rPr lang="en-GB" b="1" dirty="0"/>
              <a:t>Looping over data structures</a:t>
            </a:r>
          </a:p>
          <a:p>
            <a:pPr>
              <a:buNone/>
            </a:pPr>
            <a:r>
              <a:rPr lang="en-GB" dirty="0" smtClean="0"/>
              <a:t>	– </a:t>
            </a:r>
            <a:r>
              <a:rPr lang="en-GB" dirty="0"/>
              <a:t>Can loop down arrays, strings, collections, maps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sz="2200" b="1" dirty="0" smtClean="0">
                <a:solidFill>
                  <a:srgbClr val="FF0000"/>
                </a:solidFill>
              </a:rPr>
              <a:t>&lt;</a:t>
            </a:r>
            <a:r>
              <a:rPr lang="en-GB" sz="2200" b="1" dirty="0" err="1">
                <a:solidFill>
                  <a:srgbClr val="FF0000"/>
                </a:solidFill>
              </a:rPr>
              <a:t>c:forEach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 </a:t>
            </a:r>
            <a:r>
              <a:rPr lang="en-GB" sz="2200" b="1" dirty="0" err="1" smtClean="0"/>
              <a:t>var</a:t>
            </a:r>
            <a:r>
              <a:rPr lang="en-GB" sz="2200" b="1" dirty="0" smtClean="0"/>
              <a:t>=”</a:t>
            </a:r>
            <a:r>
              <a:rPr lang="en-GB" sz="2200" b="1" i="1" dirty="0" err="1" smtClean="0">
                <a:solidFill>
                  <a:srgbClr val="7030A0"/>
                </a:solidFill>
              </a:rPr>
              <a:t>val</a:t>
            </a:r>
            <a:r>
              <a:rPr lang="en-GB" sz="2200" b="1" i="1" dirty="0" smtClean="0"/>
              <a:t>“  </a:t>
            </a:r>
            <a:r>
              <a:rPr lang="en-GB" sz="2200" b="1" dirty="0" smtClean="0"/>
              <a:t>items=”</a:t>
            </a:r>
            <a:r>
              <a:rPr lang="en-GB" sz="2200" b="1" i="1" dirty="0" smtClean="0"/>
              <a:t>-</a:t>
            </a:r>
            <a:r>
              <a:rPr lang="en-GB" sz="2200" b="1" i="1" dirty="0"/>
              <a:t>collection"&gt;</a:t>
            </a:r>
          </a:p>
          <a:p>
            <a:pPr>
              <a:buNone/>
            </a:pPr>
            <a:r>
              <a:rPr lang="en-GB" sz="2200" b="1" dirty="0" smtClean="0"/>
              <a:t>		something ….. &lt;</a:t>
            </a:r>
            <a:r>
              <a:rPr lang="en-GB" sz="2200" b="1" dirty="0" err="1"/>
              <a:t>c:out</a:t>
            </a:r>
            <a:r>
              <a:rPr lang="en-GB" sz="2200" b="1" dirty="0"/>
              <a:t> value</a:t>
            </a:r>
            <a:r>
              <a:rPr lang="en-GB" sz="2200" b="1" dirty="0">
                <a:solidFill>
                  <a:srgbClr val="7030A0"/>
                </a:solidFill>
              </a:rPr>
              <a:t>="$</a:t>
            </a:r>
            <a:r>
              <a:rPr lang="en-GB" sz="2200" b="1" dirty="0" smtClean="0">
                <a:solidFill>
                  <a:srgbClr val="7030A0"/>
                </a:solidFill>
              </a:rPr>
              <a:t>{</a:t>
            </a:r>
            <a:r>
              <a:rPr lang="en-GB" sz="2200" b="1" i="1" dirty="0" err="1" smtClean="0">
                <a:solidFill>
                  <a:srgbClr val="7030A0"/>
                </a:solidFill>
              </a:rPr>
              <a:t>val</a:t>
            </a:r>
            <a:r>
              <a:rPr lang="en-GB" sz="2200" b="1" i="1" dirty="0" smtClean="0">
                <a:solidFill>
                  <a:srgbClr val="7030A0"/>
                </a:solidFill>
              </a:rPr>
              <a:t>}</a:t>
            </a:r>
            <a:r>
              <a:rPr lang="en-GB" sz="2200" b="1" i="1" dirty="0">
                <a:solidFill>
                  <a:srgbClr val="7030A0"/>
                </a:solidFill>
              </a:rPr>
              <a:t>"</a:t>
            </a:r>
            <a:r>
              <a:rPr lang="en-GB" sz="2200" b="1" i="1" dirty="0"/>
              <a:t>/&gt;</a:t>
            </a:r>
          </a:p>
          <a:p>
            <a:pPr>
              <a:buNone/>
            </a:pPr>
            <a:r>
              <a:rPr lang="en-GB" sz="2200" b="1" dirty="0" smtClean="0"/>
              <a:t>      </a:t>
            </a:r>
            <a:r>
              <a:rPr lang="en-GB" sz="2200" b="1" dirty="0" smtClean="0">
                <a:solidFill>
                  <a:srgbClr val="FF0000"/>
                </a:solidFill>
              </a:rPr>
              <a:t>&lt;/</a:t>
            </a:r>
            <a:r>
              <a:rPr lang="en-GB" sz="2200" b="1" dirty="0" err="1">
                <a:solidFill>
                  <a:srgbClr val="FF0000"/>
                </a:solidFill>
              </a:rPr>
              <a:t>c:forEach</a:t>
            </a:r>
            <a:r>
              <a:rPr lang="en-GB" sz="2200" b="1" dirty="0" smtClean="0">
                <a:solidFill>
                  <a:srgbClr val="FF0000"/>
                </a:solidFill>
              </a:rPr>
              <a:t>&gt;</a:t>
            </a:r>
            <a:endParaRPr lang="en-GB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 smtClean="0"/>
              <a:t>JSP and JSTL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/>
          <a:lstStyle/>
          <a:p>
            <a:r>
              <a:rPr lang="en-GB" b="1" dirty="0"/>
              <a:t>JSP without </a:t>
            </a:r>
            <a:r>
              <a:rPr lang="en-GB" b="1" dirty="0" smtClean="0"/>
              <a:t>JSTL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 smtClean="0"/>
          </a:p>
          <a:p>
            <a:pPr>
              <a:buNone/>
            </a:pPr>
            <a:endParaRPr lang="en-GB" b="1" dirty="0"/>
          </a:p>
          <a:p>
            <a:r>
              <a:rPr lang="en-GB" b="1" dirty="0"/>
              <a:t>JSP with JSTL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1844824"/>
            <a:ext cx="691276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&lt;UL&gt;</a:t>
            </a:r>
          </a:p>
          <a:p>
            <a:r>
              <a:rPr lang="en-GB" sz="1600" b="1" dirty="0"/>
              <a:t>&lt;%</a:t>
            </a:r>
          </a:p>
          <a:p>
            <a:r>
              <a:rPr lang="en-GB" sz="1600" b="1" dirty="0" smtClean="0"/>
              <a:t>     for(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=0; </a:t>
            </a:r>
            <a:r>
              <a:rPr lang="en-GB" sz="1600" b="1" dirty="0" err="1"/>
              <a:t>i</a:t>
            </a:r>
            <a:r>
              <a:rPr lang="en-GB" sz="1600" b="1" dirty="0"/>
              <a:t>&lt;</a:t>
            </a:r>
            <a:r>
              <a:rPr lang="en-GB" sz="1600" b="1" dirty="0" err="1"/>
              <a:t>messages.length</a:t>
            </a:r>
            <a:r>
              <a:rPr lang="en-GB" sz="1600" b="1" dirty="0"/>
              <a:t>; </a:t>
            </a:r>
            <a:r>
              <a:rPr lang="en-GB" sz="1600" b="1" dirty="0" err="1"/>
              <a:t>i</a:t>
            </a:r>
            <a:r>
              <a:rPr lang="en-GB" sz="1600" b="1" dirty="0" smtClean="0"/>
              <a:t>++)</a:t>
            </a:r>
          </a:p>
          <a:p>
            <a:r>
              <a:rPr lang="en-GB" sz="1600" b="1" dirty="0" smtClean="0">
                <a:solidFill>
                  <a:srgbClr val="FFFF00"/>
                </a:solidFill>
              </a:rPr>
              <a:t> </a:t>
            </a:r>
            <a:r>
              <a:rPr lang="en-GB" sz="1600" b="1" dirty="0">
                <a:solidFill>
                  <a:srgbClr val="FFFF00"/>
                </a:solidFill>
              </a:rPr>
              <a:t>{</a:t>
            </a:r>
          </a:p>
          <a:p>
            <a:r>
              <a:rPr lang="en-GB" sz="1600" b="1" dirty="0" smtClean="0"/>
              <a:t>    String </a:t>
            </a:r>
            <a:r>
              <a:rPr lang="en-GB" sz="1600" b="1" dirty="0"/>
              <a:t>message = messages[</a:t>
            </a:r>
            <a:r>
              <a:rPr lang="en-GB" sz="1600" b="1" dirty="0" err="1"/>
              <a:t>i</a:t>
            </a:r>
            <a:r>
              <a:rPr lang="en-GB" sz="1600" b="1" dirty="0" smtClean="0"/>
              <a:t>]; </a:t>
            </a:r>
            <a:endParaRPr lang="en-GB" sz="1600" b="1" dirty="0"/>
          </a:p>
          <a:p>
            <a:r>
              <a:rPr lang="en-GB" sz="1600" b="1" dirty="0" smtClean="0"/>
              <a:t> %&gt;</a:t>
            </a:r>
            <a:endParaRPr lang="en-GB" sz="1600" b="1" dirty="0"/>
          </a:p>
          <a:p>
            <a:r>
              <a:rPr lang="en-GB" sz="1600" b="1" dirty="0" smtClean="0"/>
              <a:t> &lt;</a:t>
            </a:r>
            <a:r>
              <a:rPr lang="en-GB" sz="1600" b="1" dirty="0"/>
              <a:t>LI</a:t>
            </a:r>
            <a:r>
              <a:rPr lang="en-GB" sz="1600" b="1" dirty="0" smtClean="0"/>
              <a:t>&gt; &lt;%= </a:t>
            </a:r>
            <a:r>
              <a:rPr lang="en-GB" sz="1600" b="1" dirty="0"/>
              <a:t>message %&gt;</a:t>
            </a:r>
          </a:p>
          <a:p>
            <a:r>
              <a:rPr lang="en-GB" sz="1600" b="1" dirty="0">
                <a:solidFill>
                  <a:srgbClr val="FFFF00"/>
                </a:solidFill>
              </a:rPr>
              <a:t>&lt;% } %&gt;</a:t>
            </a:r>
          </a:p>
          <a:p>
            <a:r>
              <a:rPr lang="en-GB" sz="1600" b="1" dirty="0"/>
              <a:t>&lt;/UL&gt;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755576" y="4797152"/>
            <a:ext cx="6552728" cy="206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&lt;UL&gt;</a:t>
            </a:r>
          </a:p>
          <a:p>
            <a:r>
              <a:rPr lang="en-GB" b="1" dirty="0"/>
              <a:t>&lt;</a:t>
            </a:r>
            <a:r>
              <a:rPr lang="en-GB" b="1" dirty="0" err="1"/>
              <a:t>c</a:t>
            </a:r>
            <a:r>
              <a:rPr lang="en-GB" b="1" dirty="0" smtClean="0"/>
              <a:t>: </a:t>
            </a:r>
            <a:r>
              <a:rPr lang="en-GB" b="1" dirty="0" err="1" smtClean="0">
                <a:solidFill>
                  <a:srgbClr val="FFFF00"/>
                </a:solidFill>
              </a:rPr>
              <a:t>forEach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b="1" dirty="0" err="1">
                <a:solidFill>
                  <a:srgbClr val="FFFF00"/>
                </a:solidFill>
              </a:rPr>
              <a:t>var</a:t>
            </a:r>
            <a:r>
              <a:rPr lang="en-GB" b="1" dirty="0" smtClean="0"/>
              <a:t>= </a:t>
            </a:r>
            <a:r>
              <a:rPr lang="en-GB" b="1" dirty="0" smtClean="0">
                <a:solidFill>
                  <a:srgbClr val="7030A0"/>
                </a:solidFill>
              </a:rPr>
              <a:t>"</a:t>
            </a:r>
            <a:r>
              <a:rPr lang="en-GB" b="1" dirty="0">
                <a:solidFill>
                  <a:srgbClr val="7030A0"/>
                </a:solidFill>
              </a:rPr>
              <a:t>message" </a:t>
            </a:r>
            <a:r>
              <a:rPr lang="en-GB" b="1" dirty="0"/>
              <a:t>items="${messages}"&gt;</a:t>
            </a:r>
          </a:p>
          <a:p>
            <a:r>
              <a:rPr lang="en-GB" b="1" dirty="0" smtClean="0"/>
              <a:t>        &lt;</a:t>
            </a:r>
            <a:r>
              <a:rPr lang="en-GB" b="1" dirty="0"/>
              <a:t>LI</a:t>
            </a:r>
            <a:r>
              <a:rPr lang="en-GB" b="1" dirty="0" smtClean="0"/>
              <a:t>&gt; &lt;</a:t>
            </a:r>
            <a:r>
              <a:rPr lang="en-GB" b="1" dirty="0" err="1"/>
              <a:t>c:out</a:t>
            </a:r>
            <a:r>
              <a:rPr lang="en-GB" b="1" dirty="0"/>
              <a:t> value="${</a:t>
            </a:r>
            <a:r>
              <a:rPr lang="en-GB" b="1" dirty="0">
                <a:solidFill>
                  <a:srgbClr val="7030A0"/>
                </a:solidFill>
              </a:rPr>
              <a:t>message</a:t>
            </a:r>
            <a:r>
              <a:rPr lang="en-GB" b="1" dirty="0"/>
              <a:t>}"/&gt;</a:t>
            </a:r>
          </a:p>
          <a:p>
            <a:r>
              <a:rPr lang="en-GB" b="1" dirty="0">
                <a:solidFill>
                  <a:srgbClr val="FFFF00"/>
                </a:solidFill>
              </a:rPr>
              <a:t>&lt;/</a:t>
            </a:r>
            <a:r>
              <a:rPr lang="en-GB" b="1" dirty="0" err="1">
                <a:solidFill>
                  <a:srgbClr val="FFFF00"/>
                </a:solidFill>
              </a:rPr>
              <a:t>c:forEach</a:t>
            </a:r>
            <a:r>
              <a:rPr lang="en-GB" b="1" dirty="0">
                <a:solidFill>
                  <a:srgbClr val="FFFF00"/>
                </a:solidFill>
              </a:rPr>
              <a:t>&gt;</a:t>
            </a:r>
          </a:p>
          <a:p>
            <a:r>
              <a:rPr lang="en-GB" b="1" dirty="0"/>
              <a:t>&lt;/UL&gt;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1012</Words>
  <Application>Microsoft Macintosh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What is a Custom Tag Library</vt:lpstr>
      <vt:lpstr>Importing JSTL Library</vt:lpstr>
      <vt:lpstr>Declaring  Tag Library</vt:lpstr>
      <vt:lpstr>Declaring a Custom Tag Library</vt:lpstr>
      <vt:lpstr>JSTL URIs and Default Prefixes</vt:lpstr>
      <vt:lpstr>Using Actions from a Tag Library</vt:lpstr>
      <vt:lpstr>Looping Tags</vt:lpstr>
      <vt:lpstr>JSP and JSTL</vt:lpstr>
      <vt:lpstr>Numeric Loop</vt:lpstr>
      <vt:lpstr>Array Loop</vt:lpstr>
      <vt:lpstr>Conditional Evaluation Tags</vt:lpstr>
      <vt:lpstr>IF Tag</vt:lpstr>
      <vt:lpstr>Choose Tag</vt:lpstr>
      <vt:lpstr>Out Tag</vt:lpstr>
      <vt:lpstr>DataSource</vt:lpstr>
      <vt:lpstr>SQL </vt:lpstr>
    </vt:vector>
  </TitlesOfParts>
  <Company>Coventry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aa0699</dc:creator>
  <cp:lastModifiedBy>n Shah</cp:lastModifiedBy>
  <cp:revision>610</cp:revision>
  <dcterms:created xsi:type="dcterms:W3CDTF">2011-03-16T10:05:47Z</dcterms:created>
  <dcterms:modified xsi:type="dcterms:W3CDTF">2015-02-18T22:20:05Z</dcterms:modified>
</cp:coreProperties>
</file>