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8" r:id="rId2"/>
  </p:sldMasterIdLst>
  <p:notesMasterIdLst>
    <p:notesMasterId r:id="rId11"/>
  </p:notesMasterIdLst>
  <p:sldIdLst>
    <p:sldId id="256" r:id="rId3"/>
    <p:sldId id="772" r:id="rId4"/>
    <p:sldId id="258" r:id="rId5"/>
    <p:sldId id="259" r:id="rId6"/>
    <p:sldId id="262" r:id="rId7"/>
    <p:sldId id="773" r:id="rId8"/>
    <p:sldId id="774" r:id="rId9"/>
    <p:sldId id="269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78" roundtripDataSignature="AMtx7mgEOWQ4OyJmdml4kF5wZWx90h4tq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arati Sarkar" initials="DS" lastIdx="2" clrIdx="0">
    <p:extLst>
      <p:ext uri="{19B8F6BF-5375-455C-9EA6-DF929625EA0E}">
        <p15:presenceInfo xmlns:p15="http://schemas.microsoft.com/office/powerpoint/2012/main" userId="Debarati Sark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A82"/>
    <a:srgbClr val="0F3FA8"/>
    <a:srgbClr val="3E677B"/>
    <a:srgbClr val="25AAE2"/>
    <a:srgbClr val="1F497D"/>
    <a:srgbClr val="FFAA36"/>
    <a:srgbClr val="D9D9D9"/>
    <a:srgbClr val="17375E"/>
    <a:srgbClr val="C31713"/>
    <a:srgbClr val="FFE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9145F8-C728-48B6-BC1A-C29FB51DBEA4}">
  <a:tblStyle styleId="{559145F8-C728-48B6-BC1A-C29FB51DBEA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8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79" Type="http://schemas.openxmlformats.org/officeDocument/2006/relationships/commentAuthors" Target="commentAuthors.xml"/><Relationship Id="rId18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178" Type="http://customschemas.google.com/relationships/presentationmetadata" Target="metadata"/><Relationship Id="rId5" Type="http://schemas.openxmlformats.org/officeDocument/2006/relationships/slide" Target="slides/slide3.xml"/><Relationship Id="rId181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6187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976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99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63;p12"/>
          <p:cNvSpPr/>
          <p:nvPr userDrawn="1"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;p12"/>
          <p:cNvSpPr/>
          <p:nvPr userDrawn="1"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</p:spPr>
        <p:txBody>
          <a:bodyPr/>
          <a:lstStyle>
            <a:lvl1pPr algn="ctr"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3;p12"/>
          <p:cNvSpPr/>
          <p:nvPr userDrawn="1"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;p12"/>
          <p:cNvSpPr/>
          <p:nvPr userDrawn="1"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</p:spPr>
        <p:txBody>
          <a:bodyPr/>
          <a:lstStyle>
            <a:lvl1pPr algn="ctr"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6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708404"/>
            <a:ext cx="11144828" cy="49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95A8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419100" y="1281539"/>
            <a:ext cx="11301845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" name="Google Shape;39;p100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lang="en-IN" dirty="0"/>
          </a:p>
          <a:p>
            <a:pPr lvl="1"/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11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419099" y="708404"/>
            <a:ext cx="11301845" cy="49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95A8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419100" y="1281539"/>
            <a:ext cx="11301845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Google Shape;39;p100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lang="en-IN" dirty="0"/>
          </a:p>
          <a:p>
            <a:pPr lvl="1"/>
            <a:endParaRPr dirty="0"/>
          </a:p>
        </p:txBody>
      </p:sp>
      <p:sp>
        <p:nvSpPr>
          <p:cNvPr id="8" name="Google Shape;39;p100"/>
          <p:cNvSpPr txBox="1">
            <a:spLocks noGrp="1"/>
          </p:cNvSpPr>
          <p:nvPr>
            <p:ph type="body" idx="16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26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419099" y="708404"/>
            <a:ext cx="11301845" cy="49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95A8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419100" y="1281539"/>
            <a:ext cx="11301845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Google Shape;39;p100"/>
          <p:cNvSpPr txBox="1">
            <a:spLocks noGrp="1"/>
          </p:cNvSpPr>
          <p:nvPr>
            <p:ph type="body" idx="1"/>
          </p:nvPr>
        </p:nvSpPr>
        <p:spPr>
          <a:xfrm>
            <a:off x="354448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9" name="Google Shape;39;p100"/>
          <p:cNvSpPr txBox="1">
            <a:spLocks noGrp="1"/>
          </p:cNvSpPr>
          <p:nvPr>
            <p:ph type="body" idx="15"/>
          </p:nvPr>
        </p:nvSpPr>
        <p:spPr>
          <a:xfrm>
            <a:off x="5291284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0" name="Google Shape;39;p100"/>
          <p:cNvSpPr txBox="1">
            <a:spLocks noGrp="1"/>
          </p:cNvSpPr>
          <p:nvPr>
            <p:ph type="body" idx="16"/>
          </p:nvPr>
        </p:nvSpPr>
        <p:spPr>
          <a:xfrm>
            <a:off x="354448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1" name="Google Shape;39;p100"/>
          <p:cNvSpPr txBox="1">
            <a:spLocks noGrp="1"/>
          </p:cNvSpPr>
          <p:nvPr>
            <p:ph type="body" idx="17"/>
          </p:nvPr>
        </p:nvSpPr>
        <p:spPr>
          <a:xfrm>
            <a:off x="5291284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412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5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55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55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630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6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6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6"/>
          <p:cNvSpPr txBox="1"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789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7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57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7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7"/>
          <p:cNvSpPr txBox="1">
            <a:spLocks noGrp="1"/>
          </p:cNvSpPr>
          <p:nvPr>
            <p:ph type="body" idx="2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558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8"/>
          <p:cNvSpPr txBox="1">
            <a:spLocks noGrp="1"/>
          </p:cNvSpPr>
          <p:nvPr>
            <p:ph type="title"/>
          </p:nvPr>
        </p:nvSpPr>
        <p:spPr>
          <a:xfrm>
            <a:off x="419099" y="708404"/>
            <a:ext cx="11301845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8"/>
          <p:cNvCxnSpPr/>
          <p:nvPr/>
        </p:nvCxnSpPr>
        <p:spPr>
          <a:xfrm>
            <a:off x="419100" y="1281539"/>
            <a:ext cx="11301845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58"/>
          <p:cNvSpPr txBox="1">
            <a:spLocks noGrp="1"/>
          </p:cNvSpPr>
          <p:nvPr>
            <p:ph type="body" idx="1"/>
          </p:nvPr>
        </p:nvSpPr>
        <p:spPr>
          <a:xfrm>
            <a:off x="354448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8"/>
          <p:cNvSpPr txBox="1">
            <a:spLocks noGrp="1"/>
          </p:cNvSpPr>
          <p:nvPr>
            <p:ph type="body" idx="2"/>
          </p:nvPr>
        </p:nvSpPr>
        <p:spPr>
          <a:xfrm>
            <a:off x="5291284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8"/>
          <p:cNvSpPr txBox="1">
            <a:spLocks noGrp="1"/>
          </p:cNvSpPr>
          <p:nvPr>
            <p:ph type="body" idx="3"/>
          </p:nvPr>
        </p:nvSpPr>
        <p:spPr>
          <a:xfrm>
            <a:off x="354448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8"/>
          <p:cNvSpPr txBox="1">
            <a:spLocks noGrp="1"/>
          </p:cNvSpPr>
          <p:nvPr>
            <p:ph type="body" idx="4"/>
          </p:nvPr>
        </p:nvSpPr>
        <p:spPr>
          <a:xfrm>
            <a:off x="5291284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465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dirty="0"/>
          </a:p>
          <a:p>
            <a:pPr lvl="1"/>
            <a:endParaRPr dirty="0"/>
          </a:p>
        </p:txBody>
      </p:sp>
      <p:sp>
        <p:nvSpPr>
          <p:cNvPr id="7" name="Google Shape;63;p12"/>
          <p:cNvSpPr/>
          <p:nvPr userDrawn="1"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;p12"/>
          <p:cNvSpPr/>
          <p:nvPr userDrawn="1"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2" r:id="rId3"/>
    <p:sldLayoutId id="2147483666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00" b="1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847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/>
          <p:nvPr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7"/>
          <p:cNvSpPr/>
          <p:nvPr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45151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944532" y="2007967"/>
            <a:ext cx="8270885" cy="158130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React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In this session, we will discuss:</a:t>
            </a:r>
          </a:p>
          <a:p>
            <a:r>
              <a:rPr lang="en-US" dirty="0"/>
              <a:t>Introduction to React</a:t>
            </a:r>
          </a:p>
          <a:p>
            <a:r>
              <a:rPr lang="en-US" dirty="0"/>
              <a:t>Features of React</a:t>
            </a:r>
          </a:p>
          <a:p>
            <a:r>
              <a:rPr lang="en-US" dirty="0"/>
              <a:t>Setting up the Development Environment</a:t>
            </a:r>
          </a:p>
          <a:p>
            <a:pPr lvl="1"/>
            <a:r>
              <a:rPr lang="en-US" dirty="0"/>
              <a:t>Starting React App</a:t>
            </a:r>
          </a:p>
          <a:p>
            <a:pPr lvl="1"/>
            <a:r>
              <a:rPr lang="en-US" dirty="0"/>
              <a:t>React App on Browser</a:t>
            </a:r>
          </a:p>
          <a:p>
            <a:r>
              <a:rPr lang="en-US" dirty="0"/>
              <a:t>React Project Folder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Introduction to React</a:t>
            </a:r>
            <a:endParaRPr dirty="0"/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React is a JavaScript library for building efficient user interfaces.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 was developed by Facebook.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 is used for building single-page applications and mobile applications.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React uses the concept of virtual DOM as virtual DOM improves the performance of rendering updates.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 uses a component-based architecture to make reusable UI components.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 helps </a:t>
            </a:r>
            <a:r>
              <a:rPr lang="en-US" dirty="0"/>
              <a:t>build interactive and scalable user interfaces</a:t>
            </a:r>
            <a:r>
              <a:rPr lang="en-I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Features of React</a:t>
            </a:r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 dirty="0"/>
              <a:t>Components:</a:t>
            </a:r>
            <a:r>
              <a:rPr lang="en-IN" dirty="0"/>
              <a:t> React enables programmers to design user interfaces by employing simple, reusable "components" that can be quickly combined to produce complicated UI.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 dirty="0"/>
              <a:t>Virtual DOM: </a:t>
            </a:r>
            <a:r>
              <a:rPr lang="en-IN" dirty="0"/>
              <a:t>React employs a virtual DOM to reduce the </a:t>
            </a:r>
            <a:r>
              <a:rPr lang="en-US" dirty="0"/>
              <a:t>direct manipulation of the actual DOM, improving</a:t>
            </a:r>
            <a:r>
              <a:rPr lang="en-IN" dirty="0"/>
              <a:t> performance.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 dirty="0"/>
              <a:t>JSX</a:t>
            </a:r>
            <a:r>
              <a:rPr lang="en-IN" dirty="0"/>
              <a:t>: React employs JSX, a JavaScript syntactic extension, to specify a component's User Interface (UI) structure. This makes it simple to comprehend the component's structure and appearance.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 dirty="0"/>
              <a:t>Unidirectional Data Flow: </a:t>
            </a:r>
            <a:r>
              <a:rPr lang="en-IN" dirty="0"/>
              <a:t>Data </a:t>
            </a:r>
            <a:r>
              <a:rPr lang="en-US" dirty="0"/>
              <a:t>flows in a single direction across the application when using React</a:t>
            </a:r>
            <a:r>
              <a:rPr lang="en-IN" dirty="0"/>
              <a:t>. This makes it simple to trace and troubleshoot application changes.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Introduction to npx</a:t>
            </a: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 dirty="0"/>
              <a:t>npx</a:t>
            </a:r>
            <a:r>
              <a:rPr lang="en-IN" dirty="0"/>
              <a:t> is Node Package Execute. It comes with the Node Package Manager (NPM).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For Node.js version 5.2.0 and above, </a:t>
            </a:r>
            <a:r>
              <a:rPr lang="en-IN" b="1" dirty="0"/>
              <a:t>npx</a:t>
            </a:r>
            <a:r>
              <a:rPr lang="en-IN" dirty="0"/>
              <a:t> is installed automatically.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It is a package runner that executes any package directly from the NPM registry without installing it.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F96D19-CED9-4E60-B77C-CF6C46689C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What is </a:t>
            </a:r>
            <a:r>
              <a:rPr lang="en-US" b="1" dirty="0" err="1"/>
              <a:t>npx</a:t>
            </a:r>
            <a:r>
              <a:rPr lang="en-US" b="1" dirty="0"/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Setting up the Development Environment</a:t>
            </a:r>
            <a:br>
              <a:rPr lang="en-US" dirty="0"/>
            </a:b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To create a new React application, open the Command prompt on Windows or Terminal on Mac.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Navigate into the folder where you want to create your project.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Type the following command to install </a:t>
            </a:r>
            <a:r>
              <a:rPr lang="en-US" b="1" dirty="0"/>
              <a:t>create-react-app</a:t>
            </a:r>
            <a:r>
              <a:rPr lang="en-US" dirty="0"/>
              <a:t>:</a:t>
            </a:r>
          </a:p>
          <a:p>
            <a:pPr marL="1028700" lvl="1" indent="-457200">
              <a:spcBef>
                <a:spcPts val="0"/>
              </a:spcBef>
              <a:buSzPct val="70000"/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npx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create-react-app &lt;</a:t>
            </a:r>
            <a:r>
              <a:rPr lang="en-US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project_name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To start the react app </a:t>
            </a:r>
            <a:r>
              <a:rPr lang="en-US" dirty="0"/>
              <a:t>navigate into the project folder and </a:t>
            </a:r>
            <a:r>
              <a:rPr lang="en-US" b="1" dirty="0"/>
              <a:t>type </a:t>
            </a:r>
            <a:r>
              <a:rPr lang="en-US" b="1" dirty="0" err="1"/>
              <a:t>npm</a:t>
            </a:r>
            <a:r>
              <a:rPr lang="en-US" b="1" dirty="0"/>
              <a:t> start</a:t>
            </a:r>
            <a:r>
              <a:rPr lang="en-US" dirty="0"/>
              <a:t>.</a:t>
            </a:r>
            <a:endParaRPr lang="en-US" b="1" dirty="0"/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can click on the link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http://localhost:3000/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see the development server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running on the browser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Open an IDE like VS Code or PyCharm to open the project folder.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F96D19-CED9-4E60-B77C-CF6C46689C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Hands-on using </a:t>
            </a:r>
            <a:r>
              <a:rPr lang="en-US" b="1" dirty="0" err="1"/>
              <a:t>VSCode</a:t>
            </a:r>
            <a:r>
              <a:rPr lang="en-US" b="1" dirty="0"/>
              <a:t> and Command Prompt</a:t>
            </a:r>
          </a:p>
        </p:txBody>
      </p:sp>
    </p:spTree>
    <p:extLst>
      <p:ext uri="{BB962C8B-B14F-4D97-AF65-F5344CB8AC3E}">
        <p14:creationId xmlns:p14="http://schemas.microsoft.com/office/powerpoint/2010/main" val="64290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React Project Folder Structure</a:t>
            </a: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</a:t>
            </a:r>
            <a:r>
              <a:rPr lang="en-US" b="1" dirty="0" err="1"/>
              <a:t>node_modules</a:t>
            </a:r>
            <a:r>
              <a:rPr lang="en-US" b="1" dirty="0"/>
              <a:t> </a:t>
            </a:r>
            <a:r>
              <a:rPr lang="en-US" dirty="0"/>
              <a:t>folder contains all the dependency files.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These dependencies are mentioned in </a:t>
            </a:r>
            <a:r>
              <a:rPr lang="en-US" dirty="0" err="1"/>
              <a:t>package.json</a:t>
            </a: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No changes should be made to the </a:t>
            </a:r>
            <a:r>
              <a:rPr lang="en-US" b="1" dirty="0" err="1"/>
              <a:t>node_modules</a:t>
            </a:r>
            <a:r>
              <a:rPr lang="en-US" b="1" dirty="0"/>
              <a:t> </a:t>
            </a:r>
            <a:r>
              <a:rPr lang="en-US" dirty="0"/>
              <a:t>folder.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public folder holds index.html file which is the only html file in the whole application.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React applications are used to create </a:t>
            </a:r>
            <a:r>
              <a:rPr lang="en-US" b="1" dirty="0"/>
              <a:t>Single Page Applications</a:t>
            </a:r>
            <a:r>
              <a:rPr lang="en-US" dirty="0"/>
              <a:t>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 err="1"/>
              <a:t>src</a:t>
            </a:r>
            <a:r>
              <a:rPr lang="en-US" b="1" dirty="0"/>
              <a:t> </a:t>
            </a:r>
            <a:r>
              <a:rPr lang="en-US" dirty="0"/>
              <a:t>folder holds the actual source code.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index.js file is the first JS file that will be executed when the page is loaded. This is the file that renders the</a:t>
            </a:r>
            <a:r>
              <a:rPr lang="en-US" b="1" dirty="0"/>
              <a:t> &lt;App /&gt; </a:t>
            </a:r>
            <a:r>
              <a:rPr lang="en-US" dirty="0"/>
              <a:t>component.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 App.js file contains the </a:t>
            </a:r>
            <a:r>
              <a:rPr lang="en-US" b="1" dirty="0"/>
              <a:t>&lt;App /&gt; </a:t>
            </a:r>
            <a:r>
              <a:rPr lang="en-US" dirty="0"/>
              <a:t>component.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F96D19-CED9-4E60-B77C-CF6C46689C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Hands-on using </a:t>
            </a:r>
            <a:r>
              <a:rPr lang="en-US" b="1" dirty="0" err="1"/>
              <a:t>VSCode</a:t>
            </a:r>
            <a:r>
              <a:rPr lang="en-US" b="1" dirty="0"/>
              <a:t> and Command Prompt</a:t>
            </a:r>
          </a:p>
        </p:txBody>
      </p:sp>
    </p:spTree>
    <p:extLst>
      <p:ext uri="{BB962C8B-B14F-4D97-AF65-F5344CB8AC3E}">
        <p14:creationId xmlns:p14="http://schemas.microsoft.com/office/powerpoint/2010/main" val="17211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4"/>
          <p:cNvSpPr txBox="1">
            <a:spLocks noGrp="1"/>
          </p:cNvSpPr>
          <p:nvPr>
            <p:ph type="title"/>
          </p:nvPr>
        </p:nvSpPr>
        <p:spPr>
          <a:xfrm>
            <a:off x="419100" y="708404"/>
            <a:ext cx="11144828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dirty="0"/>
          </a:p>
        </p:txBody>
      </p:sp>
      <p:sp>
        <p:nvSpPr>
          <p:cNvPr id="128" name="Google Shape;128;p54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Here's a brief recap: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React is a popular JavaScript library for building user interfaces, particularly single-page applications.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Key features include component-based architecture, virtual DOM, JSX syntax, and unidirectional data flow.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To set up the React development environment, install Node.js and NPM, then use Create-React-App to scaffold a new project.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 typical React project structure includes directories like </a:t>
            </a:r>
            <a:r>
              <a:rPr lang="en-US" dirty="0" err="1"/>
              <a:t>src</a:t>
            </a:r>
            <a:r>
              <a:rPr lang="en-US" dirty="0"/>
              <a:t> for source code, public for static assets, and configuration files at the root.</a:t>
            </a:r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29778</TotalTime>
  <Words>588</Words>
  <Application>Microsoft Office PowerPoint</Application>
  <PresentationFormat>Widescreen</PresentationFormat>
  <Paragraphs>56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Candara</vt:lpstr>
      <vt:lpstr>Corbel</vt:lpstr>
      <vt:lpstr>Courier New</vt:lpstr>
      <vt:lpstr>Office Theme</vt:lpstr>
      <vt:lpstr>1_Office Theme</vt:lpstr>
      <vt:lpstr>Introduction to React</vt:lpstr>
      <vt:lpstr>Agenda</vt:lpstr>
      <vt:lpstr>Introduction to React</vt:lpstr>
      <vt:lpstr>Features of React</vt:lpstr>
      <vt:lpstr>Introduction to npx</vt:lpstr>
      <vt:lpstr>Setting up the Development Environment </vt:lpstr>
      <vt:lpstr>React Project Folder Structure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Landscape  &amp; Python Basics</dc:title>
  <dc:creator>Bharani Akella</dc:creator>
  <cp:lastModifiedBy>Debarati Sarkar</cp:lastModifiedBy>
  <cp:revision>978</cp:revision>
  <dcterms:modified xsi:type="dcterms:W3CDTF">2024-07-24T08:53:42Z</dcterms:modified>
</cp:coreProperties>
</file>