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8" r:id="rId2"/>
  </p:sldMasterIdLst>
  <p:notesMasterIdLst>
    <p:notesMasterId r:id="rId18"/>
  </p:notesMasterIdLst>
  <p:sldIdLst>
    <p:sldId id="256" r:id="rId3"/>
    <p:sldId id="772" r:id="rId4"/>
    <p:sldId id="778" r:id="rId5"/>
    <p:sldId id="258" r:id="rId6"/>
    <p:sldId id="259" r:id="rId7"/>
    <p:sldId id="260" r:id="rId8"/>
    <p:sldId id="261" r:id="rId9"/>
    <p:sldId id="774" r:id="rId10"/>
    <p:sldId id="263" r:id="rId11"/>
    <p:sldId id="775" r:id="rId12"/>
    <p:sldId id="265" r:id="rId13"/>
    <p:sldId id="266" r:id="rId14"/>
    <p:sldId id="776" r:id="rId15"/>
    <p:sldId id="777" r:id="rId16"/>
    <p:sldId id="77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8" roundtripDataSignature="AMtx7mgEOWQ4OyJmdml4kF5wZWx90h4t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rati Sarkar" initials="DS" lastIdx="10" clrIdx="0">
    <p:extLst>
      <p:ext uri="{19B8F6BF-5375-455C-9EA6-DF929625EA0E}">
        <p15:presenceInfo xmlns:p15="http://schemas.microsoft.com/office/powerpoint/2012/main" userId="Debarati Sark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064A2"/>
    <a:srgbClr val="9BBB59"/>
    <a:srgbClr val="095A82"/>
    <a:srgbClr val="0F3FA8"/>
    <a:srgbClr val="3E677B"/>
    <a:srgbClr val="25AAE2"/>
    <a:srgbClr val="1F497D"/>
    <a:srgbClr val="FFAA3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9145F8-C728-48B6-BC1A-C29FB51DBEA4}">
  <a:tblStyle styleId="{559145F8-C728-48B6-BC1A-C29FB51DBE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10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18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79" Type="http://schemas.openxmlformats.org/officeDocument/2006/relationships/commentAuthors" Target="commentAuthors.xml"/><Relationship Id="rId18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78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81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18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JSX is a syntax extension for JavaScript that allows for writing HTML-like code within the JavaScript code.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was introduced by Facebook in 2011 and is used in React, a JavaScript library for building user interfaces.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With JSX, you can write the component’s UI using HTML-like elements, while still retaining the ability to use JavaScript to add dynamic </a:t>
            </a:r>
            <a:r>
              <a:rPr lang="en-IN" dirty="0" err="1"/>
              <a:t>behavior</a:t>
            </a:r>
            <a:r>
              <a:rPr lang="en-IN" dirty="0"/>
              <a:t>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JSX is not part of the JavaScript language, but it gets </a:t>
            </a:r>
            <a:r>
              <a:rPr lang="en-IN" dirty="0" err="1"/>
              <a:t>transpiled</a:t>
            </a:r>
            <a:r>
              <a:rPr lang="en-IN" dirty="0"/>
              <a:t> (converted) to JavaScript code that can run in a browser or on a server.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is usually done using a tool like Babel.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resulting JavaScript code creates and updates the Document Object Model (DOM), which is the structure of elements that represents a web page.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6" name="Google Shape;12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Here's an example of a simple component written in JSX: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 err="1"/>
              <a:t>const</a:t>
            </a:r>
            <a:r>
              <a:rPr lang="en-IN" b="1" dirty="0"/>
              <a:t> element = &lt;h1&gt;Hello, World!&lt;/h1&gt;;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code defines a constant element that contains a single HTML h1 heading element.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When </a:t>
            </a:r>
            <a:r>
              <a:rPr lang="en-IN" dirty="0" err="1"/>
              <a:t>transpiled</a:t>
            </a:r>
            <a:r>
              <a:rPr lang="en-IN" dirty="0"/>
              <a:t> to JavaScript, it becomes the following: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 err="1"/>
              <a:t>const</a:t>
            </a:r>
            <a:r>
              <a:rPr lang="en-IN" b="1" dirty="0"/>
              <a:t> element = </a:t>
            </a:r>
            <a:r>
              <a:rPr lang="en-IN" b="1" dirty="0" err="1"/>
              <a:t>React.createElement</a:t>
            </a:r>
            <a:r>
              <a:rPr lang="en-IN" b="1" dirty="0"/>
              <a:t>("h1", null, "Hello, World!");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In this way, JSX provides a concise and readable syntax for creating and manipulating HTML elements in JavaScript.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By using JSX, you can build complex user interfaces using a declarative style, which makes it easier to understand and maintain your code.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3" name="Google Shape;13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18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17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612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 React component is a self-contained module that represents a part of a user interface.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Components can be thought of as custom, reusable HTML elements that accept inputs (props) and return a tree of elements (the component's render method) that describe what should appear on the screen.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React components are defined using JavaScript and JSX (a syntax extension for JavaScript) and they render HTML-like elements.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rendered elements can also include other React components, making it possible to build complex user interfaces by composing simple components.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React components allows for the creation of reusable and maintainable code.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18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69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</p:spPr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</p:spPr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6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708404"/>
            <a:ext cx="11144828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en-IN" dirty="0"/>
          </a:p>
          <a:p>
            <a:pPr lvl="1"/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1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099" y="708404"/>
            <a:ext cx="11301845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en-IN" dirty="0"/>
          </a:p>
          <a:p>
            <a:pPr lvl="1"/>
            <a:endParaRPr dirty="0"/>
          </a:p>
        </p:txBody>
      </p:sp>
      <p:sp>
        <p:nvSpPr>
          <p:cNvPr id="8" name="Google Shape;39;p100"/>
          <p:cNvSpPr txBox="1">
            <a:spLocks noGrp="1"/>
          </p:cNvSpPr>
          <p:nvPr>
            <p:ph type="body" idx="16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099" y="708404"/>
            <a:ext cx="11301845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Google Shape;39;p100"/>
          <p:cNvSpPr txBox="1">
            <a:spLocks noGrp="1"/>
          </p:cNvSpPr>
          <p:nvPr>
            <p:ph type="body" idx="15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0" name="Google Shape;39;p100"/>
          <p:cNvSpPr txBox="1">
            <a:spLocks noGrp="1"/>
          </p:cNvSpPr>
          <p:nvPr>
            <p:ph type="body" idx="16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1" name="Google Shape;39;p100"/>
          <p:cNvSpPr txBox="1">
            <a:spLocks noGrp="1"/>
          </p:cNvSpPr>
          <p:nvPr>
            <p:ph type="body" idx="17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412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55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5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06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6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6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49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7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7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844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8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8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8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8"/>
          <p:cNvSpPr txBox="1">
            <a:spLocks noGrp="1"/>
          </p:cNvSpPr>
          <p:nvPr>
            <p:ph type="body" idx="2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8"/>
          <p:cNvSpPr txBox="1">
            <a:spLocks noGrp="1"/>
          </p:cNvSpPr>
          <p:nvPr>
            <p:ph type="body" idx="3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8"/>
          <p:cNvSpPr txBox="1">
            <a:spLocks noGrp="1"/>
          </p:cNvSpPr>
          <p:nvPr>
            <p:ph type="body" idx="4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9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dirty="0"/>
          </a:p>
          <a:p>
            <a:pPr lvl="1"/>
            <a:endParaRPr dirty="0"/>
          </a:p>
        </p:txBody>
      </p:sp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2" r:id="rId3"/>
    <p:sldLayoutId id="2147483666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1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847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8982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44532" y="2007967"/>
            <a:ext cx="8270885" cy="15813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Components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React Function Components </a:t>
            </a:r>
            <a:r>
              <a:rPr lang="en-US" dirty="0"/>
              <a:t>(Cont.)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Go to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\components\02_React Components &amp; JSX\2_Function based react component"</a:t>
            </a:r>
            <a:r>
              <a:rPr lang="en-US" dirty="0"/>
              <a:t> to explain the Function components.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Hands-on using </a:t>
            </a:r>
            <a:r>
              <a:rPr lang="en-US" b="1" dirty="0" err="1"/>
              <a:t>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004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9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Introduction to JSX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129" name="Google Shape;129;p49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30" name="Google Shape;13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197" y="2290759"/>
            <a:ext cx="7153275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092C16E-A53D-415B-95B9-6DA91CD1AF1B}"/>
              </a:ext>
            </a:extLst>
          </p:cNvPr>
          <p:cNvSpPr txBox="1">
            <a:spLocks/>
          </p:cNvSpPr>
          <p:nvPr/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5000"/>
              </a:lnSpc>
              <a:buClr>
                <a:schemeClr val="dk1"/>
              </a:buClr>
              <a:buSzPts val="1800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Char char="○"/>
              <a:defRPr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Char char="■"/>
              <a:defRPr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Char char="○"/>
              <a:defRPr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JSX is a JavaScript syntax extension that allows writing HTML-like code within JavaScript.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0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JSX Example</a:t>
            </a:r>
            <a:endParaRPr dirty="0"/>
          </a:p>
        </p:txBody>
      </p:sp>
      <p:sp>
        <p:nvSpPr>
          <p:cNvPr id="136" name="Google Shape;136;p50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/>
              <a:t>Simple component written in JSX: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	</a:t>
            </a:r>
            <a:r>
              <a:rPr lang="en-US" b="1" dirty="0">
                <a:latin typeface="Consolas" panose="020B0609020204030204" pitchFamily="49" charset="0"/>
              </a:rPr>
              <a:t>const element = &lt;h1&gt;Hello everyone !&lt;/h1&gt;;</a:t>
            </a:r>
            <a:endParaRPr lang="en-US" dirty="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/>
              <a:t>(Without JSX - in JavaScript)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/>
              <a:t>              </a:t>
            </a:r>
            <a:r>
              <a:rPr lang="en-IN" b="1" dirty="0" err="1">
                <a:latin typeface="Consolas" panose="020B0609020204030204" pitchFamily="49" charset="0"/>
              </a:rPr>
              <a:t>const</a:t>
            </a:r>
            <a:r>
              <a:rPr lang="en-IN" b="1" dirty="0">
                <a:latin typeface="Consolas" panose="020B0609020204030204" pitchFamily="49" charset="0"/>
              </a:rPr>
              <a:t> element = </a:t>
            </a:r>
            <a:r>
              <a:rPr lang="en-IN" b="1" dirty="0" err="1">
                <a:latin typeface="Consolas" panose="020B0609020204030204" pitchFamily="49" charset="0"/>
              </a:rPr>
              <a:t>React.createElement</a:t>
            </a:r>
            <a:r>
              <a:rPr lang="en-IN" b="1" dirty="0">
                <a:latin typeface="Consolas" panose="020B0609020204030204" pitchFamily="49" charset="0"/>
              </a:rPr>
              <a:t>("h1", null, "</a:t>
            </a:r>
            <a:r>
              <a:rPr lang="en-US" b="1" dirty="0">
                <a:latin typeface="Consolas" panose="020B0609020204030204" pitchFamily="49" charset="0"/>
              </a:rPr>
              <a:t> Hello everyone </a:t>
            </a:r>
            <a:r>
              <a:rPr lang="en-IN" b="1" dirty="0">
                <a:latin typeface="Consolas" panose="020B0609020204030204" pitchFamily="49" charset="0"/>
              </a:rPr>
              <a:t>!");</a:t>
            </a:r>
            <a:endParaRPr dirty="0">
              <a:latin typeface="Consolas" panose="020B0609020204030204" pitchFamily="49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React Component with JSX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Go to "</a:t>
            </a:r>
            <a:r>
              <a:rPr lang="en-US" b="1" dirty="0"/>
              <a:t>React Recording Content\week1-app\week1-app\</a:t>
            </a:r>
            <a:r>
              <a:rPr lang="en-US" b="1" dirty="0" err="1"/>
              <a:t>src</a:t>
            </a:r>
            <a:r>
              <a:rPr lang="en-US" b="1" dirty="0"/>
              <a:t>\components\02_React Components &amp; JSX\3_React component using JSX</a:t>
            </a:r>
            <a:r>
              <a:rPr lang="en-US" dirty="0"/>
              <a:t>".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Hands-on using </a:t>
            </a:r>
            <a:r>
              <a:rPr lang="en-US" b="1" dirty="0" err="1"/>
              <a:t>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808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React Component with JSX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Go to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\components\02_React Components &amp; JSX\4_React component without using JSX</a:t>
            </a:r>
            <a:r>
              <a:rPr lang="en-US" dirty="0"/>
              <a:t>".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Hands-on using </a:t>
            </a:r>
            <a:r>
              <a:rPr lang="en-US" b="1" dirty="0" err="1"/>
              <a:t>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51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Here's a brief recap:</a:t>
            </a:r>
          </a:p>
          <a:p>
            <a:r>
              <a:rPr lang="en-US" dirty="0"/>
              <a:t>React components are the building blocks of a React application and play a crucial role in making the development process simpler, faster, and more efficient.</a:t>
            </a:r>
          </a:p>
          <a:p>
            <a:r>
              <a:rPr lang="en-US" dirty="0"/>
              <a:t>JSX makes it easier to write UI components and allows for a more readable and concise way of writing code for user interfaces.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this session, we will discuss:</a:t>
            </a:r>
          </a:p>
          <a:p>
            <a:r>
              <a:rPr lang="en-US" dirty="0"/>
              <a:t>Introduction to React Components</a:t>
            </a:r>
          </a:p>
          <a:p>
            <a:r>
              <a:rPr lang="en-US" dirty="0"/>
              <a:t>Component Tree</a:t>
            </a:r>
          </a:p>
          <a:p>
            <a:r>
              <a:rPr lang="en-US" dirty="0"/>
              <a:t>Types of React Components</a:t>
            </a:r>
          </a:p>
          <a:p>
            <a:pPr lvl="1"/>
            <a:r>
              <a:rPr lang="en-US" dirty="0"/>
              <a:t>React Class Components</a:t>
            </a:r>
          </a:p>
          <a:p>
            <a:pPr lvl="1"/>
            <a:r>
              <a:rPr lang="en-US" dirty="0"/>
              <a:t>React Function Components</a:t>
            </a:r>
          </a:p>
          <a:p>
            <a:r>
              <a:rPr lang="en-US" dirty="0"/>
              <a:t>Introduction to JSX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Introduction to React Components</a:t>
            </a:r>
            <a:endParaRPr dirty="0"/>
          </a:p>
        </p:txBody>
      </p:sp>
      <p:sp>
        <p:nvSpPr>
          <p:cNvPr id="105" name="Google Shape;105;p44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React component is a self-contained module representing a part of the user interface.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Components are custom, reusable HTML elements that accept inputs (props) and return a tree of elements for the screen.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React components use JavaScript and JSX (a JavaScript syntax extension) to render HTML-like elements.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783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Introduction to React Components (Cont.)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193363" y="2100090"/>
            <a:ext cx="6724357" cy="3657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1489811" y="2468087"/>
            <a:ext cx="6161650" cy="661181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Header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1489811" y="3307172"/>
            <a:ext cx="998806" cy="2121566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Side Bar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2587092" y="3307172"/>
            <a:ext cx="5064369" cy="2121566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Main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2933412" y="3636960"/>
            <a:ext cx="998806" cy="6471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4086962" y="3636960"/>
            <a:ext cx="998806" cy="6471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5198311" y="3636960"/>
            <a:ext cx="998806" cy="6471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3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6394064" y="3636960"/>
            <a:ext cx="998806" cy="6471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4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021151" y="1460084"/>
            <a:ext cx="9140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App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Component Tree</a:t>
            </a:r>
            <a:endParaRPr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92DD1B0-BEB7-40D4-80CF-394C8DA8FF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One Way Binding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3304613" y="2089968"/>
            <a:ext cx="1434905" cy="7455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App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BEE946-8D6F-4CFC-A0CF-026C7B70D25C}"/>
              </a:ext>
            </a:extLst>
          </p:cNvPr>
          <p:cNvGrpSpPr/>
          <p:nvPr/>
        </p:nvGrpSpPr>
        <p:grpSpPr>
          <a:xfrm>
            <a:off x="3366247" y="2835556"/>
            <a:ext cx="1319573" cy="1115488"/>
            <a:chOff x="3366247" y="2835556"/>
            <a:chExt cx="1319573" cy="1115488"/>
          </a:xfrm>
        </p:grpSpPr>
        <p:sp>
          <p:nvSpPr>
            <p:cNvPr id="84" name="Google Shape;84;p3"/>
            <p:cNvSpPr/>
            <p:nvPr/>
          </p:nvSpPr>
          <p:spPr>
            <a:xfrm>
              <a:off x="3366247" y="3238897"/>
              <a:ext cx="1319573" cy="712147"/>
            </a:xfrm>
            <a:prstGeom prst="ellipse">
              <a:avLst/>
            </a:prstGeom>
            <a:solidFill>
              <a:srgbClr val="8064A2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Main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cxnSp>
          <p:nvCxnSpPr>
            <p:cNvPr id="86" name="Google Shape;86;p3"/>
            <p:cNvCxnSpPr>
              <a:stCxn id="78" idx="4"/>
            </p:cNvCxnSpPr>
            <p:nvPr/>
          </p:nvCxnSpPr>
          <p:spPr>
            <a:xfrm>
              <a:off x="4022066" y="2835556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rgbClr val="8064A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0C4B42-CE36-43E4-8634-A8C63B630946}"/>
              </a:ext>
            </a:extLst>
          </p:cNvPr>
          <p:cNvGrpSpPr/>
          <p:nvPr/>
        </p:nvGrpSpPr>
        <p:grpSpPr>
          <a:xfrm>
            <a:off x="1476426" y="2726367"/>
            <a:ext cx="2038324" cy="1321800"/>
            <a:chOff x="1476426" y="2726367"/>
            <a:chExt cx="2038324" cy="1321800"/>
          </a:xfrm>
        </p:grpSpPr>
        <p:sp>
          <p:nvSpPr>
            <p:cNvPr id="79" name="Google Shape;79;p3"/>
            <p:cNvSpPr/>
            <p:nvPr/>
          </p:nvSpPr>
          <p:spPr>
            <a:xfrm>
              <a:off x="1476426" y="3238896"/>
              <a:ext cx="1357632" cy="809271"/>
            </a:xfrm>
            <a:prstGeom prst="ellipse">
              <a:avLst/>
            </a:prstGeom>
            <a:solidFill>
              <a:srgbClr val="8064A2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Side Bar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cxnSp>
          <p:nvCxnSpPr>
            <p:cNvPr id="87" name="Google Shape;87;p3"/>
            <p:cNvCxnSpPr>
              <a:cxnSpLocks/>
              <a:stCxn id="78" idx="3"/>
              <a:endCxn id="79" idx="7"/>
            </p:cNvCxnSpPr>
            <p:nvPr/>
          </p:nvCxnSpPr>
          <p:spPr>
            <a:xfrm flipH="1">
              <a:off x="2635237" y="2726367"/>
              <a:ext cx="879513" cy="631044"/>
            </a:xfrm>
            <a:prstGeom prst="straightConnector1">
              <a:avLst/>
            </a:prstGeom>
            <a:noFill/>
            <a:ln w="9525" cap="flat" cmpd="sng">
              <a:solidFill>
                <a:srgbClr val="8064A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D24C30-BE34-448D-9BE5-8B2756C02D53}"/>
              </a:ext>
            </a:extLst>
          </p:cNvPr>
          <p:cNvGrpSpPr/>
          <p:nvPr/>
        </p:nvGrpSpPr>
        <p:grpSpPr>
          <a:xfrm>
            <a:off x="4529381" y="2726367"/>
            <a:ext cx="2110021" cy="1211067"/>
            <a:chOff x="4529381" y="2726367"/>
            <a:chExt cx="2110021" cy="1211067"/>
          </a:xfrm>
        </p:grpSpPr>
        <p:sp>
          <p:nvSpPr>
            <p:cNvPr id="85" name="Google Shape;85;p3"/>
            <p:cNvSpPr/>
            <p:nvPr/>
          </p:nvSpPr>
          <p:spPr>
            <a:xfrm>
              <a:off x="5319824" y="3238897"/>
              <a:ext cx="1319578" cy="698537"/>
            </a:xfrm>
            <a:prstGeom prst="ellipse">
              <a:avLst/>
            </a:prstGeom>
            <a:solidFill>
              <a:srgbClr val="8064A2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Header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cxnSp>
          <p:nvCxnSpPr>
            <p:cNvPr id="88" name="Google Shape;88;p3"/>
            <p:cNvCxnSpPr>
              <a:cxnSpLocks/>
              <a:stCxn id="78" idx="5"/>
              <a:endCxn id="85" idx="1"/>
            </p:cNvCxnSpPr>
            <p:nvPr/>
          </p:nvCxnSpPr>
          <p:spPr>
            <a:xfrm>
              <a:off x="4529381" y="2726367"/>
              <a:ext cx="983691" cy="614828"/>
            </a:xfrm>
            <a:prstGeom prst="straightConnector1">
              <a:avLst/>
            </a:prstGeom>
            <a:noFill/>
            <a:ln w="9525" cap="flat" cmpd="sng">
              <a:solidFill>
                <a:srgbClr val="8064A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093ADD5-F1F8-4286-BABB-25C380F2AA99}"/>
              </a:ext>
            </a:extLst>
          </p:cNvPr>
          <p:cNvGrpSpPr/>
          <p:nvPr/>
        </p:nvGrpSpPr>
        <p:grpSpPr>
          <a:xfrm>
            <a:off x="1212044" y="3846752"/>
            <a:ext cx="2347450" cy="1602958"/>
            <a:chOff x="1212044" y="3846752"/>
            <a:chExt cx="2347450" cy="1602958"/>
          </a:xfrm>
        </p:grpSpPr>
        <p:sp>
          <p:nvSpPr>
            <p:cNvPr id="81" name="Google Shape;81;p3"/>
            <p:cNvSpPr/>
            <p:nvPr/>
          </p:nvSpPr>
          <p:spPr>
            <a:xfrm>
              <a:off x="1212044" y="4693572"/>
              <a:ext cx="1195754" cy="75613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1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cxnSp>
          <p:nvCxnSpPr>
            <p:cNvPr id="89" name="Google Shape;89;p3"/>
            <p:cNvCxnSpPr>
              <a:cxnSpLocks/>
              <a:stCxn id="84" idx="3"/>
              <a:endCxn id="81" idx="7"/>
            </p:cNvCxnSpPr>
            <p:nvPr/>
          </p:nvCxnSpPr>
          <p:spPr>
            <a:xfrm flipH="1">
              <a:off x="2232684" y="3846752"/>
              <a:ext cx="1326810" cy="957554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5370C21-3A34-4CA1-9AC3-3C6DF6B05BAC}"/>
              </a:ext>
            </a:extLst>
          </p:cNvPr>
          <p:cNvGrpSpPr/>
          <p:nvPr/>
        </p:nvGrpSpPr>
        <p:grpSpPr>
          <a:xfrm>
            <a:off x="2706736" y="3951044"/>
            <a:ext cx="1319298" cy="1755561"/>
            <a:chOff x="2706736" y="3951044"/>
            <a:chExt cx="1319298" cy="1755561"/>
          </a:xfrm>
        </p:grpSpPr>
        <p:sp>
          <p:nvSpPr>
            <p:cNvPr id="82" name="Google Shape;82;p3"/>
            <p:cNvSpPr/>
            <p:nvPr/>
          </p:nvSpPr>
          <p:spPr>
            <a:xfrm>
              <a:off x="2706736" y="4950467"/>
              <a:ext cx="1195754" cy="75613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2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cxnSp>
          <p:nvCxnSpPr>
            <p:cNvPr id="90" name="Google Shape;90;p3"/>
            <p:cNvCxnSpPr>
              <a:cxnSpLocks/>
              <a:stCxn id="84" idx="4"/>
              <a:endCxn id="82" idx="0"/>
            </p:cNvCxnSpPr>
            <p:nvPr/>
          </p:nvCxnSpPr>
          <p:spPr>
            <a:xfrm flipH="1">
              <a:off x="3304613" y="3951044"/>
              <a:ext cx="721421" cy="999423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E081142-1C16-4888-A152-C611041F6EA4}"/>
              </a:ext>
            </a:extLst>
          </p:cNvPr>
          <p:cNvGrpSpPr/>
          <p:nvPr/>
        </p:nvGrpSpPr>
        <p:grpSpPr>
          <a:xfrm>
            <a:off x="4026034" y="3951044"/>
            <a:ext cx="1293790" cy="1755561"/>
            <a:chOff x="4026034" y="3951044"/>
            <a:chExt cx="1293790" cy="1755561"/>
          </a:xfrm>
        </p:grpSpPr>
        <p:sp>
          <p:nvSpPr>
            <p:cNvPr id="83" name="Google Shape;83;p3"/>
            <p:cNvSpPr/>
            <p:nvPr/>
          </p:nvSpPr>
          <p:spPr>
            <a:xfrm>
              <a:off x="4124070" y="4950467"/>
              <a:ext cx="1195754" cy="75613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3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cxnSp>
          <p:nvCxnSpPr>
            <p:cNvPr id="91" name="Google Shape;91;p3"/>
            <p:cNvCxnSpPr>
              <a:cxnSpLocks/>
              <a:stCxn id="84" idx="4"/>
              <a:endCxn id="83" idx="0"/>
            </p:cNvCxnSpPr>
            <p:nvPr/>
          </p:nvCxnSpPr>
          <p:spPr>
            <a:xfrm>
              <a:off x="4026034" y="3951044"/>
              <a:ext cx="695913" cy="999423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2F38DA-1C08-4220-8125-745A478C88B5}"/>
              </a:ext>
            </a:extLst>
          </p:cNvPr>
          <p:cNvGrpSpPr/>
          <p:nvPr/>
        </p:nvGrpSpPr>
        <p:grpSpPr>
          <a:xfrm>
            <a:off x="4492573" y="3846752"/>
            <a:ext cx="2321943" cy="1492224"/>
            <a:chOff x="4492573" y="3846752"/>
            <a:chExt cx="2321943" cy="1492224"/>
          </a:xfrm>
        </p:grpSpPr>
        <p:sp>
          <p:nvSpPr>
            <p:cNvPr id="80" name="Google Shape;80;p3"/>
            <p:cNvSpPr/>
            <p:nvPr/>
          </p:nvSpPr>
          <p:spPr>
            <a:xfrm>
              <a:off x="5618762" y="4582838"/>
              <a:ext cx="1195754" cy="75613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4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cxnSp>
          <p:nvCxnSpPr>
            <p:cNvPr id="92" name="Google Shape;92;p3"/>
            <p:cNvCxnSpPr>
              <a:cxnSpLocks/>
              <a:stCxn id="84" idx="5"/>
              <a:endCxn id="80" idx="1"/>
            </p:cNvCxnSpPr>
            <p:nvPr/>
          </p:nvCxnSpPr>
          <p:spPr>
            <a:xfrm>
              <a:off x="4492573" y="3846752"/>
              <a:ext cx="1301303" cy="84682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Types of React Components</a:t>
            </a:r>
            <a:endParaRPr dirty="0"/>
          </a:p>
        </p:txBody>
      </p:sp>
      <p:sp>
        <p:nvSpPr>
          <p:cNvPr id="99" name="Google Shape;99;p43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React components are created using ES6(ECMAScript language specification) </a:t>
            </a:r>
            <a:r>
              <a:rPr lang="en-IN" b="1" dirty="0"/>
              <a:t>classes</a:t>
            </a:r>
            <a:r>
              <a:rPr lang="en-IN" dirty="0"/>
              <a:t> and JavaScript </a:t>
            </a:r>
            <a:r>
              <a:rPr lang="en-IN" b="1" dirty="0"/>
              <a:t>functions</a:t>
            </a:r>
            <a:r>
              <a:rPr lang="en-IN" dirty="0"/>
              <a:t>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two types of React components include:</a:t>
            </a:r>
            <a:endParaRPr dirty="0"/>
          </a:p>
          <a:p>
            <a:pPr marL="1028700" lvl="1" indent="-457200"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Class components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which are defined using a class that extends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React.Component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and implements a render method that returns the tree of elements that represent the component's UI.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457200"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Function components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are simple JavaScript functions that return the tree of elements representing the component's UI. </a:t>
            </a:r>
          </a:p>
          <a:p>
            <a:pPr marL="1028700" lvl="1" indent="-457200"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Function components are more popular these days as they are concise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      and easy to create.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React Class Components</a:t>
            </a:r>
            <a:endParaRPr dirty="0"/>
          </a:p>
        </p:txBody>
      </p:sp>
      <p:sp>
        <p:nvSpPr>
          <p:cNvPr id="105" name="Google Shape;105;p44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Components defined using ES6 (ECMAScript language specification, a standard for scripting languages like JavaScript) classes.</a:t>
            </a:r>
            <a:endParaRPr lang="en-IN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 class component in React is a JavaScript class that extends the base </a:t>
            </a:r>
            <a:r>
              <a:rPr lang="en-IN" b="1" dirty="0" err="1"/>
              <a:t>React.Component</a:t>
            </a:r>
            <a:r>
              <a:rPr lang="en-IN" dirty="0"/>
              <a:t> class.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Allows to manage more advanced features such as lifecycle methods and state.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React Class Components </a:t>
            </a:r>
            <a:r>
              <a:rPr lang="en-US" dirty="0"/>
              <a:t>(Cont.)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Go to "</a:t>
            </a:r>
            <a:r>
              <a:rPr lang="en-US" b="1" dirty="0"/>
              <a:t>React Recording Content\week1-app\week1-app\</a:t>
            </a:r>
            <a:r>
              <a:rPr lang="en-US" b="1" dirty="0" err="1"/>
              <a:t>src</a:t>
            </a:r>
            <a:r>
              <a:rPr lang="en-US" b="1" dirty="0"/>
              <a:t>\components\02_React Components &amp; JSX\1_Class based react component</a:t>
            </a:r>
            <a:r>
              <a:rPr lang="en-US" dirty="0"/>
              <a:t>" to explain the Class components.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Hands-on using </a:t>
            </a:r>
            <a:r>
              <a:rPr lang="en-US" b="1" dirty="0" err="1"/>
              <a:t>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290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6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React Function Components</a:t>
            </a:r>
            <a:endParaRPr dirty="0"/>
          </a:p>
        </p:txBody>
      </p:sp>
      <p:sp>
        <p:nvSpPr>
          <p:cNvPr id="117" name="Google Shape;117;p46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Components defined as JavaScript functions.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Initially react function components are stateless.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Unlike class components, functional components don't have access to lifecycle methods or state, but they still provide a way to render a user interface and handle events in React </a:t>
            </a:r>
            <a:r>
              <a:rPr lang="en-US" dirty="0"/>
              <a:t>with the introduction of hooks (e.g., 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).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29897</TotalTime>
  <Words>951</Words>
  <Application>Microsoft Office PowerPoint</Application>
  <PresentationFormat>Widescreen</PresentationFormat>
  <Paragraphs>115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Candara</vt:lpstr>
      <vt:lpstr>Consolas</vt:lpstr>
      <vt:lpstr>Corbel</vt:lpstr>
      <vt:lpstr>Courier New</vt:lpstr>
      <vt:lpstr>Office Theme</vt:lpstr>
      <vt:lpstr>1_Office Theme</vt:lpstr>
      <vt:lpstr>React Components</vt:lpstr>
      <vt:lpstr>Agenda</vt:lpstr>
      <vt:lpstr>Introduction to React Components</vt:lpstr>
      <vt:lpstr>Introduction to React Components (Cont.)</vt:lpstr>
      <vt:lpstr>Component Tree</vt:lpstr>
      <vt:lpstr>Types of React Components</vt:lpstr>
      <vt:lpstr>React Class Components</vt:lpstr>
      <vt:lpstr>React Class Components (Cont.)</vt:lpstr>
      <vt:lpstr>React Function Components</vt:lpstr>
      <vt:lpstr>React Function Components (Cont.)</vt:lpstr>
      <vt:lpstr>Introduction to JSX</vt:lpstr>
      <vt:lpstr>JSX Example</vt:lpstr>
      <vt:lpstr>React Component with JSX</vt:lpstr>
      <vt:lpstr>React Component with JSX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Landscape  &amp; Python Basics</dc:title>
  <dc:creator>Bharani Akella</dc:creator>
  <cp:lastModifiedBy>Debarati Sarkar</cp:lastModifiedBy>
  <cp:revision>1015</cp:revision>
  <dcterms:modified xsi:type="dcterms:W3CDTF">2024-07-24T09:36:02Z</dcterms:modified>
</cp:coreProperties>
</file>