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63" r:id="rId9"/>
    <p:sldId id="264" r:id="rId10"/>
    <p:sldId id="266" r:id="rId11"/>
    <p:sldId id="267" r:id="rId12"/>
    <p:sldId id="269" r:id="rId13"/>
    <p:sldId id="270" r:id="rId14"/>
  </p:sldIdLst>
  <p:sldSz cx="12192000" cy="6858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andara" panose="020E0502030303020204" pitchFamily="34" charset="0"/>
      <p:regular r:id="rId20"/>
      <p:bold r:id="rId21"/>
      <p:italic r:id="rId22"/>
      <p:boldItalic r:id="rId23"/>
    </p:embeddedFont>
    <p:embeddedFont>
      <p:font typeface="Consolas" panose="020B0609020204030204" pitchFamily="49" charset="0"/>
      <p:regular r:id="rId24"/>
      <p:bold r:id="rId25"/>
      <p:italic r:id="rId26"/>
      <p:boldItalic r:id="rId27"/>
    </p:embeddedFont>
    <p:embeddedFont>
      <p:font typeface="Corbel" panose="020B050302020402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gid6c1AFiPirBSrq8dkVnVhoRe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692" autoAdjust="0"/>
  </p:normalViewPr>
  <p:slideViewPr>
    <p:cSldViewPr snapToGrid="0">
      <p:cViewPr>
        <p:scale>
          <a:sx n="66" d="100"/>
          <a:sy n="66" d="100"/>
        </p:scale>
        <p:origin x="644" y="-2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" name="Google Shape;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b="1" dirty="0"/>
              <a:t>CSS-in-JS</a:t>
            </a:r>
            <a:r>
              <a:rPr lang="en-US" dirty="0"/>
              <a:t> is a popular approach for styling React components because it allows you to write styles in JavaScript, which can make your code more maintainable and composable. 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There are many CSS-in-JS libraries available for React, and here are some popular ones:</a:t>
            </a:r>
          </a:p>
          <a:p>
            <a:pPr marL="91440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lang="en-US" sz="2000" b="1" dirty="0">
                <a:latin typeface="Calibri"/>
                <a:ea typeface="Calibri"/>
                <a:cs typeface="Calibri"/>
                <a:sym typeface="Calibri"/>
              </a:rPr>
              <a:t>Styled Components: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A popular and well-established CSS-in-JS library for React that allows you to write your styles directly inside your React components using tagged template literals.</a:t>
            </a:r>
            <a:endParaRPr lang="en-US" dirty="0"/>
          </a:p>
          <a:p>
            <a:pPr marL="91440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lang="en-US" sz="2000" b="1" dirty="0">
                <a:latin typeface="Calibri"/>
                <a:ea typeface="Calibri"/>
                <a:cs typeface="Calibri"/>
                <a:sym typeface="Calibri"/>
              </a:rPr>
              <a:t>Emotion: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Another popular CSS-in-JS library that provides a similar API to Styled Components, but with some additional features, such as server-side rendering, dynamic styles, and theming</a:t>
            </a:r>
            <a:endParaRPr lang="en-US" dirty="0"/>
          </a:p>
          <a:p>
            <a:pPr marL="91440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lang="en-US" sz="2000" b="1" dirty="0">
                <a:latin typeface="Calibri"/>
                <a:ea typeface="Calibri"/>
                <a:cs typeface="Calibri"/>
                <a:sym typeface="Calibri"/>
              </a:rPr>
              <a:t>Material-UI: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A UI component library that provides a set of React components with built-in styling using its own CSS-in-JS library, called JSS.</a:t>
            </a:r>
            <a:endParaRPr lang="en-US" dirty="0"/>
          </a:p>
          <a:p>
            <a:pPr marL="91440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lang="en-US" sz="2000" b="1" dirty="0">
                <a:latin typeface="Calibri"/>
                <a:ea typeface="Calibri"/>
                <a:cs typeface="Calibri"/>
                <a:sym typeface="Calibri"/>
              </a:rPr>
              <a:t>Radium: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A CSS-in-JS library that allows you to write inline styles with additional features like media queries, pseudo selectors, and keyframes.</a:t>
            </a: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2" name="Google Shape;10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Here's an example of how to style a React component using the popular CSS-in-JS library, </a:t>
            </a:r>
            <a:r>
              <a:rPr lang="en-US" b="1" dirty="0"/>
              <a:t>Styled Components</a:t>
            </a:r>
            <a:r>
              <a:rPr lang="en-US" dirty="0"/>
              <a:t>:</a:t>
            </a: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1. Install Styled Components using </a:t>
            </a:r>
            <a:r>
              <a:rPr lang="en-US" b="1" dirty="0" err="1">
                <a:latin typeface="Calibri"/>
                <a:ea typeface="Calibri"/>
                <a:cs typeface="Calibri"/>
                <a:sym typeface="Calibri"/>
              </a:rPr>
              <a:t>npm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yarn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:</a:t>
            </a:r>
            <a:endParaRPr lang="en-US" dirty="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npm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install styled-components</a:t>
            </a:r>
            <a:endParaRPr lang="en-US" dirty="0">
              <a:latin typeface="Consolas"/>
              <a:ea typeface="Consolas"/>
              <a:cs typeface="Consolas"/>
              <a:sym typeface="Consolas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>
              <a:latin typeface="Calibri"/>
              <a:ea typeface="Calibri"/>
              <a:cs typeface="Calibri"/>
              <a:sym typeface="Calibri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2. Import the styled function from Styled Components in your component file:</a:t>
            </a:r>
            <a:endParaRPr lang="en-US" dirty="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import styled from 'styled-components’;</a:t>
            </a: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>
              <a:latin typeface="Calibri"/>
              <a:ea typeface="Calibri"/>
              <a:cs typeface="Calibri"/>
              <a:sym typeface="Calibri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3. Use the styled function to create a new component that has your desired styles. For example, to style a button with a red background color and white text, you could do the following:</a:t>
            </a:r>
            <a:endParaRPr lang="en-US" dirty="0"/>
          </a:p>
          <a:p>
            <a:pPr marL="57150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-US" sz="1800" dirty="0" err="1">
                <a:latin typeface="Consolas"/>
                <a:ea typeface="Consolas"/>
                <a:cs typeface="Consolas"/>
                <a:sym typeface="Consolas"/>
              </a:rPr>
              <a:t>RedButton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800" dirty="0" err="1">
                <a:latin typeface="Consolas"/>
                <a:ea typeface="Consolas"/>
                <a:cs typeface="Consolas"/>
                <a:sym typeface="Consolas"/>
              </a:rPr>
              <a:t>styled.button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`</a:t>
            </a:r>
          </a:p>
          <a:p>
            <a:pPr marL="57150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 background-color: red;</a:t>
            </a:r>
          </a:p>
          <a:p>
            <a:pPr marL="57150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 color: white;</a:t>
            </a:r>
          </a:p>
          <a:p>
            <a:pPr marL="57150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`;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8" name="Google Shape;10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dirty="0"/>
              <a:t>The installation and example of React bootstrap is covered in next deck.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dirty="0"/>
              <a:t>Here the Button tag has an attribute variant with value primary, this value will be referred by Bootstrap to render the button in blue color.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dirty="0"/>
              <a:t>There are other values for different colors like success for green color, etc. 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dirty="0"/>
              <a:t>Refer https://react-bootstrap.netlify.app/ for official documentation of React bootstrap.</a:t>
            </a:r>
            <a:endParaRPr dirty="0"/>
          </a:p>
        </p:txBody>
      </p:sp>
      <p:sp>
        <p:nvSpPr>
          <p:cNvPr id="120" name="Google Shape;12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" name="Google Shape;48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" name="Google Shape;5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0" name="Google Shape;6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" name="Google Shape;6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You can create a separate CSS file and import it into your component using the </a:t>
            </a:r>
            <a:r>
              <a:rPr lang="en-US" b="1" dirty="0"/>
              <a:t>import</a:t>
            </a:r>
            <a:r>
              <a:rPr lang="en-US" dirty="0"/>
              <a:t> statement.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Then, you can apply the styles to your component using class names. </a:t>
            </a:r>
            <a:endParaRPr dirty="0"/>
          </a:p>
        </p:txBody>
      </p:sp>
      <p:sp>
        <p:nvSpPr>
          <p:cNvPr id="72" name="Google Shape;7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  <p:sp>
        <p:nvSpPr>
          <p:cNvPr id="72" name="Google Shape;7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444821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To use CSS Modules with React, you first need to configure your build tool to support them. This usually involves using a plugin for your bundler, such as </a:t>
            </a:r>
            <a:r>
              <a:rPr lang="en-US" b="1" dirty="0" err="1"/>
              <a:t>css</a:t>
            </a:r>
            <a:r>
              <a:rPr lang="en-US" b="1" dirty="0"/>
              <a:t>-loader</a:t>
            </a:r>
            <a:r>
              <a:rPr lang="en-US" dirty="0"/>
              <a:t> for Webpack, to process CSS files with the </a:t>
            </a:r>
            <a:r>
              <a:rPr lang="en-US" b="1" dirty="0"/>
              <a:t>module</a:t>
            </a:r>
            <a:r>
              <a:rPr lang="en-US" dirty="0"/>
              <a:t> option. Once your build tool is configured, you can start writing CSS modules.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If you are using Create React App, you don't need to manually configure Webpack. You can directly start using CSS Modules.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4" name="Google Shape;8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To use the styles in your component, you need to import the CSS module and assign the generated class names to your JSX elements. You can do this by using the </a:t>
            </a:r>
            <a:r>
              <a:rPr lang="en-US" b="1" dirty="0"/>
              <a:t>import</a:t>
            </a:r>
            <a:r>
              <a:rPr lang="en-US" dirty="0"/>
              <a:t> statement to import the CSS module, and then using the generated class names as properties on your JSX elements.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 this example, we import the CSS module </a:t>
            </a:r>
            <a:r>
              <a:rPr lang="en-US" b="1" dirty="0"/>
              <a:t>MyComponent.module.css</a:t>
            </a:r>
            <a:r>
              <a:rPr lang="en-US" dirty="0"/>
              <a:t> as styles, and use the generated class names </a:t>
            </a:r>
            <a:r>
              <a:rPr lang="en-US" b="1" dirty="0" err="1"/>
              <a:t>styles.container</a:t>
            </a:r>
            <a:r>
              <a:rPr lang="en-US" dirty="0"/>
              <a:t> and </a:t>
            </a:r>
            <a:r>
              <a:rPr lang="en-US" b="1" dirty="0" err="1"/>
              <a:t>styles.title</a:t>
            </a:r>
            <a:r>
              <a:rPr lang="en-US" dirty="0"/>
              <a:t> to style our JSX elements.</a:t>
            </a: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By using CSS Modules with React, you can create reusable components that have their own unique styles, without worrying about style conflicts with other components.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0" name="Google Shape;9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8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999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8"/>
          <p:cNvSpPr/>
          <p:nvPr/>
        </p:nvSpPr>
        <p:spPr>
          <a:xfrm>
            <a:off x="0" y="0"/>
            <a:ext cx="230909" cy="677316"/>
          </a:xfrm>
          <a:prstGeom prst="rect">
            <a:avLst/>
          </a:prstGeom>
          <a:solidFill>
            <a:srgbClr val="0F3FA8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highlight>
                <a:srgbClr val="0F3F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8"/>
          <p:cNvSpPr/>
          <p:nvPr/>
        </p:nvSpPr>
        <p:spPr>
          <a:xfrm>
            <a:off x="0" y="672550"/>
            <a:ext cx="230909" cy="674256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highlight>
                <a:srgbClr val="0F3F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8"/>
          <p:cNvSpPr txBox="1">
            <a:spLocks noGrp="1"/>
          </p:cNvSpPr>
          <p:nvPr>
            <p:ph type="ctrTitle"/>
          </p:nvPr>
        </p:nvSpPr>
        <p:spPr>
          <a:xfrm>
            <a:off x="2085248" y="2096655"/>
            <a:ext cx="7989454" cy="1403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8"/>
          <p:cNvSpPr txBox="1">
            <a:spLocks noGrp="1"/>
          </p:cNvSpPr>
          <p:nvPr>
            <p:ph type="title"/>
          </p:nvPr>
        </p:nvSpPr>
        <p:spPr>
          <a:xfrm>
            <a:off x="419100" y="708404"/>
            <a:ext cx="11144828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2" name="Google Shape;22;p48"/>
          <p:cNvCxnSpPr/>
          <p:nvPr/>
        </p:nvCxnSpPr>
        <p:spPr>
          <a:xfrm>
            <a:off x="419100" y="1281539"/>
            <a:ext cx="11301845" cy="0"/>
          </a:xfrm>
          <a:prstGeom prst="straightConnector1">
            <a:avLst/>
          </a:prstGeom>
          <a:noFill/>
          <a:ln w="28575" cap="flat" cmpd="sng">
            <a:solidFill>
              <a:srgbClr val="095A8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" name="Google Shape;23;p48"/>
          <p:cNvSpPr txBox="1">
            <a:spLocks noGrp="1"/>
          </p:cNvSpPr>
          <p:nvPr>
            <p:ph type="body" idx="1"/>
          </p:nvPr>
        </p:nvSpPr>
        <p:spPr>
          <a:xfrm>
            <a:off x="354448" y="1430975"/>
            <a:ext cx="11366496" cy="321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9"/>
          <p:cNvSpPr/>
          <p:nvPr/>
        </p:nvSpPr>
        <p:spPr>
          <a:xfrm>
            <a:off x="0" y="0"/>
            <a:ext cx="230909" cy="677316"/>
          </a:xfrm>
          <a:prstGeom prst="rect">
            <a:avLst/>
          </a:prstGeom>
          <a:solidFill>
            <a:srgbClr val="0F3FA8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highlight>
                <a:srgbClr val="0F3F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49"/>
          <p:cNvSpPr/>
          <p:nvPr/>
        </p:nvSpPr>
        <p:spPr>
          <a:xfrm>
            <a:off x="0" y="672550"/>
            <a:ext cx="230909" cy="674256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highlight>
                <a:srgbClr val="0F3F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49"/>
          <p:cNvSpPr txBox="1">
            <a:spLocks noGrp="1"/>
          </p:cNvSpPr>
          <p:nvPr>
            <p:ph type="ctrTitle"/>
          </p:nvPr>
        </p:nvSpPr>
        <p:spPr>
          <a:xfrm>
            <a:off x="2085248" y="2096655"/>
            <a:ext cx="7989454" cy="1403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and Content">
  <p:cSld name="3_Title and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0"/>
          <p:cNvSpPr txBox="1">
            <a:spLocks noGrp="1"/>
          </p:cNvSpPr>
          <p:nvPr>
            <p:ph type="title"/>
          </p:nvPr>
        </p:nvSpPr>
        <p:spPr>
          <a:xfrm>
            <a:off x="419099" y="708404"/>
            <a:ext cx="11301845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50"/>
          <p:cNvCxnSpPr/>
          <p:nvPr/>
        </p:nvCxnSpPr>
        <p:spPr>
          <a:xfrm>
            <a:off x="419100" y="1281539"/>
            <a:ext cx="11301845" cy="0"/>
          </a:xfrm>
          <a:prstGeom prst="straightConnector1">
            <a:avLst/>
          </a:prstGeom>
          <a:noFill/>
          <a:ln w="28575" cap="flat" cmpd="sng">
            <a:solidFill>
              <a:srgbClr val="095A8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" name="Google Shape;31;p50"/>
          <p:cNvSpPr txBox="1">
            <a:spLocks noGrp="1"/>
          </p:cNvSpPr>
          <p:nvPr>
            <p:ph type="body" idx="1"/>
          </p:nvPr>
        </p:nvSpPr>
        <p:spPr>
          <a:xfrm>
            <a:off x="354448" y="1966684"/>
            <a:ext cx="11366496" cy="321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50"/>
          <p:cNvSpPr txBox="1">
            <a:spLocks noGrp="1"/>
          </p:cNvSpPr>
          <p:nvPr>
            <p:ph type="body" idx="2"/>
          </p:nvPr>
        </p:nvSpPr>
        <p:spPr>
          <a:xfrm>
            <a:off x="354448" y="1430314"/>
            <a:ext cx="11366496" cy="53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1"/>
          <p:cNvSpPr txBox="1">
            <a:spLocks noGrp="1"/>
          </p:cNvSpPr>
          <p:nvPr>
            <p:ph type="title"/>
          </p:nvPr>
        </p:nvSpPr>
        <p:spPr>
          <a:xfrm>
            <a:off x="419099" y="708404"/>
            <a:ext cx="11301845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5" name="Google Shape;35;p51"/>
          <p:cNvCxnSpPr/>
          <p:nvPr/>
        </p:nvCxnSpPr>
        <p:spPr>
          <a:xfrm>
            <a:off x="419100" y="1281539"/>
            <a:ext cx="11301845" cy="0"/>
          </a:xfrm>
          <a:prstGeom prst="straightConnector1">
            <a:avLst/>
          </a:prstGeom>
          <a:noFill/>
          <a:ln w="28575" cap="flat" cmpd="sng">
            <a:solidFill>
              <a:srgbClr val="095A8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51"/>
          <p:cNvSpPr txBox="1">
            <a:spLocks noGrp="1"/>
          </p:cNvSpPr>
          <p:nvPr>
            <p:ph type="body" idx="1"/>
          </p:nvPr>
        </p:nvSpPr>
        <p:spPr>
          <a:xfrm>
            <a:off x="354448" y="1966683"/>
            <a:ext cx="4744022" cy="321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51"/>
          <p:cNvSpPr txBox="1">
            <a:spLocks noGrp="1"/>
          </p:cNvSpPr>
          <p:nvPr>
            <p:ph type="body" idx="2"/>
          </p:nvPr>
        </p:nvSpPr>
        <p:spPr>
          <a:xfrm>
            <a:off x="5291284" y="1966683"/>
            <a:ext cx="4744022" cy="321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1"/>
          <p:cNvSpPr txBox="1">
            <a:spLocks noGrp="1"/>
          </p:cNvSpPr>
          <p:nvPr>
            <p:ph type="body" idx="3"/>
          </p:nvPr>
        </p:nvSpPr>
        <p:spPr>
          <a:xfrm>
            <a:off x="354448" y="1430314"/>
            <a:ext cx="4744022" cy="53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1"/>
          <p:cNvSpPr txBox="1">
            <a:spLocks noGrp="1"/>
          </p:cNvSpPr>
          <p:nvPr>
            <p:ph type="body" idx="4"/>
          </p:nvPr>
        </p:nvSpPr>
        <p:spPr>
          <a:xfrm>
            <a:off x="5291284" y="1430314"/>
            <a:ext cx="4744022" cy="53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0" y="18472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2" name="Google Shape;12;p27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7"/>
          <p:cNvSpPr/>
          <p:nvPr/>
        </p:nvSpPr>
        <p:spPr>
          <a:xfrm>
            <a:off x="0" y="0"/>
            <a:ext cx="230909" cy="677316"/>
          </a:xfrm>
          <a:prstGeom prst="rect">
            <a:avLst/>
          </a:prstGeom>
          <a:solidFill>
            <a:srgbClr val="0F3FA8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highlight>
                <a:srgbClr val="0F3F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7"/>
          <p:cNvSpPr/>
          <p:nvPr/>
        </p:nvSpPr>
        <p:spPr>
          <a:xfrm>
            <a:off x="0" y="672550"/>
            <a:ext cx="230909" cy="674256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highlight>
                <a:srgbClr val="0F3FA8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"/>
          <p:cNvSpPr/>
          <p:nvPr/>
        </p:nvSpPr>
        <p:spPr>
          <a:xfrm>
            <a:off x="1960558" y="2638349"/>
            <a:ext cx="8270885" cy="158130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1"/>
          <p:cNvSpPr txBox="1">
            <a:spLocks noGrp="1"/>
          </p:cNvSpPr>
          <p:nvPr>
            <p:ph type="ctrTitle"/>
          </p:nvPr>
        </p:nvSpPr>
        <p:spPr>
          <a:xfrm>
            <a:off x="2101273" y="2727037"/>
            <a:ext cx="7989454" cy="1403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dirty="0"/>
              <a:t>Styling React Component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"/>
          <p:cNvSpPr txBox="1">
            <a:spLocks noGrp="1"/>
          </p:cNvSpPr>
          <p:nvPr>
            <p:ph type="title"/>
          </p:nvPr>
        </p:nvSpPr>
        <p:spPr>
          <a:xfrm>
            <a:off x="419100" y="708404"/>
            <a:ext cx="11144828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dirty="0"/>
              <a:t>CSS-in-JS libraries</a:t>
            </a:r>
            <a:endParaRPr dirty="0"/>
          </a:p>
        </p:txBody>
      </p:sp>
      <p:sp>
        <p:nvSpPr>
          <p:cNvPr id="105" name="Google Shape;105;p9"/>
          <p:cNvSpPr txBox="1">
            <a:spLocks noGrp="1"/>
          </p:cNvSpPr>
          <p:nvPr>
            <p:ph type="body" idx="1"/>
          </p:nvPr>
        </p:nvSpPr>
        <p:spPr>
          <a:xfrm>
            <a:off x="354448" y="1430975"/>
            <a:ext cx="11366496" cy="321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b="1" dirty="0"/>
              <a:t>CSS-in-JS</a:t>
            </a:r>
            <a:r>
              <a:rPr lang="en-IN" dirty="0"/>
              <a:t> allows users to write styles in JavaScript, which can make the code more maintainable and composable. 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Here are some popular CSS-in-JS libraries available for React:</a:t>
            </a:r>
            <a:endParaRPr dirty="0"/>
          </a:p>
          <a:p>
            <a:pPr marL="91440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lang="en-IN" sz="2000" b="1" dirty="0">
                <a:latin typeface="Calibri"/>
                <a:ea typeface="Calibri"/>
                <a:cs typeface="Calibri"/>
                <a:sym typeface="Calibri"/>
              </a:rPr>
              <a:t>Styled Components</a:t>
            </a:r>
          </a:p>
          <a:p>
            <a:pPr marL="91440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lang="en-IN" sz="2000" b="1" dirty="0">
                <a:latin typeface="Calibri"/>
                <a:ea typeface="Calibri"/>
                <a:cs typeface="Calibri"/>
                <a:sym typeface="Calibri"/>
              </a:rPr>
              <a:t>Emotion</a:t>
            </a:r>
            <a:endParaRPr dirty="0"/>
          </a:p>
          <a:p>
            <a:pPr marL="91440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lang="en-IN" sz="2000" b="1" dirty="0">
                <a:latin typeface="Calibri"/>
                <a:ea typeface="Calibri"/>
                <a:cs typeface="Calibri"/>
                <a:sym typeface="Calibri"/>
              </a:rPr>
              <a:t>Material-UI</a:t>
            </a:r>
          </a:p>
          <a:p>
            <a:pPr marL="91440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lang="en-IN" sz="2000" b="1" dirty="0">
                <a:latin typeface="Calibri"/>
                <a:ea typeface="Calibri"/>
                <a:cs typeface="Calibri"/>
                <a:sym typeface="Calibri"/>
              </a:rPr>
              <a:t>Radium</a:t>
            </a:r>
          </a:p>
          <a:p>
            <a:pPr marL="571500" lvl="2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IN" sz="2000" b="1" dirty="0">
              <a:latin typeface="Calibri"/>
              <a:cs typeface="Calibri"/>
              <a:sym typeface="Calibri"/>
            </a:endParaRPr>
          </a:p>
          <a:p>
            <a:pPr marL="571500" lvl="2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IN" sz="2000" b="1" dirty="0">
              <a:latin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dirty="0"/>
              <a:t>CSS-in-JS libraries – Example</a:t>
            </a:r>
            <a:endParaRPr dirty="0"/>
          </a:p>
        </p:txBody>
      </p:sp>
      <p:sp>
        <p:nvSpPr>
          <p:cNvPr id="111" name="Google Shape;111;p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Kindly refer to “</a:t>
            </a:r>
            <a:r>
              <a:rPr lang="en-US" b="1" dirty="0"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week1-app\week1-app\</a:t>
            </a:r>
            <a:r>
              <a:rPr lang="en-US" b="1" dirty="0" err="1"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src</a:t>
            </a:r>
            <a:r>
              <a:rPr lang="en-US" b="1" dirty="0"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\components\07_Styling React Component\5_CSS-in-JS libraries</a:t>
            </a:r>
            <a:r>
              <a:rPr lang="en-US" dirty="0"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” to demonstrate how to use a CSS library named styled-components to render various styles in the component.</a:t>
            </a:r>
            <a:endParaRPr dirty="0">
              <a:latin typeface="Calibri" panose="020F0502020204030204" pitchFamily="34" charset="0"/>
              <a:ea typeface="Consolas"/>
              <a:cs typeface="Calibri" panose="020F0502020204030204" pitchFamily="34" charset="0"/>
              <a:sym typeface="Consolas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2C5CC3-1E62-44C7-985A-3BABA3AC3F7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N" b="1" dirty="0"/>
              <a:t>(To be demonstrated on VS Code)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 txBox="1">
            <a:spLocks noGrp="1"/>
          </p:cNvSpPr>
          <p:nvPr>
            <p:ph type="title"/>
          </p:nvPr>
        </p:nvSpPr>
        <p:spPr>
          <a:xfrm>
            <a:off x="419100" y="708404"/>
            <a:ext cx="11144828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CSS Frameworks</a:t>
            </a:r>
            <a:endParaRPr/>
          </a:p>
        </p:txBody>
      </p:sp>
      <p:sp>
        <p:nvSpPr>
          <p:cNvPr id="123" name="Google Shape;123;p12"/>
          <p:cNvSpPr txBox="1">
            <a:spLocks noGrp="1"/>
          </p:cNvSpPr>
          <p:nvPr>
            <p:ph type="body" idx="1"/>
          </p:nvPr>
        </p:nvSpPr>
        <p:spPr>
          <a:xfrm>
            <a:off x="354448" y="1430975"/>
            <a:ext cx="11366496" cy="321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Use CSS frameworks like </a:t>
            </a:r>
            <a:r>
              <a:rPr lang="en-IN" b="1" dirty="0"/>
              <a:t>Bootstrap</a:t>
            </a:r>
            <a:r>
              <a:rPr lang="en-IN" dirty="0"/>
              <a:t>, </a:t>
            </a:r>
            <a:r>
              <a:rPr lang="en-IN" b="1" dirty="0"/>
              <a:t>Material-UI</a:t>
            </a:r>
            <a:r>
              <a:rPr lang="en-IN" dirty="0"/>
              <a:t>, or </a:t>
            </a:r>
            <a:r>
              <a:rPr lang="en-IN" b="1" dirty="0"/>
              <a:t>Tailwind CSS</a:t>
            </a:r>
            <a:r>
              <a:rPr lang="en-IN" dirty="0"/>
              <a:t> to style React components. </a:t>
            </a:r>
            <a:endParaRPr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These frameworks provide pre-built components and styles that can be used to quick and easy creation of UI. </a:t>
            </a:r>
            <a:endParaRPr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For example:</a:t>
            </a:r>
            <a:endParaRPr lang="en-US" dirty="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IN" dirty="0">
              <a:latin typeface="Calibri"/>
              <a:ea typeface="Calibri"/>
              <a:cs typeface="Calibri"/>
              <a:sym typeface="Calibri"/>
            </a:endParaRPr>
          </a:p>
          <a:p>
            <a:pPr marL="571500" lvl="1" indent="0">
              <a:buNone/>
            </a:pP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import Button from 'react-bootstrap/Button';</a:t>
            </a:r>
          </a:p>
          <a:p>
            <a:pPr marL="571500" lvl="1" indent="0">
              <a:buNone/>
            </a:pPr>
            <a:endParaRPr lang="en-US"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571500" lvl="1" indent="0">
              <a:buNone/>
            </a:pP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lang="en-US" sz="2000" dirty="0" err="1">
                <a:latin typeface="Consolas"/>
                <a:ea typeface="Consolas"/>
                <a:cs typeface="Consolas"/>
                <a:sym typeface="Consolas"/>
              </a:rPr>
              <a:t>MyComponent</a:t>
            </a: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() {</a:t>
            </a:r>
          </a:p>
          <a:p>
            <a:pPr marL="571500" lvl="1" indent="0">
              <a:buNone/>
            </a:pP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  return &lt;Button variant="primary"&gt;Click me&lt;/Button&gt;;</a:t>
            </a:r>
          </a:p>
          <a:p>
            <a:pPr marL="571500" lvl="1" indent="0">
              <a:buNone/>
            </a:pP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114300" indent="0">
              <a:buNone/>
            </a:pPr>
            <a:endParaRPr lang="en-US"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6"/>
          <p:cNvSpPr txBox="1">
            <a:spLocks noGrp="1"/>
          </p:cNvSpPr>
          <p:nvPr>
            <p:ph type="title"/>
          </p:nvPr>
        </p:nvSpPr>
        <p:spPr>
          <a:xfrm>
            <a:off x="419100" y="708404"/>
            <a:ext cx="11144828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200" b="1">
                <a:latin typeface="Calibri"/>
                <a:ea typeface="Calibri"/>
                <a:cs typeface="Calibri"/>
                <a:sym typeface="Calibri"/>
              </a:rPr>
              <a:t>Summary</a:t>
            </a:r>
            <a:endParaRPr/>
          </a:p>
        </p:txBody>
      </p:sp>
      <p:sp>
        <p:nvSpPr>
          <p:cNvPr id="129" name="Google Shape;129;p46"/>
          <p:cNvSpPr txBox="1">
            <a:spLocks noGrp="1"/>
          </p:cNvSpPr>
          <p:nvPr>
            <p:ph type="body" idx="1"/>
          </p:nvPr>
        </p:nvSpPr>
        <p:spPr>
          <a:xfrm>
            <a:off x="354448" y="1430974"/>
            <a:ext cx="11366496" cy="375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dirty="0"/>
              <a:t>Here is a brief recap: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There are several ways to style a React component, including Inline styles, External stylesheets, CSS modules, CSS-in-JS, and CSS frameworks. 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Inline styles involve passing an object containing the styles users want to apply to the component. 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External stylesheets and CSS modules offer more flexibility and organization but may require more setup.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CSS-in-JS libraries like styled-components, Emotion, and JSS allow users to write CSS code directly in JavaScript files, while CSS frameworks provide pre-built components and styles that can be used to create quick and easy UI.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0"/>
          <p:cNvSpPr txBox="1">
            <a:spLocks noGrp="1"/>
          </p:cNvSpPr>
          <p:nvPr>
            <p:ph type="title"/>
          </p:nvPr>
        </p:nvSpPr>
        <p:spPr>
          <a:xfrm>
            <a:off x="419100" y="708404"/>
            <a:ext cx="11144828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 Agenda</a:t>
            </a:r>
            <a:endParaRPr/>
          </a:p>
        </p:txBody>
      </p:sp>
      <p:sp>
        <p:nvSpPr>
          <p:cNvPr id="51" name="Google Shape;51;p40"/>
          <p:cNvSpPr txBox="1">
            <a:spLocks noGrp="1"/>
          </p:cNvSpPr>
          <p:nvPr>
            <p:ph type="body" idx="1"/>
          </p:nvPr>
        </p:nvSpPr>
        <p:spPr>
          <a:xfrm>
            <a:off x="354448" y="1430975"/>
            <a:ext cx="11366496" cy="321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dirty="0"/>
              <a:t>In this session, we will discuss: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Ways to Style a React Component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Inline Styling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External Stylesheets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>
                <a:latin typeface="Calibri"/>
                <a:ea typeface="Calibri"/>
                <a:cs typeface="Calibri"/>
                <a:sym typeface="Calibri"/>
              </a:rPr>
              <a:t>CSS Modules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>
                <a:latin typeface="Calibri"/>
                <a:ea typeface="Calibri"/>
                <a:cs typeface="Calibri"/>
                <a:sym typeface="Calibri"/>
              </a:rPr>
              <a:t>CSS-in-JS libraries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CSS Frameworks</a:t>
            </a: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1"/>
          <p:cNvSpPr txBox="1">
            <a:spLocks noGrp="1"/>
          </p:cNvSpPr>
          <p:nvPr>
            <p:ph type="title"/>
          </p:nvPr>
        </p:nvSpPr>
        <p:spPr>
          <a:xfrm>
            <a:off x="419100" y="708404"/>
            <a:ext cx="11144828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dirty="0"/>
              <a:t>Ways to Style a React component</a:t>
            </a:r>
            <a:endParaRPr dirty="0"/>
          </a:p>
        </p:txBody>
      </p:sp>
      <p:sp>
        <p:nvSpPr>
          <p:cNvPr id="57" name="Google Shape;57;p41"/>
          <p:cNvSpPr txBox="1">
            <a:spLocks noGrp="1"/>
          </p:cNvSpPr>
          <p:nvPr>
            <p:ph type="body" idx="1"/>
          </p:nvPr>
        </p:nvSpPr>
        <p:spPr>
          <a:xfrm>
            <a:off x="354448" y="1430975"/>
            <a:ext cx="11366496" cy="321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There are several ways to style a React component. Some of the common ones include:</a:t>
            </a:r>
            <a:endParaRPr dirty="0"/>
          </a:p>
          <a:p>
            <a:pPr marL="914400" lvl="1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○"/>
            </a:pPr>
            <a:r>
              <a:rPr lang="en-IN" sz="200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Inline styling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○"/>
            </a:pPr>
            <a:r>
              <a:rPr lang="en-IN" sz="200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External stylesheets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○"/>
            </a:pPr>
            <a:r>
              <a:rPr lang="en-IN" sz="200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CSS modules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○"/>
            </a:pPr>
            <a:r>
              <a:rPr lang="en-IN" sz="200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CSS-in-JS libraries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○"/>
            </a:pPr>
            <a:r>
              <a:rPr lang="en-IN" sz="200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CSS frameworks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>
            <a:spLocks noGrp="1"/>
          </p:cNvSpPr>
          <p:nvPr>
            <p:ph type="title"/>
          </p:nvPr>
        </p:nvSpPr>
        <p:spPr>
          <a:xfrm>
            <a:off x="419100" y="708404"/>
            <a:ext cx="11144828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dirty="0"/>
              <a:t>Inline Styling</a:t>
            </a:r>
            <a:endParaRPr dirty="0"/>
          </a:p>
        </p:txBody>
      </p:sp>
      <p:sp>
        <p:nvSpPr>
          <p:cNvPr id="63" name="Google Shape;63;p2"/>
          <p:cNvSpPr txBox="1">
            <a:spLocks noGrp="1"/>
          </p:cNvSpPr>
          <p:nvPr>
            <p:ph type="body" idx="1"/>
          </p:nvPr>
        </p:nvSpPr>
        <p:spPr>
          <a:xfrm>
            <a:off x="354448" y="1430975"/>
            <a:ext cx="11366496" cy="321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Apply </a:t>
            </a:r>
            <a:r>
              <a:rPr lang="en-IN" b="1" dirty="0"/>
              <a:t>inline styles</a:t>
            </a:r>
            <a:r>
              <a:rPr lang="en-IN" dirty="0"/>
              <a:t> to a component using the </a:t>
            </a:r>
            <a:r>
              <a:rPr lang="en-IN" b="1" dirty="0"/>
              <a:t>style</a:t>
            </a:r>
            <a:r>
              <a:rPr lang="en-IN" dirty="0"/>
              <a:t> prop.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For example :</a:t>
            </a: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571500" lvl="1" indent="0">
              <a:spcBef>
                <a:spcPts val="0"/>
              </a:spcBef>
              <a:buSzPts val="1800"/>
              <a:buNone/>
            </a:pPr>
            <a:r>
              <a:rPr lang="en-IN" sz="2000" dirty="0" err="1"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IN" sz="20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2000" dirty="0" err="1">
                <a:latin typeface="Consolas"/>
                <a:ea typeface="Consolas"/>
                <a:cs typeface="Consolas"/>
                <a:sym typeface="Consolas"/>
              </a:rPr>
              <a:t>MyComponent</a:t>
            </a:r>
            <a:r>
              <a:rPr lang="en-IN" sz="2000" dirty="0">
                <a:latin typeface="Consolas"/>
                <a:ea typeface="Consolas"/>
                <a:cs typeface="Consolas"/>
                <a:sym typeface="Consolas"/>
              </a:rPr>
              <a:t> = () =&gt; {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571500" lvl="1" indent="0">
              <a:spcBef>
                <a:spcPts val="0"/>
              </a:spcBef>
              <a:buSzPts val="1800"/>
              <a:buNone/>
            </a:pPr>
            <a:r>
              <a:rPr lang="en-IN" sz="2000" dirty="0">
                <a:latin typeface="Consolas"/>
                <a:ea typeface="Consolas"/>
                <a:cs typeface="Consolas"/>
                <a:sym typeface="Consolas"/>
              </a:rPr>
              <a:t>  return (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571500" lvl="1" indent="0">
              <a:spcBef>
                <a:spcPts val="0"/>
              </a:spcBef>
              <a:buSzPts val="1800"/>
              <a:buNone/>
            </a:pPr>
            <a:r>
              <a:rPr lang="en-IN" sz="2000" dirty="0">
                <a:latin typeface="Consolas"/>
                <a:ea typeface="Consolas"/>
                <a:cs typeface="Consolas"/>
                <a:sym typeface="Consolas"/>
              </a:rPr>
              <a:t>    &lt;div style={{ </a:t>
            </a:r>
            <a:r>
              <a:rPr lang="en-IN" sz="2000" dirty="0" err="1">
                <a:latin typeface="Consolas"/>
                <a:ea typeface="Consolas"/>
                <a:cs typeface="Consolas"/>
                <a:sym typeface="Consolas"/>
              </a:rPr>
              <a:t>backgroundColor</a:t>
            </a:r>
            <a:r>
              <a:rPr lang="en-IN" sz="2000" dirty="0">
                <a:latin typeface="Consolas"/>
                <a:ea typeface="Consolas"/>
                <a:cs typeface="Consolas"/>
                <a:sym typeface="Consolas"/>
              </a:rPr>
              <a:t>: 'blue', </a:t>
            </a:r>
            <a:r>
              <a:rPr lang="en-IN" sz="2000" dirty="0" err="1"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en-IN" sz="2000" dirty="0">
                <a:latin typeface="Consolas"/>
                <a:ea typeface="Consolas"/>
                <a:cs typeface="Consolas"/>
                <a:sym typeface="Consolas"/>
              </a:rPr>
              <a:t>: 'white' }}&gt;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571500" lvl="1" indent="0">
              <a:spcBef>
                <a:spcPts val="0"/>
              </a:spcBef>
              <a:buSzPts val="1800"/>
              <a:buNone/>
            </a:pPr>
            <a:r>
              <a:rPr lang="en-IN" sz="2000" dirty="0">
                <a:latin typeface="Consolas"/>
                <a:ea typeface="Consolas"/>
                <a:cs typeface="Consolas"/>
                <a:sym typeface="Consolas"/>
              </a:rPr>
              <a:t>      Hello World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571500" lvl="1" indent="0">
              <a:spcBef>
                <a:spcPts val="0"/>
              </a:spcBef>
              <a:buSzPts val="1800"/>
              <a:buNone/>
            </a:pPr>
            <a:r>
              <a:rPr lang="en-IN" sz="2000" dirty="0">
                <a:latin typeface="Consolas"/>
                <a:ea typeface="Consolas"/>
                <a:cs typeface="Consolas"/>
                <a:sym typeface="Consolas"/>
              </a:rPr>
              <a:t>    &lt;/div&gt;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571500" lvl="1" indent="0">
              <a:spcBef>
                <a:spcPts val="0"/>
              </a:spcBef>
              <a:buSzPts val="1800"/>
              <a:buNone/>
            </a:pPr>
            <a:r>
              <a:rPr lang="en-IN" sz="2000" dirty="0">
                <a:latin typeface="Consolas"/>
                <a:ea typeface="Consolas"/>
                <a:cs typeface="Consolas"/>
                <a:sym typeface="Consolas"/>
              </a:rPr>
              <a:t>  );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571500" lvl="1" indent="0">
              <a:spcBef>
                <a:spcPts val="0"/>
              </a:spcBef>
              <a:buSzPts val="1800"/>
              <a:buNone/>
            </a:pPr>
            <a:r>
              <a:rPr lang="en-IN" sz="2000" dirty="0"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>
            <a:spLocks noGrp="1"/>
          </p:cNvSpPr>
          <p:nvPr>
            <p:ph type="title"/>
          </p:nvPr>
        </p:nvSpPr>
        <p:spPr>
          <a:xfrm>
            <a:off x="419100" y="708404"/>
            <a:ext cx="11144828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dirty="0"/>
              <a:t>Inline Styling</a:t>
            </a:r>
            <a:endParaRPr dirty="0"/>
          </a:p>
        </p:txBody>
      </p:sp>
      <p:sp>
        <p:nvSpPr>
          <p:cNvPr id="69" name="Google Shape;69;p3"/>
          <p:cNvSpPr txBox="1">
            <a:spLocks noGrp="1"/>
          </p:cNvSpPr>
          <p:nvPr>
            <p:ph type="body" idx="1"/>
          </p:nvPr>
        </p:nvSpPr>
        <p:spPr>
          <a:xfrm>
            <a:off x="354448" y="1430975"/>
            <a:ext cx="11366496" cy="321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Pass an object containing the styles you want to apply to the </a:t>
            </a:r>
            <a:r>
              <a:rPr lang="en-IN" b="1" dirty="0"/>
              <a:t>style</a:t>
            </a:r>
            <a:r>
              <a:rPr lang="en-IN" dirty="0"/>
              <a:t> prop of the component. </a:t>
            </a:r>
            <a:endParaRPr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For example:</a:t>
            </a: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571500" lvl="1" indent="0">
              <a:spcBef>
                <a:spcPts val="0"/>
              </a:spcBef>
              <a:buSzPts val="1800"/>
              <a:buNone/>
            </a:pPr>
            <a:r>
              <a:rPr lang="en-IN" sz="2000" dirty="0" err="1"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IN" sz="2000" dirty="0">
                <a:latin typeface="Consolas"/>
                <a:ea typeface="Consolas"/>
                <a:cs typeface="Consolas"/>
                <a:sym typeface="Consolas"/>
              </a:rPr>
              <a:t> styles = {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571500" lvl="1" indent="0">
              <a:spcBef>
                <a:spcPts val="0"/>
              </a:spcBef>
              <a:buSzPts val="1800"/>
              <a:buNone/>
            </a:pPr>
            <a:r>
              <a:rPr lang="en-IN" sz="2000" dirty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IN" sz="2000" dirty="0" err="1">
                <a:latin typeface="Consolas"/>
                <a:ea typeface="Consolas"/>
                <a:cs typeface="Consolas"/>
                <a:sym typeface="Consolas"/>
              </a:rPr>
              <a:t>backgroundColor</a:t>
            </a:r>
            <a:r>
              <a:rPr lang="en-IN" sz="2000" dirty="0">
                <a:latin typeface="Consolas"/>
                <a:ea typeface="Consolas"/>
                <a:cs typeface="Consolas"/>
                <a:sym typeface="Consolas"/>
              </a:rPr>
              <a:t>: 'red',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571500" lvl="1" indent="0">
              <a:spcBef>
                <a:spcPts val="0"/>
              </a:spcBef>
              <a:buSzPts val="1800"/>
              <a:buNone/>
            </a:pPr>
            <a:r>
              <a:rPr lang="en-IN" sz="2000" dirty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IN" sz="2000" dirty="0" err="1"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en-IN" sz="2000" dirty="0">
                <a:latin typeface="Consolas"/>
                <a:ea typeface="Consolas"/>
                <a:cs typeface="Consolas"/>
                <a:sym typeface="Consolas"/>
              </a:rPr>
              <a:t>: 'white',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571500" lvl="1" indent="0">
              <a:spcBef>
                <a:spcPts val="0"/>
              </a:spcBef>
              <a:buSzPts val="1800"/>
              <a:buNone/>
            </a:pPr>
            <a:r>
              <a:rPr lang="en-IN" sz="2000" dirty="0">
                <a:latin typeface="Consolas"/>
                <a:ea typeface="Consolas"/>
                <a:cs typeface="Consolas"/>
                <a:sym typeface="Consolas"/>
              </a:rPr>
              <a:t>  padding: '10px',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571500" lvl="1" indent="0">
              <a:spcBef>
                <a:spcPts val="0"/>
              </a:spcBef>
              <a:buSzPts val="1800"/>
              <a:buNone/>
            </a:pPr>
            <a:r>
              <a:rPr lang="en-IN" sz="2000" dirty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IN" sz="2000" dirty="0" err="1">
                <a:latin typeface="Consolas"/>
                <a:ea typeface="Consolas"/>
                <a:cs typeface="Consolas"/>
                <a:sym typeface="Consolas"/>
              </a:rPr>
              <a:t>borderRadius</a:t>
            </a:r>
            <a:r>
              <a:rPr lang="en-IN" sz="2000" dirty="0">
                <a:latin typeface="Consolas"/>
                <a:ea typeface="Consolas"/>
                <a:cs typeface="Consolas"/>
                <a:sym typeface="Consolas"/>
              </a:rPr>
              <a:t>: '5px',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571500" lvl="1" indent="0">
              <a:spcBef>
                <a:spcPts val="0"/>
              </a:spcBef>
              <a:buSzPts val="1800"/>
              <a:buNone/>
            </a:pPr>
            <a:r>
              <a:rPr lang="en-IN" sz="2000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571500" lvl="1" indent="0">
              <a:spcBef>
                <a:spcPts val="0"/>
              </a:spcBef>
              <a:buSzPts val="1800"/>
              <a:buNone/>
            </a:pP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571500" lvl="1" indent="0">
              <a:spcBef>
                <a:spcPts val="0"/>
              </a:spcBef>
              <a:buSzPts val="1800"/>
              <a:buNone/>
            </a:pPr>
            <a:r>
              <a:rPr lang="en-IN" sz="2000" dirty="0"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lang="en-IN" sz="2000" dirty="0" err="1">
                <a:latin typeface="Consolas"/>
                <a:ea typeface="Consolas"/>
                <a:cs typeface="Consolas"/>
                <a:sym typeface="Consolas"/>
              </a:rPr>
              <a:t>MyComponent</a:t>
            </a:r>
            <a:r>
              <a:rPr lang="en-IN" sz="2000" dirty="0"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571500" lvl="1" indent="0">
              <a:spcBef>
                <a:spcPts val="0"/>
              </a:spcBef>
              <a:buSzPts val="1800"/>
              <a:buNone/>
            </a:pPr>
            <a:r>
              <a:rPr lang="en-IN" sz="2000" dirty="0">
                <a:latin typeface="Consolas"/>
                <a:ea typeface="Consolas"/>
                <a:cs typeface="Consolas"/>
                <a:sym typeface="Consolas"/>
              </a:rPr>
              <a:t>  return &lt;div style={styles}&gt;Hello, World!&lt;/div&gt;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571500" lvl="1" indent="0">
              <a:spcBef>
                <a:spcPts val="0"/>
              </a:spcBef>
              <a:buSzPts val="1800"/>
              <a:buNone/>
            </a:pPr>
            <a:r>
              <a:rPr lang="en-IN" sz="2000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dirty="0"/>
              <a:t>External Stylesheets</a:t>
            </a:r>
            <a:endParaRPr dirty="0"/>
          </a:p>
        </p:txBody>
      </p:sp>
      <p:sp>
        <p:nvSpPr>
          <p:cNvPr id="75" name="Google Shape;75;p4"/>
          <p:cNvSpPr txBox="1">
            <a:spLocks noGrp="1"/>
          </p:cNvSpPr>
          <p:nvPr>
            <p:ph type="body" idx="1"/>
          </p:nvPr>
        </p:nvSpPr>
        <p:spPr>
          <a:xfrm>
            <a:off x="354448" y="1462188"/>
            <a:ext cx="11366496" cy="321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 dirty="0"/>
              <a:t>Keep all the styles in a separate external stylesheet file, i.e., a file with an extension “.css ,” and import this external stylesheet file into the component to apply the styles in the component.</a:t>
            </a:r>
            <a:endParaRPr lang="en-U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dirty="0"/>
              <a:t>External Stylesheets</a:t>
            </a:r>
            <a:endParaRPr dirty="0"/>
          </a:p>
        </p:txBody>
      </p:sp>
      <p:sp>
        <p:nvSpPr>
          <p:cNvPr id="75" name="Google Shape;75;p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 dirty="0"/>
              <a:t>Kindly refer </a:t>
            </a:r>
            <a:r>
              <a:rPr lang="en-US" b="1" dirty="0"/>
              <a:t>“week1-app\week1-app\</a:t>
            </a:r>
            <a:r>
              <a:rPr lang="en-US" b="1" dirty="0" err="1"/>
              <a:t>src</a:t>
            </a:r>
            <a:r>
              <a:rPr lang="en-US" b="1" dirty="0"/>
              <a:t>\components\07_Styling React Component\3_External stylesheets” </a:t>
            </a:r>
            <a:r>
              <a:rPr lang="en-US" dirty="0"/>
              <a:t>to demonstrate how to use external stylesheets and class names in a component to apply various styles.</a:t>
            </a:r>
            <a:endParaRPr lang="en-US" b="1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7A79E9-E1B7-403E-A382-89784B778F8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N" b="1" dirty="0"/>
              <a:t>(To be demonstrated in VS Code)</a:t>
            </a:r>
          </a:p>
        </p:txBody>
      </p:sp>
    </p:spTree>
    <p:extLst>
      <p:ext uri="{BB962C8B-B14F-4D97-AF65-F5344CB8AC3E}">
        <p14:creationId xmlns:p14="http://schemas.microsoft.com/office/powerpoint/2010/main" val="3682008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"/>
          <p:cNvSpPr txBox="1">
            <a:spLocks noGrp="1"/>
          </p:cNvSpPr>
          <p:nvPr>
            <p:ph type="title"/>
          </p:nvPr>
        </p:nvSpPr>
        <p:spPr>
          <a:xfrm>
            <a:off x="419100" y="708404"/>
            <a:ext cx="11144828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dirty="0"/>
              <a:t>CSS Modules</a:t>
            </a:r>
            <a:endParaRPr dirty="0"/>
          </a:p>
        </p:txBody>
      </p:sp>
      <p:sp>
        <p:nvSpPr>
          <p:cNvPr id="87" name="Google Shape;87;p6"/>
          <p:cNvSpPr txBox="1">
            <a:spLocks noGrp="1"/>
          </p:cNvSpPr>
          <p:nvPr>
            <p:ph type="body" idx="1"/>
          </p:nvPr>
        </p:nvSpPr>
        <p:spPr>
          <a:xfrm>
            <a:off x="354448" y="1430975"/>
            <a:ext cx="11476996" cy="321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dirty="0"/>
              <a:t>CSS Modules allow users to write regular CSS code and import it as a module in React component.</a:t>
            </a:r>
            <a:endParaRPr dirty="0"/>
          </a:p>
          <a:p>
            <a:r>
              <a:rPr lang="en-IN" dirty="0"/>
              <a:t>Creates a unique class name for each CSS module, which helps to avoid naming conflicts.</a:t>
            </a:r>
            <a:endParaRPr dirty="0"/>
          </a:p>
          <a:p>
            <a:r>
              <a:rPr lang="en-IN" dirty="0"/>
              <a:t>In a CSS module, define styles for a specific component using a naming convention that associates the styles with the component. </a:t>
            </a:r>
            <a:endParaRPr dirty="0"/>
          </a:p>
          <a:p>
            <a:r>
              <a:rPr lang="en-IN" dirty="0"/>
              <a:t>For example, if you have a component called </a:t>
            </a:r>
            <a:r>
              <a:rPr lang="en-IN" dirty="0" err="1"/>
              <a:t>MyComponent</a:t>
            </a:r>
            <a:r>
              <a:rPr lang="en-IN" dirty="0"/>
              <a:t>, create a CSS file called MyComponent.module.css. In this file, you can define styles for the component by writing CSS rules.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dirty="0"/>
              <a:t>CSS Modules</a:t>
            </a:r>
            <a:endParaRPr dirty="0"/>
          </a:p>
        </p:txBody>
      </p:sp>
      <p:sp>
        <p:nvSpPr>
          <p:cNvPr id="93" name="Google Shape;93;p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 dirty="0"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Kindly refer </a:t>
            </a:r>
            <a:r>
              <a:rPr lang="en-US" b="1" dirty="0"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“week1-app\week1-app\</a:t>
            </a:r>
            <a:r>
              <a:rPr lang="en-US" b="1" dirty="0" err="1"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src</a:t>
            </a:r>
            <a:r>
              <a:rPr lang="en-US" b="1" dirty="0"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\components\07_Styling React Component\4_CSS modules” </a:t>
            </a:r>
            <a:r>
              <a:rPr lang="en-US" dirty="0"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to demonstrate how to create a CSS module and import it in component and render the styles by using various class names.</a:t>
            </a:r>
            <a:endParaRPr lang="en-US" b="1" dirty="0">
              <a:latin typeface="Calibri" panose="020F0502020204030204" pitchFamily="34" charset="0"/>
              <a:ea typeface="Consolas"/>
              <a:cs typeface="Calibri" panose="020F0502020204030204" pitchFamily="34" charset="0"/>
              <a:sym typeface="Consolas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28408C1-4BC4-44FE-888F-9DC79CBE0C8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N" b="1" dirty="0"/>
              <a:t>(To be demonstrated on VS Code)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8907</TotalTime>
  <Words>1251</Words>
  <Application>Microsoft Office PowerPoint</Application>
  <PresentationFormat>Widescreen</PresentationFormat>
  <Paragraphs>114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Calibri</vt:lpstr>
      <vt:lpstr>Corbel</vt:lpstr>
      <vt:lpstr>Arial</vt:lpstr>
      <vt:lpstr>Consolas</vt:lpstr>
      <vt:lpstr>Candara</vt:lpstr>
      <vt:lpstr>Courier New</vt:lpstr>
      <vt:lpstr>Office Theme</vt:lpstr>
      <vt:lpstr>Styling React Component</vt:lpstr>
      <vt:lpstr> Agenda</vt:lpstr>
      <vt:lpstr>Ways to Style a React component</vt:lpstr>
      <vt:lpstr>Inline Styling</vt:lpstr>
      <vt:lpstr>Inline Styling</vt:lpstr>
      <vt:lpstr>External Stylesheets</vt:lpstr>
      <vt:lpstr>External Stylesheets</vt:lpstr>
      <vt:lpstr>CSS Modules</vt:lpstr>
      <vt:lpstr>CSS Modules</vt:lpstr>
      <vt:lpstr>CSS-in-JS libraries</vt:lpstr>
      <vt:lpstr>CSS-in-JS libraries – Example</vt:lpstr>
      <vt:lpstr>CSS Frameworks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Styling React Component</dc:title>
  <dc:creator>Bharani Akella</dc:creator>
  <cp:lastModifiedBy>Fahima Faigee</cp:lastModifiedBy>
  <cp:revision>32</cp:revision>
  <dcterms:modified xsi:type="dcterms:W3CDTF">2024-07-30T11:32:44Z</dcterms:modified>
</cp:coreProperties>
</file>