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4" r:id="rId5"/>
    <p:sldId id="291" r:id="rId6"/>
    <p:sldId id="294" r:id="rId7"/>
    <p:sldId id="292" r:id="rId8"/>
    <p:sldId id="281" r:id="rId9"/>
    <p:sldId id="285" r:id="rId10"/>
    <p:sldId id="282" r:id="rId11"/>
    <p:sldId id="283" r:id="rId12"/>
    <p:sldId id="287" r:id="rId13"/>
    <p:sldId id="284" r:id="rId14"/>
    <p:sldId id="293" r:id="rId15"/>
    <p:sldId id="288" r:id="rId16"/>
    <p:sldId id="263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ndara" panose="020E0502030303020204" pitchFamily="34" charset="0"/>
      <p:regular r:id="rId23"/>
      <p:bold r:id="rId24"/>
      <p:italic r:id="rId25"/>
      <p:boldItalic r:id="rId26"/>
    </p:embeddedFont>
    <p:embeddedFont>
      <p:font typeface="Corbel" panose="020B0503020204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j3/u/GLByjCqXZBHM0yRejiVuii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hima Faigee" initials="FF" lastIdx="1" clrIdx="0">
    <p:extLst>
      <p:ext uri="{19B8F6BF-5375-455C-9EA6-DF929625EA0E}">
        <p15:presenceInfo xmlns:p15="http://schemas.microsoft.com/office/powerpoint/2012/main" userId="Fahima Faigee" providerId="None"/>
      </p:ext>
    </p:extLst>
  </p:cmAuthor>
  <p:cmAuthor id="2" name="Pragya p" initials="Pp" lastIdx="1" clrIdx="1">
    <p:extLst>
      <p:ext uri="{19B8F6BF-5375-455C-9EA6-DF929625EA0E}">
        <p15:presenceInfo xmlns:p15="http://schemas.microsoft.com/office/powerpoint/2012/main" userId="Pragya 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792" autoAdjust="0"/>
  </p:normalViewPr>
  <p:slideViewPr>
    <p:cSldViewPr snapToGrid="0">
      <p:cViewPr varScale="1">
        <p:scale>
          <a:sx n="67" d="100"/>
          <a:sy n="67" d="100"/>
        </p:scale>
        <p:origin x="62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Next, you can use Bootstrap classes in your React components to style them. </a:t>
            </a:r>
          </a:p>
          <a:p>
            <a:r>
              <a:rPr lang="en-US" dirty="0"/>
              <a:t>For example, you can add the </a:t>
            </a:r>
            <a:r>
              <a:rPr lang="en-US" b="1" dirty="0"/>
              <a:t>container</a:t>
            </a:r>
            <a:r>
              <a:rPr lang="en-US" dirty="0"/>
              <a:t> class to a </a:t>
            </a:r>
            <a:r>
              <a:rPr lang="en-US" b="1" dirty="0"/>
              <a:t>div</a:t>
            </a:r>
            <a:r>
              <a:rPr lang="en-US" dirty="0"/>
              <a:t> element to center its contents.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In this example, we've used the </a:t>
            </a:r>
            <a:r>
              <a:rPr lang="en-US" b="1" dirty="0"/>
              <a:t>container</a:t>
            </a:r>
            <a:r>
              <a:rPr lang="en-US" dirty="0"/>
              <a:t> class to center the contents of the div element, and the </a:t>
            </a:r>
            <a:r>
              <a:rPr lang="en-US" b="1" dirty="0" err="1"/>
              <a:t>btn</a:t>
            </a:r>
            <a:r>
              <a:rPr lang="en-US" dirty="0"/>
              <a:t> and </a:t>
            </a:r>
            <a:r>
              <a:rPr lang="en-US" b="1" dirty="0" err="1"/>
              <a:t>btn</a:t>
            </a:r>
            <a:r>
              <a:rPr lang="en-US" b="1" dirty="0"/>
              <a:t>-primary</a:t>
            </a:r>
            <a:r>
              <a:rPr lang="en-US" dirty="0"/>
              <a:t> classes to style the button.</a:t>
            </a:r>
          </a:p>
          <a:p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4" name="Google Shape;5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44413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10686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Now you can use Bootstrap's classes in your React components. </a:t>
            </a:r>
          </a:p>
          <a:p>
            <a:r>
              <a:rPr lang="en-US" dirty="0"/>
              <a:t>For example, if you wanted to create a button using Bootstrap styles, you could add the given code to a component’s </a:t>
            </a:r>
            <a:r>
              <a:rPr lang="en-US" b="1" dirty="0"/>
              <a:t>return</a:t>
            </a:r>
            <a:r>
              <a:rPr lang="en-US" dirty="0"/>
              <a:t> method.</a:t>
            </a:r>
          </a:p>
          <a:p>
            <a:r>
              <a:rPr lang="en-US" dirty="0"/>
              <a:t>Here the </a:t>
            </a:r>
            <a:r>
              <a:rPr lang="en-US" b="1" dirty="0" err="1"/>
              <a:t>btn</a:t>
            </a:r>
            <a:r>
              <a:rPr lang="en-US" dirty="0"/>
              <a:t> and </a:t>
            </a:r>
            <a:r>
              <a:rPr lang="en-US" b="1" dirty="0" err="1"/>
              <a:t>btn</a:t>
            </a:r>
            <a:r>
              <a:rPr lang="en-US" b="1" dirty="0"/>
              <a:t>-primary</a:t>
            </a:r>
            <a:r>
              <a:rPr lang="en-US" dirty="0"/>
              <a:t> classes are Bootstrap classes that style </a:t>
            </a:r>
          </a:p>
          <a:p>
            <a:pPr marL="114300" indent="0">
              <a:buNone/>
            </a:pPr>
            <a:r>
              <a:rPr lang="en-US" dirty="0"/>
              <a:t>      the button.</a:t>
            </a:r>
          </a:p>
          <a:p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4" name="Google Shape;5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00951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Steps to use </a:t>
            </a:r>
            <a:r>
              <a:rPr lang="en-US" dirty="0" err="1"/>
              <a:t>reactstrap</a:t>
            </a:r>
            <a:r>
              <a:rPr lang="en-US" dirty="0"/>
              <a:t> library is same as that of using react-bootstrap.</a:t>
            </a:r>
            <a:endParaRPr dirty="0"/>
          </a:p>
        </p:txBody>
      </p:sp>
      <p:sp>
        <p:nvSpPr>
          <p:cNvPr id="54" name="Google Shape;5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238684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82270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In this example, we're importing the </a:t>
            </a:r>
            <a:r>
              <a:rPr lang="en-US" b="1" dirty="0"/>
              <a:t>Container</a:t>
            </a:r>
            <a:r>
              <a:rPr lang="en-US" dirty="0"/>
              <a:t>, </a:t>
            </a:r>
            <a:r>
              <a:rPr lang="en-US" b="1" dirty="0"/>
              <a:t>Row</a:t>
            </a:r>
            <a:r>
              <a:rPr lang="en-US" dirty="0"/>
              <a:t>, </a:t>
            </a:r>
            <a:r>
              <a:rPr lang="en-US" b="1" dirty="0"/>
              <a:t>Col</a:t>
            </a:r>
            <a:r>
              <a:rPr lang="en-US" dirty="0"/>
              <a:t>, and </a:t>
            </a:r>
            <a:r>
              <a:rPr lang="en-US" b="1" dirty="0"/>
              <a:t>Button</a:t>
            </a:r>
            <a:r>
              <a:rPr lang="en-US" dirty="0"/>
              <a:t> components from the </a:t>
            </a:r>
            <a:r>
              <a:rPr lang="en-US" b="1" dirty="0"/>
              <a:t>react-bootstrap</a:t>
            </a:r>
            <a:r>
              <a:rPr lang="en-US" dirty="0"/>
              <a:t> library. </a:t>
            </a:r>
          </a:p>
          <a:p>
            <a:r>
              <a:rPr lang="en-US" dirty="0"/>
              <a:t>These components provide us with a pre-defined set of styles that we can use in our application.</a:t>
            </a:r>
          </a:p>
          <a:p>
            <a:r>
              <a:rPr lang="en-US" dirty="0"/>
              <a:t>In the </a:t>
            </a:r>
            <a:r>
              <a:rPr lang="en-US" b="1" dirty="0" err="1"/>
              <a:t>MyComponent</a:t>
            </a:r>
            <a:r>
              <a:rPr lang="en-US" dirty="0"/>
              <a:t> function, we're using the </a:t>
            </a:r>
            <a:r>
              <a:rPr lang="en-US" b="1" dirty="0"/>
              <a:t>Container</a:t>
            </a:r>
            <a:r>
              <a:rPr lang="en-US" dirty="0"/>
              <a:t> component to create a container for our content. </a:t>
            </a:r>
          </a:p>
          <a:p>
            <a:r>
              <a:rPr lang="en-US" dirty="0"/>
              <a:t>Inside the </a:t>
            </a:r>
            <a:r>
              <a:rPr lang="en-US" b="1" dirty="0"/>
              <a:t>Container</a:t>
            </a:r>
            <a:r>
              <a:rPr lang="en-US" dirty="0"/>
              <a:t>, we're using the </a:t>
            </a:r>
            <a:r>
              <a:rPr lang="en-US" b="1" dirty="0"/>
              <a:t>Row</a:t>
            </a:r>
            <a:r>
              <a:rPr lang="en-US" dirty="0"/>
              <a:t> component to create a row, and then we're using the </a:t>
            </a:r>
            <a:r>
              <a:rPr lang="en-US" b="1" dirty="0"/>
              <a:t>Col</a:t>
            </a:r>
            <a:r>
              <a:rPr lang="en-US" dirty="0"/>
              <a:t> component to create two columns that are side by side. </a:t>
            </a:r>
          </a:p>
          <a:p>
            <a:r>
              <a:rPr lang="en-US" dirty="0"/>
              <a:t>In the left column, we're displaying a </a:t>
            </a:r>
            <a:r>
              <a:rPr lang="en-US" b="1" dirty="0"/>
              <a:t>h1</a:t>
            </a:r>
            <a:r>
              <a:rPr lang="en-US" dirty="0"/>
              <a:t> element with the text "Hello World!", and in the right column, we're displaying a </a:t>
            </a:r>
            <a:r>
              <a:rPr lang="en-US" b="1" dirty="0"/>
              <a:t>Button</a:t>
            </a:r>
            <a:r>
              <a:rPr lang="en-US" dirty="0"/>
              <a:t> component with the text "Click Me". </a:t>
            </a:r>
          </a:p>
          <a:p>
            <a:r>
              <a:rPr lang="en-US" dirty="0"/>
              <a:t>We're using the </a:t>
            </a:r>
            <a:r>
              <a:rPr lang="en-US" b="1" dirty="0"/>
              <a:t>variant</a:t>
            </a:r>
            <a:r>
              <a:rPr lang="en-US" dirty="0"/>
              <a:t> prop on the </a:t>
            </a:r>
            <a:r>
              <a:rPr lang="en-US" b="1" dirty="0"/>
              <a:t>Button</a:t>
            </a:r>
            <a:r>
              <a:rPr lang="en-US" dirty="0"/>
              <a:t> component to specify that it should be styled with the primary color.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4" name="Google Shape;5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283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4" name="Google Shape;84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" name="Google Shape;4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94869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14254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1089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58215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51536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One of the simplest ways to add Bootstrap to your React app is by adding a CDN link to the index.html file. </a:t>
            </a:r>
          </a:p>
          <a:p>
            <a:r>
              <a:rPr lang="en-US" dirty="0"/>
              <a:t>To do this, you need to add the following </a:t>
            </a:r>
            <a:r>
              <a:rPr lang="en-US" b="1" dirty="0"/>
              <a:t>link</a:t>
            </a:r>
            <a:r>
              <a:rPr lang="en-US" dirty="0"/>
              <a:t> tag to the </a:t>
            </a:r>
            <a:r>
              <a:rPr lang="en-US" b="1" dirty="0"/>
              <a:t>head</a:t>
            </a:r>
            <a:r>
              <a:rPr lang="en-US" dirty="0"/>
              <a:t> section of the </a:t>
            </a:r>
            <a:r>
              <a:rPr lang="en-US" b="1" dirty="0"/>
              <a:t>index.html</a:t>
            </a:r>
            <a:r>
              <a:rPr lang="en-US" dirty="0"/>
              <a:t> file: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b="1" dirty="0"/>
              <a:t> &lt;link </a:t>
            </a:r>
            <a:r>
              <a:rPr lang="en-US" b="1" dirty="0" err="1"/>
              <a:t>href</a:t>
            </a:r>
            <a:r>
              <a:rPr lang="en-US" b="1" dirty="0"/>
              <a:t>="https://cdn.jsdelivr.net/</a:t>
            </a:r>
            <a:r>
              <a:rPr lang="en-US" b="1" dirty="0" err="1"/>
              <a:t>npm</a:t>
            </a:r>
            <a:r>
              <a:rPr lang="en-US" b="1" dirty="0"/>
              <a:t>/bootstrap@5.3.0-alpha1/</a:t>
            </a:r>
            <a:r>
              <a:rPr lang="en-US" b="1" dirty="0" err="1"/>
              <a:t>dist</a:t>
            </a:r>
            <a:r>
              <a:rPr lang="en-US" b="1" dirty="0"/>
              <a:t>/</a:t>
            </a:r>
            <a:r>
              <a:rPr lang="en-US" b="1" dirty="0" err="1"/>
              <a:t>css</a:t>
            </a:r>
            <a:r>
              <a:rPr lang="en-US" b="1" dirty="0"/>
              <a:t>/bootstrap.min.css" </a:t>
            </a:r>
            <a:r>
              <a:rPr lang="en-US" b="1" dirty="0" err="1"/>
              <a:t>rel</a:t>
            </a:r>
            <a:r>
              <a:rPr lang="en-US" b="1" dirty="0"/>
              <a:t>="stylesheet" integrity="sha384-GLhlTQ8iRABdZLl6O3oVMWSktQOp6b7In1Zl3/Jr59b6EGGoI1aFkw7cmDA6j6gD" </a:t>
            </a:r>
            <a:r>
              <a:rPr lang="en-US" b="1" dirty="0" err="1"/>
              <a:t>crossorigin</a:t>
            </a:r>
            <a:r>
              <a:rPr lang="en-US" b="1" dirty="0"/>
              <a:t>="anonymous"&gt;</a:t>
            </a:r>
          </a:p>
          <a:p>
            <a:pPr marL="114300" indent="0">
              <a:buNone/>
            </a:pPr>
            <a:endParaRPr lang="en-US" b="1" dirty="0"/>
          </a:p>
          <a:p>
            <a:r>
              <a:rPr lang="en-US" dirty="0"/>
              <a:t>This will import the Bootstrap stylesheet from the CDN and you can use Bootstrap in your React components.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4" name="Google Shape;5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6331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999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8"/>
          <p:cNvSpPr/>
          <p:nvPr/>
        </p:nvSpPr>
        <p:spPr>
          <a:xfrm>
            <a:off x="0" y="0"/>
            <a:ext cx="230909" cy="677316"/>
          </a:xfrm>
          <a:prstGeom prst="rect">
            <a:avLst/>
          </a:prstGeom>
          <a:solidFill>
            <a:srgbClr val="0F3FA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8"/>
          <p:cNvSpPr/>
          <p:nvPr/>
        </p:nvSpPr>
        <p:spPr>
          <a:xfrm>
            <a:off x="0" y="672550"/>
            <a:ext cx="230909" cy="674256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8"/>
          <p:cNvSpPr txBox="1">
            <a:spLocks noGrp="1"/>
          </p:cNvSpPr>
          <p:nvPr>
            <p:ph type="ctrTitle"/>
          </p:nvPr>
        </p:nvSpPr>
        <p:spPr>
          <a:xfrm>
            <a:off x="2085248" y="2096655"/>
            <a:ext cx="7989454" cy="1403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8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2" name="Google Shape;22;p48"/>
          <p:cNvCxnSpPr/>
          <p:nvPr/>
        </p:nvCxnSpPr>
        <p:spPr>
          <a:xfrm>
            <a:off x="419100" y="1281539"/>
            <a:ext cx="11301845" cy="0"/>
          </a:xfrm>
          <a:prstGeom prst="straightConnector1">
            <a:avLst/>
          </a:prstGeom>
          <a:noFill/>
          <a:ln w="28575" cap="flat" cmpd="sng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Google Shape;23;p48"/>
          <p:cNvSpPr txBox="1">
            <a:spLocks noGrp="1"/>
          </p:cNvSpPr>
          <p:nvPr>
            <p:ph type="body" idx="1"/>
          </p:nvPr>
        </p:nvSpPr>
        <p:spPr>
          <a:xfrm>
            <a:off x="354448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9"/>
          <p:cNvSpPr/>
          <p:nvPr/>
        </p:nvSpPr>
        <p:spPr>
          <a:xfrm>
            <a:off x="0" y="0"/>
            <a:ext cx="230909" cy="677316"/>
          </a:xfrm>
          <a:prstGeom prst="rect">
            <a:avLst/>
          </a:prstGeom>
          <a:solidFill>
            <a:srgbClr val="0F3FA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9"/>
          <p:cNvSpPr/>
          <p:nvPr/>
        </p:nvSpPr>
        <p:spPr>
          <a:xfrm>
            <a:off x="0" y="672550"/>
            <a:ext cx="230909" cy="674256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9"/>
          <p:cNvSpPr txBox="1">
            <a:spLocks noGrp="1"/>
          </p:cNvSpPr>
          <p:nvPr>
            <p:ph type="ctrTitle"/>
          </p:nvPr>
        </p:nvSpPr>
        <p:spPr>
          <a:xfrm>
            <a:off x="2085248" y="2096655"/>
            <a:ext cx="7989454" cy="1403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0"/>
          <p:cNvSpPr txBox="1">
            <a:spLocks noGrp="1"/>
          </p:cNvSpPr>
          <p:nvPr>
            <p:ph type="title"/>
          </p:nvPr>
        </p:nvSpPr>
        <p:spPr>
          <a:xfrm>
            <a:off x="419099" y="708404"/>
            <a:ext cx="11301845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50"/>
          <p:cNvCxnSpPr/>
          <p:nvPr/>
        </p:nvCxnSpPr>
        <p:spPr>
          <a:xfrm>
            <a:off x="419100" y="1281539"/>
            <a:ext cx="11301845" cy="0"/>
          </a:xfrm>
          <a:prstGeom prst="straightConnector1">
            <a:avLst/>
          </a:prstGeom>
          <a:noFill/>
          <a:ln w="28575" cap="flat" cmpd="sng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31;p50"/>
          <p:cNvSpPr txBox="1">
            <a:spLocks noGrp="1"/>
          </p:cNvSpPr>
          <p:nvPr>
            <p:ph type="body" idx="1"/>
          </p:nvPr>
        </p:nvSpPr>
        <p:spPr>
          <a:xfrm>
            <a:off x="354448" y="1966684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0"/>
          <p:cNvSpPr txBox="1">
            <a:spLocks noGrp="1"/>
          </p:cNvSpPr>
          <p:nvPr>
            <p:ph type="body" idx="2"/>
          </p:nvPr>
        </p:nvSpPr>
        <p:spPr>
          <a:xfrm>
            <a:off x="354448" y="1430314"/>
            <a:ext cx="11366496" cy="53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1"/>
          <p:cNvSpPr txBox="1">
            <a:spLocks noGrp="1"/>
          </p:cNvSpPr>
          <p:nvPr>
            <p:ph type="title"/>
          </p:nvPr>
        </p:nvSpPr>
        <p:spPr>
          <a:xfrm>
            <a:off x="419099" y="708404"/>
            <a:ext cx="11301845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51"/>
          <p:cNvCxnSpPr/>
          <p:nvPr/>
        </p:nvCxnSpPr>
        <p:spPr>
          <a:xfrm>
            <a:off x="419100" y="1281539"/>
            <a:ext cx="11301845" cy="0"/>
          </a:xfrm>
          <a:prstGeom prst="straightConnector1">
            <a:avLst/>
          </a:prstGeom>
          <a:noFill/>
          <a:ln w="28575" cap="flat" cmpd="sng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51"/>
          <p:cNvSpPr txBox="1">
            <a:spLocks noGrp="1"/>
          </p:cNvSpPr>
          <p:nvPr>
            <p:ph type="body" idx="1"/>
          </p:nvPr>
        </p:nvSpPr>
        <p:spPr>
          <a:xfrm>
            <a:off x="354448" y="1966683"/>
            <a:ext cx="4744022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1"/>
          <p:cNvSpPr txBox="1">
            <a:spLocks noGrp="1"/>
          </p:cNvSpPr>
          <p:nvPr>
            <p:ph type="body" idx="2"/>
          </p:nvPr>
        </p:nvSpPr>
        <p:spPr>
          <a:xfrm>
            <a:off x="5291284" y="1966683"/>
            <a:ext cx="4744022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1"/>
          <p:cNvSpPr txBox="1">
            <a:spLocks noGrp="1"/>
          </p:cNvSpPr>
          <p:nvPr>
            <p:ph type="body" idx="3"/>
          </p:nvPr>
        </p:nvSpPr>
        <p:spPr>
          <a:xfrm>
            <a:off x="354448" y="1430314"/>
            <a:ext cx="4744022" cy="53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1"/>
          <p:cNvSpPr txBox="1">
            <a:spLocks noGrp="1"/>
          </p:cNvSpPr>
          <p:nvPr>
            <p:ph type="body" idx="4"/>
          </p:nvPr>
        </p:nvSpPr>
        <p:spPr>
          <a:xfrm>
            <a:off x="5291284" y="1430314"/>
            <a:ext cx="4744022" cy="53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18472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/>
          <p:nvPr/>
        </p:nvSpPr>
        <p:spPr>
          <a:xfrm>
            <a:off x="0" y="0"/>
            <a:ext cx="230909" cy="677316"/>
          </a:xfrm>
          <a:prstGeom prst="rect">
            <a:avLst/>
          </a:prstGeom>
          <a:solidFill>
            <a:srgbClr val="0F3FA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7"/>
          <p:cNvSpPr/>
          <p:nvPr/>
        </p:nvSpPr>
        <p:spPr>
          <a:xfrm>
            <a:off x="0" y="672550"/>
            <a:ext cx="230909" cy="674256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3/getting-started/introductio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/>
          <p:nvPr/>
        </p:nvSpPr>
        <p:spPr>
          <a:xfrm>
            <a:off x="1960558" y="2638349"/>
            <a:ext cx="8270885" cy="158130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"/>
          <p:cNvSpPr txBox="1">
            <a:spLocks noGrp="1"/>
          </p:cNvSpPr>
          <p:nvPr>
            <p:ph type="ctrTitle"/>
          </p:nvPr>
        </p:nvSpPr>
        <p:spPr>
          <a:xfrm>
            <a:off x="2101273" y="2727037"/>
            <a:ext cx="7989454" cy="1403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Bootstrap in React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Bootstrap using a CDN</a:t>
            </a:r>
            <a:endParaRPr dirty="0"/>
          </a:p>
        </p:txBody>
      </p:sp>
      <p:sp>
        <p:nvSpPr>
          <p:cNvPr id="57" name="Google Shape;57;p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Kindly refer “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week1-app\week1-app\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\components\08_Bootstrap in React\1_Bootstrap using CDN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” to demonstrate how to use Bootstrap classes using CDN link.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C63F4A-1F82-40DA-B610-0D4E321DC15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b="1" dirty="0"/>
              <a:t>To be demonstrated on VS Code</a:t>
            </a:r>
          </a:p>
        </p:txBody>
      </p:sp>
    </p:spTree>
    <p:extLst>
      <p:ext uri="{BB962C8B-B14F-4D97-AF65-F5344CB8AC3E}">
        <p14:creationId xmlns:p14="http://schemas.microsoft.com/office/powerpoint/2010/main" val="1658344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1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Bootstrap using </a:t>
            </a:r>
            <a:r>
              <a:rPr lang="en-IN" dirty="0" err="1"/>
              <a:t>npm</a:t>
            </a:r>
            <a:endParaRPr dirty="0"/>
          </a:p>
        </p:txBody>
      </p:sp>
      <p:sp>
        <p:nvSpPr>
          <p:cNvPr id="57" name="Google Shape;57;p41"/>
          <p:cNvSpPr txBox="1">
            <a:spLocks noGrp="1"/>
          </p:cNvSpPr>
          <p:nvPr>
            <p:ph type="body" idx="1"/>
          </p:nvPr>
        </p:nvSpPr>
        <p:spPr>
          <a:xfrm>
            <a:off x="354448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Users can also install Bootstrap using </a:t>
            </a:r>
            <a:r>
              <a:rPr lang="en-US" dirty="0" err="1"/>
              <a:t>npm</a:t>
            </a:r>
            <a:r>
              <a:rPr lang="en-US" dirty="0"/>
              <a:t> and import it into React components. </a:t>
            </a:r>
          </a:p>
          <a:p>
            <a:r>
              <a:rPr lang="en-US" dirty="0"/>
              <a:t>To install Bootstrap, navigate to your project directory in the terminal and run the following command:</a:t>
            </a:r>
          </a:p>
          <a:p>
            <a:pPr marL="114300" indent="0">
              <a:buNone/>
            </a:pPr>
            <a:r>
              <a:rPr lang="en-US" b="1" dirty="0"/>
              <a:t>	</a:t>
            </a:r>
            <a:r>
              <a:rPr lang="en-US" b="1" dirty="0" err="1"/>
              <a:t>npm</a:t>
            </a:r>
            <a:r>
              <a:rPr lang="en-US" b="1" dirty="0"/>
              <a:t> install bootstrap</a:t>
            </a:r>
            <a:endParaRPr lang="en-US" dirty="0"/>
          </a:p>
          <a:p>
            <a:r>
              <a:rPr lang="en-US" dirty="0"/>
              <a:t>Once it is installed, users can import its CSS styles into your React application by adding the following line to the top of your </a:t>
            </a:r>
            <a:r>
              <a:rPr lang="en-US" b="1" dirty="0"/>
              <a:t>index.js</a:t>
            </a:r>
            <a:r>
              <a:rPr lang="en-US" dirty="0"/>
              <a:t> file:</a:t>
            </a:r>
          </a:p>
          <a:p>
            <a:pPr marL="114300" indent="0">
              <a:buNone/>
            </a:pPr>
            <a:r>
              <a:rPr lang="en-US" b="1" dirty="0"/>
              <a:t>	import 'bootstrap/</a:t>
            </a:r>
            <a:r>
              <a:rPr lang="en-US" b="1" dirty="0" err="1"/>
              <a:t>dist</a:t>
            </a:r>
            <a:r>
              <a:rPr lang="en-US" b="1" dirty="0"/>
              <a:t>/</a:t>
            </a:r>
            <a:r>
              <a:rPr lang="en-US" b="1" dirty="0" err="1"/>
              <a:t>css</a:t>
            </a:r>
            <a:r>
              <a:rPr lang="en-US" b="1" dirty="0"/>
              <a:t>/bootstrap.min.css’;</a:t>
            </a:r>
            <a:endParaRPr lang="en-US" dirty="0"/>
          </a:p>
          <a:p>
            <a:r>
              <a:rPr lang="en-US" dirty="0"/>
              <a:t>This will import the Bootstrap stylesheet in the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079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Bootstrap using </a:t>
            </a:r>
            <a:r>
              <a:rPr lang="en-IN" dirty="0" err="1"/>
              <a:t>npm</a:t>
            </a:r>
            <a:endParaRPr dirty="0"/>
          </a:p>
        </p:txBody>
      </p:sp>
      <p:sp>
        <p:nvSpPr>
          <p:cNvPr id="57" name="Google Shape;57;p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dirty="0"/>
              <a:t>Kindly refer “</a:t>
            </a:r>
            <a:r>
              <a:rPr lang="en-US" b="1" dirty="0"/>
              <a:t>week1-app\week1-app\</a:t>
            </a:r>
            <a:r>
              <a:rPr lang="en-US" b="1" dirty="0" err="1"/>
              <a:t>src</a:t>
            </a:r>
            <a:r>
              <a:rPr lang="en-US" b="1" dirty="0"/>
              <a:t>\components\08_Bootstrap in React\2_Bootstrap using </a:t>
            </a:r>
            <a:r>
              <a:rPr lang="en-US" b="1" dirty="0" err="1"/>
              <a:t>npm</a:t>
            </a:r>
            <a:r>
              <a:rPr lang="en-US" dirty="0" err="1"/>
              <a:t>”to</a:t>
            </a:r>
            <a:r>
              <a:rPr lang="en-US" dirty="0"/>
              <a:t> demonstrate how to use bootstrap package to style the components.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EAD182-51D9-4E4D-95C6-7B30D3C4024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b="1" dirty="0"/>
              <a:t>To be demonstrated on VS Code</a:t>
            </a:r>
          </a:p>
        </p:txBody>
      </p:sp>
    </p:spTree>
    <p:extLst>
      <p:ext uri="{BB962C8B-B14F-4D97-AF65-F5344CB8AC3E}">
        <p14:creationId xmlns:p14="http://schemas.microsoft.com/office/powerpoint/2010/main" val="2617258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1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Use a Bootstrap React Library</a:t>
            </a:r>
            <a:endParaRPr dirty="0"/>
          </a:p>
        </p:txBody>
      </p:sp>
      <p:sp>
        <p:nvSpPr>
          <p:cNvPr id="57" name="Google Shape;57;p41"/>
          <p:cNvSpPr txBox="1">
            <a:spLocks noGrp="1"/>
          </p:cNvSpPr>
          <p:nvPr>
            <p:ph type="body" idx="1"/>
          </p:nvPr>
        </p:nvSpPr>
        <p:spPr>
          <a:xfrm>
            <a:off x="354448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There are also several Bootstrap React libraries that can be used to add Bootstrap to React app.</a:t>
            </a:r>
          </a:p>
          <a:p>
            <a:r>
              <a:rPr lang="en-US" dirty="0"/>
              <a:t>These libraries provide pre-built React components that are styled with Bootstrap. </a:t>
            </a:r>
          </a:p>
          <a:p>
            <a:r>
              <a:rPr lang="en-US" dirty="0"/>
              <a:t>Some popular libraries include </a:t>
            </a:r>
            <a:r>
              <a:rPr lang="en-US" b="1" dirty="0"/>
              <a:t>react-bootstrap</a:t>
            </a:r>
            <a:r>
              <a:rPr lang="en-US" dirty="0"/>
              <a:t> and </a:t>
            </a:r>
            <a:r>
              <a:rPr lang="en-US" b="1" dirty="0" err="1"/>
              <a:t>reactstrap</a:t>
            </a:r>
            <a:r>
              <a:rPr lang="en-US" dirty="0"/>
              <a:t>. </a:t>
            </a:r>
          </a:p>
          <a:p>
            <a:r>
              <a:rPr lang="en-US" dirty="0"/>
              <a:t>To use the </a:t>
            </a:r>
            <a:r>
              <a:rPr lang="en-US" b="1" dirty="0"/>
              <a:t>react-bootstrap</a:t>
            </a:r>
            <a:r>
              <a:rPr lang="en-US" dirty="0"/>
              <a:t> library, install it using </a:t>
            </a:r>
            <a:r>
              <a:rPr lang="en-US" b="1" dirty="0"/>
              <a:t>npm</a:t>
            </a:r>
            <a:r>
              <a:rPr lang="en-US" dirty="0"/>
              <a:t> as follows:</a:t>
            </a:r>
          </a:p>
          <a:p>
            <a:pPr marL="114300" indent="0">
              <a:buNone/>
            </a:pPr>
            <a:r>
              <a:rPr lang="en-US" b="1" dirty="0"/>
              <a:t>	</a:t>
            </a:r>
            <a:r>
              <a:rPr lang="en-US" b="1" dirty="0" err="1"/>
              <a:t>npm</a:t>
            </a:r>
            <a:r>
              <a:rPr lang="en-US" b="1" dirty="0"/>
              <a:t> install react-bootstrap</a:t>
            </a:r>
          </a:p>
          <a:p>
            <a:r>
              <a:rPr lang="en-US" dirty="0"/>
              <a:t>Once installed, users can import the components from the library and use them in components. </a:t>
            </a:r>
          </a:p>
        </p:txBody>
      </p:sp>
    </p:spTree>
    <p:extLst>
      <p:ext uri="{BB962C8B-B14F-4D97-AF65-F5344CB8AC3E}">
        <p14:creationId xmlns:p14="http://schemas.microsoft.com/office/powerpoint/2010/main" val="334476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1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Use a Bootstrap React Library</a:t>
            </a:r>
            <a:endParaRPr dirty="0"/>
          </a:p>
        </p:txBody>
      </p:sp>
      <p:sp>
        <p:nvSpPr>
          <p:cNvPr id="57" name="Google Shape;57;p41"/>
          <p:cNvSpPr txBox="1">
            <a:spLocks noGrp="1"/>
          </p:cNvSpPr>
          <p:nvPr>
            <p:ph type="body" idx="1"/>
          </p:nvPr>
        </p:nvSpPr>
        <p:spPr>
          <a:xfrm>
            <a:off x="354448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For example, to use a Button component, users can import it as follows:</a:t>
            </a:r>
          </a:p>
          <a:p>
            <a:pPr marL="114300" indent="0">
              <a:buNone/>
            </a:pPr>
            <a:r>
              <a:rPr lang="en-US" b="1" dirty="0"/>
              <a:t>	import { Button } from 'react-bootstrap’;</a:t>
            </a:r>
          </a:p>
          <a:p>
            <a:r>
              <a:rPr lang="en-US" dirty="0"/>
              <a:t>Then, users can use the Button component in their component as follows:</a:t>
            </a:r>
          </a:p>
          <a:p>
            <a:pPr marL="114300" indent="0">
              <a:buNone/>
            </a:pPr>
            <a:r>
              <a:rPr lang="en-US" b="1" dirty="0"/>
              <a:t>	&lt;Button variant="primary"&gt;Click me&lt;/Button&gt;</a:t>
            </a:r>
          </a:p>
          <a:p>
            <a:r>
              <a:rPr lang="en-US" dirty="0"/>
              <a:t>This will render a Bootstrap-styled button in the user’s React app.</a:t>
            </a:r>
          </a:p>
        </p:txBody>
      </p:sp>
    </p:spTree>
    <p:extLst>
      <p:ext uri="{BB962C8B-B14F-4D97-AF65-F5344CB8AC3E}">
        <p14:creationId xmlns:p14="http://schemas.microsoft.com/office/powerpoint/2010/main" val="13574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Use a Bootstrap React Library</a:t>
            </a:r>
            <a:endParaRPr dirty="0"/>
          </a:p>
        </p:txBody>
      </p:sp>
      <p:sp>
        <p:nvSpPr>
          <p:cNvPr id="57" name="Google Shape;57;p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Kindly refer to “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week1-app\week1-app\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\components\08_Bootstrap in React\3_Bootstrap React library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” to demonstrate how to use react-bootstrap library to style React components.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7B2E2F-3639-403D-BE92-EFA97FA35EF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b="1" dirty="0"/>
              <a:t>To be demonstrated on VS Code</a:t>
            </a:r>
          </a:p>
        </p:txBody>
      </p:sp>
    </p:spTree>
    <p:extLst>
      <p:ext uri="{BB962C8B-B14F-4D97-AF65-F5344CB8AC3E}">
        <p14:creationId xmlns:p14="http://schemas.microsoft.com/office/powerpoint/2010/main" val="3144256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6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200" b="1"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  <p:sp>
        <p:nvSpPr>
          <p:cNvPr id="87" name="Google Shape;87;p46"/>
          <p:cNvSpPr txBox="1">
            <a:spLocks noGrp="1"/>
          </p:cNvSpPr>
          <p:nvPr>
            <p:ph type="body" idx="1"/>
          </p:nvPr>
        </p:nvSpPr>
        <p:spPr>
          <a:xfrm>
            <a:off x="354448" y="1430974"/>
            <a:ext cx="11366496" cy="375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dirty="0"/>
              <a:t>Here is a brief recap:</a:t>
            </a:r>
          </a:p>
          <a:p>
            <a:r>
              <a:rPr lang="en-US" dirty="0"/>
              <a:t>Bootstrap is a popular open-source CSS framework that allows developers to easily and quickly design and develop responsive and mobile-first websites.</a:t>
            </a:r>
          </a:p>
          <a:p>
            <a:r>
              <a:rPr lang="en-US" dirty="0"/>
              <a:t>To add Bootstrap to a React app, users can:</a:t>
            </a:r>
          </a:p>
          <a:p>
            <a:pPr marL="1111250" lvl="1" indent="-514350">
              <a:spcBef>
                <a:spcPts val="600"/>
              </a:spcBef>
              <a:buSzPct val="75000"/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Add a CDN link to the index.html file.</a:t>
            </a:r>
          </a:p>
          <a:p>
            <a:pPr marL="1111250" lvl="1" indent="-514350">
              <a:spcBef>
                <a:spcPts val="600"/>
              </a:spcBef>
              <a:buSzPct val="75000"/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Install Bootstrap using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import it into the components.</a:t>
            </a:r>
          </a:p>
          <a:p>
            <a:pPr marL="1111250" lvl="1" indent="-514350">
              <a:spcBef>
                <a:spcPts val="600"/>
              </a:spcBef>
              <a:buSzPct val="75000"/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 a Bootstrap React library, such as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react-bootstrap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which provides pre-built React components styled with Bootstrap.</a:t>
            </a:r>
          </a:p>
          <a:p>
            <a:pPr lvl="0"/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0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 Agenda</a:t>
            </a:r>
            <a:endParaRPr dirty="0"/>
          </a:p>
        </p:txBody>
      </p:sp>
      <p:sp>
        <p:nvSpPr>
          <p:cNvPr id="51" name="Google Shape;51;p40"/>
          <p:cNvSpPr txBox="1">
            <a:spLocks noGrp="1"/>
          </p:cNvSpPr>
          <p:nvPr>
            <p:ph type="body" idx="1"/>
          </p:nvPr>
        </p:nvSpPr>
        <p:spPr>
          <a:xfrm>
            <a:off x="354448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In this session, we will discuss: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Introduction to Bootstrap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Features of Bootstrap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Bootstrap CSS Classes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Ways to add Bootstrap to React App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342900">
              <a:spcBef>
                <a:spcPts val="0"/>
              </a:spcBef>
              <a:buSzPts val="1800"/>
              <a:buFont typeface="Wingdings" panose="05000000000000000000" pitchFamily="2" charset="2"/>
              <a:buChar char="q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Add Bootstrap using CDN</a:t>
            </a:r>
          </a:p>
          <a:p>
            <a:pPr lvl="1" indent="-342900">
              <a:spcBef>
                <a:spcPts val="0"/>
              </a:spcBef>
              <a:buSzPts val="1800"/>
              <a:buFont typeface="Wingdings" panose="05000000000000000000" pitchFamily="2" charset="2"/>
              <a:buChar char="q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Add Bootstrap using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342900">
              <a:spcBef>
                <a:spcPts val="0"/>
              </a:spcBef>
              <a:buSzPts val="1800"/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a Bootstrap React Library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1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Introduction to Bootstrap</a:t>
            </a:r>
            <a:endParaRPr dirty="0"/>
          </a:p>
        </p:txBody>
      </p:sp>
      <p:sp>
        <p:nvSpPr>
          <p:cNvPr id="57" name="Google Shape;57;p41"/>
          <p:cNvSpPr txBox="1">
            <a:spLocks noGrp="1"/>
          </p:cNvSpPr>
          <p:nvPr>
            <p:ph type="body" idx="1"/>
          </p:nvPr>
        </p:nvSpPr>
        <p:spPr>
          <a:xfrm>
            <a:off x="354448" y="1430975"/>
            <a:ext cx="11366496" cy="359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Bootstrap is a popular open-source front-end framework that provides a set of CSS styles and JavaScript components for building responsive and mobile-first websites and applications. </a:t>
            </a:r>
          </a:p>
          <a:p>
            <a:r>
              <a:rPr lang="en-US" dirty="0"/>
              <a:t>It is widely used in web development and is compatible with popular front-end frameworks such as React, Angular, and Vue.</a:t>
            </a:r>
          </a:p>
          <a:p>
            <a:r>
              <a:rPr lang="en-US" dirty="0"/>
              <a:t>Bootstrap includes a wide range of components, such as navigation menus, forms, buttons, and typography. </a:t>
            </a:r>
          </a:p>
          <a:p>
            <a:r>
              <a:rPr lang="en-US" dirty="0"/>
              <a:t>It also includes a responsive grid system that makes it easy to create a layout that adjusts to different screen sizes and devices. </a:t>
            </a:r>
          </a:p>
          <a:p>
            <a:r>
              <a:rPr lang="en-US" dirty="0"/>
              <a:t>This grid system is based on a 12-column layout that can be customized to fit the needs of any website or application.</a:t>
            </a:r>
            <a:br>
              <a:rPr lang="en-US" dirty="0"/>
            </a:b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1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Features of Bootstrap</a:t>
            </a:r>
            <a:endParaRPr dirty="0"/>
          </a:p>
        </p:txBody>
      </p:sp>
      <p:sp>
        <p:nvSpPr>
          <p:cNvPr id="57" name="Google Shape;57;p41"/>
          <p:cNvSpPr txBox="1">
            <a:spLocks noGrp="1"/>
          </p:cNvSpPr>
          <p:nvPr>
            <p:ph type="body" idx="1"/>
          </p:nvPr>
        </p:nvSpPr>
        <p:spPr>
          <a:xfrm>
            <a:off x="354448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b="1" dirty="0"/>
              <a:t>Mobile-first approach –</a:t>
            </a:r>
            <a:r>
              <a:rPr lang="en-US" dirty="0"/>
              <a:t> The core framework contains mobile-first styles. </a:t>
            </a:r>
            <a:endParaRPr lang="en-US" b="1" dirty="0"/>
          </a:p>
          <a:p>
            <a:pPr fontAlgn="base"/>
            <a:r>
              <a:rPr lang="en-US" b="1" dirty="0"/>
              <a:t>Responsive web design –</a:t>
            </a:r>
            <a:r>
              <a:rPr lang="en-US" dirty="0"/>
              <a:t> Bootstrap’s responsive CSS has flexible layouts and other components that adjust to different devices.</a:t>
            </a:r>
            <a:endParaRPr lang="en-US" b="1" dirty="0"/>
          </a:p>
          <a:p>
            <a:pPr fontAlgn="base"/>
            <a:r>
              <a:rPr lang="en-US" b="1" dirty="0"/>
              <a:t>Browser Support –</a:t>
            </a:r>
            <a:r>
              <a:rPr lang="en-US" dirty="0"/>
              <a:t> Bootstrap is compatible with all modern browsers.</a:t>
            </a:r>
            <a:endParaRPr lang="en-US" b="1" dirty="0"/>
          </a:p>
          <a:p>
            <a:pPr fontAlgn="base"/>
            <a:r>
              <a:rPr lang="en-US" b="1" dirty="0"/>
              <a:t>Easier and faster development –</a:t>
            </a:r>
            <a:r>
              <a:rPr lang="en-US" dirty="0"/>
              <a:t> It provides built-in components and templates that can be easily modified, leading to faster web development.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57742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1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Understanding the Grid Layout in Bootstrap</a:t>
            </a:r>
            <a:endParaRPr dirty="0"/>
          </a:p>
        </p:txBody>
      </p:sp>
      <p:sp>
        <p:nvSpPr>
          <p:cNvPr id="57" name="Google Shape;57;p41"/>
          <p:cNvSpPr txBox="1">
            <a:spLocks noGrp="1"/>
          </p:cNvSpPr>
          <p:nvPr>
            <p:ph type="body" idx="1"/>
          </p:nvPr>
        </p:nvSpPr>
        <p:spPr>
          <a:xfrm>
            <a:off x="354448" y="1430974"/>
            <a:ext cx="11016285" cy="5545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dirty="0"/>
              <a:t>Bootstrap primarily uses the grid layout for creating responsive and organized web layouts.</a:t>
            </a:r>
          </a:p>
          <a:p>
            <a:pPr fontAlgn="base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Bootstrap's grid system allows users to create complex layouts using a series of containers, rows, and columns. </a:t>
            </a:r>
          </a:p>
          <a:p>
            <a:pPr fontAlgn="base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grid layout consists of 12 columns, which users can combine to create flexible and responsive layouts.</a:t>
            </a:r>
          </a:p>
          <a:p>
            <a:pPr marL="914400" marR="0" lvl="1" indent="-317500" algn="l" defTabSz="914400" rtl="0" eaLnBrk="1" fontAlgn="base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dara"/>
              </a:rPr>
              <a:t>Containers: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dara"/>
              </a:rPr>
              <a:t> The basic building block of Bootstrap’s grid system. Use containers to wrap site content and create responsive layouts.</a:t>
            </a:r>
          </a:p>
          <a:p>
            <a:pPr marL="914400" marR="0" lvl="1" indent="-317500" algn="l" defTabSz="914400" rtl="0" eaLnBrk="1" fontAlgn="base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dara"/>
              </a:rPr>
              <a:t>Rows: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dara"/>
              </a:rPr>
              <a:t> Rows are horizontal groups of columns that ensure that the columns are properly aligned.</a:t>
            </a:r>
          </a:p>
          <a:p>
            <a:pPr marL="914400" marR="0" lvl="1" indent="-317500" algn="l" defTabSz="914400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dara"/>
              </a:rPr>
              <a:t>Columns: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dara"/>
              </a:rPr>
              <a:t>Columns are the key elements of the grid. They allow users to </a:t>
            </a:r>
          </a:p>
          <a:p>
            <a:pPr marL="596900" marR="0" lvl="1" indent="0" algn="l" defTabSz="914400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dara"/>
              </a:rPr>
              <a:t>	define the width of each section of the layout.</a:t>
            </a:r>
          </a:p>
          <a:p>
            <a:pPr marL="596900" marR="0" lvl="1" indent="0" algn="l" defTabSz="914400" rtl="0" eaLnBrk="1" fontAlgn="base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tabLst/>
              <a:defRPr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29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1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Bootstrap CSS Classes</a:t>
            </a:r>
            <a:endParaRPr dirty="0"/>
          </a:p>
        </p:txBody>
      </p:sp>
      <p:sp>
        <p:nvSpPr>
          <p:cNvPr id="57" name="Google Shape;57;p41"/>
          <p:cNvSpPr txBox="1">
            <a:spLocks noGrp="1"/>
          </p:cNvSpPr>
          <p:nvPr>
            <p:ph type="body" idx="1"/>
          </p:nvPr>
        </p:nvSpPr>
        <p:spPr>
          <a:xfrm>
            <a:off x="354448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dirty="0"/>
              <a:t>Bootstrap provides pre-designed CSS classes to create responsive and user-friendly web applications.</a:t>
            </a:r>
          </a:p>
          <a:p>
            <a:pPr fontAlgn="base"/>
            <a:r>
              <a:rPr lang="en-US" dirty="0"/>
              <a:t>For a comprehensive list of all the Bootstrap CSS classes and their usage. Refer to the official documentation on the Bootstrap website at </a:t>
            </a:r>
            <a:r>
              <a:rPr lang="en-US" u="sng" dirty="0">
                <a:hlinkClick r:id="rId3"/>
              </a:rPr>
              <a:t>https://getbootstrap.com/docs/5.3/getting-started/introduction/</a:t>
            </a:r>
            <a:r>
              <a:rPr lang="en-US" dirty="0"/>
              <a:t> </a:t>
            </a:r>
          </a:p>
          <a:p>
            <a:pPr fontAlgn="base"/>
            <a:r>
              <a:rPr lang="en-US" dirty="0"/>
              <a:t>Here are some of the commonly used Bootstrap CSS classes:</a:t>
            </a:r>
          </a:p>
          <a:p>
            <a:pPr lvl="1" fontAlgn="base">
              <a:spcBef>
                <a:spcPts val="60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container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This class creates a responsive container with a fixed width centered on the page.</a:t>
            </a:r>
          </a:p>
          <a:p>
            <a:pPr lvl="1" fontAlgn="base">
              <a:spcBef>
                <a:spcPts val="60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row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This class creates a horizontal row of columns inside a container.</a:t>
            </a:r>
          </a:p>
          <a:p>
            <a:pPr lvl="1" fontAlgn="base">
              <a:spcBef>
                <a:spcPts val="60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col-*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This class creates a responsive column inside a row. The * can be replaced with a number between 1 and 12 to define the width of the column.</a:t>
            </a:r>
          </a:p>
          <a:p>
            <a:pPr lvl="1" fontAlgn="base">
              <a:spcBef>
                <a:spcPts val="600"/>
              </a:spcBef>
            </a:pP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btn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This class creates a button with a default style.</a:t>
            </a:r>
          </a:p>
        </p:txBody>
      </p:sp>
    </p:spTree>
    <p:extLst>
      <p:ext uri="{BB962C8B-B14F-4D97-AF65-F5344CB8AC3E}">
        <p14:creationId xmlns:p14="http://schemas.microsoft.com/office/powerpoint/2010/main" val="1548189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1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Bootstrap CSS Classes (Cont.)</a:t>
            </a:r>
            <a:endParaRPr dirty="0"/>
          </a:p>
        </p:txBody>
      </p:sp>
      <p:sp>
        <p:nvSpPr>
          <p:cNvPr id="57" name="Google Shape;57;p41"/>
          <p:cNvSpPr txBox="1">
            <a:spLocks noGrp="1"/>
          </p:cNvSpPr>
          <p:nvPr>
            <p:ph type="body" idx="1"/>
          </p:nvPr>
        </p:nvSpPr>
        <p:spPr>
          <a:xfrm>
            <a:off x="354448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fontAlgn="base">
              <a:spcBef>
                <a:spcPts val="600"/>
              </a:spcBef>
            </a:pP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btn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-primary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This class creates a button with a primary style, usually used for important actions.</a:t>
            </a:r>
          </a:p>
          <a:p>
            <a:pPr lvl="1" fontAlgn="base">
              <a:spcBef>
                <a:spcPts val="600"/>
              </a:spcBef>
            </a:pP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btn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-secondary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This class creates a button with a secondary style, usually used for less important actions.</a:t>
            </a:r>
          </a:p>
          <a:p>
            <a:pPr lvl="1" fontAlgn="base">
              <a:spcBef>
                <a:spcPts val="60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form-control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This class creates a styled input element for forms.</a:t>
            </a:r>
          </a:p>
          <a:p>
            <a:pPr lvl="1" fontAlgn="base">
              <a:spcBef>
                <a:spcPts val="60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badge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This class creates a badge to display small pieces of information, such as notifications.</a:t>
            </a:r>
          </a:p>
          <a:p>
            <a:pPr lvl="1" fontAlgn="base">
              <a:spcBef>
                <a:spcPts val="60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card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This class creates a container for displaying content with a bordered box, padding, and a drop shadow.</a:t>
            </a:r>
          </a:p>
          <a:p>
            <a:pPr lvl="1" fontAlgn="base">
              <a:spcBef>
                <a:spcPts val="60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navbar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This class creates a responsive navigation bar.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These are just a few of the many Bootstrap CSS classes available for use.</a:t>
            </a:r>
          </a:p>
        </p:txBody>
      </p:sp>
    </p:spTree>
    <p:extLst>
      <p:ext uri="{BB962C8B-B14F-4D97-AF65-F5344CB8AC3E}">
        <p14:creationId xmlns:p14="http://schemas.microsoft.com/office/powerpoint/2010/main" val="1466012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1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Ways to use Bootstrap in React</a:t>
            </a:r>
            <a:endParaRPr dirty="0"/>
          </a:p>
        </p:txBody>
      </p:sp>
      <p:sp>
        <p:nvSpPr>
          <p:cNvPr id="57" name="Google Shape;57;p41"/>
          <p:cNvSpPr txBox="1">
            <a:spLocks noGrp="1"/>
          </p:cNvSpPr>
          <p:nvPr>
            <p:ph type="body" idx="1"/>
          </p:nvPr>
        </p:nvSpPr>
        <p:spPr>
          <a:xfrm>
            <a:off x="354448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There are three ways to add Bootstrap to a React app:</a:t>
            </a:r>
          </a:p>
          <a:p>
            <a:pPr lvl="1"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Add Bootstrap using a CDN</a:t>
            </a:r>
          </a:p>
          <a:p>
            <a:pPr lvl="1"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Add Bootstrap using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 a Bootstrap React Library</a:t>
            </a:r>
          </a:p>
        </p:txBody>
      </p:sp>
    </p:spTree>
    <p:extLst>
      <p:ext uri="{BB962C8B-B14F-4D97-AF65-F5344CB8AC3E}">
        <p14:creationId xmlns:p14="http://schemas.microsoft.com/office/powerpoint/2010/main" val="393388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1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Bootstrap using a CDN</a:t>
            </a:r>
            <a:endParaRPr dirty="0"/>
          </a:p>
        </p:txBody>
      </p:sp>
      <p:sp>
        <p:nvSpPr>
          <p:cNvPr id="57" name="Google Shape;57;p41"/>
          <p:cNvSpPr txBox="1">
            <a:spLocks noGrp="1"/>
          </p:cNvSpPr>
          <p:nvPr>
            <p:ph type="body" idx="1"/>
          </p:nvPr>
        </p:nvSpPr>
        <p:spPr>
          <a:xfrm>
            <a:off x="354448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 </a:t>
            </a:r>
            <a:r>
              <a:rPr lang="en-US" b="1" dirty="0"/>
              <a:t>Content Delivery Network (CDN)</a:t>
            </a:r>
            <a:r>
              <a:rPr lang="en-US" dirty="0"/>
              <a:t> is a geographically distributed network of servers designed to deliver web content efficiently. </a:t>
            </a:r>
          </a:p>
          <a:p>
            <a:r>
              <a:rPr lang="en-US" dirty="0"/>
              <a:t>Using a CDN for Bootstrap allows you to load the Bootstrap framework quickly and efficiently from servers distributed around the world.</a:t>
            </a:r>
          </a:p>
          <a:p>
            <a:r>
              <a:rPr lang="en-US" dirty="0"/>
              <a:t>Add the following CDN link to the head section of index.html page:</a:t>
            </a:r>
          </a:p>
          <a:p>
            <a:pPr marL="114300" indent="0">
              <a:buNone/>
            </a:pPr>
            <a:r>
              <a:rPr lang="en-US" b="1" dirty="0"/>
              <a:t> &lt;link </a:t>
            </a:r>
            <a:r>
              <a:rPr lang="en-US" b="1" dirty="0" err="1"/>
              <a:t>href</a:t>
            </a:r>
            <a:r>
              <a:rPr lang="en-US" b="1" dirty="0"/>
              <a:t>="https://cdn.jsdelivr.net/</a:t>
            </a:r>
            <a:r>
              <a:rPr lang="en-US" b="1" dirty="0" err="1"/>
              <a:t>npm</a:t>
            </a:r>
            <a:r>
              <a:rPr lang="en-US" b="1" dirty="0"/>
              <a:t>/bootstrap@5.3.0-alpha1/</a:t>
            </a:r>
            <a:r>
              <a:rPr lang="en-US" b="1" dirty="0" err="1"/>
              <a:t>dist</a:t>
            </a:r>
            <a:r>
              <a:rPr lang="en-US" b="1" dirty="0"/>
              <a:t>/</a:t>
            </a:r>
            <a:r>
              <a:rPr lang="en-US" b="1" dirty="0" err="1"/>
              <a:t>css</a:t>
            </a:r>
            <a:r>
              <a:rPr lang="en-US" b="1" dirty="0"/>
              <a:t>/bootstrap.min.css" </a:t>
            </a:r>
            <a:r>
              <a:rPr lang="en-US" b="1" dirty="0" err="1"/>
              <a:t>rel</a:t>
            </a:r>
            <a:r>
              <a:rPr lang="en-US" b="1" dirty="0"/>
              <a:t>="stylesheet" integrity="sha384-GLhlTQ8iRABdZLl6O3oVMWSktQOp6b7In1Zl3/Jr59b6EGGoI1aFkw7cmDA6j6gD" </a:t>
            </a:r>
            <a:r>
              <a:rPr lang="en-US" b="1" dirty="0" err="1"/>
              <a:t>crossorigin</a:t>
            </a:r>
            <a:r>
              <a:rPr lang="en-US" b="1" dirty="0"/>
              <a:t>="anonymous"&gt;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889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2028</TotalTime>
  <Words>1583</Words>
  <Application>Microsoft Office PowerPoint</Application>
  <PresentationFormat>Widescreen</PresentationFormat>
  <Paragraphs>112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Wingdings</vt:lpstr>
      <vt:lpstr>Arial</vt:lpstr>
      <vt:lpstr>Candara</vt:lpstr>
      <vt:lpstr>Calibri</vt:lpstr>
      <vt:lpstr>Corbel</vt:lpstr>
      <vt:lpstr>Office Theme</vt:lpstr>
      <vt:lpstr>Bootstrap in React</vt:lpstr>
      <vt:lpstr> Agenda</vt:lpstr>
      <vt:lpstr>Introduction to Bootstrap</vt:lpstr>
      <vt:lpstr>Features of Bootstrap</vt:lpstr>
      <vt:lpstr>Understanding the Grid Layout in Bootstrap</vt:lpstr>
      <vt:lpstr>Bootstrap CSS Classes</vt:lpstr>
      <vt:lpstr>Bootstrap CSS Classes (Cont.)</vt:lpstr>
      <vt:lpstr>Ways to use Bootstrap in React</vt:lpstr>
      <vt:lpstr>Bootstrap using a CDN</vt:lpstr>
      <vt:lpstr>Bootstrap using a CDN</vt:lpstr>
      <vt:lpstr>Bootstrap using npm</vt:lpstr>
      <vt:lpstr>Bootstrap using npm</vt:lpstr>
      <vt:lpstr>Use a Bootstrap React Library</vt:lpstr>
      <vt:lpstr>Use a Bootstrap React Library</vt:lpstr>
      <vt:lpstr>Use a Bootstrap React Library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Lifecycle of React Components</dc:title>
  <dc:creator>Bharani Akella</dc:creator>
  <cp:lastModifiedBy>Pragya p</cp:lastModifiedBy>
  <cp:revision>195</cp:revision>
  <dcterms:modified xsi:type="dcterms:W3CDTF">2024-07-31T06:50:29Z</dcterms:modified>
</cp:coreProperties>
</file>