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ijUm5bITRMUeameIl4i5Go2RRO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583BE-A6F5-427E-8ED3-AA5948A09357}">
  <a:tblStyle styleId="{36F583BE-A6F5-427E-8ED3-AA5948A093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bfc0fb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23dbfc0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3dbfc0fb5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2e332064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g222e33206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22e332064c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e332064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222e33206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22e332064c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e332064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222e33206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22e332064c_0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e332064c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222e33206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22e332064c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2e332064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2e33206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22e332064c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2e332064c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g222e33206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22e332064c_0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java/java_strings.asp" TargetMode="External"/><Relationship Id="rId4" Type="http://schemas.openxmlformats.org/officeDocument/2006/relationships/hyperlink" Target="https://www.w3schools.com/java/java_arrays.asp" TargetMode="External"/><Relationship Id="rId5" Type="http://schemas.openxmlformats.org/officeDocument/2006/relationships/hyperlink" Target="https://www.w3schools.com/java/java_classes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Pre Work 2</a:t>
            </a:r>
            <a:endParaRPr b="1" sz="28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Google Shape;53;gdfd20670fb_0_4"/>
          <p:cNvGraphicFramePr/>
          <p:nvPr/>
        </p:nvGraphicFramePr>
        <p:xfrm>
          <a:off x="678050" y="14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{36F583BE-A6F5-427E-8ED3-AA5948A09357}</a:tableStyleId>
              </a:tblPr>
              <a:tblGrid>
                <a:gridCol w="1587925"/>
                <a:gridCol w="4349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Primitive Data Type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Casting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If-else statement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Switch Statement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bfc0fb56_0_0"/>
          <p:cNvSpPr txBox="1"/>
          <p:nvPr>
            <p:ph idx="1" type="body"/>
          </p:nvPr>
        </p:nvSpPr>
        <p:spPr>
          <a:xfrm>
            <a:off x="777450" y="1753295"/>
            <a:ext cx="109473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types are divided into two groups: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Primitive data types - includes byte, short, int, long, float, double, boolean and char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Non-primitive data types - such as </a:t>
            </a:r>
            <a:r>
              <a:rPr lang="en-IN" sz="24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String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4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Arrays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sz="24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Classes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primitive data type specifies the size and type of variable values, and it has no additional methods.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3dbfc0fb56_0_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Primitive Data Type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2e332064c_0_2"/>
          <p:cNvSpPr txBox="1"/>
          <p:nvPr>
            <p:ph idx="1" type="body"/>
          </p:nvPr>
        </p:nvSpPr>
        <p:spPr>
          <a:xfrm>
            <a:off x="777450" y="1753295"/>
            <a:ext cx="10947300" cy="5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 casting is when you assign a value of one primitive data type to another type.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two types of casting: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Widening Casting (automatically) - converting a smaller type to a larger type size</a:t>
            </a:r>
            <a:b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byte -&gt; short -&gt; char -&gt; int -&gt; long -&gt; float -&gt; double</a:t>
            </a:r>
            <a:b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Narrowing Casting (manually) - converting a larger type to a smaller size type</a:t>
            </a:r>
            <a:b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double -&gt; float -&gt; long -&gt; int -&gt; char -&gt; short -&gt; byte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222e332064c_0_2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 Casting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2e332064c_0_10"/>
          <p:cNvSpPr txBox="1"/>
          <p:nvPr>
            <p:ph idx="1" type="body"/>
          </p:nvPr>
        </p:nvSpPr>
        <p:spPr>
          <a:xfrm>
            <a:off x="777450" y="1753295"/>
            <a:ext cx="109473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Operators are divided into the following groups: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Arithmetic operators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Assignment operators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Comparison operators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Bitwise operators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222e332064c_0_1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Operators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2e332064c_0_17"/>
          <p:cNvSpPr txBox="1"/>
          <p:nvPr>
            <p:ph idx="1" type="body"/>
          </p:nvPr>
        </p:nvSpPr>
        <p:spPr>
          <a:xfrm>
            <a:off x="777450" y="1753295"/>
            <a:ext cx="109473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Comments can be used to explain Java code, and to make it more readable. It can also be used to prevent execution when testing alternative code.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Single-line comments start with two forward slashes (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Multi-line comments start with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/*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ends with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*/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22e332064c_0_17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Comments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e332064c_0_26"/>
          <p:cNvSpPr txBox="1"/>
          <p:nvPr>
            <p:ph idx="1" type="body"/>
          </p:nvPr>
        </p:nvSpPr>
        <p:spPr>
          <a:xfrm>
            <a:off x="730900" y="1474020"/>
            <a:ext cx="10947300" cy="6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 has the following conditional statements: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IN" sz="18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specify a block of code to be executed, if a specified condition is true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(</a:t>
            </a:r>
            <a:r>
              <a:rPr i="1"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code to be executed if the condition is true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IN" sz="18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specify a block of code to be executed, if the same condition is false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(</a:t>
            </a:r>
            <a:r>
              <a:rPr i="1"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block of code to be executed if the condition is true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block of code to be executed if the condition is false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22e332064c_0_26"/>
          <p:cNvSpPr txBox="1"/>
          <p:nvPr>
            <p:ph type="title"/>
          </p:nvPr>
        </p:nvSpPr>
        <p:spPr>
          <a:xfrm>
            <a:off x="622350" y="31755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If Else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e332064c_0_42"/>
          <p:cNvSpPr txBox="1"/>
          <p:nvPr>
            <p:ph idx="1" type="body"/>
          </p:nvPr>
        </p:nvSpPr>
        <p:spPr>
          <a:xfrm>
            <a:off x="622350" y="1253078"/>
            <a:ext cx="10947300" cy="67839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IN" sz="2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else if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specify a new condition to test, if the first condition is false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(</a:t>
            </a:r>
            <a:r>
              <a:rPr i="1"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condition1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block of code to be executed if condition1 is true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 else if (</a:t>
            </a:r>
            <a:r>
              <a:rPr i="1"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condition2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block of code to be executed if the condition1 is false and condition2 is true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block of code to be executed if the condition1 is false and condition2 is false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e332064c_0_32"/>
          <p:cNvSpPr txBox="1"/>
          <p:nvPr>
            <p:ph idx="1" type="body"/>
          </p:nvPr>
        </p:nvSpPr>
        <p:spPr>
          <a:xfrm>
            <a:off x="715400" y="1427470"/>
            <a:ext cx="10947300" cy="6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statement selects one of many code blocks to be executed: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 :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switch(</a:t>
            </a:r>
            <a:r>
              <a:rPr i="1"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case a: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code block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break;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case b: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code block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break;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default: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code block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22e332064c_0_32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Switch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