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Roboto"/>
      <p:regular r:id="rId15"/>
      <p:bold r:id="rId16"/>
      <p:italic r:id="rId17"/>
      <p:boldItalic r:id="rId18"/>
    </p:embeddedFont>
    <p:embeddedFont>
      <p:font typeface="Corbel"/>
      <p:regular r:id="rId19"/>
      <p:bold r:id="rId20"/>
      <p:italic r:id="rId21"/>
      <p:boldItalic r:id="rId22"/>
    </p:embeddedFon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7" roundtripDataSignature="AMtx7mjPX3xSrpxTVMPT9/2uRM1lShUK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96F2E9-5472-4DDB-9364-A49C98AC092F}">
  <a:tblStyle styleId="{8096F2E9-5472-4DDB-9364-A49C98AC092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boldItalic.fntdata"/><Relationship Id="rId25" Type="http://schemas.openxmlformats.org/officeDocument/2006/relationships/font" Target="fonts/Candara-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Corbel-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dbfc0fb5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 name="Google Shape;56;g23dbfc0fb5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g23dbfc0fb56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2e332064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3" name="Google Shape;63;g222e332064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222e332064c_0_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2e332064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 name="Google Shape;70;g222e332064c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222e332064c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2e332064c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7" name="Google Shape;77;g222e332064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222e332064c_0_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2e332064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4" name="Google Shape;84;g222e332064c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222e332064c_0_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vatpoint.com/java-switch" TargetMode="External"/><Relationship Id="rId4" Type="http://schemas.openxmlformats.org/officeDocument/2006/relationships/hyperlink" Target="https://www.javatpoint.com/java-for-loop" TargetMode="External"/><Relationship Id="rId5" Type="http://schemas.openxmlformats.org/officeDocument/2006/relationships/hyperlink" Target="https://www.javatpoint.com/java-while-loop" TargetMode="External"/><Relationship Id="rId6" Type="http://schemas.openxmlformats.org/officeDocument/2006/relationships/hyperlink" Target="https://www.javatpoint.com/java-do-while-loop" TargetMode="External"/><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2800">
                <a:solidFill>
                  <a:srgbClr val="0F75BD"/>
                </a:solidFill>
                <a:latin typeface="Calibri"/>
                <a:ea typeface="Calibri"/>
                <a:cs typeface="Calibri"/>
                <a:sym typeface="Calibri"/>
              </a:rPr>
              <a:t>Pre Work 3</a:t>
            </a:r>
            <a:r>
              <a:rPr b="1" i="0" lang="en-IN" sz="2800" u="none" cap="none" strike="noStrike">
                <a:solidFill>
                  <a:srgbClr val="0F75BD"/>
                </a:solidFill>
                <a:latin typeface="Calibri"/>
                <a:ea typeface="Calibri"/>
                <a:cs typeface="Calibri"/>
                <a:sym typeface="Calibri"/>
              </a:rPr>
              <a:t> </a:t>
            </a:r>
            <a:endParaRPr b="1" i="0" sz="28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graphicFrame>
        <p:nvGraphicFramePr>
          <p:cNvPr id="53" name="Google Shape;53;gdfd20670fb_0_4"/>
          <p:cNvGraphicFramePr/>
          <p:nvPr/>
        </p:nvGraphicFramePr>
        <p:xfrm>
          <a:off x="678050" y="1451850"/>
          <a:ext cx="3000000" cy="3000000"/>
        </p:xfrm>
        <a:graphic>
          <a:graphicData uri="http://schemas.openxmlformats.org/drawingml/2006/table">
            <a:tbl>
              <a:tblPr>
                <a:noFill/>
                <a:tableStyleId>{8096F2E9-5472-4DDB-9364-A49C98AC092F}</a:tableStyleId>
              </a:tblPr>
              <a:tblGrid>
                <a:gridCol w="1587925"/>
                <a:gridCol w="43495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IN" sz="2200" u="none" cap="none" strike="noStrike">
                          <a:latin typeface="Times New Roman"/>
                          <a:ea typeface="Times New Roman"/>
                          <a:cs typeface="Times New Roman"/>
                          <a:sym typeface="Times New Roman"/>
                        </a:rPr>
                        <a:t>S.No</a:t>
                      </a:r>
                      <a:endParaRPr b="1"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2200" u="none" cap="none" strike="noStrike">
                          <a:latin typeface="Times New Roman"/>
                          <a:ea typeface="Times New Roman"/>
                          <a:cs typeface="Times New Roman"/>
                          <a:sym typeface="Times New Roman"/>
                        </a:rPr>
                        <a:t>Topic</a:t>
                      </a:r>
                      <a:endParaRPr b="1"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1</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For Loop</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2</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While Loop</a:t>
                      </a:r>
                      <a:endParaRPr sz="2200">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200"/>
                        <a:buFont typeface="Arial"/>
                        <a:buNone/>
                      </a:pPr>
                      <a:r>
                        <a:rPr lang="en-IN" sz="2200" u="none" cap="none" strike="noStrike">
                          <a:latin typeface="Times New Roman"/>
                          <a:ea typeface="Times New Roman"/>
                          <a:cs typeface="Times New Roman"/>
                          <a:sym typeface="Times New Roman"/>
                        </a:rPr>
                        <a:t>3</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200">
                          <a:latin typeface="Times New Roman"/>
                          <a:ea typeface="Times New Roman"/>
                          <a:cs typeface="Times New Roman"/>
                          <a:sym typeface="Times New Roman"/>
                        </a:rPr>
                        <a:t>Do While Loop</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4</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Co</a:t>
                      </a:r>
                      <a:r>
                        <a:rPr lang="en-IN" sz="2200">
                          <a:latin typeface="Times New Roman"/>
                          <a:ea typeface="Times New Roman"/>
                          <a:cs typeface="Times New Roman"/>
                          <a:sym typeface="Times New Roman"/>
                        </a:rPr>
                        <a:t>ntinue Statement</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5</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Break Statement</a:t>
                      </a:r>
                      <a:endParaRPr sz="2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3dbfc0fb56_0_0"/>
          <p:cNvSpPr txBox="1"/>
          <p:nvPr>
            <p:ph idx="1" type="body"/>
          </p:nvPr>
        </p:nvSpPr>
        <p:spPr>
          <a:xfrm>
            <a:off x="777450" y="1753295"/>
            <a:ext cx="10947300" cy="5108400"/>
          </a:xfrm>
          <a:prstGeom prst="rect">
            <a:avLst/>
          </a:prstGeom>
          <a:noFill/>
          <a:ln>
            <a:noFill/>
          </a:ln>
        </p:spPr>
        <p:txBody>
          <a:bodyPr anchorCtr="0" anchor="t" bIns="16925" lIns="16925" spcFirstLastPara="1" rIns="16925" wrap="square" tIns="16925">
            <a:spAutoFit/>
          </a:bodyPr>
          <a:lstStyle/>
          <a:p>
            <a:pPr indent="0" lvl="0" marL="0" rtl="0" algn="l">
              <a:lnSpc>
                <a:spcPct val="115000"/>
              </a:lnSpc>
              <a:spcBef>
                <a:spcPts val="1100"/>
              </a:spcBef>
              <a:spcAft>
                <a:spcPts val="0"/>
              </a:spcAft>
              <a:buSzPts val="3200"/>
              <a:buNone/>
            </a:pPr>
            <a:r>
              <a:rPr lang="en-IN" sz="2000">
                <a:latin typeface="Times New Roman"/>
                <a:ea typeface="Times New Roman"/>
                <a:cs typeface="Times New Roman"/>
                <a:sym typeface="Times New Roman"/>
              </a:rPr>
              <a:t>Loop control is an essential part of Java programming, allowing developers to create programs that execute a set of instructions repeatedly until a certain condition is met.</a:t>
            </a:r>
            <a:endParaRPr sz="2000">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rPr lang="en-IN" sz="2000">
                <a:latin typeface="Times New Roman"/>
                <a:ea typeface="Times New Roman"/>
                <a:cs typeface="Times New Roman"/>
                <a:sym typeface="Times New Roman"/>
              </a:rPr>
              <a:t>For loop:</a:t>
            </a:r>
            <a:br>
              <a:rPr lang="en-IN" sz="2000">
                <a:latin typeface="Times New Roman"/>
                <a:ea typeface="Times New Roman"/>
                <a:cs typeface="Times New Roman"/>
                <a:sym typeface="Times New Roman"/>
              </a:rPr>
            </a:br>
            <a:r>
              <a:rPr b="1" lang="en-IN" sz="2000">
                <a:latin typeface="Times New Roman"/>
                <a:ea typeface="Times New Roman"/>
                <a:cs typeface="Times New Roman"/>
                <a:sym typeface="Times New Roman"/>
              </a:rPr>
              <a:t>Syntax</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rPr lang="en-IN" sz="2000">
                <a:latin typeface="Times New Roman"/>
                <a:ea typeface="Times New Roman"/>
                <a:cs typeface="Times New Roman"/>
                <a:sym typeface="Times New Roman"/>
              </a:rPr>
              <a:t> for(initialization; condition; increment/decrement) { </a:t>
            </a:r>
            <a:endParaRPr sz="20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2000">
                <a:latin typeface="Times New Roman"/>
                <a:ea typeface="Times New Roman"/>
                <a:cs typeface="Times New Roman"/>
                <a:sym typeface="Times New Roman"/>
              </a:rPr>
              <a:t>/ code to be executed </a:t>
            </a:r>
            <a:endParaRPr sz="2000">
              <a:latin typeface="Times New Roman"/>
              <a:ea typeface="Times New Roman"/>
              <a:cs typeface="Times New Roman"/>
              <a:sym typeface="Times New Roman"/>
            </a:endParaRPr>
          </a:p>
          <a:p>
            <a:pPr indent="0" lvl="0" marL="63500" marR="63500" rtl="0" algn="l">
              <a:lnSpc>
                <a:spcPct val="115000"/>
              </a:lnSpc>
              <a:spcBef>
                <a:spcPts val="1100"/>
              </a:spcBef>
              <a:spcAft>
                <a:spcPts val="0"/>
              </a:spcAft>
              <a:buClr>
                <a:schemeClr val="dk1"/>
              </a:buClr>
              <a:buSzPts val="1100"/>
              <a:buFont typeface="Arial"/>
              <a:buNone/>
            </a:pP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The initialization, condition, and increment/decrement expressions are optional, but at least one of them must be present. The initialization expression is executed once at the beginning of the loop, the condition expression is checked before each iteration, and the</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t/>
            </a:r>
            <a:endParaRPr sz="2000">
              <a:latin typeface="Times New Roman"/>
              <a:ea typeface="Times New Roman"/>
              <a:cs typeface="Times New Roman"/>
              <a:sym typeface="Times New Roman"/>
            </a:endParaRPr>
          </a:p>
          <a:p>
            <a:pPr indent="0" lvl="0" marL="0" rtl="0" algn="l">
              <a:lnSpc>
                <a:spcPct val="115000"/>
              </a:lnSpc>
              <a:spcBef>
                <a:spcPts val="1100"/>
              </a:spcBef>
              <a:spcAft>
                <a:spcPts val="1100"/>
              </a:spcAft>
              <a:buSzPts val="3200"/>
              <a:buNone/>
            </a:pPr>
            <a:r>
              <a:t/>
            </a:r>
            <a:endParaRPr sz="2000">
              <a:latin typeface="Times New Roman"/>
              <a:ea typeface="Times New Roman"/>
              <a:cs typeface="Times New Roman"/>
              <a:sym typeface="Times New Roman"/>
            </a:endParaRPr>
          </a:p>
        </p:txBody>
      </p:sp>
      <p:sp>
        <p:nvSpPr>
          <p:cNvPr id="60" name="Google Shape;60;g23dbfc0fb56_0_0"/>
          <p:cNvSpPr txBox="1"/>
          <p:nvPr>
            <p:ph type="title"/>
          </p:nvPr>
        </p:nvSpPr>
        <p:spPr>
          <a:xfrm>
            <a:off x="622300" y="286527"/>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For Loop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2e332064c_0_2"/>
          <p:cNvSpPr txBox="1"/>
          <p:nvPr>
            <p:ph idx="1" type="body"/>
          </p:nvPr>
        </p:nvSpPr>
        <p:spPr>
          <a:xfrm>
            <a:off x="465475" y="1256800"/>
            <a:ext cx="11543700" cy="6289500"/>
          </a:xfrm>
          <a:prstGeom prst="rect">
            <a:avLst/>
          </a:prstGeom>
          <a:noFill/>
          <a:ln>
            <a:noFill/>
          </a:ln>
        </p:spPr>
        <p:txBody>
          <a:bodyPr anchorCtr="0" anchor="t" bIns="16925" lIns="16925" spcFirstLastPara="1" rIns="16925" wrap="square" tIns="16925">
            <a:spAutoFit/>
          </a:bodyPr>
          <a:lstStyle/>
          <a:p>
            <a:pPr indent="0" lvl="0" marL="0" rtl="0" algn="l">
              <a:lnSpc>
                <a:spcPct val="115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   Syntax: </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rPr lang="en-IN" sz="1900">
                <a:latin typeface="Times New Roman"/>
                <a:ea typeface="Times New Roman"/>
                <a:cs typeface="Times New Roman"/>
                <a:sym typeface="Times New Roman"/>
              </a:rPr>
              <a:t>while(condition) {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1900">
                <a:latin typeface="Times New Roman"/>
                <a:ea typeface="Times New Roman"/>
                <a:cs typeface="Times New Roman"/>
                <a:sym typeface="Times New Roman"/>
              </a:rPr>
              <a:t>// code to be executed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rPr lang="en-IN" sz="1900">
                <a:latin typeface="Times New Roman"/>
                <a:ea typeface="Times New Roman"/>
                <a:cs typeface="Times New Roman"/>
                <a:sym typeface="Times New Roman"/>
              </a:rPr>
              <a:t>The condition is checked before each iteration of the loop, and the code block will be executed if it is true. The loop will be exit if the condition is not true. </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rPr lang="en-IN" sz="1900">
                <a:latin typeface="Times New Roman"/>
                <a:ea typeface="Times New Roman"/>
                <a:cs typeface="Times New Roman"/>
                <a:sym typeface="Times New Roman"/>
              </a:rPr>
              <a:t>int x = 5;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1900">
                <a:latin typeface="Times New Roman"/>
                <a:ea typeface="Times New Roman"/>
                <a:cs typeface="Times New Roman"/>
                <a:sym typeface="Times New Roman"/>
              </a:rPr>
              <a:t>while(x &gt; 0) {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1900">
                <a:latin typeface="Times New Roman"/>
                <a:ea typeface="Times New Roman"/>
                <a:cs typeface="Times New Roman"/>
                <a:sym typeface="Times New Roman"/>
              </a:rPr>
              <a:t>System.out.println(x); </a:t>
            </a:r>
            <a:endParaRPr sz="19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1900">
                <a:latin typeface="Times New Roman"/>
                <a:ea typeface="Times New Roman"/>
                <a:cs typeface="Times New Roman"/>
                <a:sym typeface="Times New Roman"/>
              </a:rPr>
              <a:t>x--; </a:t>
            </a:r>
            <a:endParaRPr sz="1900">
              <a:latin typeface="Times New Roman"/>
              <a:ea typeface="Times New Roman"/>
              <a:cs typeface="Times New Roman"/>
              <a:sym typeface="Times New Roman"/>
            </a:endParaRPr>
          </a:p>
          <a:p>
            <a:pPr indent="0" lvl="0" marL="63500" marR="63500" rtl="0" algn="l">
              <a:lnSpc>
                <a:spcPct val="115000"/>
              </a:lnSpc>
              <a:spcBef>
                <a:spcPts val="1100"/>
              </a:spcBef>
              <a:spcAft>
                <a:spcPts val="0"/>
              </a:spcAft>
              <a:buClr>
                <a:schemeClr val="dk1"/>
              </a:buClr>
              <a:buSzPts val="1100"/>
              <a:buFont typeface="Arial"/>
              <a:buNone/>
            </a:pPr>
            <a:r>
              <a:rPr lang="en-I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This while loop will print the numbers 5 through 1 to the console. </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t/>
            </a:r>
            <a:endParaRPr sz="1900">
              <a:latin typeface="Times New Roman"/>
              <a:ea typeface="Times New Roman"/>
              <a:cs typeface="Times New Roman"/>
              <a:sym typeface="Times New Roman"/>
            </a:endParaRPr>
          </a:p>
          <a:p>
            <a:pPr indent="0" lvl="0" marL="0" rtl="0" algn="l">
              <a:lnSpc>
                <a:spcPct val="115000"/>
              </a:lnSpc>
              <a:spcBef>
                <a:spcPts val="1100"/>
              </a:spcBef>
              <a:spcAft>
                <a:spcPts val="1100"/>
              </a:spcAft>
              <a:buSzPts val="3200"/>
              <a:buNone/>
            </a:pPr>
            <a:r>
              <a:t/>
            </a:r>
            <a:endParaRPr sz="1900">
              <a:latin typeface="Times New Roman"/>
              <a:ea typeface="Times New Roman"/>
              <a:cs typeface="Times New Roman"/>
              <a:sym typeface="Times New Roman"/>
            </a:endParaRPr>
          </a:p>
        </p:txBody>
      </p:sp>
      <p:sp>
        <p:nvSpPr>
          <p:cNvPr id="67" name="Google Shape;67;g222e332064c_0_2"/>
          <p:cNvSpPr txBox="1"/>
          <p:nvPr>
            <p:ph type="title"/>
          </p:nvPr>
        </p:nvSpPr>
        <p:spPr>
          <a:xfrm>
            <a:off x="622300" y="286527"/>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While Loop</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2e332064c_0_10"/>
          <p:cNvSpPr txBox="1"/>
          <p:nvPr>
            <p:ph idx="1" type="body"/>
          </p:nvPr>
        </p:nvSpPr>
        <p:spPr>
          <a:xfrm>
            <a:off x="560225" y="1598145"/>
            <a:ext cx="10947300" cy="5108400"/>
          </a:xfrm>
          <a:prstGeom prst="rect">
            <a:avLst/>
          </a:prstGeom>
          <a:noFill/>
          <a:ln>
            <a:noFill/>
          </a:ln>
        </p:spPr>
        <p:txBody>
          <a:bodyPr anchorCtr="0" anchor="t" bIns="16925" lIns="16925" spcFirstLastPara="1" rIns="16925" wrap="square" tIns="16925">
            <a:spAutoFit/>
          </a:bodyPr>
          <a:lstStyle/>
          <a:p>
            <a:pPr indent="0" lvl="0" marL="0" rtl="0" algn="l">
              <a:lnSpc>
                <a:spcPct val="115000"/>
              </a:lnSpc>
              <a:spcBef>
                <a:spcPts val="0"/>
              </a:spcBef>
              <a:spcAft>
                <a:spcPts val="0"/>
              </a:spcAft>
              <a:buClr>
                <a:schemeClr val="dk1"/>
              </a:buClr>
              <a:buSzPts val="1100"/>
              <a:buFont typeface="Arial"/>
              <a:buNone/>
            </a:pP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Do-while loops are similar to while loops, but the code block is guaranteed to be executed at least once. The basic syntax of a do-while loop is: </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Syntax: </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r>
              <a:rPr lang="en-IN" sz="2000">
                <a:latin typeface="Times New Roman"/>
                <a:ea typeface="Times New Roman"/>
                <a:cs typeface="Times New Roman"/>
                <a:sym typeface="Times New Roman"/>
              </a:rPr>
              <a:t>do { </a:t>
            </a:r>
            <a:endParaRPr sz="20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2000">
                <a:latin typeface="Times New Roman"/>
                <a:ea typeface="Times New Roman"/>
                <a:cs typeface="Times New Roman"/>
                <a:sym typeface="Times New Roman"/>
              </a:rPr>
              <a:t>// code to be executed </a:t>
            </a:r>
            <a:endParaRPr sz="2000">
              <a:latin typeface="Times New Roman"/>
              <a:ea typeface="Times New Roman"/>
              <a:cs typeface="Times New Roman"/>
              <a:sym typeface="Times New Roman"/>
            </a:endParaRPr>
          </a:p>
          <a:p>
            <a:pPr indent="0" lvl="0" marL="0" rtl="0" algn="l">
              <a:lnSpc>
                <a:spcPct val="115000"/>
              </a:lnSpc>
              <a:spcBef>
                <a:spcPts val="1100"/>
              </a:spcBef>
              <a:spcAft>
                <a:spcPts val="0"/>
              </a:spcAft>
              <a:buSzPts val="3200"/>
              <a:buNone/>
            </a:pPr>
            <a:r>
              <a:rPr lang="en-IN" sz="2000">
                <a:latin typeface="Times New Roman"/>
                <a:ea typeface="Times New Roman"/>
                <a:cs typeface="Times New Roman"/>
                <a:sym typeface="Times New Roman"/>
              </a:rPr>
              <a:t>} while(condition); </a:t>
            </a:r>
            <a:endParaRPr sz="2000">
              <a:latin typeface="Times New Roman"/>
              <a:ea typeface="Times New Roman"/>
              <a:cs typeface="Times New Roman"/>
              <a:sym typeface="Times New Roman"/>
            </a:endParaRPr>
          </a:p>
          <a:p>
            <a:pPr indent="0" lvl="0" marL="63500" marR="63500" rtl="0" algn="l">
              <a:lnSpc>
                <a:spcPct val="115000"/>
              </a:lnSpc>
              <a:spcBef>
                <a:spcPts val="11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3200"/>
              <a:buNone/>
            </a:pPr>
            <a:br>
              <a:rPr lang="en-IN"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15000"/>
              </a:lnSpc>
              <a:spcBef>
                <a:spcPts val="1100"/>
              </a:spcBef>
              <a:spcAft>
                <a:spcPts val="1100"/>
              </a:spcAft>
              <a:buSzPts val="3200"/>
              <a:buNone/>
            </a:pPr>
            <a:r>
              <a:t/>
            </a:r>
            <a:endParaRPr sz="2000">
              <a:latin typeface="Times New Roman"/>
              <a:ea typeface="Times New Roman"/>
              <a:cs typeface="Times New Roman"/>
              <a:sym typeface="Times New Roman"/>
            </a:endParaRPr>
          </a:p>
        </p:txBody>
      </p:sp>
      <p:sp>
        <p:nvSpPr>
          <p:cNvPr id="74" name="Google Shape;74;g222e332064c_0_10"/>
          <p:cNvSpPr txBox="1"/>
          <p:nvPr>
            <p:ph type="title"/>
          </p:nvPr>
        </p:nvSpPr>
        <p:spPr>
          <a:xfrm>
            <a:off x="622300" y="286527"/>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Do While Loop</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2e332064c_0_17"/>
          <p:cNvSpPr txBox="1"/>
          <p:nvPr>
            <p:ph idx="1" type="body"/>
          </p:nvPr>
        </p:nvSpPr>
        <p:spPr>
          <a:xfrm>
            <a:off x="777450" y="1753295"/>
            <a:ext cx="10947300" cy="4859700"/>
          </a:xfrm>
          <a:prstGeom prst="rect">
            <a:avLst/>
          </a:prstGeom>
          <a:noFill/>
          <a:ln>
            <a:noFill/>
          </a:ln>
        </p:spPr>
        <p:txBody>
          <a:bodyPr anchorCtr="0" anchor="t" bIns="16925" lIns="16925" spcFirstLastPara="1" rIns="16925" wrap="square" tIns="16925">
            <a:spAutoFit/>
          </a:bodyPr>
          <a:lstStyle/>
          <a:p>
            <a:pPr indent="0" lvl="0" marL="0" rtl="0" algn="just">
              <a:lnSpc>
                <a:spcPct val="115000"/>
              </a:lnSpc>
              <a:spcBef>
                <a:spcPts val="120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The Java </a:t>
            </a:r>
            <a:r>
              <a:rPr i="1" lang="en-IN" sz="2000">
                <a:highlight>
                  <a:srgbClr val="FFFFFF"/>
                </a:highlight>
                <a:latin typeface="Times New Roman"/>
                <a:ea typeface="Times New Roman"/>
                <a:cs typeface="Times New Roman"/>
                <a:sym typeface="Times New Roman"/>
              </a:rPr>
              <a:t>continue statement</a:t>
            </a:r>
            <a:r>
              <a:rPr lang="en-IN" sz="2000">
                <a:highlight>
                  <a:srgbClr val="FFFFFF"/>
                </a:highlight>
                <a:latin typeface="Times New Roman"/>
                <a:ea typeface="Times New Roman"/>
                <a:cs typeface="Times New Roman"/>
                <a:sym typeface="Times New Roman"/>
              </a:rPr>
              <a:t> is used to continue the loop. It continues the current flow of the program and skips the remaining code at the specified condition. In case of an inner loop, it continues the inner loop only.</a:t>
            </a:r>
            <a:endParaRPr sz="20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100"/>
              <a:buNone/>
            </a:pPr>
            <a:r>
              <a:rPr lang="en-IN" sz="2000">
                <a:highlight>
                  <a:srgbClr val="FFFFFF"/>
                </a:highlight>
                <a:latin typeface="Times New Roman"/>
                <a:ea typeface="Times New Roman"/>
                <a:cs typeface="Times New Roman"/>
                <a:sym typeface="Times New Roman"/>
              </a:rPr>
              <a:t>We can use Java continue statement in all types of loops such as for loop, while loop and do-while loop.</a:t>
            </a:r>
            <a:endParaRPr sz="20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100"/>
              <a:buNone/>
            </a:pPr>
            <a:r>
              <a:t/>
            </a:r>
            <a:endParaRPr sz="20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100"/>
              <a:buNone/>
            </a:pPr>
            <a:r>
              <a:rPr lang="en-IN" sz="2000">
                <a:highlight>
                  <a:srgbClr val="FFFFFF"/>
                </a:highlight>
                <a:latin typeface="Times New Roman"/>
                <a:ea typeface="Times New Roman"/>
                <a:cs typeface="Times New Roman"/>
                <a:sym typeface="Times New Roman"/>
              </a:rPr>
              <a:t>Syntax:</a:t>
            </a:r>
            <a:endParaRPr sz="2000">
              <a:highlight>
                <a:srgbClr val="FFFFFF"/>
              </a:highlight>
              <a:latin typeface="Times New Roman"/>
              <a:ea typeface="Times New Roman"/>
              <a:cs typeface="Times New Roman"/>
              <a:sym typeface="Times New Roman"/>
            </a:endParaRPr>
          </a:p>
          <a:p>
            <a:pPr indent="0" lvl="0" marL="457200" marR="25400" rtl="0" algn="l">
              <a:lnSpc>
                <a:spcPct val="156250"/>
              </a:lnSpc>
              <a:spcBef>
                <a:spcPts val="1200"/>
              </a:spcBef>
              <a:spcAft>
                <a:spcPts val="0"/>
              </a:spcAft>
              <a:buNone/>
            </a:pPr>
            <a:r>
              <a:rPr lang="en-IN" sz="2000">
                <a:latin typeface="Times New Roman"/>
                <a:ea typeface="Times New Roman"/>
                <a:cs typeface="Times New Roman"/>
                <a:sym typeface="Times New Roman"/>
              </a:rPr>
              <a:t>jump-statement;    </a:t>
            </a:r>
            <a:endParaRPr sz="2000">
              <a:latin typeface="Times New Roman"/>
              <a:ea typeface="Times New Roman"/>
              <a:cs typeface="Times New Roman"/>
              <a:sym typeface="Times New Roman"/>
            </a:endParaRPr>
          </a:p>
          <a:p>
            <a:pPr indent="0" lvl="0" marL="457200" marR="25400" rtl="0" algn="l">
              <a:lnSpc>
                <a:spcPct val="156250"/>
              </a:lnSpc>
              <a:spcBef>
                <a:spcPts val="1200"/>
              </a:spcBef>
              <a:spcAft>
                <a:spcPts val="0"/>
              </a:spcAft>
              <a:buNone/>
            </a:pPr>
            <a:r>
              <a:rPr lang="en-IN" sz="2000">
                <a:latin typeface="Times New Roman"/>
                <a:ea typeface="Times New Roman"/>
                <a:cs typeface="Times New Roman"/>
                <a:sym typeface="Times New Roman"/>
              </a:rPr>
              <a:t>continue;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20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100"/>
              </a:spcAft>
              <a:buSzPts val="3200"/>
              <a:buNone/>
            </a:pPr>
            <a:r>
              <a:t/>
            </a:r>
            <a:endParaRPr sz="2000">
              <a:highlight>
                <a:srgbClr val="FFFFFF"/>
              </a:highlight>
              <a:latin typeface="Times New Roman"/>
              <a:ea typeface="Times New Roman"/>
              <a:cs typeface="Times New Roman"/>
              <a:sym typeface="Times New Roman"/>
            </a:endParaRPr>
          </a:p>
        </p:txBody>
      </p:sp>
      <p:sp>
        <p:nvSpPr>
          <p:cNvPr id="81" name="Google Shape;81;g222e332064c_0_17"/>
          <p:cNvSpPr txBox="1"/>
          <p:nvPr>
            <p:ph type="title"/>
          </p:nvPr>
        </p:nvSpPr>
        <p:spPr>
          <a:xfrm>
            <a:off x="622300" y="286527"/>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Continue</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22e332064c_0_26"/>
          <p:cNvSpPr txBox="1"/>
          <p:nvPr>
            <p:ph idx="1" type="body"/>
          </p:nvPr>
        </p:nvSpPr>
        <p:spPr>
          <a:xfrm>
            <a:off x="730900" y="1474020"/>
            <a:ext cx="10947300" cy="3336000"/>
          </a:xfrm>
          <a:prstGeom prst="rect">
            <a:avLst/>
          </a:prstGeom>
          <a:noFill/>
          <a:ln>
            <a:noFill/>
          </a:ln>
        </p:spPr>
        <p:txBody>
          <a:bodyPr anchorCtr="0" anchor="t" bIns="16925" lIns="16925" spcFirstLastPara="1" rIns="16925" wrap="square" tIns="16925">
            <a:spAutoFit/>
          </a:bodyPr>
          <a:lstStyle/>
          <a:p>
            <a:pPr indent="0" lvl="0" marL="0" rtl="0" algn="just">
              <a:lnSpc>
                <a:spcPct val="115000"/>
              </a:lnSpc>
              <a:spcBef>
                <a:spcPts val="120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The Java </a:t>
            </a:r>
            <a:r>
              <a:rPr i="1" lang="en-IN" sz="2000">
                <a:highlight>
                  <a:srgbClr val="FFFFFF"/>
                </a:highlight>
                <a:latin typeface="Times New Roman"/>
                <a:ea typeface="Times New Roman"/>
                <a:cs typeface="Times New Roman"/>
                <a:sym typeface="Times New Roman"/>
              </a:rPr>
              <a:t>break</a:t>
            </a:r>
            <a:r>
              <a:rPr lang="en-IN" sz="2000">
                <a:highlight>
                  <a:srgbClr val="FFFFFF"/>
                </a:highlight>
                <a:latin typeface="Times New Roman"/>
                <a:ea typeface="Times New Roman"/>
                <a:cs typeface="Times New Roman"/>
                <a:sym typeface="Times New Roman"/>
              </a:rPr>
              <a:t> statement is used to break loop or </a:t>
            </a:r>
            <a:r>
              <a:rPr lang="en-IN" sz="2000">
                <a:highlight>
                  <a:srgbClr val="FFFFFF"/>
                </a:highlight>
                <a:uFill>
                  <a:noFill/>
                </a:uFill>
                <a:latin typeface="Times New Roman"/>
                <a:ea typeface="Times New Roman"/>
                <a:cs typeface="Times New Roman"/>
                <a:sym typeface="Times New Roman"/>
                <a:hlinkClick r:id="rId3"/>
              </a:rPr>
              <a:t>switch</a:t>
            </a:r>
            <a:r>
              <a:rPr lang="en-IN" sz="2000">
                <a:highlight>
                  <a:srgbClr val="FFFFFF"/>
                </a:highlight>
                <a:latin typeface="Times New Roman"/>
                <a:ea typeface="Times New Roman"/>
                <a:cs typeface="Times New Roman"/>
                <a:sym typeface="Times New Roman"/>
              </a:rPr>
              <a:t> statement. It breaks the current flow of the program at specified condition. In case of inner loop, it breaks only inner loop.</a:t>
            </a:r>
            <a:endParaRPr sz="20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We can use Java break statement in all types of loops such as </a:t>
            </a:r>
            <a:r>
              <a:rPr lang="en-IN" sz="2000">
                <a:highlight>
                  <a:srgbClr val="FFFFFF"/>
                </a:highlight>
                <a:uFill>
                  <a:noFill/>
                </a:uFill>
                <a:latin typeface="Times New Roman"/>
                <a:ea typeface="Times New Roman"/>
                <a:cs typeface="Times New Roman"/>
                <a:sym typeface="Times New Roman"/>
                <a:hlinkClick r:id="rId4"/>
              </a:rPr>
              <a:t>for loop</a:t>
            </a:r>
            <a:r>
              <a:rPr lang="en-IN" sz="2000">
                <a:highlight>
                  <a:srgbClr val="FFFFFF"/>
                </a:highlight>
                <a:latin typeface="Times New Roman"/>
                <a:ea typeface="Times New Roman"/>
                <a:cs typeface="Times New Roman"/>
                <a:sym typeface="Times New Roman"/>
              </a:rPr>
              <a:t>, </a:t>
            </a:r>
            <a:r>
              <a:rPr lang="en-IN" sz="2000">
                <a:highlight>
                  <a:srgbClr val="FFFFFF"/>
                </a:highlight>
                <a:uFill>
                  <a:noFill/>
                </a:uFill>
                <a:latin typeface="Times New Roman"/>
                <a:ea typeface="Times New Roman"/>
                <a:cs typeface="Times New Roman"/>
                <a:sym typeface="Times New Roman"/>
                <a:hlinkClick r:id="rId5"/>
              </a:rPr>
              <a:t>while loop</a:t>
            </a:r>
            <a:r>
              <a:rPr lang="en-IN" sz="2000">
                <a:highlight>
                  <a:srgbClr val="FFFFFF"/>
                </a:highlight>
                <a:latin typeface="Times New Roman"/>
                <a:ea typeface="Times New Roman"/>
                <a:cs typeface="Times New Roman"/>
                <a:sym typeface="Times New Roman"/>
              </a:rPr>
              <a:t> and </a:t>
            </a:r>
            <a:r>
              <a:rPr lang="en-IN" sz="2000">
                <a:highlight>
                  <a:srgbClr val="FFFFFF"/>
                </a:highlight>
                <a:uFill>
                  <a:noFill/>
                </a:uFill>
                <a:latin typeface="Times New Roman"/>
                <a:ea typeface="Times New Roman"/>
                <a:cs typeface="Times New Roman"/>
                <a:sym typeface="Times New Roman"/>
                <a:hlinkClick r:id="rId6"/>
              </a:rPr>
              <a:t>do-while loop</a:t>
            </a:r>
            <a:r>
              <a:rPr lang="en-IN" sz="2000">
                <a:highlight>
                  <a:srgbClr val="FFFFFF"/>
                </a:highlight>
                <a:latin typeface="Times New Roman"/>
                <a:ea typeface="Times New Roman"/>
                <a:cs typeface="Times New Roman"/>
                <a:sym typeface="Times New Roman"/>
              </a:rPr>
              <a:t>.</a:t>
            </a:r>
            <a:endParaRPr sz="20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Syntax:</a:t>
            </a:r>
            <a:endParaRPr sz="2000">
              <a:highlight>
                <a:srgbClr val="FFFFFF"/>
              </a:highlight>
              <a:latin typeface="Times New Roman"/>
              <a:ea typeface="Times New Roman"/>
              <a:cs typeface="Times New Roman"/>
              <a:sym typeface="Times New Roman"/>
            </a:endParaRPr>
          </a:p>
          <a:p>
            <a:pPr indent="-355600" lvl="0" marL="457200" marR="25400" rtl="0" algn="l">
              <a:lnSpc>
                <a:spcPct val="156250"/>
              </a:lnSpc>
              <a:spcBef>
                <a:spcPts val="1200"/>
              </a:spcBef>
              <a:spcAft>
                <a:spcPts val="0"/>
              </a:spcAft>
              <a:buClr>
                <a:schemeClr val="dk1"/>
              </a:buClr>
              <a:buSzPts val="2000"/>
              <a:buFont typeface="Times New Roman"/>
              <a:buAutoNum type="arabicPeriod"/>
            </a:pPr>
            <a:r>
              <a:rPr lang="en-IN" sz="2000">
                <a:latin typeface="Times New Roman"/>
                <a:ea typeface="Times New Roman"/>
                <a:cs typeface="Times New Roman"/>
                <a:sym typeface="Times New Roman"/>
              </a:rPr>
              <a:t>jump-statement;    </a:t>
            </a:r>
            <a:endParaRPr sz="2000">
              <a:latin typeface="Times New Roman"/>
              <a:ea typeface="Times New Roman"/>
              <a:cs typeface="Times New Roman"/>
              <a:sym typeface="Times New Roman"/>
            </a:endParaRPr>
          </a:p>
          <a:p>
            <a:pPr indent="-355600" lvl="0" marL="457200" marR="25400" rtl="0" algn="l">
              <a:lnSpc>
                <a:spcPct val="156250"/>
              </a:lnSpc>
              <a:spcBef>
                <a:spcPts val="0"/>
              </a:spcBef>
              <a:spcAft>
                <a:spcPts val="0"/>
              </a:spcAft>
              <a:buClr>
                <a:schemeClr val="dk1"/>
              </a:buClr>
              <a:buSzPts val="2000"/>
              <a:buFont typeface="Roboto"/>
              <a:buAutoNum type="arabicPeriod"/>
            </a:pPr>
            <a:r>
              <a:rPr lang="en-IN" sz="2000">
                <a:latin typeface="Times New Roman"/>
                <a:ea typeface="Times New Roman"/>
                <a:cs typeface="Times New Roman"/>
                <a:sym typeface="Times New Roman"/>
              </a:rPr>
              <a:t>break;   </a:t>
            </a:r>
            <a:endParaRPr sz="2000">
              <a:latin typeface="Times New Roman"/>
              <a:ea typeface="Times New Roman"/>
              <a:cs typeface="Times New Roman"/>
              <a:sym typeface="Times New Roman"/>
            </a:endParaRPr>
          </a:p>
          <a:p>
            <a:pPr indent="0" lvl="0" marL="0" rtl="0" algn="l">
              <a:lnSpc>
                <a:spcPct val="115000"/>
              </a:lnSpc>
              <a:spcBef>
                <a:spcPts val="1200"/>
              </a:spcBef>
              <a:spcAft>
                <a:spcPts val="1100"/>
              </a:spcAft>
              <a:buSzPts val="3200"/>
              <a:buNone/>
            </a:pPr>
            <a:r>
              <a:t/>
            </a:r>
            <a:endParaRPr sz="2000">
              <a:highlight>
                <a:srgbClr val="FFFFFF"/>
              </a:highlight>
              <a:latin typeface="Times New Roman"/>
              <a:ea typeface="Times New Roman"/>
              <a:cs typeface="Times New Roman"/>
              <a:sym typeface="Times New Roman"/>
            </a:endParaRPr>
          </a:p>
        </p:txBody>
      </p:sp>
      <p:sp>
        <p:nvSpPr>
          <p:cNvPr id="88" name="Google Shape;88;g222e332064c_0_26"/>
          <p:cNvSpPr txBox="1"/>
          <p:nvPr>
            <p:ph type="title"/>
          </p:nvPr>
        </p:nvSpPr>
        <p:spPr>
          <a:xfrm>
            <a:off x="622350" y="317552"/>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Break Statement</a:t>
            </a:r>
            <a:endParaRPr/>
          </a:p>
          <a:p>
            <a:pPr indent="0" lvl="0" marL="0" rtl="0" algn="l">
              <a:lnSpc>
                <a:spcPct val="100000"/>
              </a:lnSpc>
              <a:spcBef>
                <a:spcPts val="0"/>
              </a:spcBef>
              <a:spcAft>
                <a:spcPts val="0"/>
              </a:spcAft>
              <a:buSzPts val="1400"/>
              <a:buNone/>
            </a:pPr>
            <a:r>
              <a:t/>
            </a:r>
            <a:endParaRPr/>
          </a:p>
        </p:txBody>
      </p:sp>
      <p:pic>
        <p:nvPicPr>
          <p:cNvPr id="89" name="Google Shape;89;g222e332064c_0_26"/>
          <p:cNvPicPr preferRelativeResize="0"/>
          <p:nvPr/>
        </p:nvPicPr>
        <p:blipFill rotWithShape="1">
          <a:blip r:embed="rId7">
            <a:alphaModFix/>
          </a:blip>
          <a:srcRect b="30942" l="24236" r="29492" t="32052"/>
          <a:stretch/>
        </p:blipFill>
        <p:spPr>
          <a:xfrm>
            <a:off x="3677275" y="3661725"/>
            <a:ext cx="5911526" cy="2955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95" name="Google Shape;95;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