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rbel"/>
      <p:regular r:id="rId23"/>
      <p:bold r:id="rId24"/>
      <p:italic r:id="rId25"/>
      <p:boldItalic r:id="rId26"/>
    </p:embeddedFon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1" roundtripDataSignature="AMtx7mgxq7/hH/ijsHWIvqvgylALaKl5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60A1B1-CA6D-4541-8D79-D75B4DACEA51}">
  <a:tblStyle styleId="{D760A1B1-CA6D-4541-8D79-D75B4DACEA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5C202CE-CCC2-4F34-B418-D082A5204B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56e934f51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56e934f5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256e934f51_1_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56e934f51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56e934f5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256e934f51_1_4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bfc0fb5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23dbfc0f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3dbfc0fb56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2e332064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g222e33206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222e332064c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aabd9f0e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g27aabd9f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7aabd9f0e9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56e934f51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56e934f5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256e934f51_1_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2e332064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222e33206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22e332064c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56e934f51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56e934f5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256e934f51_1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2e332064c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g222e33206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22e332064c_0_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avatpoint.com/object-and-class-in-java" TargetMode="External"/><Relationship Id="rId4" Type="http://schemas.openxmlformats.org/officeDocument/2006/relationships/hyperlink" Target="https://www.javatpoint.com/inheritance-in-java" TargetMode="External"/><Relationship Id="rId5" Type="http://schemas.openxmlformats.org/officeDocument/2006/relationships/hyperlink" Target="https://www.javatpoint.com/runtime-polymorphism-in-java" TargetMode="External"/><Relationship Id="rId6" Type="http://schemas.openxmlformats.org/officeDocument/2006/relationships/hyperlink" Target="https://www.javatpoint.com/abstract-class-in-java" TargetMode="External"/><Relationship Id="rId7" Type="http://schemas.openxmlformats.org/officeDocument/2006/relationships/hyperlink" Target="https://www.javatpoint.com/encapsul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Pre Work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56e934f51_1_35"/>
          <p:cNvSpPr txBox="1"/>
          <p:nvPr>
            <p:ph idx="1" type="body"/>
          </p:nvPr>
        </p:nvSpPr>
        <p:spPr>
          <a:xfrm>
            <a:off x="622300" y="1160003"/>
            <a:ext cx="10947300" cy="76533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method, which means that it can be accessed without creating an object of the class, unlike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which can only be accessed by objects:</a:t>
            </a:r>
            <a:b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public class Main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// Static method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static void dummyStaticMethod()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System.out.println("Inside Static method");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// Public method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public void dummyPublicMethod()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System.out.println("Inside Public method");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1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256e934f51_1_35"/>
          <p:cNvSpPr txBox="1"/>
          <p:nvPr>
            <p:ph type="title"/>
          </p:nvPr>
        </p:nvSpPr>
        <p:spPr>
          <a:xfrm>
            <a:off x="622350" y="31755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Static vs Public 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56e934f51_1_44"/>
          <p:cNvSpPr txBox="1"/>
          <p:nvPr>
            <p:ph idx="1" type="body"/>
          </p:nvPr>
        </p:nvSpPr>
        <p:spPr>
          <a:xfrm>
            <a:off x="539700" y="1063225"/>
            <a:ext cx="11652300" cy="59757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 Main method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dummyStaticMethod();      // Call the static method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// dummyPublicMethod();  This would compile an error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Main myObj = new Main(); // Create an object of Main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myObj.dummyPublicMethod(); // Call the public method on the object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 more about static method here : https://www.mygreatlearning.com/blog/static-method-in-java/#:~:text=To%20call%20a%20static%20method%20from%20another%20class%2C%20you%20use,methodName().</a:t>
            </a:r>
            <a:b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" name="Google Shape;53;gdfd20670fb_0_4"/>
          <p:cNvGraphicFramePr/>
          <p:nvPr/>
        </p:nvGraphicFramePr>
        <p:xfrm>
          <a:off x="678050" y="14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{D760A1B1-CA6D-4541-8D79-D75B4DACEA51}</a:tableStyleId>
              </a:tblPr>
              <a:tblGrid>
                <a:gridCol w="1587925"/>
                <a:gridCol w="4349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 b="1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Project Structure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OOPs vs Procedural Programming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Classes, Objects and Attributes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 in Java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 in Java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bfc0fb56_0_0"/>
          <p:cNvSpPr txBox="1"/>
          <p:nvPr>
            <p:ph idx="1" type="body"/>
          </p:nvPr>
        </p:nvSpPr>
        <p:spPr>
          <a:xfrm>
            <a:off x="777450" y="1753295"/>
            <a:ext cx="109473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rgbClr val="2326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Name</a:t>
            </a:r>
            <a:endParaRPr sz="2200">
              <a:solidFill>
                <a:srgbClr val="2326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14986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32629"/>
              </a:buClr>
              <a:buSzPts val="2200"/>
              <a:buFont typeface="Times New Roman"/>
              <a:buChar char="●"/>
            </a:pPr>
            <a:r>
              <a:rPr lang="en-IN" sz="2200">
                <a:solidFill>
                  <a:srgbClr val="2326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src</a:t>
            </a:r>
            <a:endParaRPr sz="2200">
              <a:solidFill>
                <a:srgbClr val="2326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2200"/>
              <a:buFont typeface="Times New Roman"/>
              <a:buChar char="●"/>
            </a:pPr>
            <a:r>
              <a:rPr lang="en-IN" sz="2200">
                <a:solidFill>
                  <a:srgbClr val="2326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</a:t>
            </a:r>
            <a:endParaRPr sz="2200">
              <a:solidFill>
                <a:srgbClr val="2326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2200"/>
              <a:buFont typeface="Times New Roman"/>
              <a:buChar char="●"/>
            </a:pPr>
            <a:r>
              <a:rPr lang="en-IN" sz="2200">
                <a:solidFill>
                  <a:srgbClr val="2326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tests</a:t>
            </a:r>
            <a:endParaRPr sz="2200">
              <a:solidFill>
                <a:srgbClr val="2326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2200"/>
              <a:buFont typeface="Times New Roman"/>
              <a:buChar char="●"/>
            </a:pPr>
            <a:r>
              <a:rPr lang="en-IN" sz="2200">
                <a:solidFill>
                  <a:srgbClr val="2326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libs</a:t>
            </a:r>
            <a:endParaRPr sz="2200">
              <a:solidFill>
                <a:srgbClr val="2326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2200"/>
              <a:buFont typeface="Times New Roman"/>
              <a:buChar char="●"/>
            </a:pPr>
            <a:r>
              <a:rPr lang="en-IN" sz="2200">
                <a:solidFill>
                  <a:srgbClr val="2326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docs</a:t>
            </a:r>
            <a:endParaRPr sz="2200">
              <a:solidFill>
                <a:srgbClr val="2326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SzPts val="3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g23dbfc0fb56_0_0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Java Project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2e332064c_0_2"/>
          <p:cNvSpPr txBox="1"/>
          <p:nvPr>
            <p:ph idx="1" type="body"/>
          </p:nvPr>
        </p:nvSpPr>
        <p:spPr>
          <a:xfrm>
            <a:off x="465475" y="1256800"/>
            <a:ext cx="115437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String is a non primitive data type.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String is a class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String is immutable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String class can perform various operations.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g222e332064c_0_2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aabd9f0e9_0_0"/>
          <p:cNvSpPr txBox="1"/>
          <p:nvPr>
            <p:ph idx="1" type="body"/>
          </p:nvPr>
        </p:nvSpPr>
        <p:spPr>
          <a:xfrm>
            <a:off x="465475" y="1256800"/>
            <a:ext cx="11543700" cy="4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 means a real-world entity such as a pen, chair, table, computer, watch, etc. Object-Oriented Programming is a methodology or paradigm to design a program using classes and objects. It simplifies software development and maintenance by providing some concepts: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Object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Inheritance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Polymorphism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Abstraction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Encapsulation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g27aabd9f0e9_0_0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OOPs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56e934f51_1_3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OOPs vs Procedural Programming</a:t>
            </a:r>
            <a:endParaRPr/>
          </a:p>
        </p:txBody>
      </p:sp>
      <p:graphicFrame>
        <p:nvGraphicFramePr>
          <p:cNvPr id="81" name="Google Shape;81;g2256e934f51_1_3"/>
          <p:cNvGraphicFramePr/>
          <p:nvPr/>
        </p:nvGraphicFramePr>
        <p:xfrm>
          <a:off x="952450" y="20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{95C202CE-CCC2-4F34-B418-D082A5204BDC}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Procedural Programming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OOPs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procedural programming, the program is divided into small parts called </a:t>
                      </a:r>
                      <a:r>
                        <a:rPr b="1" i="1"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functions</a:t>
                      </a: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object-oriented programming, the program is divided into small parts called </a:t>
                      </a:r>
                      <a:r>
                        <a:rPr b="1" i="1"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objects</a:t>
                      </a: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Procedural programming does not have any proper way of hiding data so it is </a:t>
                      </a:r>
                      <a:r>
                        <a:rPr b="1" i="1"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secure</a:t>
                      </a: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Object-oriented programming provides data hiding so it is </a:t>
                      </a:r>
                      <a:r>
                        <a:rPr b="1" i="1"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secure</a:t>
                      </a: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procedural programming, the function is more important than the data.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object-oriented programming, data is more important than function.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Procedural programming follows a </a:t>
                      </a:r>
                      <a:r>
                        <a:rPr b="1" i="1"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top-down approach</a:t>
                      </a: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1" sz="20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Object-oriented programming follows a </a:t>
                      </a:r>
                      <a:r>
                        <a:rPr b="1" i="1"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bottom-up approach</a:t>
                      </a: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1" sz="20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Examples:</a:t>
                      </a: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C, FORTRAN, Pascal, Basic, etc.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Examples: </a:t>
                      </a:r>
                      <a:r>
                        <a:rPr lang="en-IN" sz="20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C++, Java, Python, C#, etc.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2e332064c_0_10"/>
          <p:cNvSpPr txBox="1"/>
          <p:nvPr>
            <p:ph idx="1" type="body"/>
          </p:nvPr>
        </p:nvSpPr>
        <p:spPr>
          <a:xfrm>
            <a:off x="560225" y="1598160"/>
            <a:ext cx="10947300" cy="4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Everything in Java is associated with classes and objects, along with its attributes and methods. For example: in real life, a bus is an object. The bus has attributes, such as weight and color, and methods, such as drive and brake.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Class is like an object constructor, or a "blueprint" for creating objects.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create a class, use the keyword </a:t>
            </a: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public class Main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int value = 10;       //value is an attribute , </a:t>
            </a:r>
            <a:r>
              <a:rPr lang="en-IN" sz="175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Another term for class attributes is fields.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222e332064c_0_10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Classes, Objects and Attributes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56e934f51_1_25"/>
          <p:cNvSpPr txBox="1"/>
          <p:nvPr>
            <p:ph idx="1" type="body"/>
          </p:nvPr>
        </p:nvSpPr>
        <p:spPr>
          <a:xfrm>
            <a:off x="622300" y="1160003"/>
            <a:ext cx="10947300" cy="48111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object is created from a class.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public class Main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int value = 10;                                             //value is the attribute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Main mainObject = new Main();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System.out.println(mainObject.value);       //we will get the output at 10. 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2e332064c_0_26"/>
          <p:cNvSpPr txBox="1"/>
          <p:nvPr>
            <p:ph idx="1" type="body"/>
          </p:nvPr>
        </p:nvSpPr>
        <p:spPr>
          <a:xfrm>
            <a:off x="730900" y="1474020"/>
            <a:ext cx="10947300" cy="4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methods are declared within a class, and that they are used to perform certain actions: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 will often see Java programs that have either static or public attributes and methods.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public class Main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static void printText()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System.out.println("Great Learning");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printText</a:t>
            </a: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222e332064c_0_26"/>
          <p:cNvSpPr txBox="1"/>
          <p:nvPr>
            <p:ph type="title"/>
          </p:nvPr>
        </p:nvSpPr>
        <p:spPr>
          <a:xfrm>
            <a:off x="622350" y="31755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Methods in Java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