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94D"/>
    <a:srgbClr val="9AD1F0"/>
    <a:srgbClr val="FCAF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FD15-60BD-448E-93F3-E9C0354025CB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A67F-A7A0-4250-B5C2-9F4A9845D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235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779A9-2F62-41F1-8D39-20DA253901A2}" type="datetimeFigureOut">
              <a:rPr lang="hu-HU" smtClean="0"/>
              <a:t>2024. 12. 12.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21E38-7EB9-41BA-9711-131DF6B1D9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5882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6520" y="840261"/>
            <a:ext cx="8777574" cy="2347781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Téma címe magyarul</a:t>
            </a:r>
            <a:endParaRPr lang="en-US"/>
          </a:p>
        </p:txBody>
      </p:sp>
      <p:sp>
        <p:nvSpPr>
          <p:cNvPr id="9" name="Szöveg helye 5"/>
          <p:cNvSpPr>
            <a:spLocks noGrp="1"/>
          </p:cNvSpPr>
          <p:nvPr>
            <p:ph type="body" sz="quarter" idx="13" hasCustomPrompt="1"/>
          </p:nvPr>
        </p:nvSpPr>
        <p:spPr>
          <a:xfrm>
            <a:off x="156519" y="3703170"/>
            <a:ext cx="8777575" cy="97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buFontTx/>
              <a:buNone/>
              <a:defRPr sz="24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Mesterséges Intelligencia specializáció</a:t>
            </a:r>
          </a:p>
          <a:p>
            <a:pPr lvl="0"/>
            <a:r>
              <a:rPr lang="hu-HU"/>
              <a:t>Gipsz Jakab – N3PK0D</a:t>
            </a:r>
          </a:p>
        </p:txBody>
      </p:sp>
      <p:sp>
        <p:nvSpPr>
          <p:cNvPr id="10" name="Szöveg helye 5"/>
          <p:cNvSpPr>
            <a:spLocks noGrp="1"/>
          </p:cNvSpPr>
          <p:nvPr>
            <p:ph type="body" sz="quarter" idx="14" hasCustomPrompt="1"/>
          </p:nvPr>
        </p:nvSpPr>
        <p:spPr>
          <a:xfrm>
            <a:off x="2378754" y="5196960"/>
            <a:ext cx="4333104" cy="8490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Mentor</a:t>
            </a:r>
            <a:br>
              <a:rPr lang="hu-HU"/>
            </a:br>
            <a:r>
              <a:rPr lang="hu-HU"/>
              <a:t>Prof. Dr. Vezetéknév Keresztnév</a:t>
            </a:r>
          </a:p>
          <a:p>
            <a:pPr lvl="0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63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ím és tartalom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2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8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5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36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6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77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FCAF17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57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9AD1F0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zakaszfejléc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8" y="1630663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31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80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99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sz="3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42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8" y="1660654"/>
            <a:ext cx="8777575" cy="46131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61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9" y="696827"/>
            <a:ext cx="8777575" cy="57960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65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64757" y="827478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64757" y="3566984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01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691978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30138" y="691977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1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156519" y="840261"/>
            <a:ext cx="4375597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8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426941" y="2061455"/>
            <a:ext cx="5507153" cy="38115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2061455"/>
            <a:ext cx="325072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176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601730" y="1716492"/>
            <a:ext cx="3332364" cy="45015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8" y="1716492"/>
            <a:ext cx="5445211" cy="4501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9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zakaszfejléc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9" y="3395878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00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840263"/>
            <a:ext cx="4375598" cy="2685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4532116" y="3542270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20" y="3542270"/>
            <a:ext cx="4375596" cy="2685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27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4556434" y="3533910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56434" y="840261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54457" y="3525797"/>
            <a:ext cx="4401977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154457" y="836016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30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lvl="0"/>
            <a:endParaRPr lang="hu-HU"/>
          </a:p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93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17145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485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3163329"/>
            <a:ext cx="7772400" cy="799071"/>
          </a:xfrm>
          <a:prstGeom prst="rect">
            <a:avLst/>
          </a:prstGeom>
        </p:spPr>
        <p:txBody>
          <a:bodyPr anchor="b"/>
          <a:lstStyle>
            <a:lvl1pPr algn="ctr">
              <a:defRPr sz="4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KÖSZÖNÖM A FIGYELMET!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2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214313" marR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7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5" y="3395878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12.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2" y="104582"/>
            <a:ext cx="2808626" cy="4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2" r:id="rId18"/>
    <p:sldLayoutId id="2147483853" r:id="rId19"/>
    <p:sldLayoutId id="2147483854" r:id="rId20"/>
    <p:sldLayoutId id="2147483856" r:id="rId21"/>
    <p:sldLayoutId id="2147483857" r:id="rId22"/>
    <p:sldLayoutId id="2147483858" r:id="rId23"/>
    <p:sldLayoutId id="2147483859" r:id="rId24"/>
    <p:sldLayoutId id="2147483860" r:id="rId25"/>
    <p:sldLayoutId id="2147483861" r:id="rId26"/>
    <p:sldLayoutId id="2147483862" r:id="rId27"/>
    <p:sldLayoutId id="2147483863" r:id="rId28"/>
    <p:sldLayoutId id="2147483864" r:id="rId29"/>
    <p:sldLayoutId id="2147483865" r:id="rId30"/>
    <p:sldLayoutId id="2147483866" r:id="rId31"/>
    <p:sldLayoutId id="2147483867" r:id="rId32"/>
    <p:sldLayoutId id="2147483868" r:id="rId33"/>
    <p:sldLayoutId id="2147483869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86F38-E3EC-5D7F-B564-143C3A3D9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Brain</a:t>
            </a:r>
            <a:r>
              <a:rPr lang="hu-HU" dirty="0"/>
              <a:t> tumor </a:t>
            </a:r>
            <a:r>
              <a:rPr lang="hu-HU" dirty="0" err="1"/>
              <a:t>classification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6825A3-3B7C-F300-9C09-697CA19E53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Gépi látás és képfeldolgozás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EE7CF8B-A908-3B8F-5C8C-73AF04EC78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u-HU" dirty="0"/>
              <a:t>Készítette: Lőrincz Gergő Bence</a:t>
            </a:r>
          </a:p>
        </p:txBody>
      </p:sp>
    </p:spTree>
    <p:extLst>
      <p:ext uri="{BB962C8B-B14F-4D97-AF65-F5344CB8AC3E}">
        <p14:creationId xmlns:p14="http://schemas.microsoft.com/office/powerpoint/2010/main" val="147009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A17D3-8FB7-93E8-6BB1-AF8EE7DB7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F0C6D7AD-59B9-E43E-FCA7-FFCFA1F05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szelekció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32CB786-F2DF-F72A-E859-BCFCA2499E4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1630663"/>
            <a:ext cx="8777575" cy="4084337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hu-HU" sz="2500" dirty="0">
                <a:sym typeface="Wingdings" panose="05000000000000000000" pitchFamily="2" charset="2"/>
              </a:rPr>
              <a:t>KNN </a:t>
            </a:r>
            <a:r>
              <a:rPr lang="hu-HU" sz="2500" dirty="0" err="1">
                <a:sym typeface="Wingdings" panose="05000000000000000000" pitchFamily="2" charset="2"/>
              </a:rPr>
              <a:t>vs</a:t>
            </a:r>
            <a:r>
              <a:rPr lang="hu-HU" sz="2500" dirty="0">
                <a:sym typeface="Wingdings" panose="05000000000000000000" pitchFamily="2" charset="2"/>
              </a:rPr>
              <a:t> CNNv2:</a:t>
            </a:r>
          </a:p>
          <a:p>
            <a:pPr>
              <a:spcBef>
                <a:spcPts val="2000"/>
              </a:spcBef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7ECF9EC-BADA-FC8A-497A-2D073C32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10</a:t>
            </a:fld>
            <a:r>
              <a:rPr lang="hu-HU"/>
              <a:t>/34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D1830-2FD6-4375-9882-85568A94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171" y="2038693"/>
            <a:ext cx="3660960" cy="4168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367436-8784-0C65-B9A0-402E3A352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69" y="2038694"/>
            <a:ext cx="3729639" cy="41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6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F127B-302B-F7B9-B400-A278E93AC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91449582-DDAB-18E2-B92C-7CCE8C59B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hu-HU" sz="3600" dirty="0">
                <a:sym typeface="Wingdings" panose="05000000000000000000" pitchFamily="2" charset="2"/>
              </a:rPr>
              <a:t>Összegezve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2CBB962-F1C2-8F38-CC04-74BC3A64D2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1630663"/>
            <a:ext cx="8777575" cy="4084337"/>
          </a:xfrm>
        </p:spPr>
        <p:txBody>
          <a:bodyPr/>
          <a:lstStyle/>
          <a:p>
            <a:pPr marL="342900" indent="-34290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u-HU" dirty="0">
                <a:sym typeface="Wingdings" panose="05000000000000000000" pitchFamily="2" charset="2"/>
              </a:rPr>
              <a:t>Egy image </a:t>
            </a:r>
            <a:r>
              <a:rPr lang="hu-HU" dirty="0" err="1">
                <a:sym typeface="Wingdings" panose="05000000000000000000" pitchFamily="2" charset="2"/>
              </a:rPr>
              <a:t>augmentácót</a:t>
            </a:r>
            <a:r>
              <a:rPr lang="hu-HU" dirty="0">
                <a:sym typeface="Wingdings" panose="05000000000000000000" pitchFamily="2" charset="2"/>
              </a:rPr>
              <a:t> meg lehetett volna még próbálni</a:t>
            </a:r>
          </a:p>
          <a:p>
            <a:pPr marL="342900" indent="-342900">
              <a:spcBef>
                <a:spcPts val="2000"/>
              </a:spcBef>
              <a:buFont typeface="Arial" panose="020B0604020202020204" pitchFamily="34" charset="0"/>
              <a:buChar char="•"/>
            </a:pPr>
            <a:r>
              <a:rPr lang="hu-HU" dirty="0">
                <a:sym typeface="Wingdings" panose="05000000000000000000" pitchFamily="2" charset="2"/>
              </a:rPr>
              <a:t>Esetleg VGG-re rápróbálni</a:t>
            </a:r>
          </a:p>
          <a:p>
            <a:pPr>
              <a:spcBef>
                <a:spcPts val="2000"/>
              </a:spcBef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870B192-F3F7-A1F7-C5A3-B121081A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11</a:t>
            </a:fld>
            <a:r>
              <a:rPr lang="hu-HU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21476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3DA35-69CF-CCA5-F489-83D438E65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1A992F-1961-7186-E762-93CFE07EB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4AB1F8-E5C8-46EE-BF42-C1927CA75C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Gépi látás és képfeldolgozás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CDF4960-5005-BBC6-D970-F38C6733B6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u-HU" dirty="0"/>
              <a:t>Készítette: Lőrincz Gergő Bence</a:t>
            </a:r>
          </a:p>
        </p:txBody>
      </p:sp>
    </p:spTree>
    <p:extLst>
      <p:ext uri="{BB962C8B-B14F-4D97-AF65-F5344CB8AC3E}">
        <p14:creationId xmlns:p14="http://schemas.microsoft.com/office/powerpoint/2010/main" val="237981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ED013-2AD0-4370-572D-875478112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6101A189-5432-FD0C-2B07-6DC1A2CCF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Adatok előkészítése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B3DF378-6589-8F58-B976-F8930A6BD1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1630663"/>
            <a:ext cx="8777575" cy="4084337"/>
          </a:xfrm>
        </p:spPr>
        <p:txBody>
          <a:bodyPr/>
          <a:lstStyle/>
          <a:p>
            <a:r>
              <a:rPr lang="hu-HU" sz="2500" dirty="0" err="1"/>
              <a:t>Preprocessing</a:t>
            </a:r>
            <a:r>
              <a:rPr lang="hu-HU" sz="2500" dirty="0"/>
              <a:t>:</a:t>
            </a:r>
          </a:p>
          <a:p>
            <a:pPr marL="714375" lvl="1" indent="-342900">
              <a:spcBef>
                <a:spcPts val="2000"/>
              </a:spcBef>
            </a:pPr>
            <a:r>
              <a:rPr lang="hu-HU" sz="2000" dirty="0">
                <a:solidFill>
                  <a:schemeClr val="bg1"/>
                </a:solidFill>
              </a:rPr>
              <a:t>A képek alapból </a:t>
            </a:r>
            <a:r>
              <a:rPr lang="hu-HU" sz="2000" dirty="0" err="1">
                <a:solidFill>
                  <a:schemeClr val="bg1"/>
                </a:solidFill>
              </a:rPr>
              <a:t>szürkeárnyalatosak</a:t>
            </a:r>
            <a:r>
              <a:rPr lang="hu-HU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egycsatornás</a:t>
            </a:r>
            <a:r>
              <a:rPr lang="hu-HU" sz="2000" dirty="0">
                <a:solidFill>
                  <a:schemeClr val="bg1"/>
                </a:solidFill>
                <a:sym typeface="Wingdings" panose="05000000000000000000" pitchFamily="2" charset="2"/>
              </a:rPr>
              <a:t> képként beolvasás</a:t>
            </a:r>
          </a:p>
          <a:p>
            <a:pPr marL="714375" lvl="1" indent="-342900">
              <a:spcBef>
                <a:spcPts val="2000"/>
              </a:spcBef>
            </a:pPr>
            <a:r>
              <a:rPr lang="hu-HU" sz="2000" dirty="0">
                <a:solidFill>
                  <a:schemeClr val="bg1"/>
                </a:solidFill>
                <a:sym typeface="Wingdings" panose="05000000000000000000" pitchFamily="2" charset="2"/>
              </a:rPr>
              <a:t>Átméretezés (128x128)</a:t>
            </a:r>
          </a:p>
          <a:p>
            <a:pPr marL="714375" lvl="1" indent="-342900">
              <a:spcBef>
                <a:spcPts val="2000"/>
              </a:spcBef>
            </a:pPr>
            <a:r>
              <a:rPr lang="hu-HU" sz="2000" dirty="0">
                <a:solidFill>
                  <a:schemeClr val="bg1"/>
                </a:solidFill>
                <a:sym typeface="Wingdings" panose="05000000000000000000" pitchFamily="2" charset="2"/>
              </a:rPr>
              <a:t>Mediánszűrő (3x3)</a:t>
            </a:r>
          </a:p>
          <a:p>
            <a:pPr marL="714375" lvl="1" indent="-342900">
              <a:spcBef>
                <a:spcPts val="2000"/>
              </a:spcBef>
            </a:pPr>
            <a:r>
              <a:rPr lang="hu-HU" sz="2000" dirty="0">
                <a:solidFill>
                  <a:schemeClr val="bg1"/>
                </a:solidFill>
                <a:sym typeface="Wingdings" panose="05000000000000000000" pitchFamily="2" charset="2"/>
              </a:rPr>
              <a:t>Pixel </a:t>
            </a:r>
            <a:r>
              <a:rPr lang="hu-HU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normalizáció</a:t>
            </a:r>
            <a:endParaRPr lang="hu-HU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714375" lvl="1" indent="-342900">
              <a:spcBef>
                <a:spcPts val="2000"/>
              </a:spcBef>
            </a:pPr>
            <a:r>
              <a:rPr lang="hu-HU" sz="2000" dirty="0">
                <a:solidFill>
                  <a:schemeClr val="bg1"/>
                </a:solidFill>
                <a:sym typeface="Wingdings" panose="05000000000000000000" pitchFamily="2" charset="2"/>
              </a:rPr>
              <a:t>Képek lapítása </a:t>
            </a:r>
            <a:r>
              <a:rPr lang="hu-HU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machine</a:t>
            </a:r>
            <a:r>
              <a:rPr lang="hu-HU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learninghez</a:t>
            </a:r>
            <a:endParaRPr lang="hu-HU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342900" indent="-342900">
              <a:spcBef>
                <a:spcPts val="2000"/>
              </a:spcBef>
              <a:buFont typeface="Arial" panose="020B0604020202020204" pitchFamily="34" charset="0"/>
              <a:buChar char="•"/>
            </a:pPr>
            <a:endParaRPr lang="hu-HU" dirty="0">
              <a:sym typeface="Wingdings" panose="05000000000000000000" pitchFamily="2" charset="2"/>
            </a:endParaRPr>
          </a:p>
          <a:p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199FBAF-6B0D-7B6E-E393-EA3C1FA3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2</a:t>
            </a:fld>
            <a:r>
              <a:rPr lang="hu-HU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42842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82697-A124-6883-F912-54771F8D1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CC8DC620-D71F-DBE2-2EC4-7F37BFA64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szelekció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1D1D46F-1D67-7BBD-A8A8-AD7AAE044D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1630663"/>
            <a:ext cx="8777575" cy="4084337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hu-HU" sz="2500" dirty="0" err="1">
                <a:sym typeface="Wingdings" panose="05000000000000000000" pitchFamily="2" charset="2"/>
              </a:rPr>
              <a:t>Machine</a:t>
            </a:r>
            <a:r>
              <a:rPr lang="hu-HU" sz="2500" dirty="0">
                <a:sym typeface="Wingdings" panose="05000000000000000000" pitchFamily="2" charset="2"/>
              </a:rPr>
              <a:t> </a:t>
            </a:r>
            <a:r>
              <a:rPr lang="hu-HU" sz="2500" dirty="0" err="1">
                <a:sym typeface="Wingdings" panose="05000000000000000000" pitchFamily="2" charset="2"/>
              </a:rPr>
              <a:t>learning</a:t>
            </a:r>
            <a:r>
              <a:rPr lang="hu-HU" sz="2500" dirty="0">
                <a:sym typeface="Wingdings" panose="05000000000000000000" pitchFamily="2" charset="2"/>
              </a:rPr>
              <a:t>:</a:t>
            </a:r>
          </a:p>
          <a:p>
            <a:pPr marL="714375" lvl="1" indent="-342900" defTabSz="895350">
              <a:spcBef>
                <a:spcPts val="2000"/>
              </a:spcBef>
            </a:pPr>
            <a:r>
              <a:rPr lang="hu-HU" sz="2000" dirty="0">
                <a:solidFill>
                  <a:schemeClr val="bg1"/>
                </a:solidFill>
                <a:sym typeface="Wingdings" panose="05000000000000000000" pitchFamily="2" charset="2"/>
              </a:rPr>
              <a:t>K-</a:t>
            </a:r>
            <a:r>
              <a:rPr lang="hu-HU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Nearest</a:t>
            </a:r>
            <a:r>
              <a:rPr lang="hu-HU" sz="20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hu-HU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Neighbors</a:t>
            </a:r>
            <a:endParaRPr lang="hu-HU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714375" lvl="1" indent="-342900" defTabSz="895350">
              <a:spcBef>
                <a:spcPts val="2000"/>
              </a:spcBef>
            </a:pPr>
            <a:r>
              <a:rPr lang="hu-HU" sz="2000" dirty="0">
                <a:solidFill>
                  <a:schemeClr val="bg1"/>
                </a:solidFill>
                <a:sym typeface="Wingdings" panose="05000000000000000000" pitchFamily="2" charset="2"/>
              </a:rPr>
              <a:t>Random Forest</a:t>
            </a:r>
          </a:p>
          <a:p>
            <a:pPr marL="714375" lvl="1" indent="-342900" defTabSz="895350">
              <a:spcBef>
                <a:spcPts val="2000"/>
              </a:spcBef>
            </a:pPr>
            <a:r>
              <a:rPr lang="hu-HU" sz="2000" dirty="0">
                <a:solidFill>
                  <a:schemeClr val="bg1"/>
                </a:solidFill>
                <a:sym typeface="Wingdings" panose="05000000000000000000" pitchFamily="2" charset="2"/>
              </a:rPr>
              <a:t>XGB</a:t>
            </a:r>
          </a:p>
          <a:p>
            <a:pPr marL="0" lvl="1" indent="0" defTabSz="895350">
              <a:spcBef>
                <a:spcPts val="2000"/>
              </a:spcBef>
              <a:buNone/>
            </a:pPr>
            <a:r>
              <a:rPr lang="hu-HU" sz="2500" dirty="0">
                <a:solidFill>
                  <a:schemeClr val="bg1"/>
                </a:solidFill>
                <a:sym typeface="Wingdings" panose="05000000000000000000" pitchFamily="2" charset="2"/>
              </a:rPr>
              <a:t>Deep </a:t>
            </a:r>
            <a:r>
              <a:rPr lang="hu-HU" sz="2500" dirty="0" err="1">
                <a:solidFill>
                  <a:schemeClr val="bg1"/>
                </a:solidFill>
                <a:sym typeface="Wingdings" panose="05000000000000000000" pitchFamily="2" charset="2"/>
              </a:rPr>
              <a:t>learning</a:t>
            </a:r>
            <a:r>
              <a:rPr lang="hu-HU" sz="2500" dirty="0">
                <a:solidFill>
                  <a:schemeClr val="bg1"/>
                </a:solidFill>
                <a:sym typeface="Wingdings" panose="05000000000000000000" pitchFamily="2" charset="2"/>
              </a:rPr>
              <a:t>:</a:t>
            </a:r>
          </a:p>
          <a:p>
            <a:pPr marL="800100" lvl="2" indent="-342900" defTabSz="895350">
              <a:spcBef>
                <a:spcPts val="2000"/>
              </a:spcBef>
            </a:pPr>
            <a:r>
              <a:rPr lang="hu-HU" dirty="0">
                <a:solidFill>
                  <a:schemeClr val="bg1"/>
                </a:solidFill>
                <a:sym typeface="Wingdings" panose="05000000000000000000" pitchFamily="2" charset="2"/>
              </a:rPr>
              <a:t>CNN</a:t>
            </a:r>
          </a:p>
          <a:p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B1F4DAE-B2A4-EA04-7ACF-D8743703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3</a:t>
            </a:fld>
            <a:r>
              <a:rPr lang="hu-HU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79092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C8C7B-C70D-485A-FF7B-53B0C76D0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B68160A8-0CEA-2EC9-33D0-604D05817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szelekció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2486FB8-0370-2D6B-18D6-B016366608D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1630663"/>
            <a:ext cx="8777575" cy="4084337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hu-HU" sz="2500" dirty="0">
                <a:sym typeface="Wingdings" panose="05000000000000000000" pitchFamily="2" charset="2"/>
              </a:rPr>
              <a:t>K-</a:t>
            </a:r>
            <a:r>
              <a:rPr lang="hu-HU" sz="2500" dirty="0" err="1">
                <a:sym typeface="Wingdings" panose="05000000000000000000" pitchFamily="2" charset="2"/>
              </a:rPr>
              <a:t>Nearest</a:t>
            </a:r>
            <a:r>
              <a:rPr lang="hu-HU" sz="2500" dirty="0">
                <a:sym typeface="Wingdings" panose="05000000000000000000" pitchFamily="2" charset="2"/>
              </a:rPr>
              <a:t> </a:t>
            </a:r>
            <a:r>
              <a:rPr lang="hu-HU" sz="2500" dirty="0" err="1">
                <a:sym typeface="Wingdings" panose="05000000000000000000" pitchFamily="2" charset="2"/>
              </a:rPr>
              <a:t>Neighbors</a:t>
            </a:r>
            <a:r>
              <a:rPr lang="hu-HU" sz="2500" dirty="0">
                <a:sym typeface="Wingdings" panose="05000000000000000000" pitchFamily="2" charset="2"/>
              </a:rPr>
              <a:t>:</a:t>
            </a:r>
          </a:p>
          <a:p>
            <a:pPr>
              <a:spcBef>
                <a:spcPts val="2000"/>
              </a:spcBef>
            </a:pPr>
            <a:r>
              <a:rPr lang="hu-HU" dirty="0">
                <a:sym typeface="Wingdings" panose="05000000000000000000" pitchFamily="2" charset="2"/>
              </a:rPr>
              <a:t>Paraméterek:</a:t>
            </a:r>
          </a:p>
          <a:p>
            <a:pPr marL="714375" lvl="1" indent="-342900">
              <a:spcBef>
                <a:spcPts val="2000"/>
              </a:spcBef>
            </a:pPr>
            <a:r>
              <a:rPr lang="hu-HU" sz="1800" dirty="0" err="1">
                <a:solidFill>
                  <a:schemeClr val="bg1"/>
                </a:solidFill>
                <a:sym typeface="Wingdings" panose="05000000000000000000" pitchFamily="2" charset="2"/>
              </a:rPr>
              <a:t>n_neighbors</a:t>
            </a:r>
            <a:r>
              <a:rPr lang="hu-HU" sz="1800" dirty="0">
                <a:solidFill>
                  <a:schemeClr val="bg1"/>
                </a:solidFill>
                <a:sym typeface="Wingdings" panose="05000000000000000000" pitchFamily="2" charset="2"/>
              </a:rPr>
              <a:t>=4</a:t>
            </a:r>
          </a:p>
          <a:p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D334E8A-DEED-F0BE-8C75-6F9D2AAC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4</a:t>
            </a:fld>
            <a:r>
              <a:rPr lang="hu-HU"/>
              <a:t>/34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81AB9-8826-14DD-DCA7-D0A390FA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493" y="1507891"/>
            <a:ext cx="4400957" cy="49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1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0BE6C-11CC-335A-CBFB-59A838A3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729ADC5F-6139-D29D-C5DE-ACAF8F375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szelekció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D071E80-1D91-C7E9-F798-6AA74B8F0E0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1630663"/>
            <a:ext cx="8777575" cy="4084337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hu-HU" sz="2500" dirty="0">
                <a:sym typeface="Wingdings" panose="05000000000000000000" pitchFamily="2" charset="2"/>
              </a:rPr>
              <a:t>Random </a:t>
            </a:r>
            <a:r>
              <a:rPr lang="hu-HU" sz="2500" dirty="0" err="1">
                <a:sym typeface="Wingdings" panose="05000000000000000000" pitchFamily="2" charset="2"/>
              </a:rPr>
              <a:t>forest</a:t>
            </a:r>
            <a:r>
              <a:rPr lang="hu-HU" sz="2500" dirty="0">
                <a:sym typeface="Wingdings" panose="05000000000000000000" pitchFamily="2" charset="2"/>
              </a:rPr>
              <a:t>:</a:t>
            </a:r>
          </a:p>
          <a:p>
            <a:pPr>
              <a:spcBef>
                <a:spcPts val="2000"/>
              </a:spcBef>
            </a:pPr>
            <a:r>
              <a:rPr lang="hu-HU" dirty="0">
                <a:sym typeface="Wingdings" panose="05000000000000000000" pitchFamily="2" charset="2"/>
              </a:rPr>
              <a:t>Paraméterek:</a:t>
            </a:r>
          </a:p>
          <a:p>
            <a:pPr marL="714375" lvl="1" indent="-342900">
              <a:spcBef>
                <a:spcPts val="2000"/>
              </a:spcBef>
            </a:pPr>
            <a:r>
              <a:rPr lang="hu-HU" sz="1800" dirty="0" err="1">
                <a:solidFill>
                  <a:schemeClr val="bg1"/>
                </a:solidFill>
                <a:sym typeface="Wingdings" panose="05000000000000000000" pitchFamily="2" charset="2"/>
              </a:rPr>
              <a:t>n_estimators</a:t>
            </a:r>
            <a:r>
              <a:rPr lang="hu-HU" sz="1800" dirty="0">
                <a:solidFill>
                  <a:schemeClr val="bg1"/>
                </a:solidFill>
                <a:sym typeface="Wingdings" panose="05000000000000000000" pitchFamily="2" charset="2"/>
              </a:rPr>
              <a:t>=300</a:t>
            </a:r>
          </a:p>
          <a:p>
            <a:pPr marL="714375" lvl="1" indent="-342900">
              <a:spcBef>
                <a:spcPts val="2000"/>
              </a:spcBef>
            </a:pPr>
            <a:r>
              <a:rPr lang="hu-HU" sz="1800" dirty="0" err="1">
                <a:solidFill>
                  <a:schemeClr val="bg1"/>
                </a:solidFill>
                <a:sym typeface="Wingdings" panose="05000000000000000000" pitchFamily="2" charset="2"/>
              </a:rPr>
              <a:t>Max_depth</a:t>
            </a:r>
            <a:r>
              <a:rPr lang="hu-HU" sz="1800" dirty="0">
                <a:solidFill>
                  <a:schemeClr val="bg1"/>
                </a:solidFill>
                <a:sym typeface="Wingdings" panose="05000000000000000000" pitchFamily="2" charset="2"/>
              </a:rPr>
              <a:t>=20</a:t>
            </a:r>
          </a:p>
          <a:p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A2FE298-DB8E-888C-B7AD-F2FA200D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5</a:t>
            </a:fld>
            <a:r>
              <a:rPr lang="hu-HU"/>
              <a:t>/34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5820E-DE51-F1C4-5624-1A9CA9BF5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524" y="1526417"/>
            <a:ext cx="3982870" cy="449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BDCFB-5184-9934-B0D5-B6A25E836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89141C3-2316-7D5F-43EB-CC8E26154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szelekció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01666AA-4639-3C59-481D-BEFAFFF51DE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1630663"/>
            <a:ext cx="8777575" cy="4084337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hu-HU" sz="2500" dirty="0">
                <a:sym typeface="Wingdings" panose="05000000000000000000" pitchFamily="2" charset="2"/>
              </a:rPr>
              <a:t>XGB:</a:t>
            </a:r>
          </a:p>
          <a:p>
            <a:pPr>
              <a:spcBef>
                <a:spcPts val="2000"/>
              </a:spcBef>
            </a:pPr>
            <a:r>
              <a:rPr lang="hu-HU" dirty="0">
                <a:sym typeface="Wingdings" panose="05000000000000000000" pitchFamily="2" charset="2"/>
              </a:rPr>
              <a:t>Paraméterek: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en-US" sz="1800" dirty="0"/>
              <a:t>objective="</a:t>
            </a:r>
            <a:r>
              <a:rPr lang="en-US" sz="1800" dirty="0" err="1"/>
              <a:t>multi:softpro</a:t>
            </a:r>
            <a:r>
              <a:rPr lang="hu-HU" sz="1800" dirty="0"/>
              <a:t>b”</a:t>
            </a:r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eval_metric</a:t>
            </a:r>
            <a:r>
              <a:rPr lang="en-US" sz="1800" dirty="0"/>
              <a:t>="pre"</a:t>
            </a:r>
            <a:endParaRPr lang="hu-HU" sz="1800" dirty="0"/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err="1"/>
              <a:t>n_estimators</a:t>
            </a:r>
            <a:r>
              <a:rPr lang="en-US" sz="1800" dirty="0"/>
              <a:t>=200</a:t>
            </a:r>
            <a:endParaRPr lang="hu-HU" sz="1800" dirty="0"/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err="1"/>
              <a:t>max_depth</a:t>
            </a:r>
            <a:r>
              <a:rPr lang="en-US" sz="1800" dirty="0"/>
              <a:t>=5</a:t>
            </a:r>
            <a:endParaRPr lang="hu-HU" sz="1800" dirty="0"/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learning_rate</a:t>
            </a:r>
            <a:r>
              <a:rPr lang="en-US" sz="1800" dirty="0"/>
              <a:t>=0.07</a:t>
            </a:r>
            <a:endParaRPr lang="hu-HU" sz="1800" dirty="0"/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en-US" sz="1800" dirty="0"/>
              <a:t>subsample=0.85</a:t>
            </a:r>
            <a:endParaRPr lang="hu-HU" sz="1800" dirty="0"/>
          </a:p>
          <a:p>
            <a:pPr marL="714375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colsample_bytree</a:t>
            </a:r>
            <a:r>
              <a:rPr lang="en-US" sz="1800" dirty="0"/>
              <a:t>=0.9</a:t>
            </a:r>
          </a:p>
          <a:p>
            <a:pPr>
              <a:spcBef>
                <a:spcPts val="2000"/>
              </a:spcBef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946B1E5-47A4-9DD5-569C-85C9C4D9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6</a:t>
            </a:fld>
            <a:r>
              <a:rPr lang="hu-HU"/>
              <a:t>/34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5C59F-282E-2ECF-E081-7F317EF91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989" y="1512807"/>
            <a:ext cx="3857408" cy="43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8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57E89-34AD-989C-5DC9-BEA542D8D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4BCC3D7F-2C1C-6168-C89A-1E87B9C35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szelekció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642F914-4A13-362F-213F-43AC130023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1630663"/>
            <a:ext cx="8777575" cy="4084337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hu-HU" sz="2500" dirty="0">
                <a:sym typeface="Wingdings" panose="05000000000000000000" pitchFamily="2" charset="2"/>
              </a:rPr>
              <a:t>CNNv1:</a:t>
            </a:r>
          </a:p>
          <a:p>
            <a:pPr>
              <a:spcBef>
                <a:spcPts val="2000"/>
              </a:spcBef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6687985-DDDD-4391-3ACD-52315653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7</a:t>
            </a:fld>
            <a:r>
              <a:rPr lang="hu-HU"/>
              <a:t>/34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B2B37-C69A-0207-581E-07DCA007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97" y="1727559"/>
            <a:ext cx="4443797" cy="349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FC9C6-702E-1770-36D1-F92A3B034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04F17542-F02E-ACC0-6586-4E8C0586E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szelekció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51D83A7-721B-6163-1685-AD9E04CB976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1630663"/>
            <a:ext cx="8777575" cy="4084337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hu-HU" sz="2500" dirty="0">
                <a:sym typeface="Wingdings" panose="05000000000000000000" pitchFamily="2" charset="2"/>
              </a:rPr>
              <a:t>CNNv2:</a:t>
            </a:r>
          </a:p>
          <a:p>
            <a:pPr>
              <a:spcBef>
                <a:spcPts val="2000"/>
              </a:spcBef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B29F014-CAE0-5812-DE72-0D9CE19C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8</a:t>
            </a:fld>
            <a:r>
              <a:rPr lang="hu-HU"/>
              <a:t>/34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8A666C-B91C-BC9F-F968-B17F1E0DA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5" y="2173266"/>
            <a:ext cx="5922485" cy="30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2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889AD-6B5D-6D13-06FF-71CA2166A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5D174B03-4C69-DE95-EF1B-AD15A2FB1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Model</a:t>
            </a:r>
            <a:r>
              <a:rPr lang="hu-HU" dirty="0"/>
              <a:t> szelekció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5DBE6D7-7404-1D18-6A11-2A70E25D0A0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1630663"/>
            <a:ext cx="8777575" cy="4084337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hu-HU" sz="2500" dirty="0">
                <a:sym typeface="Wingdings" panose="05000000000000000000" pitchFamily="2" charset="2"/>
              </a:rPr>
              <a:t>CNNv2:</a:t>
            </a:r>
          </a:p>
          <a:p>
            <a:pPr>
              <a:spcBef>
                <a:spcPts val="2000"/>
              </a:spcBef>
            </a:pPr>
            <a:endParaRPr lang="hu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D13B2C0-85B1-D871-5350-9338E916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9</a:t>
            </a:fld>
            <a:r>
              <a:rPr lang="hu-HU"/>
              <a:t>/34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624E5C-C7A9-D9A9-5EE6-420B0E06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91" y="2146473"/>
            <a:ext cx="4117814" cy="3252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47A871-BAFE-6ED2-7D5B-11EF86CAA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133" y="2146472"/>
            <a:ext cx="4053473" cy="32527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5E0AE0-DA81-2FF0-C906-E999BA779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186" y="5580145"/>
            <a:ext cx="554432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088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119D549A551764F9CD289D588F50CD1" ma:contentTypeVersion="4" ma:contentTypeDescription="Új dokumentum létrehozása." ma:contentTypeScope="" ma:versionID="d39ce6c3b1ff87abdd97d79a55525858">
  <xsd:schema xmlns:xsd="http://www.w3.org/2001/XMLSchema" xmlns:xs="http://www.w3.org/2001/XMLSchema" xmlns:p="http://schemas.microsoft.com/office/2006/metadata/properties" xmlns:ns2="e16a8d59-5ec1-4305-a348-1ba75ecba124" targetNamespace="http://schemas.microsoft.com/office/2006/metadata/properties" ma:root="true" ma:fieldsID="a614fd17b796607c2fe8cd7af1845322" ns2:_="">
    <xsd:import namespace="e16a8d59-5ec1-4305-a348-1ba75ecba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a8d59-5ec1-4305-a348-1ba75ecba1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59BDB0-AF58-43F2-8237-52F8B9D1E964}">
  <ds:schemaRefs>
    <ds:schemaRef ds:uri="e16a8d59-5ec1-4305-a348-1ba75ecba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B92DE76-62B5-49FE-880F-0A3FBC60AB8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e16a8d59-5ec1-4305-a348-1ba75ecba124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BBA3A4B-F75D-46B7-A527-11F0509996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767</TotalTime>
  <Words>178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Light</vt:lpstr>
      <vt:lpstr>Wingdings</vt:lpstr>
      <vt:lpstr>1_Office-téma</vt:lpstr>
      <vt:lpstr>Brain tumor classification</vt:lpstr>
      <vt:lpstr>Adatok előkészítése</vt:lpstr>
      <vt:lpstr>Model szelekció</vt:lpstr>
      <vt:lpstr>Model szelekció</vt:lpstr>
      <vt:lpstr>Model szelekció</vt:lpstr>
      <vt:lpstr>Model szelekció</vt:lpstr>
      <vt:lpstr>Model szelekció</vt:lpstr>
      <vt:lpstr>Model szelekció</vt:lpstr>
      <vt:lpstr>Model szelekció</vt:lpstr>
      <vt:lpstr>Model szelekció</vt:lpstr>
      <vt:lpstr>Összegezve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Árgyelán Mária</dc:creator>
  <cp:lastModifiedBy>Lőrincz Gergő Bence</cp:lastModifiedBy>
  <cp:revision>7</cp:revision>
  <dcterms:created xsi:type="dcterms:W3CDTF">2022-03-25T09:59:45Z</dcterms:created>
  <dcterms:modified xsi:type="dcterms:W3CDTF">2024-12-13T11:28:31Z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0x0101000119D549A551764F9CD289D588F50CD1</vt:lpwstr>
  </property>
</Properties>
</file>