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F17"/>
    <a:srgbClr val="1D294D"/>
    <a:srgbClr val="9AD1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FD15-60BD-448E-93F3-E9C0354025CB}" type="datetimeFigureOut">
              <a:rPr lang="hu-HU" smtClean="0"/>
              <a:t>2025. 03. 11.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A67F-A7A0-4250-B5C2-9F4A9845D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235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79A9-2F62-41F1-8D39-20DA253901A2}" type="datetimeFigureOut">
              <a:rPr lang="hu-HU" smtClean="0"/>
              <a:t>2025. 03. 11.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1E38-7EB9-41BA-9711-131DF6B1D9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882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Téma címe magyarul</a:t>
            </a:r>
            <a:endParaRPr lang="en-US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Mesterséges Intelligencia specializáció</a:t>
            </a:r>
          </a:p>
          <a:p>
            <a:pPr lvl="0"/>
            <a:r>
              <a:rPr lang="hu-HU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2378754" y="5196960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Mentor</a:t>
            </a:r>
            <a:br>
              <a:rPr lang="hu-HU"/>
            </a:br>
            <a:r>
              <a:rPr lang="hu-HU"/>
              <a:t>Prof. Dr. Vezetéknév Keresztnév</a:t>
            </a:r>
          </a:p>
          <a:p>
            <a:pPr lv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63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8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6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3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2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61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6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1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17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00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7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30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lvl="0"/>
            <a:endParaRPr lang="hu-HU"/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48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KÖSZÖNÖM A FIGYELMET!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2025. március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2" r:id="rId18"/>
    <p:sldLayoutId id="2147483853" r:id="rId19"/>
    <p:sldLayoutId id="2147483854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62" r:id="rId27"/>
    <p:sldLayoutId id="2147483863" r:id="rId28"/>
    <p:sldLayoutId id="2147483864" r:id="rId29"/>
    <p:sldLayoutId id="2147483865" r:id="rId30"/>
    <p:sldLayoutId id="2147483866" r:id="rId31"/>
    <p:sldLayoutId id="2147483867" r:id="rId32"/>
    <p:sldLayoutId id="2147483868" r:id="rId33"/>
    <p:sldLayoutId id="2147483869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86F38-E3EC-5D7F-B564-143C3A3D9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Loan approval prediction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6825A3-3B7C-F300-9C09-697CA19E5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Mesterséges </a:t>
            </a:r>
            <a:r>
              <a:rPr lang="hu-HU" dirty="0" err="1"/>
              <a:t>Inteligencia</a:t>
            </a:r>
            <a:r>
              <a:rPr lang="hu-HU"/>
              <a:t> specializáció</a:t>
            </a:r>
            <a:endParaRPr lang="en-GB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E7CF8B-A908-3B8F-5C8C-73AF04EC78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Lőrincz Gergő Bence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09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410B-8FC7-C4D8-CF3D-1BE3EEE18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A8A52703-5707-2237-0E9D-5929FEF2B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Összegezve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CC6C0D3-1211-6F36-1964-7D995729D2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797515"/>
            <a:ext cx="3016449" cy="3871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Tanulásra megfelelő az adathalmaz, de valóéleti alkalmazása kissé aggályos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 </a:t>
            </a:r>
            <a:r>
              <a:rPr lang="hu-HU" sz="1600" dirty="0" err="1"/>
              <a:t>Loan</a:t>
            </a:r>
            <a:r>
              <a:rPr lang="hu-HU" sz="1600" dirty="0"/>
              <a:t> </a:t>
            </a:r>
            <a:r>
              <a:rPr lang="hu-HU" sz="1600" dirty="0" err="1"/>
              <a:t>Grade</a:t>
            </a:r>
            <a:r>
              <a:rPr lang="hu-HU" sz="1600" dirty="0"/>
              <a:t> nem egyértelmű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 </a:t>
            </a:r>
            <a:r>
              <a:rPr lang="hu-HU" sz="1600" dirty="0" err="1"/>
              <a:t>Intrest_rate</a:t>
            </a:r>
            <a:r>
              <a:rPr lang="hu-HU" sz="1600" dirty="0"/>
              <a:t> kicsit </a:t>
            </a:r>
            <a:r>
              <a:rPr lang="hu-HU" sz="1600" dirty="0" err="1"/>
              <a:t>hasraütés</a:t>
            </a:r>
            <a:r>
              <a:rPr lang="hu-HU" sz="1600" dirty="0"/>
              <a:t> alapú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Új adat kellene </a:t>
            </a:r>
            <a:r>
              <a:rPr lang="hu-HU" sz="1600" dirty="0" err="1"/>
              <a:t>pl</a:t>
            </a:r>
            <a:r>
              <a:rPr lang="hu-HU" sz="1600" dirty="0"/>
              <a:t>: </a:t>
            </a:r>
            <a:r>
              <a:rPr lang="hu-HU" sz="1600" dirty="0" err="1"/>
              <a:t>futamidő</a:t>
            </a:r>
            <a:r>
              <a:rPr lang="hu-HU" sz="1600" dirty="0" err="1">
                <a:sym typeface="Wingdings" panose="05000000000000000000" pitchFamily="2" charset="2"/>
              </a:rPr>
              <a:t>kamat</a:t>
            </a:r>
            <a:endParaRPr lang="hu-HU" sz="16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BD3587-C914-8B3F-7C85-5F78C50C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10</a:t>
            </a:fld>
            <a:r>
              <a:rPr lang="hu-HU" dirty="0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E8FB4-0FC6-A780-CDC4-85636695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52" y="1947672"/>
            <a:ext cx="5511052" cy="35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1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A1678-64F5-E500-14D3-1C80A41A0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AB90D2A8-39F2-8B5E-D675-7BFDEEC90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F7A5DD7-F515-EFAB-A876-D20203D4D9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797515"/>
            <a:ext cx="3016449" cy="3871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/>
              <a:t>https://ml-loan-approval-prediction.streamlit.app/</a:t>
            </a:r>
            <a:endParaRPr lang="hu-HU" sz="16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BC19137-8541-4EA5-3F93-459EFC32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11</a:t>
            </a:fld>
            <a:r>
              <a:rPr lang="hu-HU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22510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06038-66F6-283B-11E1-1D1596996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5EC0D7-384C-6412-7D4E-E97B1CC05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</a:t>
            </a:r>
            <a:r>
              <a:rPr lang="hu-HU" dirty="0" err="1"/>
              <a:t>fiegyelmet</a:t>
            </a:r>
            <a:r>
              <a:rPr lang="hu-HU" dirty="0"/>
              <a:t>!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A6687D-B16F-1971-F665-F12948486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Mesterséges </a:t>
            </a:r>
            <a:r>
              <a:rPr lang="hu-HU" dirty="0" err="1"/>
              <a:t>Inteligencia</a:t>
            </a:r>
            <a:r>
              <a:rPr lang="hu-HU" dirty="0"/>
              <a:t> specializáció</a:t>
            </a:r>
            <a:endParaRPr lang="en-GB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2E7A02B-78F1-A183-B254-71C07A8522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/>
              <a:t>Készítette:</a:t>
            </a:r>
          </a:p>
          <a:p>
            <a:r>
              <a:rPr lang="hu-HU" dirty="0"/>
              <a:t>Lőrincz Gergő Bence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7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AF743FF5-540E-E1CE-EF83-26E75A0E2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794122-B340-0AD2-E86C-D7A6C89967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539223"/>
            <a:ext cx="7981641" cy="1295417"/>
          </a:xfrm>
        </p:spPr>
        <p:txBody>
          <a:bodyPr/>
          <a:lstStyle/>
          <a:p>
            <a:r>
              <a:rPr lang="hu-HU" sz="1600" i="0" cap="all" dirty="0" err="1">
                <a:effectLst/>
              </a:rPr>
              <a:t>Kaggle</a:t>
            </a:r>
            <a:r>
              <a:rPr lang="hu-HU" sz="1600" i="0" cap="all" dirty="0">
                <a:effectLst/>
              </a:rPr>
              <a:t> </a:t>
            </a:r>
            <a:r>
              <a:rPr lang="hu-HU" sz="1600" i="0" cap="all" dirty="0" err="1">
                <a:effectLst/>
              </a:rPr>
              <a:t>Playground</a:t>
            </a:r>
            <a:r>
              <a:rPr lang="hu-HU" sz="1600" i="0" cap="all" dirty="0">
                <a:effectLst/>
              </a:rPr>
              <a:t> </a:t>
            </a:r>
            <a:r>
              <a:rPr lang="hu-HU" sz="1600" i="0" cap="all" dirty="0" err="1">
                <a:effectLst/>
              </a:rPr>
              <a:t>Prediction</a:t>
            </a:r>
            <a:r>
              <a:rPr lang="hu-HU" sz="1600" i="0" cap="all" dirty="0">
                <a:effectLst/>
              </a:rPr>
              <a:t> </a:t>
            </a:r>
            <a:r>
              <a:rPr lang="hu-HU" sz="1600" i="0" cap="all" dirty="0" err="1">
                <a:effectLst/>
              </a:rPr>
              <a:t>Competition:</a:t>
            </a:r>
            <a:r>
              <a:rPr lang="hu-HU" sz="1000" i="0" cap="all" dirty="0" err="1">
                <a:solidFill>
                  <a:srgbClr val="FCAF17"/>
                </a:solidFill>
                <a:effectLst/>
              </a:rPr>
              <a:t>https</a:t>
            </a:r>
            <a:r>
              <a:rPr lang="hu-HU" sz="1000" i="0" cap="all" dirty="0">
                <a:solidFill>
                  <a:srgbClr val="FCAF17"/>
                </a:solidFill>
                <a:effectLst/>
              </a:rPr>
              <a:t>://www.kaggle.com/competitions/playground-series-s4e10/overview</a:t>
            </a:r>
          </a:p>
          <a:p>
            <a:r>
              <a:rPr lang="hu-HU" sz="1600" cap="all" dirty="0"/>
              <a:t>Adathalmaz leírása:</a:t>
            </a:r>
          </a:p>
          <a:p>
            <a:endParaRPr lang="hu-HU" sz="1600" cap="all" dirty="0"/>
          </a:p>
          <a:p>
            <a:endParaRPr lang="hu-HU" sz="32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09B205-FE2A-3317-9683-2D211060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2</a:t>
            </a:fld>
            <a:r>
              <a:rPr lang="hu-HU" dirty="0"/>
              <a:t>/12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5CECDF-720D-0CC3-9921-7EB99EE99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526946"/>
              </p:ext>
            </p:extLst>
          </p:nvPr>
        </p:nvGraphicFramePr>
        <p:xfrm>
          <a:off x="723234" y="2487060"/>
          <a:ext cx="7182160" cy="435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1080">
                  <a:extLst>
                    <a:ext uri="{9D8B030D-6E8A-4147-A177-3AD203B41FA5}">
                      <a16:colId xmlns:a16="http://schemas.microsoft.com/office/drawing/2014/main" val="1530775157"/>
                    </a:ext>
                  </a:extLst>
                </a:gridCol>
                <a:gridCol w="3591080">
                  <a:extLst>
                    <a:ext uri="{9D8B030D-6E8A-4147-A177-3AD203B41FA5}">
                      <a16:colId xmlns:a16="http://schemas.microsoft.com/office/drawing/2014/main" val="967863714"/>
                    </a:ext>
                  </a:extLst>
                </a:gridCol>
              </a:tblGrid>
              <a:tr h="4353395">
                <a:tc>
                  <a:txBody>
                    <a:bodyPr/>
                    <a:lstStyle/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person_age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 Illető életkora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person_income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 Illető éves fizetése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person_home_ownership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Illető tulajdonolja a házát vagy sem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person_emp_length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Illető hány éve dolgozik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loan_intent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 Illetőnek mire kell a hitel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loan_grade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 Hitelosztályzat kategóriákra bontva (A-G), bank számára fontos, hogy mennyire kockázatos maga a hitel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loan_amnt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 Illetőnek mennyi pénzre lenne szüksége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loan_int_rate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 Hitel kamat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loan_percent_income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 Az éves fizetés és az igényelt hitel aránya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cb_person_default_on_file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Illetőnek csődölt be már hitele vagy sem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cb_person_cred_hist_length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 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Illetőnek mióta van credit </a:t>
                      </a:r>
                      <a:r>
                        <a:rPr lang="hu-HU" sz="1600" b="0" i="0" dirty="0" err="1">
                          <a:solidFill>
                            <a:schemeClr val="bg1"/>
                          </a:solidFill>
                          <a:effectLst/>
                        </a:rPr>
                        <a:t>history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-ja</a:t>
                      </a:r>
                    </a:p>
                    <a:p>
                      <a:pPr marL="171450" indent="-171450" algn="l" fontAlgn="base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 err="1">
                          <a:solidFill>
                            <a:schemeClr val="bg1"/>
                          </a:solidFill>
                        </a:rPr>
                        <a:t>loan_status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 Hitel elfogadva vagy sem (</a:t>
                      </a:r>
                      <a:r>
                        <a:rPr lang="hu-HU" sz="1600" b="0" i="0" dirty="0" err="1">
                          <a:solidFill>
                            <a:schemeClr val="bg1"/>
                          </a:solidFill>
                          <a:effectLst/>
                        </a:rPr>
                        <a:t>target</a:t>
                      </a:r>
                      <a:r>
                        <a:rPr lang="hu-HU" sz="1600" b="0" i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r>
                        <a:rPr lang="en-US" sz="1600" b="0" i="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  <a:p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71714-84A4-11F3-9BF4-86A07DB58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D4B866E-788A-566D-ED01-6A6838670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Adatok eloszlása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284A5B-1181-779F-D9B6-AFF399B24C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7103" y="2142727"/>
            <a:ext cx="2266641" cy="4055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 célváltozó szempontjából eléggé kiegyensúlyozatlan az adathalmaz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Egyértelmű </a:t>
            </a:r>
            <a:r>
              <a:rPr lang="hu-HU" sz="1600" dirty="0" err="1"/>
              <a:t>outlierek</a:t>
            </a:r>
            <a:r>
              <a:rPr lang="hu-HU" sz="1600" dirty="0"/>
              <a:t> eltávolítva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60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EBB0ED5-D651-26E2-31B8-83C74D05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3</a:t>
            </a:fld>
            <a:r>
              <a:rPr lang="hu-HU" dirty="0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BAFFC-3CE2-14B7-B6ED-6343B823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46" y="1925497"/>
            <a:ext cx="5435616" cy="3669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D760A2-7263-B750-621C-3A2D4267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28" y="2142727"/>
            <a:ext cx="6309766" cy="3347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FB315-635E-9D53-A5CA-93BB0E01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28" y="2038609"/>
            <a:ext cx="6092804" cy="32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D802A-7AF0-ECE0-563E-8CFAA6A74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DAB34955-41BF-48CC-8BB8-342926783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Adatok előkészítése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FEB943-A6E6-3C60-DAF6-60E13B9936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20" y="1539223"/>
            <a:ext cx="2603898" cy="46055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Kategórikus</a:t>
            </a:r>
            <a:r>
              <a:rPr lang="hu-HU" sz="1600" dirty="0"/>
              <a:t> adatok </a:t>
            </a:r>
            <a:r>
              <a:rPr lang="hu-HU" sz="1600" b="1" dirty="0" err="1"/>
              <a:t>Label</a:t>
            </a:r>
            <a:r>
              <a:rPr lang="hu-HU" sz="1600" b="1" dirty="0"/>
              <a:t> </a:t>
            </a:r>
            <a:r>
              <a:rPr lang="hu-HU" sz="1600" b="1" dirty="0" err="1"/>
              <a:t>encodolva</a:t>
            </a:r>
            <a:endParaRPr lang="hu-HU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Numerikus adatok skálázva </a:t>
            </a:r>
            <a:r>
              <a:rPr lang="hu-HU" sz="1600" b="1" dirty="0"/>
              <a:t>standard </a:t>
            </a:r>
            <a:r>
              <a:rPr lang="hu-HU" sz="1600" b="1" dirty="0" err="1"/>
              <a:t>scaler</a:t>
            </a:r>
            <a:r>
              <a:rPr lang="hu-HU" sz="1600" dirty="0"/>
              <a:t>-el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DFC3A6B-2B81-D775-8CA6-C9159118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4</a:t>
            </a:fld>
            <a:r>
              <a:rPr lang="hu-HU" dirty="0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D76CE-100B-9064-7941-85392EF7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05" y="1773850"/>
            <a:ext cx="6236208" cy="2209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56C2E9-088B-7C01-00A3-AF96E578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105" y="4315802"/>
            <a:ext cx="6236208" cy="4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4A2A7-F2F9-E395-7300-98E17310F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8D5765C2-07AC-893F-11B8-323A4D797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Korrelációs mátrix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E3CDD90-F3A6-90CF-E79C-825A0A87FF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2007827"/>
            <a:ext cx="2815281" cy="3871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célváltozóval moderáltan korrelálnak: </a:t>
            </a:r>
          </a:p>
          <a:p>
            <a:pPr marL="971550" lvl="1" indent="-285750"/>
            <a:r>
              <a:rPr lang="hu-HU" sz="1600" b="1" dirty="0" err="1">
                <a:solidFill>
                  <a:schemeClr val="bg1"/>
                </a:solidFill>
              </a:rPr>
              <a:t>Loan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grade</a:t>
            </a:r>
            <a:r>
              <a:rPr lang="hu-HU" sz="1600" b="1" dirty="0">
                <a:solidFill>
                  <a:schemeClr val="bg1"/>
                </a:solidFill>
              </a:rPr>
              <a:t>, </a:t>
            </a:r>
          </a:p>
          <a:p>
            <a:pPr marL="971550" lvl="1" indent="-285750"/>
            <a:r>
              <a:rPr lang="hu-HU" sz="1600" b="1" dirty="0" err="1">
                <a:solidFill>
                  <a:schemeClr val="bg1"/>
                </a:solidFill>
              </a:rPr>
              <a:t>Intrest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rate</a:t>
            </a:r>
            <a:r>
              <a:rPr lang="hu-HU" sz="1600" b="1" dirty="0">
                <a:solidFill>
                  <a:schemeClr val="bg1"/>
                </a:solidFill>
              </a:rPr>
              <a:t>,</a:t>
            </a:r>
          </a:p>
          <a:p>
            <a:pPr marL="971550" lvl="1" indent="-285750"/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Loan-income</a:t>
            </a:r>
            <a:r>
              <a:rPr lang="hu-HU" sz="1600" b="1" dirty="0">
                <a:solidFill>
                  <a:schemeClr val="bg1"/>
                </a:solidFill>
              </a:rPr>
              <a:t> percent 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DEF300D-F81B-88EE-CAB1-634F9013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5</a:t>
            </a:fld>
            <a:r>
              <a:rPr lang="hu-HU" dirty="0"/>
              <a:t>/34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170E0-56B1-7552-DCA0-7CBD9915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41623"/>
            <a:ext cx="5864689" cy="459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02593-53AC-F70C-B17F-2CAD1295A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F9A1BBA1-0C7F-221D-4CC7-1081BA850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szelekció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56A4947-86CF-18EF-7C38-FB1AB566300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687787"/>
            <a:ext cx="4267035" cy="38717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</a:rPr>
              <a:t>Minden</a:t>
            </a:r>
            <a:r>
              <a:rPr lang="hu-HU" sz="1600" dirty="0"/>
              <a:t> </a:t>
            </a:r>
            <a:r>
              <a:rPr lang="hu-HU" sz="1600" dirty="0" err="1"/>
              <a:t>feature</a:t>
            </a:r>
            <a:r>
              <a:rPr lang="hu-HU" sz="1600" dirty="0"/>
              <a:t> felhasználva a tanításhoz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>
                <a:solidFill>
                  <a:schemeClr val="bg1"/>
                </a:solidFill>
              </a:rPr>
              <a:t>Train</a:t>
            </a:r>
            <a:r>
              <a:rPr lang="hu-HU" sz="1600" dirty="0"/>
              <a:t>-test arány: </a:t>
            </a:r>
            <a:r>
              <a:rPr lang="hu-HU" sz="1600" b="1" dirty="0"/>
              <a:t>0.8, 0.2</a:t>
            </a:r>
          </a:p>
          <a:p>
            <a:r>
              <a:rPr lang="hu-HU" sz="1800" dirty="0">
                <a:solidFill>
                  <a:schemeClr val="bg1"/>
                </a:solidFill>
              </a:rPr>
              <a:t>Felhasznált modellek és eredmények: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Logistic</a:t>
            </a:r>
            <a:r>
              <a:rPr lang="hu-HU" sz="1600" dirty="0"/>
              <a:t> </a:t>
            </a:r>
            <a:r>
              <a:rPr lang="hu-HU" sz="1600" dirty="0" err="1"/>
              <a:t>Regression</a:t>
            </a:r>
            <a:r>
              <a:rPr lang="hu-HU" sz="1600" dirty="0"/>
              <a:t> (ROC AUC </a:t>
            </a:r>
            <a:r>
              <a:rPr lang="hu-HU" sz="1600" dirty="0" err="1"/>
              <a:t>score</a:t>
            </a:r>
            <a:r>
              <a:rPr lang="hu-HU" sz="1600" dirty="0"/>
              <a:t>: </a:t>
            </a:r>
            <a:r>
              <a:rPr lang="hu-HU" sz="1600" b="1" dirty="0"/>
              <a:t>0,8789</a:t>
            </a:r>
            <a:r>
              <a:rPr lang="hu-HU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</a:rPr>
              <a:t>Random Forest</a:t>
            </a:r>
            <a:r>
              <a:rPr lang="hu-HU" sz="1600" dirty="0"/>
              <a:t> (ROC AUC </a:t>
            </a:r>
            <a:r>
              <a:rPr lang="hu-HU" sz="1600" dirty="0" err="1"/>
              <a:t>score</a:t>
            </a:r>
            <a:r>
              <a:rPr lang="hu-HU" sz="1600" dirty="0"/>
              <a:t>: </a:t>
            </a:r>
            <a:r>
              <a:rPr lang="hu-HU" sz="1600" b="1" dirty="0"/>
              <a:t>0,9422</a:t>
            </a:r>
            <a:r>
              <a:rPr lang="hu-HU" sz="1600" dirty="0"/>
              <a:t>)</a:t>
            </a:r>
            <a:endParaRPr lang="hu-HU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XGB (ROC AUC </a:t>
            </a:r>
            <a:r>
              <a:rPr lang="hu-HU" sz="1600" dirty="0" err="1"/>
              <a:t>score</a:t>
            </a:r>
            <a:r>
              <a:rPr lang="hu-HU" sz="1600" dirty="0"/>
              <a:t>: </a:t>
            </a:r>
            <a:r>
              <a:rPr lang="hu-HU" sz="1600" b="1" dirty="0"/>
              <a:t>0,9539</a:t>
            </a:r>
            <a:r>
              <a:rPr lang="hu-HU" sz="1600" dirty="0"/>
              <a:t>)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206DA9D-7519-3181-50EC-2E3AA12F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6</a:t>
            </a:fld>
            <a:r>
              <a:rPr lang="hu-HU" dirty="0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D0D42-820E-F125-73B7-1E6FF2BC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12" y="1680033"/>
            <a:ext cx="4347769" cy="4795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B3945-135E-C239-C20B-21951346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564" y="1687786"/>
            <a:ext cx="4347769" cy="46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4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B340B-6CEA-2989-EB6D-B8862E7BB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63EC5A38-7E34-3A1C-7BC8-AC059122D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Legjobb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793240-4585-B219-2103-46BDDBA273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687787"/>
            <a:ext cx="4267035" cy="3871766"/>
          </a:xfrm>
        </p:spPr>
        <p:txBody>
          <a:bodyPr/>
          <a:lstStyle/>
          <a:p>
            <a:r>
              <a:rPr lang="hu-HU" sz="1600" dirty="0"/>
              <a:t>XGB (ROC AUC </a:t>
            </a:r>
            <a:r>
              <a:rPr lang="hu-HU" sz="1600" dirty="0" err="1"/>
              <a:t>score</a:t>
            </a:r>
            <a:r>
              <a:rPr lang="hu-HU" sz="1600" dirty="0"/>
              <a:t>: </a:t>
            </a:r>
            <a:r>
              <a:rPr lang="hu-HU" sz="1600" b="1" dirty="0"/>
              <a:t>0,9539</a:t>
            </a:r>
            <a:r>
              <a:rPr lang="hu-HU" sz="1600" dirty="0"/>
              <a:t>)</a:t>
            </a:r>
          </a:p>
          <a:p>
            <a:r>
              <a:rPr lang="hu-HU" sz="1600" dirty="0"/>
              <a:t>Paraméterek: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objective="</a:t>
            </a:r>
            <a:r>
              <a:rPr lang="en-US" sz="1400" dirty="0" err="1"/>
              <a:t>binary:logistic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n_estimators</a:t>
            </a:r>
            <a:r>
              <a:rPr lang="en-US" sz="1400" dirty="0"/>
              <a:t>=200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max_depth</a:t>
            </a:r>
            <a:r>
              <a:rPr lang="en-US" sz="1400" dirty="0"/>
              <a:t>=5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subsample =0.8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learning_rate</a:t>
            </a:r>
            <a:r>
              <a:rPr lang="en-US" sz="1400" dirty="0"/>
              <a:t>=0.2</a:t>
            </a:r>
          </a:p>
          <a:p>
            <a:endParaRPr lang="hu-HU" sz="1600" dirty="0"/>
          </a:p>
          <a:p>
            <a:r>
              <a:rPr lang="hu-HU" sz="1600" dirty="0" err="1">
                <a:solidFill>
                  <a:schemeClr val="bg1"/>
                </a:solidFill>
              </a:rPr>
              <a:t>Classreport</a:t>
            </a:r>
            <a:r>
              <a:rPr lang="hu-HU" sz="1600" dirty="0">
                <a:solidFill>
                  <a:schemeClr val="bg1"/>
                </a:solidFill>
              </a:rPr>
              <a:t> és </a:t>
            </a:r>
            <a:r>
              <a:rPr lang="hu-HU" sz="1600" dirty="0" err="1">
                <a:solidFill>
                  <a:schemeClr val="bg1"/>
                </a:solidFill>
              </a:rPr>
              <a:t>confusion</a:t>
            </a:r>
            <a:r>
              <a:rPr lang="hu-HU" sz="1600" dirty="0">
                <a:solidFill>
                  <a:schemeClr val="bg1"/>
                </a:solidFill>
              </a:rPr>
              <a:t> </a:t>
            </a:r>
            <a:r>
              <a:rPr lang="hu-HU" sz="1600" dirty="0" err="1">
                <a:solidFill>
                  <a:schemeClr val="bg1"/>
                </a:solidFill>
              </a:rPr>
              <a:t>matrix</a:t>
            </a:r>
            <a:r>
              <a:rPr lang="hu-HU" sz="1600" dirty="0">
                <a:solidFill>
                  <a:schemeClr val="bg1"/>
                </a:solidFill>
              </a:rPr>
              <a:t>:</a:t>
            </a:r>
          </a:p>
          <a:p>
            <a:r>
              <a:rPr lang="hu-HU" sz="1600" dirty="0"/>
              <a:t>ROC AUC görbe:</a:t>
            </a:r>
          </a:p>
          <a:p>
            <a:r>
              <a:rPr lang="hu-HU" sz="1600" dirty="0" err="1">
                <a:solidFill>
                  <a:schemeClr val="bg1"/>
                </a:solidFill>
              </a:rPr>
              <a:t>Feature</a:t>
            </a:r>
            <a:r>
              <a:rPr lang="hu-HU" sz="1600" dirty="0">
                <a:solidFill>
                  <a:schemeClr val="bg1"/>
                </a:solidFill>
              </a:rPr>
              <a:t> </a:t>
            </a:r>
            <a:r>
              <a:rPr lang="hu-HU" sz="1600" dirty="0" err="1">
                <a:solidFill>
                  <a:schemeClr val="bg1"/>
                </a:solidFill>
              </a:rPr>
              <a:t>importances</a:t>
            </a:r>
            <a:r>
              <a:rPr lang="hu-HU" sz="16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183BA8-86D7-7D87-4C84-4891C0CF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7</a:t>
            </a:fld>
            <a:r>
              <a:rPr lang="hu-HU" dirty="0"/>
              <a:t>/34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B88C83-D037-B2D5-C560-760932831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84" y="1140942"/>
            <a:ext cx="4554868" cy="5001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56089-1C04-58DF-32CD-DFB944FC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993" y="2162560"/>
            <a:ext cx="5372450" cy="3007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9F132D-73F8-6461-D849-33BC4ECDF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47" y="1811659"/>
            <a:ext cx="5596534" cy="31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28EB9-A3C1-FFFC-6F16-2B074D547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8EF1E5E-66F4-A17F-C871-A421339D4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Loan</a:t>
            </a:r>
            <a:r>
              <a:rPr lang="hu-HU" dirty="0"/>
              <a:t> </a:t>
            </a:r>
            <a:r>
              <a:rPr lang="hu-HU" dirty="0" err="1"/>
              <a:t>grade</a:t>
            </a:r>
            <a:r>
              <a:rPr lang="hu-HU" dirty="0"/>
              <a:t> </a:t>
            </a:r>
            <a:r>
              <a:rPr lang="hu-HU" dirty="0" err="1"/>
              <a:t>predikció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ADB9718-6374-600B-E3FF-2E2AB401B06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687787"/>
            <a:ext cx="4267035" cy="3871766"/>
          </a:xfrm>
        </p:spPr>
        <p:txBody>
          <a:bodyPr/>
          <a:lstStyle/>
          <a:p>
            <a:r>
              <a:rPr lang="hu-HU" sz="1800" dirty="0">
                <a:solidFill>
                  <a:schemeClr val="bg1"/>
                </a:solidFill>
              </a:rPr>
              <a:t>Miért?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Nem egy triviális adat </a:t>
            </a:r>
            <a:r>
              <a:rPr lang="hu-HU" sz="1600" dirty="0">
                <a:sym typeface="Wingdings" panose="05000000000000000000" pitchFamily="2" charset="2"/>
              </a:rPr>
              <a:t> Egyéni adatgyűjtésnél ez alapesetben nem megállapítható</a:t>
            </a:r>
          </a:p>
          <a:p>
            <a:r>
              <a:rPr lang="hu-HU" sz="1600" dirty="0">
                <a:sym typeface="Wingdings" panose="05000000000000000000" pitchFamily="2" charset="2"/>
              </a:rPr>
              <a:t>Az adatok többségére jól </a:t>
            </a:r>
            <a:r>
              <a:rPr lang="hu-HU" sz="1600" dirty="0" err="1">
                <a:sym typeface="Wingdings" panose="05000000000000000000" pitchFamily="2" charset="2"/>
              </a:rPr>
              <a:t>prediktál</a:t>
            </a:r>
            <a:r>
              <a:rPr lang="hu-HU" sz="1600" dirty="0">
                <a:sym typeface="Wingdings" panose="05000000000000000000" pitchFamily="2" charset="2"/>
              </a:rPr>
              <a:t>, viszont szintén kiegyensúlyozatlan a célváltozó</a:t>
            </a:r>
          </a:p>
          <a:p>
            <a:r>
              <a:rPr lang="hu-HU" sz="1600" dirty="0">
                <a:solidFill>
                  <a:schemeClr val="bg1"/>
                </a:solidFill>
                <a:sym typeface="Wingdings" panose="05000000000000000000" pitchFamily="2" charset="2"/>
              </a:rPr>
              <a:t>EG szignifikáns teljesítményromlás az alulreprezentáltság miatt.</a:t>
            </a:r>
          </a:p>
          <a:p>
            <a:r>
              <a:rPr lang="hu-HU" sz="1600" dirty="0">
                <a:sym typeface="Wingdings" panose="05000000000000000000" pitchFamily="2" charset="2"/>
              </a:rPr>
              <a:t>Megfigyelés: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ym typeface="Wingdings" panose="05000000000000000000" pitchFamily="2" charset="2"/>
              </a:rPr>
              <a:t>Ezeket </a:t>
            </a:r>
            <a:r>
              <a:rPr lang="hu-HU" sz="1600" dirty="0" err="1">
                <a:sym typeface="Wingdings" panose="05000000000000000000" pitchFamily="2" charset="2"/>
              </a:rPr>
              <a:t>álatlában</a:t>
            </a:r>
            <a:r>
              <a:rPr lang="hu-HU" sz="1600" dirty="0">
                <a:sym typeface="Wingdings" panose="05000000000000000000" pitchFamily="2" charset="2"/>
              </a:rPr>
              <a:t> D osztályba sorolja.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ym typeface="Wingdings" panose="05000000000000000000" pitchFamily="2" charset="2"/>
              </a:rPr>
              <a:t>Ha egy D-</a:t>
            </a:r>
            <a:r>
              <a:rPr lang="hu-HU" sz="1600" dirty="0" err="1">
                <a:sym typeface="Wingdings" panose="05000000000000000000" pitchFamily="2" charset="2"/>
              </a:rPr>
              <a:t>től</a:t>
            </a:r>
            <a:r>
              <a:rPr lang="hu-HU" sz="1600" dirty="0">
                <a:sym typeface="Wingdings" panose="05000000000000000000" pitchFamily="2" charset="2"/>
              </a:rPr>
              <a:t> magasabb osztályú hitel el lett fogadva igazából mindegy hogy DG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4B893A7-B518-8BCB-6B47-E848431C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8</a:t>
            </a:fld>
            <a:r>
              <a:rPr lang="hu-HU" dirty="0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C8A6D-AD50-2F0B-62E4-2C660F67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554" y="2069235"/>
            <a:ext cx="4421074" cy="31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4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8F2F7-AB9C-6257-F836-DD5B540D9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8EC6712D-E198-2E15-1816-A6C5B143E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Loan</a:t>
            </a:r>
            <a:r>
              <a:rPr lang="hu-HU" dirty="0"/>
              <a:t> </a:t>
            </a:r>
            <a:r>
              <a:rPr lang="hu-HU" dirty="0" err="1"/>
              <a:t>grade</a:t>
            </a:r>
            <a:r>
              <a:rPr lang="hu-HU" dirty="0"/>
              <a:t> </a:t>
            </a:r>
            <a:r>
              <a:rPr lang="hu-HU" dirty="0" err="1"/>
              <a:t>predikció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E8D1B3D-04F3-4110-6F88-264EAB2C780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9" y="1687787"/>
            <a:ext cx="5238441" cy="3871766"/>
          </a:xfrm>
        </p:spPr>
        <p:txBody>
          <a:bodyPr/>
          <a:lstStyle/>
          <a:p>
            <a:r>
              <a:rPr lang="hu-HU" sz="1800" dirty="0">
                <a:solidFill>
                  <a:schemeClr val="bg1"/>
                </a:solidFill>
              </a:rPr>
              <a:t>Felhasznált </a:t>
            </a:r>
            <a:r>
              <a:rPr lang="hu-HU" sz="1800" dirty="0" err="1">
                <a:solidFill>
                  <a:schemeClr val="bg1"/>
                </a:solidFill>
              </a:rPr>
              <a:t>model</a:t>
            </a:r>
            <a:r>
              <a:rPr lang="hu-HU" sz="1800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</a:rPr>
              <a:t>XGB (</a:t>
            </a:r>
            <a:r>
              <a:rPr lang="hu-HU" sz="1600" dirty="0" err="1">
                <a:solidFill>
                  <a:schemeClr val="bg1"/>
                </a:solidFill>
              </a:rPr>
              <a:t>Accuracy</a:t>
            </a:r>
            <a:r>
              <a:rPr lang="hu-HU" sz="1600" dirty="0">
                <a:solidFill>
                  <a:schemeClr val="bg1"/>
                </a:solidFill>
              </a:rPr>
              <a:t> </a:t>
            </a:r>
            <a:r>
              <a:rPr lang="hu-HU" sz="1600" dirty="0" err="1">
                <a:solidFill>
                  <a:schemeClr val="bg1"/>
                </a:solidFill>
              </a:rPr>
              <a:t>score</a:t>
            </a:r>
            <a:r>
              <a:rPr lang="hu-HU" sz="1600" dirty="0">
                <a:solidFill>
                  <a:schemeClr val="bg1"/>
                </a:solidFill>
              </a:rPr>
              <a:t>: </a:t>
            </a:r>
            <a:r>
              <a:rPr lang="hu-HU" sz="1600" b="1" dirty="0">
                <a:solidFill>
                  <a:schemeClr val="bg1"/>
                </a:solidFill>
              </a:rPr>
              <a:t>0.9566</a:t>
            </a:r>
            <a:r>
              <a:rPr lang="hu-HU" sz="1600" dirty="0">
                <a:solidFill>
                  <a:schemeClr val="bg1"/>
                </a:solidFill>
              </a:rPr>
              <a:t>)</a:t>
            </a:r>
          </a:p>
          <a:p>
            <a:r>
              <a:rPr lang="hu-HU" sz="1600" dirty="0"/>
              <a:t>Paraméterek: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err="1"/>
              <a:t>n_estimators</a:t>
            </a:r>
            <a:r>
              <a:rPr lang="hu-HU" sz="1400" dirty="0"/>
              <a:t>=300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 </a:t>
            </a:r>
            <a:r>
              <a:rPr lang="hu-HU" sz="1400" dirty="0" err="1"/>
              <a:t>objective</a:t>
            </a:r>
            <a:r>
              <a:rPr lang="hu-HU" sz="1400" dirty="0"/>
              <a:t>="</a:t>
            </a:r>
            <a:r>
              <a:rPr lang="hu-HU" sz="1400" dirty="0" err="1"/>
              <a:t>multi:softprob</a:t>
            </a:r>
            <a:r>
              <a:rPr lang="hu-HU" sz="1400" dirty="0"/>
              <a:t>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eval_metric</a:t>
            </a:r>
            <a:r>
              <a:rPr lang="hu-HU" sz="1400" dirty="0"/>
              <a:t>="</a:t>
            </a:r>
            <a:r>
              <a:rPr lang="hu-HU" sz="1400" dirty="0" err="1"/>
              <a:t>pre</a:t>
            </a:r>
            <a:r>
              <a:rPr lang="hu-HU" sz="1400" dirty="0"/>
              <a:t>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max_depth</a:t>
            </a:r>
            <a:r>
              <a:rPr lang="hu-HU" sz="1400" dirty="0"/>
              <a:t> =5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subsample</a:t>
            </a:r>
            <a:r>
              <a:rPr lang="hu-HU" sz="1400" dirty="0"/>
              <a:t>=0.9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colsample_bytree</a:t>
            </a:r>
            <a:r>
              <a:rPr lang="hu-HU" sz="1400" dirty="0"/>
              <a:t>=0.9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/>
              <a:t> </a:t>
            </a:r>
            <a:r>
              <a:rPr lang="hu-HU" sz="1400" dirty="0" err="1"/>
              <a:t>learning_rate</a:t>
            </a:r>
            <a:r>
              <a:rPr lang="hu-HU" sz="1400" dirty="0"/>
              <a:t>=0.01</a:t>
            </a:r>
          </a:p>
          <a:p>
            <a:r>
              <a:rPr lang="hu-HU" sz="1600" dirty="0" err="1">
                <a:solidFill>
                  <a:schemeClr val="bg1"/>
                </a:solidFill>
              </a:rPr>
              <a:t>Classreport</a:t>
            </a:r>
            <a:r>
              <a:rPr lang="hu-HU" sz="1600" dirty="0">
                <a:solidFill>
                  <a:schemeClr val="bg1"/>
                </a:solidFill>
              </a:rPr>
              <a:t> és </a:t>
            </a:r>
            <a:r>
              <a:rPr lang="hu-HU" sz="1600" dirty="0" err="1">
                <a:solidFill>
                  <a:schemeClr val="bg1"/>
                </a:solidFill>
              </a:rPr>
              <a:t>csonfusion</a:t>
            </a:r>
            <a:r>
              <a:rPr lang="hu-HU" sz="1600" dirty="0">
                <a:solidFill>
                  <a:schemeClr val="bg1"/>
                </a:solidFill>
              </a:rPr>
              <a:t> mátrix:</a:t>
            </a:r>
          </a:p>
          <a:p>
            <a:r>
              <a:rPr lang="hu-HU" sz="1600" dirty="0" err="1"/>
              <a:t>Feature</a:t>
            </a:r>
            <a:r>
              <a:rPr lang="hu-HU" sz="1600" dirty="0"/>
              <a:t> </a:t>
            </a:r>
            <a:r>
              <a:rPr lang="hu-HU" sz="1600" dirty="0" err="1"/>
              <a:t>importances</a:t>
            </a:r>
            <a:r>
              <a:rPr lang="hu-HU" sz="1600" dirty="0"/>
              <a:t>: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8D24D03-F5B2-04B4-26EF-DD572105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9</a:t>
            </a:fld>
            <a:r>
              <a:rPr lang="hu-HU" dirty="0"/>
              <a:t>/34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75915-729E-C1D0-93AA-2A7F03EF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512" y="1441623"/>
            <a:ext cx="3300152" cy="483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93109-DA06-0D09-1F0F-BAE68C074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940" y="2042986"/>
            <a:ext cx="5650685" cy="28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8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119D549A551764F9CD289D588F50CD1" ma:contentTypeVersion="4" ma:contentTypeDescription="Új dokumentum létrehozása." ma:contentTypeScope="" ma:versionID="d39ce6c3b1ff87abdd97d79a55525858">
  <xsd:schema xmlns:xsd="http://www.w3.org/2001/XMLSchema" xmlns:xs="http://www.w3.org/2001/XMLSchema" xmlns:p="http://schemas.microsoft.com/office/2006/metadata/properties" xmlns:ns2="e16a8d59-5ec1-4305-a348-1ba75ecba124" targetNamespace="http://schemas.microsoft.com/office/2006/metadata/properties" ma:root="true" ma:fieldsID="a614fd17b796607c2fe8cd7af1845322" ns2:_="">
    <xsd:import namespace="e16a8d59-5ec1-4305-a348-1ba75ecba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a8d59-5ec1-4305-a348-1ba75ecba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BA3A4B-F75D-46B7-A527-11F0509996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92DE76-62B5-49FE-880F-0A3FBC60AB8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e16a8d59-5ec1-4305-a348-1ba75ecba12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59BDB0-AF58-43F2-8237-52F8B9D1E964}">
  <ds:schemaRefs>
    <ds:schemaRef ds:uri="e16a8d59-5ec1-4305-a348-1ba75ecba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500</Words>
  <Application>Microsoft Office PowerPoint</Application>
  <PresentationFormat>Diavetítés a képernyőre (4:3 oldalarány)</PresentationFormat>
  <Paragraphs>91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Light</vt:lpstr>
      <vt:lpstr>Wingdings</vt:lpstr>
      <vt:lpstr>1_Office-téma</vt:lpstr>
      <vt:lpstr>Loan approval prediction</vt:lpstr>
      <vt:lpstr>Adatok</vt:lpstr>
      <vt:lpstr>Adatok eloszlása</vt:lpstr>
      <vt:lpstr>Adatok előkészítése</vt:lpstr>
      <vt:lpstr>Korrelációs mátrix</vt:lpstr>
      <vt:lpstr>Model szelekció</vt:lpstr>
      <vt:lpstr>Legjobb model</vt:lpstr>
      <vt:lpstr>Loan grade predikció</vt:lpstr>
      <vt:lpstr>Loan grade predikció</vt:lpstr>
      <vt:lpstr>Összegezve</vt:lpstr>
      <vt:lpstr>Teszt</vt:lpstr>
      <vt:lpstr>Köszönöm a fiegyelmet!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Árgyelán Mária</dc:creator>
  <cp:lastModifiedBy>Gergő Lőrincz</cp:lastModifiedBy>
  <cp:revision>10</cp:revision>
  <dcterms:created xsi:type="dcterms:W3CDTF">2022-03-25T09:59:45Z</dcterms:created>
  <dcterms:modified xsi:type="dcterms:W3CDTF">2025-03-11T08:38:21Z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0x0101000119D549A551764F9CD289D588F50CD1</vt:lpwstr>
  </property>
</Properties>
</file>