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5" r:id="rId2"/>
    <p:sldId id="270" r:id="rId3"/>
    <p:sldId id="264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0CD"/>
    <a:srgbClr val="286D9F"/>
    <a:srgbClr val="267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74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5082-89D0-4668-9C4A-C3010B09D458}" type="datetimeFigureOut">
              <a:rPr lang="it-IT" smtClean="0"/>
              <a:t>27/11/2020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15F8F-171A-45D7-858D-A04848B7B0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5F8F-171A-45D7-858D-A04848B7B0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65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5F8F-171A-45D7-858D-A04848B7B0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66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5F8F-171A-45D7-858D-A04848B7B0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04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5F8F-171A-45D7-858D-A04848B7B0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5F8F-171A-45D7-858D-A04848B7B0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46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5F8F-171A-45D7-858D-A04848B7B06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54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39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27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1">
            <a:extLst>
              <a:ext uri="{FF2B5EF4-FFF2-40B4-BE49-F238E27FC236}">
                <a16:creationId xmlns:a16="http://schemas.microsoft.com/office/drawing/2014/main" id="{40DCB40D-1F42-8143-B4E1-C07FCC099DF3}"/>
              </a:ext>
            </a:extLst>
          </p:cNvPr>
          <p:cNvSpPr txBox="1">
            <a:spLocks/>
          </p:cNvSpPr>
          <p:nvPr/>
        </p:nvSpPr>
        <p:spPr>
          <a:xfrm>
            <a:off x="505636" y="2821688"/>
            <a:ext cx="11519065" cy="531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 dirty="0">
                <a:solidFill>
                  <a:srgbClr val="2890CD"/>
                </a:solidFill>
                <a:latin typeface="+mn-lt"/>
              </a:rPr>
              <a:t>Cognitive Robotics </a:t>
            </a:r>
            <a:r>
              <a:rPr lang="it-IT" sz="2800" dirty="0" err="1">
                <a:solidFill>
                  <a:srgbClr val="2890CD"/>
                </a:solidFill>
                <a:latin typeface="+mn-lt"/>
              </a:rPr>
              <a:t>Midterm</a:t>
            </a:r>
            <a:r>
              <a:rPr lang="it-IT" sz="2800" dirty="0">
                <a:solidFill>
                  <a:srgbClr val="2890CD"/>
                </a:solidFill>
                <a:latin typeface="+mn-lt"/>
              </a:rPr>
              <a:t> Project</a:t>
            </a:r>
          </a:p>
        </p:txBody>
      </p:sp>
      <p:sp>
        <p:nvSpPr>
          <p:cNvPr id="44" name="Sottotitolo 5">
            <a:extLst>
              <a:ext uri="{FF2B5EF4-FFF2-40B4-BE49-F238E27FC236}">
                <a16:creationId xmlns:a16="http://schemas.microsoft.com/office/drawing/2014/main" id="{107EE2E4-CC0C-824D-8E42-3802454D0CDE}"/>
              </a:ext>
            </a:extLst>
          </p:cNvPr>
          <p:cNvSpPr txBox="1">
            <a:spLocks/>
          </p:cNvSpPr>
          <p:nvPr/>
        </p:nvSpPr>
        <p:spPr>
          <a:xfrm>
            <a:off x="508743" y="1565052"/>
            <a:ext cx="10407442" cy="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Dipartimento di Ingegneria dell’Informazione ed Elettrica e Matematica Applicata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354260D-3806-F94B-A06A-6E54E42F4B22}"/>
              </a:ext>
            </a:extLst>
          </p:cNvPr>
          <p:cNvSpPr txBox="1"/>
          <p:nvPr/>
        </p:nvSpPr>
        <p:spPr>
          <a:xfrm>
            <a:off x="508743" y="209269"/>
            <a:ext cx="1117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Università degli studi di Salerno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18AC46D-F3BB-ED48-9130-85CAA525F3FE}"/>
              </a:ext>
            </a:extLst>
          </p:cNvPr>
          <p:cNvSpPr txBox="1"/>
          <p:nvPr/>
        </p:nvSpPr>
        <p:spPr>
          <a:xfrm>
            <a:off x="1055900" y="1934160"/>
            <a:ext cx="52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Laurea Magistrale in Ingegneria Informatica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0FE3CDC-4C62-9B4E-A248-C53DF4F10084}"/>
              </a:ext>
            </a:extLst>
          </p:cNvPr>
          <p:cNvSpPr txBox="1"/>
          <p:nvPr/>
        </p:nvSpPr>
        <p:spPr>
          <a:xfrm>
            <a:off x="1055900" y="3351329"/>
            <a:ext cx="2729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2890CD"/>
                </a:solidFill>
                <a:latin typeface="Calibri" panose="020F0502020204030204"/>
              </a:rPr>
              <a:t>Team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Giovanni Ammendola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Edoardo Maffucci</a:t>
            </a:r>
          </a:p>
          <a:p>
            <a:pPr lvl="0"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Vincenzo Petrone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Salvatore Scala</a:t>
            </a:r>
          </a:p>
        </p:txBody>
      </p:sp>
      <p:pic>
        <p:nvPicPr>
          <p:cNvPr id="49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F7322AA-B231-104E-A4D4-69EFB5AAA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32" y="368415"/>
            <a:ext cx="1290094" cy="12900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4E0DA3-6138-4112-96E9-5C5052CEC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98" y="4295302"/>
            <a:ext cx="3036474" cy="25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25A8EF3-3665-E048-B64C-26950FFEF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2" y="3205536"/>
            <a:ext cx="6085731" cy="30428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50EB50D-744A-0347-A91E-CC5CF94AECA7}"/>
              </a:ext>
            </a:extLst>
          </p:cNvPr>
          <p:cNvSpPr/>
          <p:nvPr/>
        </p:nvSpPr>
        <p:spPr>
          <a:xfrm>
            <a:off x="6972093" y="3232995"/>
            <a:ext cx="2927185" cy="149860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mechanisms: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Services: to receive an ack when the job is completed.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401B88D-F328-364E-ACCF-AE1753F7F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32" y="368415"/>
            <a:ext cx="1290094" cy="1290094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BBA66A-1BBB-2044-904B-E4D44F2A928F}"/>
              </a:ext>
            </a:extLst>
          </p:cNvPr>
          <p:cNvSpPr txBox="1"/>
          <p:nvPr/>
        </p:nvSpPr>
        <p:spPr>
          <a:xfrm>
            <a:off x="4644566" y="1044324"/>
            <a:ext cx="4668673" cy="177215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sz="1400" dirty="0" err="1"/>
              <a:t>Coordinates</a:t>
            </a:r>
            <a:r>
              <a:rPr lang="it-IT" sz="1400" dirty="0"/>
              <a:t> Head and Camera </a:t>
            </a:r>
            <a:r>
              <a:rPr lang="it-IT" sz="1400" dirty="0" err="1"/>
              <a:t>nodes</a:t>
            </a:r>
            <a:r>
              <a:rPr lang="it-IT" sz="1400" dirty="0"/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sz="1400" dirty="0"/>
              <a:t>Calls </a:t>
            </a:r>
            <a:r>
              <a:rPr lang="it-IT" sz="1400" dirty="0" err="1"/>
              <a:t>LookAt</a:t>
            </a:r>
            <a:r>
              <a:rPr lang="it-IT" sz="1400" dirty="0"/>
              <a:t> and </a:t>
            </a:r>
            <a:r>
              <a:rPr lang="en-US" sz="1400" dirty="0" err="1"/>
              <a:t>TakePicture</a:t>
            </a:r>
            <a:r>
              <a:rPr lang="it-IT" sz="1400" dirty="0"/>
              <a:t> services </a:t>
            </a:r>
            <a:r>
              <a:rPr lang="it-IT" sz="1400" dirty="0" err="1"/>
              <a:t>successively</a:t>
            </a:r>
            <a:r>
              <a:rPr lang="it-IT" sz="1400" dirty="0"/>
              <a:t>.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it-IT" sz="1400" dirty="0" err="1"/>
              <a:t>LookAt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request</a:t>
            </a:r>
            <a:r>
              <a:rPr lang="it-IT" sz="1400" dirty="0"/>
              <a:t> </a:t>
            </a:r>
            <a:r>
              <a:rPr lang="en-US" sz="1400" dirty="0"/>
              <a:t>to</a:t>
            </a:r>
            <a:r>
              <a:rPr lang="it-IT" sz="1400" dirty="0"/>
              <a:t> move the head in a </a:t>
            </a:r>
            <a:r>
              <a:rPr lang="it-IT" sz="1400" dirty="0" err="1"/>
              <a:t>desired</a:t>
            </a:r>
            <a:r>
              <a:rPr lang="it-IT" sz="1400" dirty="0"/>
              <a:t> position: </a:t>
            </a:r>
            <a:r>
              <a:rPr lang="it-IT" sz="1400" dirty="0" err="1"/>
              <a:t>left</a:t>
            </a:r>
            <a:r>
              <a:rPr lang="it-IT" sz="1400" dirty="0"/>
              <a:t>, front or right.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it-IT" sz="1400" dirty="0" err="1"/>
              <a:t>TakePicture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when</a:t>
            </a:r>
            <a:r>
              <a:rPr lang="it-IT" sz="1400" dirty="0"/>
              <a:t> the position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reached</a:t>
            </a:r>
            <a:r>
              <a:rPr lang="it-IT" sz="1400" dirty="0"/>
              <a:t> to take a </a:t>
            </a:r>
            <a:r>
              <a:rPr lang="en-US" sz="1400" dirty="0"/>
              <a:t>picture</a:t>
            </a:r>
            <a:r>
              <a:rPr lang="it-IT" sz="1400" dirty="0"/>
              <a:t>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52D886F-68D0-394E-A4E2-86872D60F296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2890CD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38" name="Connettore 7 37">
            <a:extLst>
              <a:ext uri="{FF2B5EF4-FFF2-40B4-BE49-F238E27FC236}">
                <a16:creationId xmlns:a16="http://schemas.microsoft.com/office/drawing/2014/main" id="{942D0567-7A5E-D64F-A9EC-4CFF433CEE39}"/>
              </a:ext>
            </a:extLst>
          </p:cNvPr>
          <p:cNvCxnSpPr>
            <a:cxnSpLocks/>
          </p:cNvCxnSpPr>
          <p:nvPr/>
        </p:nvCxnSpPr>
        <p:spPr>
          <a:xfrm flipV="1">
            <a:off x="3628061" y="2489200"/>
            <a:ext cx="1043722" cy="960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534424-E1E3-0D41-A627-0CEB4B289E38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2890CD"/>
                </a:solidFill>
                <a:latin typeface="+mj-lt"/>
                <a:ea typeface="+mj-ea"/>
                <a:cs typeface="+mj-cs"/>
              </a:rPr>
              <a:t>Head Node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E2F38F-8156-2C4E-80D2-E1E00638AFF6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node represents the server for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LookAt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Moves the head in the desired position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ALMotion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CBDAD90-72B8-2341-BCD6-C309397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333599"/>
            <a:ext cx="4602747" cy="3686270"/>
          </a:xfrm>
          <a:prstGeom prst="rect">
            <a:avLst/>
          </a:prstGeom>
        </p:spPr>
      </p:pic>
      <p:pic>
        <p:nvPicPr>
          <p:cNvPr id="1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914D3D6-CB55-624B-9A57-87C4B4F33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32" y="368415"/>
            <a:ext cx="1290094" cy="12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534424-E1E3-0D41-A627-0CEB4B289E38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2890CD"/>
                </a:solidFill>
                <a:latin typeface="+mj-lt"/>
                <a:ea typeface="+mj-ea"/>
                <a:cs typeface="+mj-cs"/>
              </a:rPr>
              <a:t>Camera Node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E2F38F-8156-2C4E-80D2-E1E00638AFF6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node represents the server for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TakePicture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service.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the acquisition of images from the robot’s camera using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ALVideoDevice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Publishes the images 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ImageWithDirection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topic.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914D3D6-CB55-624B-9A57-87C4B4F33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32" y="368415"/>
            <a:ext cx="1290094" cy="12900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E945C55-120D-7040-97AC-EE5FC57DE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270000"/>
            <a:ext cx="4607838" cy="44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534424-E1E3-0D41-A627-0CEB4B289E38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2890CD"/>
                </a:solidFill>
                <a:latin typeface="+mj-lt"/>
                <a:ea typeface="+mj-ea"/>
                <a:cs typeface="+mj-cs"/>
              </a:rPr>
              <a:t>Detector Node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E2F38F-8156-2C4E-80D2-E1E00638AFF6}"/>
              </a:ext>
            </a:extLst>
          </p:cNvPr>
          <p:cNvSpPr txBox="1"/>
          <p:nvPr/>
        </p:nvSpPr>
        <p:spPr>
          <a:xfrm>
            <a:off x="685167" y="2160589"/>
            <a:ext cx="4035114" cy="356073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node detects objects in images.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it receives an image from the topic, runs inference in it.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Model: EfficientDetD1, it provides a right trade-off between accuracy and time performances.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 the detected objects on Detections topic.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914D3D6-CB55-624B-9A57-87C4B4F33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32" y="368415"/>
            <a:ext cx="1290094" cy="12900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FF995B-DEA9-D34D-A354-138157DCB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30" y="2160589"/>
            <a:ext cx="4766129" cy="32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534424-E1E3-0D41-A627-0CEB4B289E38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2890CD"/>
                </a:solidFill>
                <a:latin typeface="+mj-lt"/>
                <a:ea typeface="+mj-ea"/>
                <a:cs typeface="+mj-cs"/>
              </a:rPr>
              <a:t>Speaker Node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E2F38F-8156-2C4E-80D2-E1E00638AFF6}"/>
              </a:ext>
            </a:extLst>
          </p:cNvPr>
          <p:cNvSpPr txBox="1"/>
          <p:nvPr/>
        </p:nvSpPr>
        <p:spPr>
          <a:xfrm>
            <a:off x="685167" y="2160589"/>
            <a:ext cx="4035114" cy="356073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node makes the robot speak.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Subscriber of Detections topic.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Upon receiving a new message on the topic, it stores a part of the sentence to say.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all three messages are received, it uses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ALAnimatedSpeech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 to make the robot speak and move.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914D3D6-CB55-624B-9A57-87C4B4F33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32" y="368415"/>
            <a:ext cx="1290094" cy="129009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BAC7765-509B-B54F-8BD5-01175707E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23" y="2825945"/>
            <a:ext cx="4822824" cy="787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4A4A45-57F8-46A2-B7A2-7BC262163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98" y="4295302"/>
            <a:ext cx="3036474" cy="25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09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263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Robotics Midterm Project</dc:title>
  <dc:creator>SALVATORE SCALA</dc:creator>
  <cp:lastModifiedBy>VINCENZO PETRONE</cp:lastModifiedBy>
  <cp:revision>15</cp:revision>
  <dcterms:created xsi:type="dcterms:W3CDTF">2020-11-25T17:26:36Z</dcterms:created>
  <dcterms:modified xsi:type="dcterms:W3CDTF">2020-11-27T15:53:42Z</dcterms:modified>
</cp:coreProperties>
</file>