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Lst>
  <p:sldIdLst>
    <p:sldId id="256" r:id="rId3"/>
    <p:sldId id="260" r:id="rId4"/>
    <p:sldId id="258" r:id="rId5"/>
    <p:sldId id="257" r:id="rId6"/>
    <p:sldId id="259" r:id="rId7"/>
    <p:sldId id="273" r:id="rId8"/>
    <p:sldId id="261" r:id="rId9"/>
    <p:sldId id="262" r:id="rId10"/>
    <p:sldId id="263" r:id="rId11"/>
    <p:sldId id="264" r:id="rId12"/>
    <p:sldId id="265" r:id="rId13"/>
    <p:sldId id="274" r:id="rId14"/>
    <p:sldId id="267" r:id="rId15"/>
    <p:sldId id="268" r:id="rId16"/>
    <p:sldId id="269" r:id="rId17"/>
    <p:sldId id="270" r:id="rId18"/>
    <p:sldId id="271"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ADC978D-6DEB-4108-B36F-92A6F1BE492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ADC978D-6DEB-4108-B36F-92A6F1BE492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8" name="Slide Number Placeholder 7"/>
          <p:cNvSpPr>
            <a:spLocks noGrp="1"/>
          </p:cNvSpPr>
          <p:nvPr>
            <p:ph type="sldNum" sz="quarter" idx="11"/>
          </p:nvPr>
        </p:nvSpPr>
        <p:spPr/>
        <p:txBody>
          <a:bodyPr/>
          <a:lstStyle/>
          <a:p>
            <a:fld id="{7ADC978D-6DEB-4108-B36F-92A6F1BE492E}"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7ADC978D-6DEB-4108-B36F-92A6F1BE49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DC978D-6DEB-4108-B36F-92A6F1BE492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8" name="Slide Number Placeholder 7"/>
          <p:cNvSpPr>
            <a:spLocks noGrp="1"/>
          </p:cNvSpPr>
          <p:nvPr>
            <p:ph type="sldNum" sz="quarter" idx="11"/>
          </p:nvPr>
        </p:nvSpPr>
        <p:spPr/>
        <p:txBody>
          <a:bodyPr/>
          <a:lstStyle/>
          <a:p>
            <a:fld id="{7ADC978D-6DEB-4108-B36F-92A6F1BE492E}"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7ADC978D-6DEB-4108-B36F-92A6F1BE49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5D5E0D1-A6D2-48DF-BC23-A1DF9AC1339D}" type="datetimeFigureOut">
              <a:rPr lang="en-IN" smtClean="0"/>
              <a:pPr/>
              <a:t>07-10-2016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DC978D-6DEB-4108-B36F-92A6F1BE49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5D5E0D1-A6D2-48DF-BC23-A1DF9AC1339D}" type="datetimeFigureOut">
              <a:rPr lang="en-IN" smtClean="0"/>
              <a:pPr/>
              <a:t>07-10-2016</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ADC978D-6DEB-4108-B36F-92A6F1BE492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5D5E0D1-A6D2-48DF-BC23-A1DF9AC1339D}" type="datetimeFigureOut">
              <a:rPr lang="en-IN" smtClean="0"/>
              <a:pPr/>
              <a:t>07-10-2016</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ADC978D-6DEB-4108-B36F-92A6F1BE492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2143116"/>
            <a:ext cx="5184576" cy="1515422"/>
          </a:xfrm>
        </p:spPr>
        <p:txBody>
          <a:bodyPr anchor="ctr"/>
          <a:lstStyle/>
          <a:p>
            <a:pPr algn="ctr"/>
            <a:r>
              <a:rPr lang="en-IN" dirty="0" smtClean="0"/>
              <a:t>Identity security</a:t>
            </a:r>
            <a:endParaRPr lang="en-IN" dirty="0"/>
          </a:p>
        </p:txBody>
      </p:sp>
      <p:pic>
        <p:nvPicPr>
          <p:cNvPr id="2049" name="Picture 1" descr="C:\Users\Admin\Desktop\inerve pro\mobile-hacking&amp;-security.jpg"/>
          <p:cNvPicPr>
            <a:picLocks noChangeAspect="1" noChangeArrowheads="1"/>
          </p:cNvPicPr>
          <p:nvPr/>
        </p:nvPicPr>
        <p:blipFill>
          <a:blip r:embed="rId2"/>
          <a:srcRect/>
          <a:stretch>
            <a:fillRect/>
          </a:stretch>
        </p:blipFill>
        <p:spPr bwMode="auto">
          <a:xfrm>
            <a:off x="1643042" y="3286124"/>
            <a:ext cx="6072230" cy="2428892"/>
          </a:xfrm>
          <a:prstGeom prst="rect">
            <a:avLst/>
          </a:prstGeom>
          <a:noFill/>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5"/>
            <a:ext cx="7772400" cy="990599"/>
          </a:xfrm>
        </p:spPr>
        <p:txBody>
          <a:bodyPr/>
          <a:lstStyle/>
          <a:p>
            <a:pPr algn="ctr"/>
            <a:r>
              <a:rPr lang="en-IN" dirty="0" smtClean="0"/>
              <a:t>GYROSCOPE</a:t>
            </a:r>
            <a:endParaRPr lang="en-IN" dirty="0"/>
          </a:p>
        </p:txBody>
      </p:sp>
      <p:sp>
        <p:nvSpPr>
          <p:cNvPr id="3" name="Subtitle 2"/>
          <p:cNvSpPr>
            <a:spLocks noGrp="1"/>
          </p:cNvSpPr>
          <p:nvPr>
            <p:ph type="subTitle" idx="1"/>
          </p:nvPr>
        </p:nvSpPr>
        <p:spPr>
          <a:xfrm>
            <a:off x="0" y="1524000"/>
            <a:ext cx="9144000" cy="5334000"/>
          </a:xfrm>
        </p:spPr>
        <p:txBody>
          <a:bodyPr>
            <a:normAutofit lnSpcReduction="10000"/>
          </a:bodyPr>
          <a:lstStyle/>
          <a:p>
            <a:pPr algn="l"/>
            <a:endParaRPr lang="en-IN" sz="2400" dirty="0" smtClean="0">
              <a:solidFill>
                <a:schemeClr val="tx1"/>
              </a:solidFill>
            </a:endParaRPr>
          </a:p>
          <a:p>
            <a:pPr algn="l">
              <a:buFont typeface="Arial" pitchFamily="34" charset="0"/>
              <a:buChar char="•"/>
            </a:pPr>
            <a:r>
              <a:rPr lang="en-IN" sz="2400" dirty="0" smtClean="0">
                <a:solidFill>
                  <a:schemeClr val="tx1"/>
                </a:solidFill>
              </a:rPr>
              <a:t>A gyroscope is a device that can be used to calculate orientation either to help you stick to a particular orientation or to make sure you have changed to the right one. </a:t>
            </a:r>
          </a:p>
          <a:p>
            <a:pPr algn="l">
              <a:buFont typeface="Arial" pitchFamily="34" charset="0"/>
              <a:buChar char="•"/>
            </a:pPr>
            <a:r>
              <a:rPr lang="en-IN" sz="2400" dirty="0" smtClean="0">
                <a:solidFill>
                  <a:schemeClr val="tx1"/>
                </a:solidFill>
              </a:rPr>
              <a:t>Precisely: orientation can be computed from the</a:t>
            </a:r>
          </a:p>
          <a:p>
            <a:pPr algn="l"/>
            <a:r>
              <a:rPr lang="en-IN" sz="2400" dirty="0" smtClean="0">
                <a:solidFill>
                  <a:schemeClr val="tx1"/>
                </a:solidFill>
              </a:rPr>
              <a:t>angular rate that is detected by the gyroscope,</a:t>
            </a:r>
          </a:p>
          <a:p>
            <a:pPr algn="l"/>
            <a:r>
              <a:rPr lang="en-IN" sz="2400" dirty="0" smtClean="0">
                <a:solidFill>
                  <a:schemeClr val="tx1"/>
                </a:solidFill>
              </a:rPr>
              <a:t>expressed in </a:t>
            </a:r>
            <a:r>
              <a:rPr lang="en-IN" sz="2400" dirty="0" err="1" smtClean="0">
                <a:solidFill>
                  <a:schemeClr val="tx1"/>
                </a:solidFill>
              </a:rPr>
              <a:t>rad</a:t>
            </a:r>
            <a:r>
              <a:rPr lang="en-IN" sz="2400" dirty="0" smtClean="0">
                <a:solidFill>
                  <a:schemeClr val="tx1"/>
                </a:solidFill>
              </a:rPr>
              <a:t>/s on 3 axis.</a:t>
            </a:r>
          </a:p>
          <a:p>
            <a:pPr algn="l"/>
            <a:r>
              <a:rPr lang="en-IN" sz="2400" dirty="0" smtClean="0">
                <a:solidFill>
                  <a:schemeClr val="tx1"/>
                </a:solidFill>
              </a:rPr>
              <a:t>An accelerometer measures only the linear </a:t>
            </a:r>
          </a:p>
          <a:p>
            <a:pPr algn="l"/>
            <a:r>
              <a:rPr lang="en-IN" sz="2400" dirty="0" smtClean="0">
                <a:solidFill>
                  <a:schemeClr val="tx1"/>
                </a:solidFill>
              </a:rPr>
              <a:t>acceleration of the device whereas a gyroscope </a:t>
            </a:r>
          </a:p>
          <a:p>
            <a:pPr algn="l"/>
            <a:r>
              <a:rPr lang="en-IN" sz="2400" dirty="0" smtClean="0">
                <a:solidFill>
                  <a:schemeClr val="tx1"/>
                </a:solidFill>
              </a:rPr>
              <a:t>measures the orientation of the device.</a:t>
            </a:r>
          </a:p>
          <a:p>
            <a:pPr algn="l">
              <a:buFont typeface="Arial" pitchFamily="34" charset="0"/>
              <a:buChar char="•"/>
            </a:pPr>
            <a:r>
              <a:rPr lang="en-IN" sz="2400" dirty="0" smtClean="0">
                <a:solidFill>
                  <a:schemeClr val="tx1"/>
                </a:solidFill>
              </a:rPr>
              <a:t> It can sense motion including vertical and horizontal rotation. There are a lot of practical uses of gyroscope especially in mobile games.</a:t>
            </a:r>
            <a:r>
              <a:rPr lang="en-IN" sz="2400" dirty="0" smtClean="0"/>
              <a:t> </a:t>
            </a:r>
            <a:endParaRPr lang="en-IN" sz="2400" dirty="0" smtClean="0">
              <a:solidFill>
                <a:schemeClr val="tx1"/>
              </a:solidFill>
            </a:endParaRPr>
          </a:p>
          <a:p>
            <a:pPr algn="l"/>
            <a:endParaRPr lang="en-IN" sz="2400" dirty="0" smtClean="0">
              <a:solidFill>
                <a:schemeClr val="tx1"/>
              </a:solidFill>
            </a:endParaRPr>
          </a:p>
          <a:p>
            <a:endParaRPr lang="en-IN" sz="2400" dirty="0" smtClean="0">
              <a:solidFill>
                <a:schemeClr val="tx1"/>
              </a:solidFill>
            </a:endParaRPr>
          </a:p>
          <a:p>
            <a:pPr algn="l"/>
            <a:endParaRPr lang="en-IN" sz="2400" dirty="0">
              <a:solidFill>
                <a:schemeClr val="tx1"/>
              </a:solidFill>
            </a:endParaRPr>
          </a:p>
        </p:txBody>
      </p:sp>
      <p:pic>
        <p:nvPicPr>
          <p:cNvPr id="4098" name="Picture 2"/>
          <p:cNvPicPr>
            <a:picLocks noChangeAspect="1" noChangeArrowheads="1"/>
          </p:cNvPicPr>
          <p:nvPr/>
        </p:nvPicPr>
        <p:blipFill>
          <a:blip r:embed="rId2" cstate="print"/>
          <a:srcRect/>
          <a:stretch>
            <a:fillRect/>
          </a:stretch>
        </p:blipFill>
        <p:spPr bwMode="auto">
          <a:xfrm>
            <a:off x="6705600" y="2209800"/>
            <a:ext cx="2286000" cy="17145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143000"/>
          </a:xfrm>
        </p:spPr>
        <p:txBody>
          <a:bodyPr>
            <a:normAutofit/>
          </a:bodyPr>
          <a:lstStyle/>
          <a:p>
            <a:r>
              <a:rPr lang="en-IN" dirty="0" smtClean="0"/>
              <a:t>FUNCTIONING OF GYROSCOPE </a:t>
            </a:r>
            <a:endParaRPr lang="en-IN" dirty="0"/>
          </a:p>
        </p:txBody>
      </p:sp>
      <p:sp>
        <p:nvSpPr>
          <p:cNvPr id="3" name="Subtitle 2"/>
          <p:cNvSpPr>
            <a:spLocks noGrp="1"/>
          </p:cNvSpPr>
          <p:nvPr>
            <p:ph type="subTitle" idx="1"/>
          </p:nvPr>
        </p:nvSpPr>
        <p:spPr>
          <a:xfrm>
            <a:off x="0" y="1295400"/>
            <a:ext cx="9144000" cy="5562600"/>
          </a:xfrm>
        </p:spPr>
        <p:txBody>
          <a:bodyPr>
            <a:normAutofit/>
          </a:bodyPr>
          <a:lstStyle/>
          <a:p>
            <a:pPr algn="l">
              <a:buFont typeface="Arial" pitchFamily="34" charset="0"/>
              <a:buChar char="•"/>
            </a:pPr>
            <a:r>
              <a:rPr lang="en-IN" sz="2400" dirty="0" smtClean="0">
                <a:solidFill>
                  <a:schemeClr val="tx1"/>
                </a:solidFill>
              </a:rPr>
              <a:t>It recognizes all the set of coordinates in (</a:t>
            </a:r>
            <a:r>
              <a:rPr lang="en-IN" sz="2400" dirty="0" err="1" smtClean="0">
                <a:solidFill>
                  <a:schemeClr val="tx1"/>
                </a:solidFill>
              </a:rPr>
              <a:t>x,y,z</a:t>
            </a:r>
            <a:r>
              <a:rPr lang="en-IN" sz="2400" dirty="0" smtClean="0">
                <a:solidFill>
                  <a:schemeClr val="tx1"/>
                </a:solidFill>
              </a:rPr>
              <a:t>) axis and stores it as a data through which when next time the user wants to open it app just compares both the readings and opens the lock.</a:t>
            </a:r>
          </a:p>
          <a:p>
            <a:pPr algn="l">
              <a:buFont typeface="Arial" pitchFamily="34" charset="0"/>
              <a:buChar char="•"/>
            </a:pPr>
            <a:r>
              <a:rPr lang="en-IN" sz="2400" dirty="0" smtClean="0">
                <a:solidFill>
                  <a:schemeClr val="tx1"/>
                </a:solidFill>
              </a:rPr>
              <a:t>The coordinate system of gyroscope is shown in the pictures.</a:t>
            </a:r>
          </a:p>
          <a:p>
            <a:pPr algn="l">
              <a:buFont typeface="Arial" pitchFamily="34" charset="0"/>
              <a:buChar char="•"/>
            </a:pPr>
            <a:endParaRPr lang="en-IN" sz="2400" dirty="0">
              <a:solidFill>
                <a:schemeClr val="tx1"/>
              </a:solidFill>
            </a:endParaRPr>
          </a:p>
        </p:txBody>
      </p:sp>
      <p:pic>
        <p:nvPicPr>
          <p:cNvPr id="5122" name="Picture 2"/>
          <p:cNvPicPr>
            <a:picLocks noChangeAspect="1" noChangeArrowheads="1"/>
          </p:cNvPicPr>
          <p:nvPr/>
        </p:nvPicPr>
        <p:blipFill>
          <a:blip r:embed="rId2"/>
          <a:srcRect/>
          <a:stretch>
            <a:fillRect/>
          </a:stretch>
        </p:blipFill>
        <p:spPr bwMode="auto">
          <a:xfrm>
            <a:off x="228601" y="1219204"/>
            <a:ext cx="2522858" cy="2962275"/>
          </a:xfrm>
          <a:prstGeom prst="rect">
            <a:avLst/>
          </a:prstGeom>
          <a:noFill/>
          <a:ln w="9525">
            <a:noFill/>
            <a:miter lim="800000"/>
            <a:headEnd/>
            <a:tailEnd/>
          </a:ln>
          <a:effectLst/>
        </p:spPr>
      </p:pic>
      <p:pic>
        <p:nvPicPr>
          <p:cNvPr id="5124" name="Picture 4" descr="C:\Users\Admin\Desktop\inerve pro\07.PNG"/>
          <p:cNvPicPr>
            <a:picLocks noChangeAspect="1" noChangeArrowheads="1"/>
          </p:cNvPicPr>
          <p:nvPr/>
        </p:nvPicPr>
        <p:blipFill>
          <a:blip r:embed="rId3"/>
          <a:srcRect/>
          <a:stretch>
            <a:fillRect/>
          </a:stretch>
        </p:blipFill>
        <p:spPr bwMode="auto">
          <a:xfrm>
            <a:off x="6019802" y="1219204"/>
            <a:ext cx="2908755" cy="2728913"/>
          </a:xfrm>
          <a:prstGeom prst="rect">
            <a:avLst/>
          </a:prstGeom>
          <a:noFill/>
        </p:spPr>
      </p:pic>
      <p:pic>
        <p:nvPicPr>
          <p:cNvPr id="5126" name="Picture 6" descr="C:\Users\Admin\Desktop\inerve pro\08.PNG"/>
          <p:cNvPicPr>
            <a:picLocks noChangeAspect="1" noChangeArrowheads="1"/>
          </p:cNvPicPr>
          <p:nvPr/>
        </p:nvPicPr>
        <p:blipFill>
          <a:blip r:embed="rId4"/>
          <a:srcRect/>
          <a:stretch>
            <a:fillRect/>
          </a:stretch>
        </p:blipFill>
        <p:spPr bwMode="auto">
          <a:xfrm>
            <a:off x="3352800" y="1219204"/>
            <a:ext cx="2280402" cy="2652713"/>
          </a:xfrm>
          <a:prstGeom prst="rect">
            <a:avLst/>
          </a:prstGeom>
          <a:no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a:xfrm>
            <a:off x="1357290" y="1500174"/>
            <a:ext cx="6480048" cy="1752600"/>
          </a:xfrm>
        </p:spPr>
        <p:txBody>
          <a:bodyPr anchor="ctr">
            <a:normAutofit/>
          </a:bodyPr>
          <a:lstStyle/>
          <a:p>
            <a:pPr algn="ctr"/>
            <a:r>
              <a:rPr lang="en-IN" sz="4400" b="1" u="sng" dirty="0" smtClean="0"/>
              <a:t>MECHANISM</a:t>
            </a:r>
            <a:endParaRPr lang="en-IN" sz="4400" b="1" u="sng" dirty="0"/>
          </a:p>
        </p:txBody>
      </p:sp>
      <p:pic>
        <p:nvPicPr>
          <p:cNvPr id="28674" name="Picture 2" descr="C:\Users\Admin\Desktop\inerve pro\images.jpg"/>
          <p:cNvPicPr>
            <a:picLocks noChangeAspect="1" noChangeArrowheads="1"/>
          </p:cNvPicPr>
          <p:nvPr/>
        </p:nvPicPr>
        <p:blipFill>
          <a:blip r:embed="rId2"/>
          <a:srcRect/>
          <a:stretch>
            <a:fillRect/>
          </a:stretch>
        </p:blipFill>
        <p:spPr bwMode="auto">
          <a:xfrm>
            <a:off x="214282" y="285728"/>
            <a:ext cx="1676400" cy="1676400"/>
          </a:xfrm>
          <a:prstGeom prst="rect">
            <a:avLst/>
          </a:prstGeom>
          <a:noFill/>
        </p:spPr>
      </p:pic>
      <p:pic>
        <p:nvPicPr>
          <p:cNvPr id="28675" name="Picture 3" descr="C:\Users\Admin\Desktop\inerve pro\download.jpg"/>
          <p:cNvPicPr>
            <a:picLocks noChangeAspect="1" noChangeArrowheads="1"/>
          </p:cNvPicPr>
          <p:nvPr/>
        </p:nvPicPr>
        <p:blipFill>
          <a:blip r:embed="rId3"/>
          <a:srcRect/>
          <a:stretch>
            <a:fillRect/>
          </a:stretch>
        </p:blipFill>
        <p:spPr bwMode="auto">
          <a:xfrm>
            <a:off x="1785918" y="3357562"/>
            <a:ext cx="5643602" cy="3170987"/>
          </a:xfrm>
          <a:prstGeom prst="rect">
            <a:avLst/>
          </a:prstGeom>
          <a:noFill/>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976" y="1"/>
            <a:ext cx="7121768" cy="995363"/>
          </a:xfrm>
        </p:spPr>
        <p:txBody>
          <a:bodyPr anchor="ctr">
            <a:noAutofit/>
          </a:bodyPr>
          <a:lstStyle/>
          <a:p>
            <a:pPr algn="ctr"/>
            <a:r>
              <a:rPr lang="en-US" sz="4000" b="1" dirty="0">
                <a:latin typeface="Times New Roman" panose="02020603050405020304" pitchFamily="18" charset="0"/>
                <a:cs typeface="Times New Roman" panose="02020603050405020304" pitchFamily="18" charset="0"/>
              </a:rPr>
              <a:t>Gesture recognition </a:t>
            </a:r>
            <a:r>
              <a:rPr lang="en-US" sz="4000" b="1" dirty="0" smtClean="0">
                <a:latin typeface="Times New Roman" panose="02020603050405020304" pitchFamily="18" charset="0"/>
                <a:cs typeface="Times New Roman" panose="02020603050405020304" pitchFamily="18" charset="0"/>
              </a:rPr>
              <a:t>process</a:t>
            </a:r>
            <a:endParaRPr lang="en-US" sz="4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629841" y="995364"/>
            <a:ext cx="7886700" cy="4873625"/>
          </a:xfrm>
        </p:spPr>
        <p:txBody>
          <a:bodyPr>
            <a:normAutofit/>
          </a:bodyPr>
          <a:lstStyle/>
          <a:p>
            <a:r>
              <a:rPr lang="en-US" sz="2400" dirty="0">
                <a:latin typeface="Times New Roman" panose="02020603050405020304" pitchFamily="18" charset="0"/>
                <a:cs typeface="Times New Roman" panose="02020603050405020304" pitchFamily="18" charset="0"/>
              </a:rPr>
              <a:t>The gesture recognition process contains preprocessing, feature extraction, and a template matching stage. </a:t>
            </a:r>
            <a:r>
              <a:rPr lang="en-US" sz="2400" dirty="0" smtClean="0">
                <a:latin typeface="Times New Roman" panose="02020603050405020304" pitchFamily="18" charset="0"/>
                <a:cs typeface="Times New Roman" panose="02020603050405020304" pitchFamily="18" charset="0"/>
              </a:rPr>
              <a:t>Figure </a:t>
            </a:r>
            <a:r>
              <a:rPr lang="en-US" sz="2400" dirty="0">
                <a:latin typeface="Times New Roman" panose="02020603050405020304" pitchFamily="18" charset="0"/>
                <a:cs typeface="Times New Roman" panose="02020603050405020304" pitchFamily="18" charset="0"/>
              </a:rPr>
              <a:t>shows the </a:t>
            </a:r>
            <a:r>
              <a:rPr lang="en-US" sz="2400" dirty="0" smtClean="0">
                <a:latin typeface="Times New Roman" panose="02020603050405020304" pitchFamily="18" charset="0"/>
                <a:cs typeface="Times New Roman" panose="02020603050405020304" pitchFamily="18" charset="0"/>
              </a:rPr>
              <a:t>process. In </a:t>
            </a:r>
            <a:r>
              <a:rPr lang="en-US" sz="2400" dirty="0">
                <a:latin typeface="Times New Roman" panose="02020603050405020304" pitchFamily="18" charset="0"/>
                <a:cs typeface="Times New Roman" panose="02020603050405020304" pitchFamily="18" charset="0"/>
              </a:rPr>
              <a:t>the following content, we will analyze the process.</a:t>
            </a:r>
          </a:p>
        </p:txBody>
      </p:sp>
      <p:sp>
        <p:nvSpPr>
          <p:cNvPr id="5" name="Picture Placeholder 2"/>
          <p:cNvSpPr txBox="1">
            <a:spLocks/>
          </p:cNvSpPr>
          <p:nvPr/>
        </p:nvSpPr>
        <p:spPr>
          <a:xfrm>
            <a:off x="3887391" y="995364"/>
            <a:ext cx="4629150" cy="4873625"/>
          </a:xfrm>
          <a:prstGeom prst="rect">
            <a:avLst/>
          </a:prstGeom>
        </p:spPr>
      </p:sp>
      <p:pic>
        <p:nvPicPr>
          <p:cNvPr id="9" name="Picture 8"/>
          <p:cNvPicPr>
            <a:picLocks noChangeAspect="1"/>
          </p:cNvPicPr>
          <p:nvPr/>
        </p:nvPicPr>
        <p:blipFill>
          <a:blip r:embed="rId2"/>
          <a:stretch>
            <a:fillRect/>
          </a:stretch>
        </p:blipFill>
        <p:spPr>
          <a:xfrm>
            <a:off x="1044680" y="2238944"/>
            <a:ext cx="6938563" cy="3690386"/>
          </a:xfrm>
          <a:prstGeom prst="rect">
            <a:avLst/>
          </a:prstGeom>
        </p:spPr>
      </p:pic>
    </p:spTree>
    <p:extLst>
      <p:ext uri="{BB962C8B-B14F-4D97-AF65-F5344CB8AC3E}">
        <p14:creationId xmlns="" xmlns:p14="http://schemas.microsoft.com/office/powerpoint/2010/main" val="38502377"/>
      </p:ext>
    </p:extLst>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557557" cy="634621"/>
          </a:xfrm>
        </p:spPr>
        <p:txBody>
          <a:bodyPr>
            <a:noAutofit/>
          </a:bodyPr>
          <a:lstStyle/>
          <a:p>
            <a:pPr algn="ctr"/>
            <a:r>
              <a:rPr lang="en-US" sz="3600" dirty="0" smtClean="0"/>
              <a:t>Preprocessing</a:t>
            </a:r>
            <a:endParaRPr lang="en-US" sz="3600" dirty="0"/>
          </a:p>
        </p:txBody>
      </p:sp>
      <p:sp>
        <p:nvSpPr>
          <p:cNvPr id="4" name="Text Placeholder 3"/>
          <p:cNvSpPr>
            <a:spLocks noGrp="1"/>
          </p:cNvSpPr>
          <p:nvPr>
            <p:ph type="body" sz="half" idx="2"/>
          </p:nvPr>
        </p:nvSpPr>
        <p:spPr>
          <a:xfrm>
            <a:off x="629841" y="634622"/>
            <a:ext cx="7558816" cy="5234367"/>
          </a:xfrm>
        </p:spPr>
        <p:txBody>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After getting the raw data, data preprocessing is started. We can write a program to send sensor data by network interface using Android devices, and then write a Python* script that will be run on a PC. So we can dynamically get the sensor graphs from the devices. </a:t>
            </a:r>
          </a:p>
          <a:p>
            <a:pPr>
              <a:buFont typeface="Arial" pitchFamily="34" charset="0"/>
              <a:buChar char="•"/>
            </a:pPr>
            <a:r>
              <a:rPr lang="en-US" sz="2400" dirty="0">
                <a:latin typeface="Times New Roman" panose="02020603050405020304" pitchFamily="18" charset="0"/>
                <a:cs typeface="Times New Roman" panose="02020603050405020304" pitchFamily="18" charset="0"/>
              </a:rPr>
              <a:t>In this stage we will remove singularity and as is common we use a filter to cancel noise</a:t>
            </a:r>
            <a:r>
              <a:rPr lang="en-US" sz="2400" dirty="0" smtClean="0">
                <a:latin typeface="Times New Roman" panose="02020603050405020304" pitchFamily="18" charset="0"/>
                <a:cs typeface="Times New Roman" panose="02020603050405020304" pitchFamily="18" charset="0"/>
              </a:rPr>
              <a:t>.</a:t>
            </a:r>
          </a:p>
          <a:p>
            <a:pPr>
              <a:buFont typeface="Arial"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graph shows that </a:t>
            </a:r>
            <a:r>
              <a:rPr lang="en-US" sz="2400" dirty="0" smtClean="0">
                <a:latin typeface="Times New Roman" panose="02020603050405020304" pitchFamily="18" charset="0"/>
                <a:cs typeface="Times New Roman" panose="02020603050405020304" pitchFamily="18" charset="0"/>
              </a:rPr>
              <a:t>the</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 is turned </a:t>
            </a:r>
            <a:r>
              <a:rPr lang="en-US" sz="2400" dirty="0" smtClean="0">
                <a:latin typeface="Times New Roman" panose="02020603050405020304" pitchFamily="18" charset="0"/>
                <a:cs typeface="Times New Roman" panose="02020603050405020304" pitchFamily="18" charset="0"/>
              </a:rPr>
              <a:t>90, </a:t>
            </a:r>
            <a:r>
              <a:rPr lang="en-US" sz="2400" dirty="0">
                <a:latin typeface="Times New Roman" panose="02020603050405020304" pitchFamily="18" charset="0"/>
                <a:cs typeface="Times New Roman" panose="02020603050405020304" pitchFamily="18" charset="0"/>
              </a:rPr>
              <a:t>and then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turned </a:t>
            </a:r>
            <a:r>
              <a:rPr lang="en-US" sz="2400" dirty="0">
                <a:latin typeface="Times New Roman" panose="02020603050405020304" pitchFamily="18" charset="0"/>
                <a:cs typeface="Times New Roman" panose="02020603050405020304" pitchFamily="18" charset="0"/>
              </a:rPr>
              <a:t>back to </a:t>
            </a:r>
            <a:r>
              <a:rPr lang="en-US" sz="2400" dirty="0" smtClean="0">
                <a:latin typeface="Times New Roman" panose="02020603050405020304" pitchFamily="18" charset="0"/>
                <a:cs typeface="Times New Roman" panose="02020603050405020304" pitchFamily="18" charset="0"/>
              </a:rPr>
              <a:t>the</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initial position. </a:t>
            </a:r>
          </a:p>
          <a:p>
            <a:endParaRPr lang="en-US" dirty="0"/>
          </a:p>
        </p:txBody>
      </p:sp>
      <p:pic>
        <p:nvPicPr>
          <p:cNvPr id="5" name="Picture 4"/>
          <p:cNvPicPr/>
          <p:nvPr/>
        </p:nvPicPr>
        <p:blipFill>
          <a:blip r:embed="rId2"/>
          <a:stretch>
            <a:fillRect/>
          </a:stretch>
        </p:blipFill>
        <p:spPr>
          <a:xfrm>
            <a:off x="4384343" y="2883877"/>
            <a:ext cx="4759657" cy="3974123"/>
          </a:xfrm>
          <a:prstGeom prst="rect">
            <a:avLst/>
          </a:prstGeom>
        </p:spPr>
      </p:pic>
    </p:spTree>
    <p:extLst>
      <p:ext uri="{BB962C8B-B14F-4D97-AF65-F5344CB8AC3E}">
        <p14:creationId xmlns="" xmlns:p14="http://schemas.microsoft.com/office/powerpoint/2010/main" val="380959123"/>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70598"/>
            <a:ext cx="7536455" cy="511791"/>
          </a:xfrm>
        </p:spPr>
        <p:txBody>
          <a:bodyPr anchor="ctr">
            <a:noAutofit/>
          </a:bodyPr>
          <a:lstStyle/>
          <a:p>
            <a:pPr algn="ctr"/>
            <a:r>
              <a:rPr lang="en-US" sz="3600" b="1" dirty="0"/>
              <a:t>Feature </a:t>
            </a:r>
            <a:r>
              <a:rPr lang="en-US" sz="3600" b="1" dirty="0" smtClean="0"/>
              <a:t>extraction</a:t>
            </a:r>
            <a:endParaRPr lang="en-US" sz="3600" dirty="0"/>
          </a:p>
        </p:txBody>
      </p:sp>
      <p:sp>
        <p:nvSpPr>
          <p:cNvPr id="4" name="Text Placeholder 3"/>
          <p:cNvSpPr>
            <a:spLocks noGrp="1"/>
          </p:cNvSpPr>
          <p:nvPr>
            <p:ph type="body" sz="half" idx="2"/>
          </p:nvPr>
        </p:nvSpPr>
        <p:spPr>
          <a:xfrm>
            <a:off x="629842" y="791570"/>
            <a:ext cx="7794239" cy="5077418"/>
          </a:xfrm>
        </p:spPr>
        <p:txBody>
          <a:bodyPr anchor="ctr">
            <a:norm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A sensor may contain some signal noise that can affect the recognition results. For example, FAR (False Acceptance Rate) and FRR (False Rejection Rates) show rates of recognition rejection. By using different sensors data fusion we can get more accurate recognition results. </a:t>
            </a:r>
            <a:r>
              <a:rPr lang="en-US" sz="2400" b="1" dirty="0">
                <a:latin typeface="Times New Roman" panose="02020603050405020304" pitchFamily="18" charset="0"/>
                <a:cs typeface="Times New Roman" panose="02020603050405020304" pitchFamily="18" charset="0"/>
              </a:rPr>
              <a:t>Sensor fusion has been applied in many mobile devices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accelerometer and magnetometer are very easily interfered with by EMI. We usually need to calibrate these sensors.</a:t>
            </a:r>
          </a:p>
          <a:p>
            <a:pPr>
              <a:buFont typeface="Arial" pitchFamily="34" charset="0"/>
              <a:buChar char="•"/>
            </a:pPr>
            <a:r>
              <a:rPr lang="en-US" sz="2400" dirty="0">
                <a:latin typeface="Times New Roman" panose="02020603050405020304" pitchFamily="18" charset="0"/>
                <a:cs typeface="Times New Roman" panose="02020603050405020304" pitchFamily="18" charset="0"/>
              </a:rPr>
              <a:t>Features contain max/min value, peak and valley, we can extract these data to enter the next step.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87834913"/>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97893"/>
            <a:ext cx="7198831" cy="675565"/>
          </a:xfrm>
        </p:spPr>
        <p:txBody>
          <a:bodyPr>
            <a:normAutofit/>
          </a:bodyPr>
          <a:lstStyle/>
          <a:p>
            <a:pPr algn="ctr"/>
            <a:r>
              <a:rPr lang="en-US" sz="3600" dirty="0">
                <a:latin typeface="Times New Roman" panose="02020603050405020304" pitchFamily="18" charset="0"/>
                <a:cs typeface="Times New Roman" panose="02020603050405020304" pitchFamily="18" charset="0"/>
              </a:rPr>
              <a:t>Template</a:t>
            </a:r>
            <a:r>
              <a:rPr lang="en-US" sz="3600" b="1" dirty="0"/>
              <a:t> </a:t>
            </a:r>
            <a:r>
              <a:rPr lang="en-US" sz="3600" b="1" dirty="0" smtClean="0"/>
              <a:t>Matching</a:t>
            </a:r>
            <a:endParaRPr lang="en-US" sz="3600" dirty="0"/>
          </a:p>
        </p:txBody>
      </p:sp>
      <p:sp>
        <p:nvSpPr>
          <p:cNvPr id="4" name="Text Placeholder 3"/>
          <p:cNvSpPr>
            <a:spLocks noGrp="1"/>
          </p:cNvSpPr>
          <p:nvPr>
            <p:ph type="body" sz="half" idx="2"/>
          </p:nvPr>
        </p:nvSpPr>
        <p:spPr>
          <a:xfrm>
            <a:off x="629842" y="982640"/>
            <a:ext cx="7835183" cy="4886349"/>
          </a:xfrm>
        </p:spPr>
        <p:txBody>
          <a:bodyPr/>
          <a:lstStyle/>
          <a:p>
            <a:pPr>
              <a:lnSpc>
                <a:spcPct val="70000"/>
              </a:lnSpc>
            </a:pPr>
            <a:r>
              <a:rPr lang="en-US" sz="2400" dirty="0">
                <a:latin typeface="Times New Roman" panose="02020603050405020304" pitchFamily="18" charset="0"/>
                <a:cs typeface="Times New Roman" panose="02020603050405020304" pitchFamily="18" charset="0"/>
              </a:rPr>
              <a:t>By simply analyzing the graph of the accelerometer sensor, we find that: </a:t>
            </a:r>
          </a:p>
          <a:p>
            <a:pPr lvl="0">
              <a:lnSpc>
                <a:spcPct val="70000"/>
              </a:lnSpc>
            </a:pPr>
            <a:r>
              <a:rPr lang="en-US" sz="2400" dirty="0" smtClean="0">
                <a:latin typeface="Times New Roman" panose="02020603050405020304" pitchFamily="18" charset="0"/>
                <a:cs typeface="Times New Roman" panose="02020603050405020304" pitchFamily="18" charset="0"/>
              </a:rPr>
              <a:t>1. A </a:t>
            </a:r>
            <a:r>
              <a:rPr lang="en-US" sz="2400" dirty="0">
                <a:latin typeface="Times New Roman" panose="02020603050405020304" pitchFamily="18" charset="0"/>
                <a:cs typeface="Times New Roman" panose="02020603050405020304" pitchFamily="18" charset="0"/>
              </a:rPr>
              <a:t>typical left flick gesture contains two valleys and one peak</a:t>
            </a:r>
          </a:p>
          <a:p>
            <a:pPr lvl="0">
              <a:lnSpc>
                <a:spcPct val="70000"/>
              </a:lnSpc>
            </a:pPr>
            <a:r>
              <a:rPr lang="en-US" sz="2400" dirty="0" smtClean="0">
                <a:latin typeface="Times New Roman" panose="02020603050405020304" pitchFamily="18" charset="0"/>
                <a:cs typeface="Times New Roman" panose="02020603050405020304" pitchFamily="18" charset="0"/>
              </a:rPr>
              <a:t>2. A </a:t>
            </a:r>
            <a:r>
              <a:rPr lang="en-US" sz="2400" dirty="0">
                <a:latin typeface="Times New Roman" panose="02020603050405020304" pitchFamily="18" charset="0"/>
                <a:cs typeface="Times New Roman" panose="02020603050405020304" pitchFamily="18" charset="0"/>
              </a:rPr>
              <a:t>typical left flick twice gesture contains three valleys and two peaks</a:t>
            </a:r>
          </a:p>
          <a:p>
            <a:pPr>
              <a:lnSpc>
                <a:spcPct val="70000"/>
              </a:lnSpc>
            </a:pPr>
            <a:endParaRPr lang="en-US" dirty="0">
              <a:latin typeface="Times New Roman" panose="02020603050405020304" pitchFamily="18" charset="0"/>
              <a:cs typeface="Times New Roman" panose="02020603050405020304" pitchFamily="18" charset="0"/>
            </a:endParaRPr>
          </a:p>
        </p:txBody>
      </p:sp>
      <p:pic>
        <p:nvPicPr>
          <p:cNvPr id="5" name="Picture 4" descr="C:\Users\Admin\Desktop\inerve pro\06.PNG"/>
          <p:cNvPicPr/>
          <p:nvPr/>
        </p:nvPicPr>
        <p:blipFill>
          <a:blip r:embed="rId2"/>
          <a:srcRect/>
          <a:stretch>
            <a:fillRect/>
          </a:stretch>
        </p:blipFill>
        <p:spPr bwMode="auto">
          <a:xfrm>
            <a:off x="2143108" y="2214554"/>
            <a:ext cx="4938615" cy="3423010"/>
          </a:xfrm>
          <a:prstGeom prst="rect">
            <a:avLst/>
          </a:prstGeom>
          <a:noFill/>
        </p:spPr>
      </p:pic>
      <p:sp>
        <p:nvSpPr>
          <p:cNvPr id="6" name="TextBox 5"/>
          <p:cNvSpPr txBox="1"/>
          <p:nvPr/>
        </p:nvSpPr>
        <p:spPr>
          <a:xfrm>
            <a:off x="726744" y="5540855"/>
            <a:ext cx="6817057" cy="1107996"/>
          </a:xfrm>
          <a:prstGeom prst="rect">
            <a:avLst/>
          </a:prstGeom>
          <a:noFill/>
        </p:spPr>
        <p:txBody>
          <a:bodyPr wrap="square" rtlCol="0">
            <a:spAutoFit/>
          </a:bodyPr>
          <a:lstStyle/>
          <a:p>
            <a:r>
              <a:rPr lang="en-US" sz="2400" dirty="0"/>
              <a:t>This implies that we can design very simple state machine-based flick gesture recognition. </a:t>
            </a:r>
          </a:p>
          <a:p>
            <a:endParaRPr lang="en-US" dirty="0"/>
          </a:p>
        </p:txBody>
      </p:sp>
    </p:spTree>
    <p:extLst>
      <p:ext uri="{BB962C8B-B14F-4D97-AF65-F5344CB8AC3E}">
        <p14:creationId xmlns="" xmlns:p14="http://schemas.microsoft.com/office/powerpoint/2010/main" val="3526376664"/>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7686" y="532264"/>
            <a:ext cx="7635923" cy="5882185"/>
          </a:xfrm>
        </p:spPr>
        <p:txBody>
          <a:bodyPr anchor="t"/>
          <a:lstStyle/>
          <a:p>
            <a:pPr algn="l"/>
            <a:r>
              <a:rPr lang="en-US" sz="3600" dirty="0" smtClean="0"/>
              <a:t>                    IMPLEMENTATION</a:t>
            </a:r>
          </a:p>
          <a:p>
            <a:pPr algn="l"/>
            <a:endParaRPr lang="en-US" dirty="0" smtClean="0"/>
          </a:p>
          <a:p>
            <a:pPr algn="l"/>
            <a:r>
              <a:rPr lang="en-US" dirty="0" smtClean="0"/>
              <a:t>There </a:t>
            </a:r>
            <a:r>
              <a:rPr lang="en-US" dirty="0"/>
              <a:t>are two ways in which this idea can be implemented. Both the ways will use all of the readings provided by sensors. The ways are divided on the basis of availability of fingerprint scanner</a:t>
            </a:r>
            <a:r>
              <a:rPr lang="en-US" dirty="0" smtClean="0"/>
              <a:t>.</a:t>
            </a:r>
            <a:endParaRPr lang="en-US" dirty="0"/>
          </a:p>
          <a:p>
            <a:pPr marL="342900" indent="-342900" algn="l">
              <a:buAutoNum type="arabicPeriod"/>
            </a:pPr>
            <a:r>
              <a:rPr lang="en-US" dirty="0"/>
              <a:t>Device with fingerprint scanner- In this, one has to apply motion gesture while fingerprint scanner is scanning index finger.</a:t>
            </a:r>
          </a:p>
          <a:p>
            <a:pPr marL="342900" indent="-342900" algn="l">
              <a:buAutoNum type="arabicPeriod"/>
            </a:pPr>
            <a:r>
              <a:rPr lang="en-US" dirty="0"/>
              <a:t>Device without fingerprint scanner- </a:t>
            </a:r>
            <a:r>
              <a:rPr lang="en-US" dirty="0" smtClean="0"/>
              <a:t>In </a:t>
            </a:r>
            <a:r>
              <a:rPr lang="en-US" dirty="0"/>
              <a:t>this one has to apply motion gesture while holding phone in such a way that </a:t>
            </a:r>
            <a:r>
              <a:rPr lang="en-US" dirty="0" err="1"/>
              <a:t>atleast</a:t>
            </a:r>
            <a:r>
              <a:rPr lang="en-US" dirty="0"/>
              <a:t> four fingers should touch </a:t>
            </a:r>
            <a:r>
              <a:rPr lang="en-US" dirty="0" smtClean="0"/>
              <a:t>screen. This method is based </a:t>
            </a:r>
            <a:r>
              <a:rPr lang="en-US" dirty="0"/>
              <a:t>on the relative positions of </a:t>
            </a:r>
            <a:r>
              <a:rPr lang="en-US" dirty="0" smtClean="0"/>
              <a:t>fingers </a:t>
            </a:r>
            <a:r>
              <a:rPr lang="en-US" dirty="0"/>
              <a:t>and their surface </a:t>
            </a:r>
            <a:r>
              <a:rPr lang="en-US" dirty="0" smtClean="0"/>
              <a:t>area.</a:t>
            </a:r>
            <a:endParaRPr lang="en-US" dirty="0"/>
          </a:p>
          <a:p>
            <a:pPr algn="l"/>
            <a:endParaRPr lang="en-US" dirty="0" smtClean="0"/>
          </a:p>
          <a:p>
            <a:pPr algn="l"/>
            <a:r>
              <a:rPr lang="en-US" dirty="0" smtClean="0"/>
              <a:t>Based </a:t>
            </a:r>
            <a:r>
              <a:rPr lang="en-US" dirty="0"/>
              <a:t>on the values obtained by a certain motion gesture and finger print or relative positions of fingers on screen and their surface areas, the app would be able to identify a genuine user.   </a:t>
            </a:r>
          </a:p>
          <a:p>
            <a:pPr algn="l"/>
            <a:endParaRPr lang="en-US" dirty="0"/>
          </a:p>
        </p:txBody>
      </p:sp>
    </p:spTree>
    <p:extLst>
      <p:ext uri="{BB962C8B-B14F-4D97-AF65-F5344CB8AC3E}">
        <p14:creationId xmlns="" xmlns:p14="http://schemas.microsoft.com/office/powerpoint/2010/main" val="4130985558"/>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0" y="6857999"/>
            <a:ext cx="9144000" cy="45719"/>
          </a:xfrm>
        </p:spPr>
        <p:txBody>
          <a:bodyPr anchor="ctr">
            <a:normAutofit fontScale="90000"/>
          </a:bodyPr>
          <a:lstStyle/>
          <a:p>
            <a:pPr algn="ctr"/>
            <a:endParaRPr lang="en-IN" dirty="0"/>
          </a:p>
        </p:txBody>
      </p:sp>
      <p:sp>
        <p:nvSpPr>
          <p:cNvPr id="3" name="Subtitle 2"/>
          <p:cNvSpPr>
            <a:spLocks noGrp="1"/>
          </p:cNvSpPr>
          <p:nvPr>
            <p:ph type="subTitle" idx="1"/>
          </p:nvPr>
        </p:nvSpPr>
        <p:spPr>
          <a:xfrm>
            <a:off x="1571604" y="2500306"/>
            <a:ext cx="6480048" cy="1752600"/>
          </a:xfrm>
        </p:spPr>
        <p:txBody>
          <a:bodyPr anchor="ctr">
            <a:normAutofit/>
          </a:bodyPr>
          <a:lstStyle/>
          <a:p>
            <a:pPr algn="ctr"/>
            <a:r>
              <a:rPr lang="en-IN" sz="4400" b="1" dirty="0" smtClean="0"/>
              <a:t>FUTURE PERSECTIVES</a:t>
            </a:r>
            <a:endParaRPr lang="en-IN" sz="4400" b="1" dirty="0"/>
          </a:p>
        </p:txBody>
      </p:sp>
      <p:pic>
        <p:nvPicPr>
          <p:cNvPr id="29698" name="Picture 2" descr="C:\Users\Admin\Desktop\inerve pro\download (2).jpg"/>
          <p:cNvPicPr>
            <a:picLocks noChangeAspect="1" noChangeArrowheads="1"/>
          </p:cNvPicPr>
          <p:nvPr/>
        </p:nvPicPr>
        <p:blipFill>
          <a:blip r:embed="rId2"/>
          <a:srcRect/>
          <a:stretch>
            <a:fillRect/>
          </a:stretch>
        </p:blipFill>
        <p:spPr bwMode="auto">
          <a:xfrm>
            <a:off x="0" y="214290"/>
            <a:ext cx="3429024" cy="2281860"/>
          </a:xfrm>
          <a:prstGeom prst="rect">
            <a:avLst/>
          </a:prstGeom>
          <a:noFill/>
        </p:spPr>
      </p:pic>
      <p:pic>
        <p:nvPicPr>
          <p:cNvPr id="29699" name="Picture 3" descr="C:\Users\Admin\Desktop\inerve pro\download (1).jpg"/>
          <p:cNvPicPr>
            <a:picLocks noChangeAspect="1" noChangeArrowheads="1"/>
          </p:cNvPicPr>
          <p:nvPr/>
        </p:nvPicPr>
        <p:blipFill>
          <a:blip r:embed="rId3"/>
          <a:srcRect/>
          <a:stretch>
            <a:fillRect/>
          </a:stretch>
        </p:blipFill>
        <p:spPr bwMode="auto">
          <a:xfrm>
            <a:off x="0" y="4071942"/>
            <a:ext cx="3357554" cy="2635680"/>
          </a:xfrm>
          <a:prstGeom prst="rect">
            <a:avLst/>
          </a:prstGeom>
          <a:noFill/>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s://s-media-cache-ak0.pinimg.com/236x/07/2b/47/072b47b46b5de9df324234e45c68953b.jpg"/>
          <p:cNvPicPr>
            <a:picLocks noChangeAspect="1" noChangeArrowheads="1"/>
          </p:cNvPicPr>
          <p:nvPr/>
        </p:nvPicPr>
        <p:blipFill>
          <a:blip r:embed="rId2"/>
          <a:srcRect/>
          <a:stretch>
            <a:fillRect/>
          </a:stretch>
        </p:blipFill>
        <p:spPr bwMode="auto">
          <a:xfrm>
            <a:off x="6786578" y="0"/>
            <a:ext cx="2676495" cy="3390984"/>
          </a:xfrm>
          <a:prstGeom prst="rect">
            <a:avLst/>
          </a:prstGeom>
          <a:noFill/>
        </p:spPr>
      </p:pic>
      <p:sp>
        <p:nvSpPr>
          <p:cNvPr id="4" name="Rectangle 3"/>
          <p:cNvSpPr/>
          <p:nvPr/>
        </p:nvSpPr>
        <p:spPr>
          <a:xfrm>
            <a:off x="-785850" y="285728"/>
            <a:ext cx="9144064" cy="1107996"/>
          </a:xfrm>
          <a:prstGeom prst="rect">
            <a:avLst/>
          </a:prstGeom>
          <a:noFill/>
        </p:spPr>
        <p:txBody>
          <a:bodyPr wrap="square" lIns="91440" tIns="45720" rIns="91440" bIns="45720">
            <a:spAutoFit/>
          </a:bodyPr>
          <a:lstStyle/>
          <a:p>
            <a:pPr algn="ctr"/>
            <a:r>
              <a:rPr lang="en-US" sz="6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PROBLEM !!</a:t>
            </a: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8" name="TextBox 7"/>
          <p:cNvSpPr txBox="1"/>
          <p:nvPr/>
        </p:nvSpPr>
        <p:spPr>
          <a:xfrm>
            <a:off x="357158" y="1357298"/>
            <a:ext cx="7429552" cy="3170099"/>
          </a:xfrm>
          <a:prstGeom prst="rect">
            <a:avLst/>
          </a:prstGeom>
          <a:noFill/>
        </p:spPr>
        <p:txBody>
          <a:bodyPr wrap="square" rtlCol="0">
            <a:spAutoFit/>
          </a:bodyPr>
          <a:lstStyle/>
          <a:p>
            <a:pPr>
              <a:buFont typeface="Wingdings" pitchFamily="2" charset="2"/>
              <a:buChar char="Ø"/>
            </a:pPr>
            <a:r>
              <a:rPr lang="en-IN" sz="2000" dirty="0" smtClean="0"/>
              <a:t>People have so much of new ideas prompting in their mind and there are so many people who want to work securely without inviting </a:t>
            </a:r>
            <a:r>
              <a:rPr lang="en-IN" sz="2000" dirty="0" err="1" smtClean="0"/>
              <a:t>backbitching</a:t>
            </a:r>
            <a:r>
              <a:rPr lang="en-IN" sz="2000" dirty="0" smtClean="0"/>
              <a:t>  from any friend or anyone closer who tries to be polite </a:t>
            </a:r>
            <a:r>
              <a:rPr lang="en-IN" sz="2000" dirty="0" err="1" smtClean="0"/>
              <a:t>infront</a:t>
            </a:r>
            <a:r>
              <a:rPr lang="en-IN" sz="2000" dirty="0" smtClean="0"/>
              <a:t> and  check’s your personal information or project  on which you are working so hard just in the name of friend , steal’s  your idea and gets it patent on his name .</a:t>
            </a:r>
          </a:p>
          <a:p>
            <a:r>
              <a:rPr lang="en-IN" sz="2000" dirty="0" smtClean="0"/>
              <a:t>A Real Innovator can understand the pain  of such ditching.</a:t>
            </a:r>
          </a:p>
          <a:p>
            <a:pPr algn="ctr"/>
            <a:r>
              <a:rPr lang="en-IN" sz="2000" dirty="0" smtClean="0"/>
              <a:t>OR</a:t>
            </a:r>
          </a:p>
          <a:p>
            <a:pPr>
              <a:buFont typeface="Wingdings" pitchFamily="2" charset="2"/>
              <a:buChar char="Ø"/>
            </a:pPr>
            <a:r>
              <a:rPr lang="en-IN" sz="2000" dirty="0" smtClean="0"/>
              <a:t>Your family members wants to check your phone and you just don’t want them to do  so  as they may take the things in wrong way. </a:t>
            </a:r>
            <a:endParaRPr lang="en-IN" sz="2000" dirty="0"/>
          </a:p>
        </p:txBody>
      </p:sp>
      <p:sp>
        <p:nvSpPr>
          <p:cNvPr id="10" name="Rectangle 9"/>
          <p:cNvSpPr/>
          <p:nvPr/>
        </p:nvSpPr>
        <p:spPr>
          <a:xfrm>
            <a:off x="0" y="4857760"/>
            <a:ext cx="8757526" cy="1754326"/>
          </a:xfrm>
          <a:prstGeom prst="rect">
            <a:avLst/>
          </a:prstGeom>
          <a:noFill/>
        </p:spPr>
        <p:txBody>
          <a:bodyPr wrap="non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AND YOU CAN’T EVEN SAY </a:t>
            </a:r>
          </a:p>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NO TO THEM!!!</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https://thumbs.dreamstime.com/z/got-idea-young-busines-woman-pointing-her-finger-as-has-solution-36303513.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600201"/>
            <a:ext cx="7467600" cy="2692896"/>
          </a:xfrm>
        </p:spPr>
        <p:txBody>
          <a:bodyPr>
            <a:noAutofit/>
          </a:bodyPr>
          <a:lstStyle/>
          <a:p>
            <a:r>
              <a:rPr lang="en-IN" sz="4000" dirty="0" smtClean="0">
                <a:solidFill>
                  <a:srgbClr val="C00000"/>
                </a:solidFill>
              </a:rPr>
              <a:t>New method of unlocking phone .</a:t>
            </a:r>
          </a:p>
          <a:p>
            <a:r>
              <a:rPr lang="en-IN" sz="4000" dirty="0" smtClean="0">
                <a:solidFill>
                  <a:srgbClr val="C00000"/>
                </a:solidFill>
              </a:rPr>
              <a:t>All you need to do is enter a gesture/moment which will store your values using Magnetometer Accelerometer and Gyroscope.</a:t>
            </a:r>
          </a:p>
        </p:txBody>
      </p:sp>
      <p:sp>
        <p:nvSpPr>
          <p:cNvPr id="4" name="Rectangle 3"/>
          <p:cNvSpPr/>
          <p:nvPr/>
        </p:nvSpPr>
        <p:spPr>
          <a:xfrm>
            <a:off x="642910" y="214290"/>
            <a:ext cx="6858048" cy="1323439"/>
          </a:xfrm>
          <a:prstGeom prst="rect">
            <a:avLst/>
          </a:prstGeom>
          <a:noFill/>
        </p:spPr>
        <p:txBody>
          <a:bodyPr wrap="square" lIns="91440" tIns="45720" rIns="91440" bIns="45720">
            <a:spAutoFit/>
          </a:bodyPr>
          <a:lstStyle/>
          <a:p>
            <a:pPr algn="ctr"/>
            <a:r>
              <a:rPr lang="en-IN" sz="8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SOLUTION</a:t>
            </a:r>
            <a:r>
              <a:rPr lang="en-IN" sz="60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endParaRPr lang="en-IN" sz="6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4357687" y="1142984"/>
          <a:ext cx="4786314" cy="3483537"/>
        </p:xfrm>
        <a:graphic>
          <a:graphicData uri="http://schemas.openxmlformats.org/presentationml/2006/ole">
            <p:oleObj spid="_x0000_s1026" name="Picture" r:id="rId3" imgW="5904762" imgH="3933333" progId="StaticMetafile">
              <p:embed/>
            </p:oleObj>
          </a:graphicData>
        </a:graphic>
      </p:graphicFrame>
      <p:sp>
        <p:nvSpPr>
          <p:cNvPr id="5" name="Title 4"/>
          <p:cNvSpPr>
            <a:spLocks noGrp="1"/>
          </p:cNvSpPr>
          <p:nvPr>
            <p:ph type="title"/>
          </p:nvPr>
        </p:nvSpPr>
        <p:spPr/>
        <p:txBody>
          <a:bodyPr/>
          <a:lstStyle/>
          <a:p>
            <a:endParaRPr lang="en-IN"/>
          </a:p>
        </p:txBody>
      </p:sp>
      <p:sp>
        <p:nvSpPr>
          <p:cNvPr id="3" name="Content Placeholder 2"/>
          <p:cNvSpPr>
            <a:spLocks noGrp="1"/>
          </p:cNvSpPr>
          <p:nvPr>
            <p:ph idx="1"/>
          </p:nvPr>
        </p:nvSpPr>
        <p:spPr>
          <a:xfrm>
            <a:off x="0" y="1700808"/>
            <a:ext cx="7467600" cy="4525963"/>
          </a:xfrm>
        </p:spPr>
        <p:txBody>
          <a:bodyPr>
            <a:normAutofit fontScale="77500" lnSpcReduction="20000"/>
          </a:bodyPr>
          <a:lstStyle/>
          <a:p>
            <a:pPr>
              <a:buNone/>
            </a:pPr>
            <a:r>
              <a:rPr lang="en-IN" dirty="0" smtClean="0">
                <a:solidFill>
                  <a:srgbClr val="FF0000"/>
                </a:solidFill>
              </a:rPr>
              <a:t>Every lock has a key......</a:t>
            </a:r>
          </a:p>
          <a:p>
            <a:pPr>
              <a:buNone/>
            </a:pPr>
            <a:r>
              <a:rPr lang="en-IN" dirty="0" smtClean="0">
                <a:solidFill>
                  <a:srgbClr val="FF0000"/>
                </a:solidFill>
              </a:rPr>
              <a:t>and everyone knows that it </a:t>
            </a:r>
          </a:p>
          <a:p>
            <a:pPr>
              <a:buNone/>
            </a:pPr>
            <a:r>
              <a:rPr lang="en-IN" dirty="0" smtClean="0">
                <a:solidFill>
                  <a:srgbClr val="FF0000"/>
                </a:solidFill>
              </a:rPr>
              <a:t>exits.</a:t>
            </a:r>
          </a:p>
          <a:p>
            <a:pPr>
              <a:buNone/>
            </a:pPr>
            <a:r>
              <a:rPr lang="en-IN" u="sng" dirty="0" smtClean="0">
                <a:solidFill>
                  <a:srgbClr val="FF0000"/>
                </a:solidFill>
              </a:rPr>
              <a:t>but what if we can hide the key</a:t>
            </a:r>
          </a:p>
          <a:p>
            <a:pPr>
              <a:buNone/>
            </a:pPr>
            <a:r>
              <a:rPr lang="en-IN" u="sng" dirty="0" smtClean="0">
                <a:solidFill>
                  <a:srgbClr val="FF0000"/>
                </a:solidFill>
              </a:rPr>
              <a:t>and the lock itself?????.</a:t>
            </a:r>
            <a:endParaRPr lang="en-IN" dirty="0" smtClean="0">
              <a:solidFill>
                <a:srgbClr val="FF0000"/>
              </a:solidFill>
            </a:endParaRPr>
          </a:p>
          <a:p>
            <a:pPr>
              <a:buNone/>
            </a:pPr>
            <a:r>
              <a:rPr lang="en-IN" dirty="0" smtClean="0">
                <a:solidFill>
                  <a:srgbClr val="FF0000"/>
                </a:solidFill>
              </a:rPr>
              <a:t>In everyone’s life there </a:t>
            </a:r>
            <a:r>
              <a:rPr lang="en-IN" dirty="0" smtClean="0">
                <a:solidFill>
                  <a:srgbClr val="FF0000"/>
                </a:solidFill>
              </a:rPr>
              <a:t>comes</a:t>
            </a:r>
          </a:p>
          <a:p>
            <a:pPr>
              <a:buNone/>
            </a:pPr>
            <a:r>
              <a:rPr lang="en-IN" dirty="0" smtClean="0">
                <a:solidFill>
                  <a:srgbClr val="FF0000"/>
                </a:solidFill>
              </a:rPr>
              <a:t> </a:t>
            </a:r>
            <a:r>
              <a:rPr lang="en-IN" dirty="0" smtClean="0">
                <a:solidFill>
                  <a:srgbClr val="FF0000"/>
                </a:solidFill>
              </a:rPr>
              <a:t>a situation </a:t>
            </a:r>
            <a:r>
              <a:rPr lang="en-IN" dirty="0" err="1" smtClean="0">
                <a:solidFill>
                  <a:srgbClr val="FF0000"/>
                </a:solidFill>
              </a:rPr>
              <a:t>whenpeople</a:t>
            </a:r>
            <a:r>
              <a:rPr lang="en-IN" dirty="0" smtClean="0">
                <a:solidFill>
                  <a:srgbClr val="FF0000"/>
                </a:solidFill>
              </a:rPr>
              <a:t> </a:t>
            </a:r>
            <a:r>
              <a:rPr lang="en-IN" dirty="0" smtClean="0">
                <a:solidFill>
                  <a:srgbClr val="FF0000"/>
                </a:solidFill>
              </a:rPr>
              <a:t>who </a:t>
            </a:r>
            <a:endParaRPr lang="en-IN" dirty="0" smtClean="0">
              <a:solidFill>
                <a:srgbClr val="FF0000"/>
              </a:solidFill>
            </a:endParaRPr>
          </a:p>
          <a:p>
            <a:pPr>
              <a:buNone/>
            </a:pPr>
            <a:r>
              <a:rPr lang="en-IN" dirty="0" smtClean="0">
                <a:solidFill>
                  <a:srgbClr val="FF0000"/>
                </a:solidFill>
              </a:rPr>
              <a:t>are </a:t>
            </a:r>
            <a:r>
              <a:rPr lang="en-IN" dirty="0" smtClean="0">
                <a:solidFill>
                  <a:srgbClr val="FF0000"/>
                </a:solidFill>
              </a:rPr>
              <a:t>closer to us and important </a:t>
            </a:r>
            <a:endParaRPr lang="en-IN" dirty="0" smtClean="0">
              <a:solidFill>
                <a:srgbClr val="FF0000"/>
              </a:solidFill>
            </a:endParaRPr>
          </a:p>
          <a:p>
            <a:pPr>
              <a:buNone/>
            </a:pPr>
            <a:r>
              <a:rPr lang="en-IN" dirty="0" smtClean="0">
                <a:solidFill>
                  <a:srgbClr val="FF0000"/>
                </a:solidFill>
              </a:rPr>
              <a:t>to us gets </a:t>
            </a:r>
            <a:r>
              <a:rPr lang="en-IN" dirty="0" smtClean="0">
                <a:solidFill>
                  <a:srgbClr val="FF0000"/>
                </a:solidFill>
              </a:rPr>
              <a:t>to know that we are </a:t>
            </a:r>
            <a:endParaRPr lang="en-IN" dirty="0" smtClean="0">
              <a:solidFill>
                <a:srgbClr val="FF0000"/>
              </a:solidFill>
            </a:endParaRPr>
          </a:p>
          <a:p>
            <a:pPr>
              <a:buNone/>
            </a:pPr>
            <a:r>
              <a:rPr lang="en-IN" dirty="0" smtClean="0">
                <a:solidFill>
                  <a:srgbClr val="FF0000"/>
                </a:solidFill>
              </a:rPr>
              <a:t>hiding something (files/apps </a:t>
            </a:r>
            <a:r>
              <a:rPr lang="en-IN" dirty="0" smtClean="0">
                <a:solidFill>
                  <a:srgbClr val="FF0000"/>
                </a:solidFill>
              </a:rPr>
              <a:t>)from them using </a:t>
            </a:r>
            <a:r>
              <a:rPr lang="en-IN" dirty="0" smtClean="0">
                <a:solidFill>
                  <a:srgbClr val="FF0000"/>
                </a:solidFill>
              </a:rPr>
              <a:t>any</a:t>
            </a:r>
          </a:p>
          <a:p>
            <a:pPr>
              <a:buNone/>
            </a:pPr>
            <a:r>
              <a:rPr lang="en-IN" dirty="0" smtClean="0">
                <a:solidFill>
                  <a:srgbClr val="FF0000"/>
                </a:solidFill>
              </a:rPr>
              <a:t>security device as </a:t>
            </a:r>
            <a:r>
              <a:rPr lang="en-IN" dirty="0" smtClean="0">
                <a:solidFill>
                  <a:srgbClr val="FF0000"/>
                </a:solidFill>
              </a:rPr>
              <a:t>app lock flashes on the screen).</a:t>
            </a:r>
            <a:br>
              <a:rPr lang="en-IN" dirty="0" smtClean="0">
                <a:solidFill>
                  <a:srgbClr val="FF0000"/>
                </a:solidFill>
              </a:rPr>
            </a:br>
            <a:endParaRPr lang="en-IN"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67600" cy="796950"/>
          </a:xfrm>
        </p:spPr>
        <p:txBody>
          <a:bodyPr/>
          <a:lstStyle/>
          <a:p>
            <a:r>
              <a:rPr lang="en-IN" u="sng" dirty="0" smtClean="0"/>
              <a:t>The  Interesting Part :</a:t>
            </a:r>
            <a:endParaRPr lang="en-IN" u="sng" dirty="0"/>
          </a:p>
        </p:txBody>
      </p:sp>
      <p:sp>
        <p:nvSpPr>
          <p:cNvPr id="3" name="Content Placeholder 2"/>
          <p:cNvSpPr>
            <a:spLocks noGrp="1"/>
          </p:cNvSpPr>
          <p:nvPr>
            <p:ph idx="1"/>
          </p:nvPr>
        </p:nvSpPr>
        <p:spPr>
          <a:xfrm>
            <a:off x="251520" y="836712"/>
            <a:ext cx="8640960" cy="6021288"/>
          </a:xfrm>
        </p:spPr>
        <p:txBody>
          <a:bodyPr>
            <a:normAutofit fontScale="77500" lnSpcReduction="20000"/>
          </a:bodyPr>
          <a:lstStyle/>
          <a:p>
            <a:r>
              <a:rPr lang="en-IN" sz="3100" dirty="0" smtClean="0"/>
              <a:t>There will be 2 methods to unlock the phon</a:t>
            </a:r>
            <a:r>
              <a:rPr lang="en-IN" sz="3100" u="sng" dirty="0" smtClean="0"/>
              <a:t>e.</a:t>
            </a:r>
          </a:p>
          <a:p>
            <a:endParaRPr lang="en-IN" sz="3100" u="sng" dirty="0" smtClean="0"/>
          </a:p>
          <a:p>
            <a:r>
              <a:rPr lang="en-IN" sz="3100" u="sng" dirty="0" smtClean="0"/>
              <a:t>1</a:t>
            </a:r>
            <a:r>
              <a:rPr lang="en-IN" sz="3100" u="sng" dirty="0" smtClean="0"/>
              <a:t>. THE TRADITIONAL METHOD:</a:t>
            </a:r>
          </a:p>
          <a:p>
            <a:pPr>
              <a:buNone/>
            </a:pPr>
            <a:r>
              <a:rPr lang="en-IN" sz="3100" dirty="0" smtClean="0"/>
              <a:t>    Which include opening the phone using Sliding / Fingerprint / Pin / Pattern --- when we will unlock our phone through these locks. This will land the user into the platform that contains all those files which the user can share with the world.</a:t>
            </a:r>
          </a:p>
          <a:p>
            <a:r>
              <a:rPr lang="en-IN" sz="3100" u="sng" dirty="0" smtClean="0"/>
              <a:t>2. OUR METHOD:</a:t>
            </a:r>
          </a:p>
          <a:p>
            <a:pPr>
              <a:buNone/>
            </a:pPr>
            <a:r>
              <a:rPr lang="en-IN" sz="3100" dirty="0" smtClean="0"/>
              <a:t>    Which will include rotating or making a gesture through our phone --  this secret gesture will  land the user into a platform which have all the apps and files that we have locked earlier using  traditional methods and those applications that we want to hide and are private to us.</a:t>
            </a:r>
            <a:endParaRPr lang="en-IN" sz="3100" u="sng" dirty="0" smtClean="0"/>
          </a:p>
          <a:p>
            <a:r>
              <a:rPr lang="en-IN" sz="3100" u="sng" dirty="0" smtClean="0"/>
              <a:t>RESULT:</a:t>
            </a:r>
          </a:p>
          <a:p>
            <a:pPr>
              <a:buNone/>
            </a:pPr>
            <a:r>
              <a:rPr lang="en-IN" sz="3100" dirty="0" smtClean="0"/>
              <a:t>     Thus our apps and files will stay protected.</a:t>
            </a:r>
            <a:r>
              <a:rPr lang="en-IN" sz="3100" u="sng" dirty="0" smtClean="0"/>
              <a:t>  </a:t>
            </a:r>
          </a:p>
          <a:p>
            <a:pPr>
              <a:buNone/>
            </a:pPr>
            <a:r>
              <a:rPr lang="en-IN" dirty="0" smtClean="0"/>
              <a:t>    </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father-daughter-talking-cartoon-hand-drawing-white-isolated-background-30506372.jpg"/>
          <p:cNvPicPr>
            <a:picLocks noGrp="1" noChangeAspect="1" noChangeArrowheads="1"/>
          </p:cNvPicPr>
          <p:nvPr>
            <p:ph idx="1"/>
          </p:nvPr>
        </p:nvPicPr>
        <p:blipFill>
          <a:blip r:embed="rId2" cstate="print"/>
          <a:srcRect/>
          <a:stretch>
            <a:fillRect/>
          </a:stretch>
        </p:blipFill>
        <p:spPr bwMode="auto">
          <a:xfrm>
            <a:off x="0" y="2348880"/>
            <a:ext cx="4522484" cy="4869160"/>
          </a:xfrm>
          <a:prstGeom prst="rect">
            <a:avLst/>
          </a:prstGeom>
          <a:noFill/>
        </p:spPr>
      </p:pic>
      <p:sp>
        <p:nvSpPr>
          <p:cNvPr id="5" name="Title 4"/>
          <p:cNvSpPr>
            <a:spLocks noGrp="1"/>
          </p:cNvSpPr>
          <p:nvPr>
            <p:ph type="title"/>
          </p:nvPr>
        </p:nvSpPr>
        <p:spPr>
          <a:xfrm>
            <a:off x="179512" y="188640"/>
            <a:ext cx="4042792" cy="1143000"/>
          </a:xfrm>
        </p:spPr>
        <p:txBody>
          <a:bodyPr/>
          <a:lstStyle/>
          <a:p>
            <a:r>
              <a:rPr lang="en-IN" dirty="0" smtClean="0"/>
              <a:t>Without our app</a:t>
            </a:r>
            <a:endParaRPr lang="en-IN" dirty="0"/>
          </a:p>
        </p:txBody>
      </p:sp>
      <p:sp>
        <p:nvSpPr>
          <p:cNvPr id="7" name="Title 4"/>
          <p:cNvSpPr txBox="1">
            <a:spLocks/>
          </p:cNvSpPr>
          <p:nvPr/>
        </p:nvSpPr>
        <p:spPr>
          <a:xfrm>
            <a:off x="5004048" y="188640"/>
            <a:ext cx="3456384" cy="1143000"/>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600" b="0" i="0" u="none" strike="noStrike" kern="1200" cap="none" spc="0" normalizeH="0" baseline="0" noProof="0" dirty="0" smtClean="0">
                <a:ln>
                  <a:noFill/>
                </a:ln>
                <a:solidFill>
                  <a:schemeClr val="tx1"/>
                </a:solidFill>
                <a:effectLst/>
                <a:uLnTx/>
                <a:uFillTx/>
                <a:latin typeface="+mj-lt"/>
                <a:ea typeface="+mj-ea"/>
                <a:cs typeface="+mj-cs"/>
              </a:rPr>
              <a:t>With our app</a:t>
            </a:r>
            <a:endParaRPr kumimoji="0" lang="en-IN"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Down Arrow 7"/>
          <p:cNvSpPr/>
          <p:nvPr/>
        </p:nvSpPr>
        <p:spPr>
          <a:xfrm>
            <a:off x="1907704" y="1124744"/>
            <a:ext cx="648072"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6444208" y="1052736"/>
            <a:ext cx="648072"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907704" y="6093296"/>
            <a:ext cx="851515" cy="369332"/>
          </a:xfrm>
          <a:prstGeom prst="rect">
            <a:avLst/>
          </a:prstGeom>
          <a:noFill/>
        </p:spPr>
        <p:txBody>
          <a:bodyPr wrap="none" rtlCol="0">
            <a:spAutoFit/>
          </a:bodyPr>
          <a:lstStyle/>
          <a:p>
            <a:r>
              <a:rPr lang="en-IN" dirty="0" smtClean="0">
                <a:solidFill>
                  <a:srgbClr val="FF0000"/>
                </a:solidFill>
              </a:rPr>
              <a:t>Father</a:t>
            </a:r>
            <a:endParaRPr lang="en-IN" dirty="0">
              <a:solidFill>
                <a:srgbClr val="FF0000"/>
              </a:solidFill>
            </a:endParaRPr>
          </a:p>
        </p:txBody>
      </p:sp>
      <p:sp>
        <p:nvSpPr>
          <p:cNvPr id="11" name="TextBox 10"/>
          <p:cNvSpPr txBox="1"/>
          <p:nvPr/>
        </p:nvSpPr>
        <p:spPr>
          <a:xfrm>
            <a:off x="6516216" y="6093296"/>
            <a:ext cx="851515" cy="369332"/>
          </a:xfrm>
          <a:prstGeom prst="rect">
            <a:avLst/>
          </a:prstGeom>
          <a:noFill/>
        </p:spPr>
        <p:txBody>
          <a:bodyPr wrap="none" rtlCol="0">
            <a:spAutoFit/>
          </a:bodyPr>
          <a:lstStyle/>
          <a:p>
            <a:r>
              <a:rPr lang="en-IN" dirty="0" smtClean="0">
                <a:solidFill>
                  <a:srgbClr val="FF0000"/>
                </a:solidFill>
              </a:rPr>
              <a:t>Father</a:t>
            </a:r>
            <a:endParaRPr lang="en-IN" dirty="0">
              <a:solidFill>
                <a:srgbClr val="FF0000"/>
              </a:solidFill>
            </a:endParaRPr>
          </a:p>
        </p:txBody>
      </p:sp>
      <p:sp>
        <p:nvSpPr>
          <p:cNvPr id="12" name="TextBox 11"/>
          <p:cNvSpPr txBox="1"/>
          <p:nvPr/>
        </p:nvSpPr>
        <p:spPr>
          <a:xfrm>
            <a:off x="0" y="6093296"/>
            <a:ext cx="1133644" cy="369332"/>
          </a:xfrm>
          <a:prstGeom prst="rect">
            <a:avLst/>
          </a:prstGeom>
          <a:noFill/>
        </p:spPr>
        <p:txBody>
          <a:bodyPr wrap="none" rtlCol="0">
            <a:spAutoFit/>
          </a:bodyPr>
          <a:lstStyle/>
          <a:p>
            <a:r>
              <a:rPr lang="en-IN" dirty="0" smtClean="0">
                <a:solidFill>
                  <a:srgbClr val="FF0000"/>
                </a:solidFill>
              </a:rPr>
              <a:t>Daughter</a:t>
            </a:r>
            <a:endParaRPr lang="en-IN" dirty="0">
              <a:solidFill>
                <a:srgbClr val="FF0000"/>
              </a:solidFill>
            </a:endParaRPr>
          </a:p>
        </p:txBody>
      </p:sp>
      <p:sp>
        <p:nvSpPr>
          <p:cNvPr id="13" name="TextBox 12"/>
          <p:cNvSpPr txBox="1"/>
          <p:nvPr/>
        </p:nvSpPr>
        <p:spPr>
          <a:xfrm>
            <a:off x="4644008" y="6093296"/>
            <a:ext cx="1133644" cy="369332"/>
          </a:xfrm>
          <a:prstGeom prst="rect">
            <a:avLst/>
          </a:prstGeom>
          <a:noFill/>
        </p:spPr>
        <p:txBody>
          <a:bodyPr wrap="none" rtlCol="0">
            <a:spAutoFit/>
          </a:bodyPr>
          <a:lstStyle/>
          <a:p>
            <a:r>
              <a:rPr lang="en-IN" dirty="0" smtClean="0">
                <a:solidFill>
                  <a:srgbClr val="FF0000"/>
                </a:solidFill>
              </a:rPr>
              <a:t>Daughter</a:t>
            </a:r>
            <a:endParaRPr lang="en-IN" dirty="0">
              <a:solidFill>
                <a:srgbClr val="FF0000"/>
              </a:solidFill>
            </a:endParaRPr>
          </a:p>
        </p:txBody>
      </p:sp>
      <p:pic>
        <p:nvPicPr>
          <p:cNvPr id="28675" name="Picture 3" descr="C:\Users\Admin\Desktop\father-daughter-talking-cartoon-hand-drawing-white-isolated-background-30506372 - Copy.jpg"/>
          <p:cNvPicPr>
            <a:picLocks noChangeAspect="1" noChangeArrowheads="1"/>
          </p:cNvPicPr>
          <p:nvPr/>
        </p:nvPicPr>
        <p:blipFill>
          <a:blip r:embed="rId3" cstate="print"/>
          <a:srcRect/>
          <a:stretch>
            <a:fillRect/>
          </a:stretch>
        </p:blipFill>
        <p:spPr bwMode="auto">
          <a:xfrm>
            <a:off x="4644008" y="2348880"/>
            <a:ext cx="4499992" cy="4869160"/>
          </a:xfrm>
          <a:prstGeom prst="rect">
            <a:avLst/>
          </a:prstGeom>
          <a:noFill/>
        </p:spPr>
      </p:pic>
      <p:sp>
        <p:nvSpPr>
          <p:cNvPr id="15" name="TextBox 14"/>
          <p:cNvSpPr txBox="1"/>
          <p:nvPr/>
        </p:nvSpPr>
        <p:spPr>
          <a:xfrm>
            <a:off x="6588224" y="6021288"/>
            <a:ext cx="851515" cy="369332"/>
          </a:xfrm>
          <a:prstGeom prst="rect">
            <a:avLst/>
          </a:prstGeom>
          <a:noFill/>
        </p:spPr>
        <p:txBody>
          <a:bodyPr wrap="none" rtlCol="0">
            <a:spAutoFit/>
          </a:bodyPr>
          <a:lstStyle/>
          <a:p>
            <a:r>
              <a:rPr lang="en-IN" dirty="0" smtClean="0">
                <a:solidFill>
                  <a:srgbClr val="FF0000"/>
                </a:solidFill>
              </a:rPr>
              <a:t>Father</a:t>
            </a:r>
            <a:endParaRPr lang="en-IN" dirty="0">
              <a:solidFill>
                <a:srgbClr val="FF0000"/>
              </a:solidFill>
            </a:endParaRPr>
          </a:p>
        </p:txBody>
      </p:sp>
      <p:sp>
        <p:nvSpPr>
          <p:cNvPr id="16" name="TextBox 15"/>
          <p:cNvSpPr txBox="1"/>
          <p:nvPr/>
        </p:nvSpPr>
        <p:spPr>
          <a:xfrm>
            <a:off x="4716016" y="6093296"/>
            <a:ext cx="1133644" cy="369332"/>
          </a:xfrm>
          <a:prstGeom prst="rect">
            <a:avLst/>
          </a:prstGeom>
          <a:noFill/>
        </p:spPr>
        <p:txBody>
          <a:bodyPr wrap="none" rtlCol="0">
            <a:spAutoFit/>
          </a:bodyPr>
          <a:lstStyle/>
          <a:p>
            <a:r>
              <a:rPr lang="en-IN" dirty="0" smtClean="0">
                <a:solidFill>
                  <a:srgbClr val="FF0000"/>
                </a:solidFill>
              </a:rPr>
              <a:t>Daughter</a:t>
            </a:r>
            <a:endParaRPr lang="en-IN"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5"/>
            <a:ext cx="7772400" cy="1066799"/>
          </a:xfrm>
        </p:spPr>
        <p:txBody>
          <a:bodyPr/>
          <a:lstStyle/>
          <a:p>
            <a:pPr algn="ctr"/>
            <a:r>
              <a:rPr lang="en-IN" dirty="0" smtClean="0"/>
              <a:t>ACCELEROMETER</a:t>
            </a:r>
            <a:endParaRPr lang="en-IN" dirty="0"/>
          </a:p>
        </p:txBody>
      </p:sp>
      <p:sp>
        <p:nvSpPr>
          <p:cNvPr id="3" name="Subtitle 2"/>
          <p:cNvSpPr>
            <a:spLocks noGrp="1"/>
          </p:cNvSpPr>
          <p:nvPr>
            <p:ph type="subTitle" idx="1"/>
          </p:nvPr>
        </p:nvSpPr>
        <p:spPr>
          <a:xfrm>
            <a:off x="381000" y="1447800"/>
            <a:ext cx="8610600" cy="4876800"/>
          </a:xfrm>
        </p:spPr>
        <p:txBody>
          <a:bodyPr>
            <a:normAutofit/>
          </a:bodyPr>
          <a:lstStyle/>
          <a:p>
            <a:pPr algn="l"/>
            <a:endParaRPr lang="en-IN" sz="2400" dirty="0" smtClean="0">
              <a:solidFill>
                <a:schemeClr val="tx1"/>
              </a:solidFill>
            </a:endParaRPr>
          </a:p>
          <a:p>
            <a:pPr algn="l"/>
            <a:endParaRPr lang="en-IN" sz="2400" dirty="0" smtClean="0"/>
          </a:p>
          <a:p>
            <a:pPr algn="l"/>
            <a:r>
              <a:rPr lang="en-IN" sz="2400" dirty="0" smtClean="0">
                <a:solidFill>
                  <a:schemeClr val="tx1"/>
                </a:solidFill>
              </a:rPr>
              <a:t>An accelerometer is a mechanism that lets your device, such as a </a:t>
            </a:r>
            <a:r>
              <a:rPr lang="en-IN" sz="2400" dirty="0" err="1" smtClean="0">
                <a:solidFill>
                  <a:schemeClr val="tx1"/>
                </a:solidFill>
              </a:rPr>
              <a:t>smartphone</a:t>
            </a:r>
            <a:r>
              <a:rPr lang="en-IN" sz="2400" dirty="0" smtClean="0">
                <a:solidFill>
                  <a:schemeClr val="tx1"/>
                </a:solidFill>
              </a:rPr>
              <a:t>, know which way up it is. </a:t>
            </a:r>
          </a:p>
          <a:p>
            <a:pPr algn="l">
              <a:buFont typeface="Arial" pitchFamily="34" charset="0"/>
              <a:buChar char="•"/>
            </a:pPr>
            <a:r>
              <a:rPr lang="en-IN" sz="2400" dirty="0" smtClean="0">
                <a:solidFill>
                  <a:schemeClr val="tx1"/>
                </a:solidFill>
              </a:rPr>
              <a:t>This is the sensor that tells your phone or tablet whether the     screen should be in portrait or landscape mode. </a:t>
            </a:r>
          </a:p>
          <a:p>
            <a:pPr algn="l">
              <a:buFont typeface="Arial" pitchFamily="34" charset="0"/>
              <a:buChar char="•"/>
            </a:pPr>
            <a:r>
              <a:rPr lang="en-IN" sz="2400" dirty="0" smtClean="0">
                <a:solidFill>
                  <a:schemeClr val="tx1"/>
                </a:solidFill>
              </a:rPr>
              <a:t>One accelerometer can tell whether it is in line with the pull of    gravity or not, but if you combines three of them (one for each axis) you can tell which way up something is, since each axis is fixed in relation to the device it is in.</a:t>
            </a:r>
            <a:endParaRPr lang="en-IN" sz="24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533402" y="1524004"/>
            <a:ext cx="2003641" cy="15478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562602" y="990600"/>
            <a:ext cx="2464899" cy="22098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1"/>
            <a:ext cx="8534400" cy="762000"/>
          </a:xfrm>
        </p:spPr>
        <p:txBody>
          <a:bodyPr>
            <a:normAutofit fontScale="90000"/>
          </a:bodyPr>
          <a:lstStyle/>
          <a:p>
            <a:pPr algn="l"/>
            <a:r>
              <a:rPr lang="en-IN" dirty="0" smtClean="0"/>
              <a:t>  FUNCTIONING OF ACCELEROMETER</a:t>
            </a:r>
            <a:endParaRPr lang="en-IN" dirty="0"/>
          </a:p>
        </p:txBody>
      </p:sp>
      <p:sp>
        <p:nvSpPr>
          <p:cNvPr id="3" name="Subtitle 2"/>
          <p:cNvSpPr>
            <a:spLocks noGrp="1"/>
          </p:cNvSpPr>
          <p:nvPr>
            <p:ph type="subTitle" idx="1"/>
          </p:nvPr>
        </p:nvSpPr>
        <p:spPr>
          <a:xfrm>
            <a:off x="76200" y="1295400"/>
            <a:ext cx="8991600" cy="5562600"/>
          </a:xfrm>
        </p:spPr>
        <p:txBody>
          <a:bodyPr anchor="t">
            <a:normAutofit fontScale="92500" lnSpcReduction="10000"/>
          </a:bodyPr>
          <a:lstStyle/>
          <a:p>
            <a:pPr algn="l">
              <a:spcBef>
                <a:spcPts val="600"/>
              </a:spcBef>
              <a:buFont typeface="Arial" pitchFamily="34" charset="0"/>
              <a:buChar char="•"/>
            </a:pPr>
            <a:r>
              <a:rPr lang="en-IN" sz="2400" dirty="0" smtClean="0">
                <a:solidFill>
                  <a:schemeClr val="tx1"/>
                </a:solidFill>
              </a:rPr>
              <a:t>These are the values in (</a:t>
            </a:r>
            <a:r>
              <a:rPr lang="en-IN" sz="2400" dirty="0" err="1" smtClean="0">
                <a:solidFill>
                  <a:schemeClr val="tx1"/>
                </a:solidFill>
              </a:rPr>
              <a:t>x,y,z</a:t>
            </a:r>
            <a:r>
              <a:rPr lang="en-IN" sz="2400" dirty="0" smtClean="0">
                <a:solidFill>
                  <a:schemeClr val="tx1"/>
                </a:solidFill>
              </a:rPr>
              <a:t> )</a:t>
            </a:r>
          </a:p>
          <a:p>
            <a:pPr algn="l">
              <a:spcBef>
                <a:spcPts val="600"/>
              </a:spcBef>
            </a:pPr>
            <a:r>
              <a:rPr lang="en-IN" sz="2400" dirty="0" smtClean="0">
                <a:solidFill>
                  <a:schemeClr val="tx1"/>
                </a:solidFill>
              </a:rPr>
              <a:t>coordinates when the positioning </a:t>
            </a:r>
          </a:p>
          <a:p>
            <a:pPr algn="l">
              <a:spcBef>
                <a:spcPts val="600"/>
              </a:spcBef>
            </a:pPr>
            <a:r>
              <a:rPr lang="en-IN" sz="2400" dirty="0" smtClean="0">
                <a:solidFill>
                  <a:schemeClr val="tx1"/>
                </a:solidFill>
              </a:rPr>
              <a:t>of the phone is changed as </a:t>
            </a:r>
          </a:p>
          <a:p>
            <a:pPr algn="l">
              <a:spcBef>
                <a:spcPts val="600"/>
              </a:spcBef>
            </a:pPr>
            <a:r>
              <a:rPr lang="en-IN" sz="2400" dirty="0" smtClean="0">
                <a:solidFill>
                  <a:schemeClr val="tx1"/>
                </a:solidFill>
              </a:rPr>
              <a:t>shown</a:t>
            </a:r>
            <a:r>
              <a:rPr lang="en-IN" dirty="0" smtClean="0">
                <a:solidFill>
                  <a:schemeClr val="tx1"/>
                </a:solidFill>
              </a:rPr>
              <a:t>.</a:t>
            </a:r>
          </a:p>
          <a:p>
            <a:pPr algn="l">
              <a:buFont typeface="Arial" pitchFamily="34" charset="0"/>
              <a:buChar char="•"/>
            </a:pPr>
            <a:r>
              <a:rPr lang="en-IN" sz="2400" dirty="0" smtClean="0">
                <a:solidFill>
                  <a:schemeClr val="tx1"/>
                </a:solidFill>
              </a:rPr>
              <a:t>As the direction of gravitational </a:t>
            </a:r>
          </a:p>
          <a:p>
            <a:pPr algn="l">
              <a:buFont typeface="Arial" pitchFamily="34" charset="0"/>
              <a:buChar char="•"/>
            </a:pPr>
            <a:r>
              <a:rPr lang="en-IN" sz="2400" dirty="0" smtClean="0">
                <a:solidFill>
                  <a:schemeClr val="tx1"/>
                </a:solidFill>
              </a:rPr>
              <a:t>force </a:t>
            </a:r>
          </a:p>
          <a:p>
            <a:pPr algn="l"/>
            <a:r>
              <a:rPr lang="en-IN" sz="2400" dirty="0" smtClean="0">
                <a:solidFill>
                  <a:schemeClr val="tx1"/>
                </a:solidFill>
              </a:rPr>
              <a:t>changes  </a:t>
            </a:r>
            <a:r>
              <a:rPr lang="en-IN" sz="2400" dirty="0" err="1" smtClean="0">
                <a:solidFill>
                  <a:schemeClr val="tx1"/>
                </a:solidFill>
              </a:rPr>
              <a:t>i.e</a:t>
            </a:r>
            <a:r>
              <a:rPr lang="en-IN" sz="2400" dirty="0" smtClean="0">
                <a:solidFill>
                  <a:schemeClr val="tx1"/>
                </a:solidFill>
              </a:rPr>
              <a:t>  ‘mg ‘ . The values in </a:t>
            </a:r>
          </a:p>
          <a:p>
            <a:pPr algn="l"/>
            <a:r>
              <a:rPr lang="en-IN" sz="2400" dirty="0" err="1" smtClean="0">
                <a:solidFill>
                  <a:schemeClr val="tx1"/>
                </a:solidFill>
              </a:rPr>
              <a:t>x,y,z</a:t>
            </a:r>
            <a:r>
              <a:rPr lang="en-IN" sz="2400" dirty="0" smtClean="0">
                <a:solidFill>
                  <a:schemeClr val="tx1"/>
                </a:solidFill>
              </a:rPr>
              <a:t> coordinate also changes.</a:t>
            </a:r>
          </a:p>
          <a:p>
            <a:pPr algn="l">
              <a:buFont typeface="Arial" pitchFamily="34" charset="0"/>
              <a:buChar char="•"/>
            </a:pPr>
            <a:r>
              <a:rPr lang="en-IN" sz="2400" dirty="0" smtClean="0">
                <a:solidFill>
                  <a:schemeClr val="tx1"/>
                </a:solidFill>
              </a:rPr>
              <a:t>Using these factors  gestures</a:t>
            </a:r>
          </a:p>
          <a:p>
            <a:pPr algn="l"/>
            <a:r>
              <a:rPr lang="en-IN" sz="2400" dirty="0" smtClean="0">
                <a:solidFill>
                  <a:schemeClr val="tx1"/>
                </a:solidFill>
              </a:rPr>
              <a:t> are </a:t>
            </a:r>
            <a:r>
              <a:rPr lang="en-IN" sz="2400" dirty="0" err="1" smtClean="0">
                <a:solidFill>
                  <a:schemeClr val="tx1"/>
                </a:solidFill>
              </a:rPr>
              <a:t>alloted</a:t>
            </a:r>
            <a:r>
              <a:rPr lang="en-IN" sz="2400" dirty="0" smtClean="0">
                <a:solidFill>
                  <a:schemeClr val="tx1"/>
                </a:solidFill>
              </a:rPr>
              <a:t> to a </a:t>
            </a:r>
            <a:r>
              <a:rPr lang="en-IN" sz="2400" dirty="0" err="1" smtClean="0">
                <a:solidFill>
                  <a:schemeClr val="tx1"/>
                </a:solidFill>
              </a:rPr>
              <a:t>smartphone</a:t>
            </a:r>
            <a:r>
              <a:rPr lang="en-IN" sz="2400" dirty="0" smtClean="0">
                <a:solidFill>
                  <a:schemeClr val="tx1"/>
                </a:solidFill>
              </a:rPr>
              <a:t>  </a:t>
            </a:r>
            <a:r>
              <a:rPr lang="en-IN" sz="2400" dirty="0" err="1" smtClean="0">
                <a:solidFill>
                  <a:schemeClr val="tx1"/>
                </a:solidFill>
              </a:rPr>
              <a:t>i.e</a:t>
            </a:r>
            <a:r>
              <a:rPr lang="en-IN" sz="2400" dirty="0" smtClean="0">
                <a:solidFill>
                  <a:schemeClr val="tx1"/>
                </a:solidFill>
              </a:rPr>
              <a:t>  </a:t>
            </a:r>
          </a:p>
          <a:p>
            <a:pPr algn="l"/>
            <a:r>
              <a:rPr lang="en-IN" sz="2400" dirty="0" smtClean="0">
                <a:solidFill>
                  <a:schemeClr val="tx1"/>
                </a:solidFill>
              </a:rPr>
              <a:t>as the user wishes</a:t>
            </a:r>
          </a:p>
          <a:p>
            <a:pPr algn="l"/>
            <a:r>
              <a:rPr lang="en-IN" sz="2400" dirty="0" smtClean="0">
                <a:solidFill>
                  <a:schemeClr val="tx1"/>
                </a:solidFill>
              </a:rPr>
              <a:t> to  have </a:t>
            </a:r>
          </a:p>
          <a:p>
            <a:pPr algn="l"/>
            <a:r>
              <a:rPr lang="en-IN" sz="2400" dirty="0" smtClean="0">
                <a:solidFill>
                  <a:schemeClr val="tx1"/>
                </a:solidFill>
              </a:rPr>
              <a:t>locking –unlocking </a:t>
            </a:r>
          </a:p>
          <a:p>
            <a:pPr algn="l"/>
            <a:r>
              <a:rPr lang="en-IN" sz="2400" dirty="0" smtClean="0">
                <a:solidFill>
                  <a:schemeClr val="tx1"/>
                </a:solidFill>
              </a:rPr>
              <a:t> gestures . </a:t>
            </a:r>
            <a:endParaRPr lang="en-IN" sz="2400" dirty="0">
              <a:solidFill>
                <a:schemeClr val="tx1"/>
              </a:solidFill>
            </a:endParaRPr>
          </a:p>
        </p:txBody>
      </p:sp>
      <p:pic>
        <p:nvPicPr>
          <p:cNvPr id="2051" name="Picture 3" descr="C:\Users\Admin\Desktop\inerve pro\02.PNG"/>
          <p:cNvPicPr>
            <a:picLocks noChangeAspect="1" noChangeArrowheads="1"/>
          </p:cNvPicPr>
          <p:nvPr/>
        </p:nvPicPr>
        <p:blipFill>
          <a:blip r:embed="rId2"/>
          <a:srcRect/>
          <a:stretch>
            <a:fillRect/>
          </a:stretch>
        </p:blipFill>
        <p:spPr bwMode="auto">
          <a:xfrm>
            <a:off x="5257800" y="990600"/>
            <a:ext cx="3886200" cy="3886200"/>
          </a:xfrm>
          <a:prstGeom prst="rect">
            <a:avLst/>
          </a:prstGeom>
          <a:noFill/>
        </p:spPr>
      </p:pic>
      <p:pic>
        <p:nvPicPr>
          <p:cNvPr id="2054" name="Picture 6" descr="C:\Users\Admin\Desktop\inerve pro\09.PNG"/>
          <p:cNvPicPr>
            <a:picLocks noChangeAspect="1" noChangeArrowheads="1"/>
          </p:cNvPicPr>
          <p:nvPr/>
        </p:nvPicPr>
        <p:blipFill>
          <a:blip r:embed="rId3"/>
          <a:srcRect/>
          <a:stretch>
            <a:fillRect/>
          </a:stretch>
        </p:blipFill>
        <p:spPr bwMode="auto">
          <a:xfrm>
            <a:off x="3895727" y="4895850"/>
            <a:ext cx="5248275" cy="1962150"/>
          </a:xfrm>
          <a:prstGeom prst="rect">
            <a:avLst/>
          </a:prstGeom>
          <a:noFill/>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1"/>
            <a:ext cx="7772400" cy="1066800"/>
          </a:xfrm>
        </p:spPr>
        <p:txBody>
          <a:bodyPr/>
          <a:lstStyle/>
          <a:p>
            <a:pPr algn="ctr"/>
            <a:r>
              <a:rPr lang="en-IN" dirty="0" smtClean="0"/>
              <a:t>MAGNETOMETER</a:t>
            </a:r>
            <a:endParaRPr lang="en-IN" dirty="0"/>
          </a:p>
        </p:txBody>
      </p:sp>
      <p:sp>
        <p:nvSpPr>
          <p:cNvPr id="3" name="Subtitle 2"/>
          <p:cNvSpPr>
            <a:spLocks noGrp="1"/>
          </p:cNvSpPr>
          <p:nvPr>
            <p:ph type="subTitle" idx="1"/>
          </p:nvPr>
        </p:nvSpPr>
        <p:spPr>
          <a:xfrm>
            <a:off x="0" y="1828800"/>
            <a:ext cx="9144000" cy="5029200"/>
          </a:xfrm>
        </p:spPr>
        <p:txBody>
          <a:bodyPr>
            <a:normAutofit/>
          </a:bodyPr>
          <a:lstStyle/>
          <a:p>
            <a:pPr algn="l">
              <a:buFont typeface="Arial" pitchFamily="34" charset="0"/>
              <a:buChar char="•"/>
            </a:pPr>
            <a:r>
              <a:rPr lang="en-IN" sz="2400" dirty="0" smtClean="0">
                <a:solidFill>
                  <a:schemeClr val="tx1"/>
                </a:solidFill>
              </a:rPr>
              <a:t>A magnetometer is, as you probably can tell, a device that measures magnetic fields. </a:t>
            </a:r>
          </a:p>
          <a:p>
            <a:pPr algn="l">
              <a:buFont typeface="Arial" pitchFamily="34" charset="0"/>
              <a:buChar char="•"/>
            </a:pPr>
            <a:r>
              <a:rPr lang="en-IN" sz="2400" dirty="0" smtClean="0">
                <a:solidFill>
                  <a:schemeClr val="tx1"/>
                </a:solidFill>
              </a:rPr>
              <a:t>Therefore it can act as a compass, by detecting magnetic North it can always tell which direction it is facing on the surface of the earth.</a:t>
            </a:r>
          </a:p>
          <a:p>
            <a:pPr algn="l">
              <a:buFont typeface="Arial" pitchFamily="34" charset="0"/>
              <a:buChar char="•"/>
            </a:pPr>
            <a:r>
              <a:rPr lang="en-IN" sz="2400" dirty="0" smtClean="0">
                <a:solidFill>
                  <a:schemeClr val="tx1"/>
                </a:solidFill>
              </a:rPr>
              <a:t>Can be used in conjunction with a 3-axis </a:t>
            </a:r>
          </a:p>
          <a:p>
            <a:pPr algn="l"/>
            <a:r>
              <a:rPr lang="en-IN" sz="2400" dirty="0" smtClean="0">
                <a:solidFill>
                  <a:schemeClr val="tx1"/>
                </a:solidFill>
              </a:rPr>
              <a:t>accelerometer so that orientation-independent</a:t>
            </a:r>
          </a:p>
          <a:p>
            <a:pPr algn="l"/>
            <a:r>
              <a:rPr lang="en-IN" sz="2400" dirty="0" smtClean="0">
                <a:solidFill>
                  <a:schemeClr val="tx1"/>
                </a:solidFill>
              </a:rPr>
              <a:t> accurate compass heading information is</a:t>
            </a:r>
          </a:p>
          <a:p>
            <a:pPr algn="l"/>
            <a:r>
              <a:rPr lang="en-IN" sz="2400" dirty="0" smtClean="0">
                <a:solidFill>
                  <a:schemeClr val="tx1"/>
                </a:solidFill>
              </a:rPr>
              <a:t>achieved.</a:t>
            </a:r>
          </a:p>
          <a:p>
            <a:pPr algn="l">
              <a:buFont typeface="Arial" pitchFamily="34" charset="0"/>
              <a:buChar char="•"/>
            </a:pPr>
            <a:endParaRPr lang="en-IN" sz="2400" dirty="0" smtClean="0">
              <a:solidFill>
                <a:schemeClr val="tx1"/>
              </a:solidFill>
            </a:endParaRPr>
          </a:p>
          <a:p>
            <a:pPr algn="l">
              <a:buFont typeface="Arial" pitchFamily="34" charset="0"/>
              <a:buChar char="•"/>
            </a:pPr>
            <a:endParaRPr lang="en-IN" sz="2400" dirty="0" smtClean="0">
              <a:solidFill>
                <a:schemeClr val="tx1"/>
              </a:solidFill>
            </a:endParaRPr>
          </a:p>
          <a:p>
            <a:pPr algn="l">
              <a:buFont typeface="Arial" pitchFamily="34" charset="0"/>
              <a:buChar char="•"/>
            </a:pPr>
            <a:endParaRPr lang="en-IN" sz="2400" dirty="0">
              <a:solidFill>
                <a:schemeClr val="tx1"/>
              </a:solidFill>
            </a:endParaRPr>
          </a:p>
        </p:txBody>
      </p:sp>
      <p:pic>
        <p:nvPicPr>
          <p:cNvPr id="3074" name="Picture 2" descr="C:\Users\Admin\Desktop\inerve pro\mag3110.jpg"/>
          <p:cNvPicPr>
            <a:picLocks noChangeAspect="1" noChangeArrowheads="1"/>
          </p:cNvPicPr>
          <p:nvPr/>
        </p:nvPicPr>
        <p:blipFill>
          <a:blip r:embed="rId2"/>
          <a:srcRect/>
          <a:stretch>
            <a:fillRect/>
          </a:stretch>
        </p:blipFill>
        <p:spPr bwMode="auto">
          <a:xfrm>
            <a:off x="5791200" y="4724400"/>
            <a:ext cx="3048000" cy="2311400"/>
          </a:xfrm>
          <a:prstGeom prst="rect">
            <a:avLst/>
          </a:prstGeom>
          <a:noFill/>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148</TotalTime>
  <Words>1187</Words>
  <Application>Microsoft Office PowerPoint</Application>
  <PresentationFormat>On-screen Show (4:3)</PresentationFormat>
  <Paragraphs>110</Paragraphs>
  <Slides>18</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Technic</vt:lpstr>
      <vt:lpstr>1_Technic</vt:lpstr>
      <vt:lpstr>Picture</vt:lpstr>
      <vt:lpstr>Identity security</vt:lpstr>
      <vt:lpstr>Slide 2</vt:lpstr>
      <vt:lpstr>Slide 3</vt:lpstr>
      <vt:lpstr>Slide 4</vt:lpstr>
      <vt:lpstr>The  Interesting Part :</vt:lpstr>
      <vt:lpstr>Without our app</vt:lpstr>
      <vt:lpstr>ACCELEROMETER</vt:lpstr>
      <vt:lpstr>  FUNCTIONING OF ACCELEROMETER</vt:lpstr>
      <vt:lpstr>MAGNETOMETER</vt:lpstr>
      <vt:lpstr>GYROSCOPE</vt:lpstr>
      <vt:lpstr>FUNCTIONING OF GYROSCOPE </vt:lpstr>
      <vt:lpstr>Slide 12</vt:lpstr>
      <vt:lpstr>Gesture recognition process</vt:lpstr>
      <vt:lpstr>Preprocessing</vt:lpstr>
      <vt:lpstr>Feature extraction</vt:lpstr>
      <vt:lpstr>Template Matching</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security</dc:title>
  <dc:creator>bharat sharma</dc:creator>
  <cp:lastModifiedBy>Admin</cp:lastModifiedBy>
  <cp:revision>24</cp:revision>
  <dcterms:created xsi:type="dcterms:W3CDTF">2016-10-06T03:14:59Z</dcterms:created>
  <dcterms:modified xsi:type="dcterms:W3CDTF">2016-10-06T20:06:36Z</dcterms:modified>
</cp:coreProperties>
</file>