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315" r:id="rId5"/>
    <p:sldId id="308" r:id="rId6"/>
    <p:sldId id="260" r:id="rId7"/>
    <p:sldId id="259" r:id="rId8"/>
    <p:sldId id="261" r:id="rId9"/>
    <p:sldId id="262" r:id="rId10"/>
    <p:sldId id="263" r:id="rId11"/>
    <p:sldId id="264" r:id="rId12"/>
    <p:sldId id="281" r:id="rId13"/>
    <p:sldId id="282" r:id="rId14"/>
    <p:sldId id="283" r:id="rId15"/>
    <p:sldId id="285" r:id="rId16"/>
    <p:sldId id="286" r:id="rId17"/>
    <p:sldId id="287" r:id="rId18"/>
    <p:sldId id="290" r:id="rId19"/>
    <p:sldId id="291" r:id="rId20"/>
    <p:sldId id="280"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1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initials="M" lastIdx="1" clrIdx="0">
    <p:extLst>
      <p:ext uri="{19B8F6BF-5375-455C-9EA6-DF929625EA0E}">
        <p15:presenceInfo xmlns:p15="http://schemas.microsoft.com/office/powerpoint/2012/main" userId="Microsof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9D2E5-EE7B-43D0-B0D6-29C13545414D}" type="datetimeFigureOut">
              <a:rPr lang="en-US" smtClean="0"/>
              <a:t>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FF6AE-98EC-46B2-B143-8D0CA0611E26}" type="slidenum">
              <a:rPr lang="en-US" smtClean="0"/>
              <a:t>‹#›</a:t>
            </a:fld>
            <a:endParaRPr lang="en-US"/>
          </a:p>
        </p:txBody>
      </p:sp>
    </p:spTree>
    <p:extLst>
      <p:ext uri="{BB962C8B-B14F-4D97-AF65-F5344CB8AC3E}">
        <p14:creationId xmlns:p14="http://schemas.microsoft.com/office/powerpoint/2010/main" val="320849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967AD006-92BE-406B-BFF7-9CC85E587119}" type="slidenum">
              <a:rPr lang="en-US" sz="1200">
                <a:solidFill>
                  <a:srgbClr val="000000"/>
                </a:solidFill>
              </a:rPr>
              <a:pPr eaLnBrk="1" hangingPunct="1"/>
              <a:t>3</a:t>
            </a:fld>
            <a:endParaRPr lang="en-US" sz="1200">
              <a:solidFill>
                <a:srgbClr val="000000"/>
              </a:solidFill>
            </a:endParaRPr>
          </a:p>
        </p:txBody>
      </p:sp>
      <p:sp>
        <p:nvSpPr>
          <p:cNvPr id="58371"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58372"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96319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6C5AAB06-5303-44B0-A601-45A0E6D3BC0B}" type="slidenum">
              <a:rPr lang="en-US" sz="1200">
                <a:solidFill>
                  <a:srgbClr val="000000"/>
                </a:solidFill>
              </a:rPr>
              <a:pPr eaLnBrk="1" hangingPunct="1"/>
              <a:t>20</a:t>
            </a:fld>
            <a:endParaRPr lang="en-US" sz="1200">
              <a:solidFill>
                <a:srgbClr val="000000"/>
              </a:solidFill>
            </a:endParaRPr>
          </a:p>
        </p:txBody>
      </p:sp>
      <p:sp>
        <p:nvSpPr>
          <p:cNvPr id="95235"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95236"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148074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8BCA551D-5C91-43F9-ACAF-C6977B05F0F1}" type="slidenum">
              <a:rPr lang="en-US" b="0"/>
              <a:pPr eaLnBrk="1" hangingPunct="1"/>
              <a:t>23</a:t>
            </a:fld>
            <a:endParaRPr lang="en-US" b="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23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cs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2A9D50C7-7EEF-4072-BD4B-EFACB8315CF5}" type="slidenum">
              <a:rPr lang="en-US" b="0"/>
              <a:pPr eaLnBrk="1" hangingPunct="1"/>
              <a:t>24</a:t>
            </a:fld>
            <a:endParaRPr lang="en-US" b="0"/>
          </a:p>
        </p:txBody>
      </p:sp>
    </p:spTree>
    <p:extLst>
      <p:ext uri="{BB962C8B-B14F-4D97-AF65-F5344CB8AC3E}">
        <p14:creationId xmlns:p14="http://schemas.microsoft.com/office/powerpoint/2010/main" val="536296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A20B4892-CC2A-4ED0-8ABC-65CF3C0ED05A}" type="slidenum">
              <a:rPr lang="en-US" b="0"/>
              <a:pPr eaLnBrk="1" hangingPunct="1"/>
              <a:t>25</a:t>
            </a:fld>
            <a:endParaRPr lang="en-US"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826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A2D096C9-6734-4FE7-9DC8-1297A850C0F6}" type="slidenum">
              <a:rPr lang="en-US" b="0"/>
              <a:pPr eaLnBrk="1" hangingPunct="1"/>
              <a:t>26</a:t>
            </a:fld>
            <a:endParaRPr lang="en-US" b="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1271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latin typeface="Arial" panose="020B0604020202020204" pitchFamily="34" charset="0"/>
              <a:cs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BA99D15A-6453-4A92-BB2C-2F8A983255BD}" type="slidenum">
              <a:rPr lang="en-US" b="0"/>
              <a:pPr eaLnBrk="1" hangingPunct="1"/>
              <a:t>27</a:t>
            </a:fld>
            <a:endParaRPr lang="en-US" b="0"/>
          </a:p>
        </p:txBody>
      </p:sp>
    </p:spTree>
    <p:extLst>
      <p:ext uri="{BB962C8B-B14F-4D97-AF65-F5344CB8AC3E}">
        <p14:creationId xmlns:p14="http://schemas.microsoft.com/office/powerpoint/2010/main" val="1541001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1197CAB7-334E-4429-A780-F353039463D7}" type="slidenum">
              <a:rPr lang="en-US" b="0"/>
              <a:pPr eaLnBrk="1" hangingPunct="1"/>
              <a:t>28</a:t>
            </a:fld>
            <a:endParaRPr lang="en-US" b="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641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87146F6F-7E90-40A4-9EE4-57BE0FD83F7C}" type="slidenum">
              <a:rPr lang="en-US" b="0"/>
              <a:pPr eaLnBrk="1" hangingPunct="1"/>
              <a:t>29</a:t>
            </a:fld>
            <a:endParaRPr lang="en-US" b="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1028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8E83E0E2-A9BA-41AA-BB71-89761D43C99B}" type="slidenum">
              <a:rPr lang="en-US" b="0"/>
              <a:pPr eaLnBrk="1" hangingPunct="1"/>
              <a:t>30</a:t>
            </a:fld>
            <a:endParaRPr lang="en-US" b="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996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9743FEF4-1C43-4CB6-ABE0-DF9AE14B2D28}" type="slidenum">
              <a:rPr lang="en-US" b="0"/>
              <a:pPr eaLnBrk="1" hangingPunct="1"/>
              <a:t>32</a:t>
            </a:fld>
            <a:endParaRPr lang="en-US"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49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F1E2C66C-DBF3-4F92-968D-B03FD200EB80}" type="slidenum">
              <a:rPr lang="en-US" sz="1200">
                <a:solidFill>
                  <a:srgbClr val="000000"/>
                </a:solidFill>
              </a:rPr>
              <a:pPr eaLnBrk="1" hangingPunct="1"/>
              <a:t>6</a:t>
            </a:fld>
            <a:endParaRPr lang="en-US" sz="1200">
              <a:solidFill>
                <a:srgbClr val="000000"/>
              </a:solidFill>
            </a:endParaRPr>
          </a:p>
        </p:txBody>
      </p:sp>
      <p:sp>
        <p:nvSpPr>
          <p:cNvPr id="59395"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59396"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0640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2349D92A-F77E-45EF-889E-EB6B16080524}" type="slidenum">
              <a:rPr lang="en-US" sz="1200">
                <a:solidFill>
                  <a:srgbClr val="000000"/>
                </a:solidFill>
              </a:rPr>
              <a:pPr eaLnBrk="1" hangingPunct="1"/>
              <a:t>7</a:t>
            </a:fld>
            <a:endParaRPr lang="en-US" sz="1200">
              <a:solidFill>
                <a:srgbClr val="000000"/>
              </a:solidFill>
            </a:endParaRPr>
          </a:p>
        </p:txBody>
      </p:sp>
      <p:sp>
        <p:nvSpPr>
          <p:cNvPr id="61443"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61444"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3558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E0570082-7833-47DB-BE00-539A73711B52}" type="slidenum">
              <a:rPr lang="en-US" sz="1200">
                <a:solidFill>
                  <a:srgbClr val="000000"/>
                </a:solidFill>
              </a:rPr>
              <a:pPr eaLnBrk="1" hangingPunct="1"/>
              <a:t>8</a:t>
            </a:fld>
            <a:endParaRPr lang="en-US" sz="1200">
              <a:solidFill>
                <a:srgbClr val="000000"/>
              </a:solidFill>
            </a:endParaRPr>
          </a:p>
        </p:txBody>
      </p:sp>
      <p:sp>
        <p:nvSpPr>
          <p:cNvPr id="62467"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62468"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40412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49677E61-8185-48F5-8F7E-0AD40419D352}" type="slidenum">
              <a:rPr lang="en-US" sz="1200">
                <a:solidFill>
                  <a:srgbClr val="000000"/>
                </a:solidFill>
              </a:rPr>
              <a:pPr eaLnBrk="1" hangingPunct="1"/>
              <a:t>9</a:t>
            </a:fld>
            <a:endParaRPr lang="en-US" sz="1200">
              <a:solidFill>
                <a:srgbClr val="000000"/>
              </a:solidFill>
            </a:endParaRPr>
          </a:p>
        </p:txBody>
      </p:sp>
      <p:sp>
        <p:nvSpPr>
          <p:cNvPr id="63491"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63492"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18114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F9821449-2114-421D-8860-9B3975214A52}" type="slidenum">
              <a:rPr lang="en-US" sz="1200">
                <a:solidFill>
                  <a:srgbClr val="000000"/>
                </a:solidFill>
              </a:rPr>
              <a:pPr eaLnBrk="1" hangingPunct="1"/>
              <a:t>10</a:t>
            </a:fld>
            <a:endParaRPr lang="en-US" sz="1200">
              <a:solidFill>
                <a:srgbClr val="000000"/>
              </a:solidFill>
            </a:endParaRPr>
          </a:p>
        </p:txBody>
      </p:sp>
      <p:sp>
        <p:nvSpPr>
          <p:cNvPr id="64515"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64516"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69696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D7118B62-C70A-499B-8C94-83056226449C}" type="slidenum">
              <a:rPr lang="en-US" sz="1200">
                <a:solidFill>
                  <a:srgbClr val="000000"/>
                </a:solidFill>
              </a:rPr>
              <a:pPr eaLnBrk="1" hangingPunct="1"/>
              <a:t>11</a:t>
            </a:fld>
            <a:endParaRPr lang="en-US" sz="1200">
              <a:solidFill>
                <a:srgbClr val="000000"/>
              </a:solidFill>
            </a:endParaRPr>
          </a:p>
        </p:txBody>
      </p:sp>
      <p:sp>
        <p:nvSpPr>
          <p:cNvPr id="65539"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65540"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903699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C511EC32-A77A-4885-BC3F-B120C4292448}" type="slidenum">
              <a:rPr lang="en-US" sz="1200">
                <a:solidFill>
                  <a:srgbClr val="000000"/>
                </a:solidFill>
              </a:rPr>
              <a:pPr eaLnBrk="1" hangingPunct="1"/>
              <a:t>12</a:t>
            </a:fld>
            <a:endParaRPr lang="en-US" sz="1200">
              <a:solidFill>
                <a:srgbClr val="000000"/>
              </a:solidFill>
            </a:endParaRPr>
          </a:p>
        </p:txBody>
      </p:sp>
      <p:sp>
        <p:nvSpPr>
          <p:cNvPr id="78851"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78852"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29058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ea typeface="DejaVu Sans" charset="0"/>
                <a:cs typeface="DejaVu Sans" charset="0"/>
              </a:defRPr>
            </a:lvl9pPr>
          </a:lstStyle>
          <a:p>
            <a:pPr eaLnBrk="1" hangingPunct="1"/>
            <a:fld id="{D9D147B8-E3A4-4515-A36C-33C5B9C2F3FD}" type="slidenum">
              <a:rPr lang="en-US" sz="1200">
                <a:solidFill>
                  <a:srgbClr val="000000"/>
                </a:solidFill>
              </a:rPr>
              <a:pPr eaLnBrk="1" hangingPunct="1"/>
              <a:t>13</a:t>
            </a:fld>
            <a:endParaRPr lang="en-US" sz="1200">
              <a:solidFill>
                <a:srgbClr val="000000"/>
              </a:solidFill>
            </a:endParaRPr>
          </a:p>
        </p:txBody>
      </p:sp>
      <p:sp>
        <p:nvSpPr>
          <p:cNvPr id="79875"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914400" y="4343400"/>
            <a:ext cx="5029200" cy="4192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23637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D8C587-981B-4301-9ECE-B238CF4E6A00}"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134493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8C587-981B-4301-9ECE-B238CF4E6A00}"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239014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8C587-981B-4301-9ECE-B238CF4E6A00}"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125774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8C587-981B-4301-9ECE-B238CF4E6A00}"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312943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8C587-981B-4301-9ECE-B238CF4E6A00}"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417042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D8C587-981B-4301-9ECE-B238CF4E6A00}"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270395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D8C587-981B-4301-9ECE-B238CF4E6A00}"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231257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D8C587-981B-4301-9ECE-B238CF4E6A00}"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34338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8C587-981B-4301-9ECE-B238CF4E6A00}"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145506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8C587-981B-4301-9ECE-B238CF4E6A00}"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28010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8C587-981B-4301-9ECE-B238CF4E6A00}"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7F1F8-2DF7-463E-A832-33A5587BBF9E}" type="slidenum">
              <a:rPr lang="en-US" smtClean="0"/>
              <a:t>‹#›</a:t>
            </a:fld>
            <a:endParaRPr lang="en-US"/>
          </a:p>
        </p:txBody>
      </p:sp>
    </p:spTree>
    <p:extLst>
      <p:ext uri="{BB962C8B-B14F-4D97-AF65-F5344CB8AC3E}">
        <p14:creationId xmlns:p14="http://schemas.microsoft.com/office/powerpoint/2010/main" val="371562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8C587-981B-4301-9ECE-B238CF4E6A00}" type="datetimeFigureOut">
              <a:rPr lang="en-US" smtClean="0"/>
              <a:t>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7F1F8-2DF7-463E-A832-33A5587BBF9E}" type="slidenum">
              <a:rPr lang="en-US" smtClean="0"/>
              <a:t>‹#›</a:t>
            </a:fld>
            <a:endParaRPr lang="en-US"/>
          </a:p>
        </p:txBody>
      </p:sp>
    </p:spTree>
    <p:extLst>
      <p:ext uri="{BB962C8B-B14F-4D97-AF65-F5344CB8AC3E}">
        <p14:creationId xmlns:p14="http://schemas.microsoft.com/office/powerpoint/2010/main" val="343104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144" y="928048"/>
            <a:ext cx="11672590" cy="5401479"/>
          </a:xfrm>
          <a:prstGeom prst="rect">
            <a:avLst/>
          </a:prstGeom>
          <a:noFill/>
        </p:spPr>
        <p:txBody>
          <a:bodyPr wrap="square" rtlCol="0">
            <a:spAutoFit/>
          </a:bodyPr>
          <a:lstStyle/>
          <a:p>
            <a:r>
              <a:rPr lang="en-US" sz="11500" b="1" dirty="0" smtClean="0">
                <a:latin typeface="Bradley Hand ITC" panose="03070402050302030203" pitchFamily="66" charset="0"/>
              </a:rPr>
              <a:t>			</a:t>
            </a:r>
            <a:r>
              <a:rPr lang="en-US" sz="11500" b="1" dirty="0" smtClean="0">
                <a:solidFill>
                  <a:srgbClr val="FF0000"/>
                </a:solidFill>
                <a:latin typeface="Bradley Hand ITC" panose="03070402050302030203" pitchFamily="66" charset="0"/>
              </a:rPr>
              <a:t>	LAND </a:t>
            </a:r>
          </a:p>
          <a:p>
            <a:r>
              <a:rPr lang="en-US" sz="11500" b="1" dirty="0">
                <a:latin typeface="Bradley Hand ITC" panose="03070402050302030203" pitchFamily="66" charset="0"/>
              </a:rPr>
              <a:t>	</a:t>
            </a:r>
            <a:r>
              <a:rPr lang="en-US" sz="11500" b="1" dirty="0" smtClean="0">
                <a:latin typeface="Bradley Hand ITC" panose="03070402050302030203" pitchFamily="66" charset="0"/>
              </a:rPr>
              <a:t>			AND  </a:t>
            </a:r>
          </a:p>
          <a:p>
            <a:r>
              <a:rPr lang="en-US" sz="11500" b="1" dirty="0" smtClean="0">
                <a:solidFill>
                  <a:srgbClr val="FF0000"/>
                </a:solidFill>
                <a:latin typeface="Bradley Hand ITC" panose="03070402050302030203" pitchFamily="66" charset="0"/>
              </a:rPr>
              <a:t>AIR POLLUTION</a:t>
            </a:r>
          </a:p>
        </p:txBody>
      </p:sp>
    </p:spTree>
    <p:extLst>
      <p:ext uri="{BB962C8B-B14F-4D97-AF65-F5344CB8AC3E}">
        <p14:creationId xmlns:p14="http://schemas.microsoft.com/office/powerpoint/2010/main" val="3796660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559559" y="0"/>
            <a:ext cx="11491415" cy="152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100000"/>
              </a:lnSpc>
              <a:buClrTx/>
              <a:buFontTx/>
              <a:buNone/>
            </a:pPr>
            <a:r>
              <a:rPr lang="en-US" sz="9600" b="1" dirty="0">
                <a:solidFill>
                  <a:srgbClr val="94C600"/>
                </a:solidFill>
                <a:latin typeface="Bradley Hand ITC" panose="03070402050302030203" pitchFamily="66" charset="0"/>
              </a:rPr>
              <a:t>SULPHUR DIOXIDE</a:t>
            </a:r>
          </a:p>
        </p:txBody>
      </p:sp>
      <p:sp>
        <p:nvSpPr>
          <p:cNvPr id="2" name="TextBox 1"/>
          <p:cNvSpPr txBox="1"/>
          <p:nvPr/>
        </p:nvSpPr>
        <p:spPr>
          <a:xfrm>
            <a:off x="846161" y="1429484"/>
            <a:ext cx="10532050" cy="4401205"/>
          </a:xfrm>
          <a:prstGeom prst="rect">
            <a:avLst/>
          </a:prstGeom>
          <a:noFill/>
        </p:spPr>
        <p:txBody>
          <a:bodyPr wrap="none" rtlCol="0">
            <a:spAutoFit/>
          </a:bodyPr>
          <a:lstStyle/>
          <a:p>
            <a:r>
              <a:rPr lang="en-US" sz="4000" b="1" dirty="0" smtClean="0">
                <a:latin typeface="Bradley Hand ITC" panose="03070402050302030203" pitchFamily="66" charset="0"/>
              </a:rPr>
              <a:t>-&gt;COLOURLESS GAS</a:t>
            </a:r>
          </a:p>
          <a:p>
            <a:r>
              <a:rPr lang="en-US" sz="4000" b="1" dirty="0" smtClean="0">
                <a:latin typeface="Bradley Hand ITC" panose="03070402050302030203" pitchFamily="66" charset="0"/>
              </a:rPr>
              <a:t>-&gt;FORMED BY COMBUSTION OF SULPHUR</a:t>
            </a:r>
          </a:p>
          <a:p>
            <a:r>
              <a:rPr lang="en-US" sz="4000" b="1" dirty="0" smtClean="0">
                <a:latin typeface="Bradley Hand ITC" panose="03070402050302030203" pitchFamily="66" charset="0"/>
              </a:rPr>
              <a:t>-&gt;CONVERTED TO H2SO4 WITH AIR</a:t>
            </a:r>
          </a:p>
          <a:p>
            <a:endParaRPr lang="en-US" sz="4000" b="1" dirty="0">
              <a:latin typeface="Bradley Hand ITC" panose="03070402050302030203" pitchFamily="66" charset="0"/>
            </a:endParaRPr>
          </a:p>
          <a:p>
            <a:r>
              <a:rPr lang="en-US" sz="4000" b="1" dirty="0" smtClean="0">
                <a:latin typeface="Bradley Hand ITC" panose="03070402050302030203" pitchFamily="66" charset="0"/>
              </a:rPr>
              <a:t>CAUSES</a:t>
            </a:r>
          </a:p>
          <a:p>
            <a:r>
              <a:rPr lang="en-US" sz="4000" b="1" dirty="0" smtClean="0">
                <a:latin typeface="Bradley Hand ITC" panose="03070402050302030203" pitchFamily="66" charset="0"/>
              </a:rPr>
              <a:t>-&gt;COAL COMBUSTION</a:t>
            </a:r>
          </a:p>
          <a:p>
            <a:r>
              <a:rPr lang="en-US" sz="4000" b="1" dirty="0" smtClean="0">
                <a:latin typeface="Bradley Hand ITC" panose="03070402050302030203" pitchFamily="66" charset="0"/>
              </a:rPr>
              <a:t>-&gt;INDUSTRIAL EMMISION</a:t>
            </a:r>
            <a:endParaRPr lang="en-US" sz="4000" b="1" dirty="0">
              <a:latin typeface="Bradley Hand ITC" panose="03070402050302030203" pitchFamily="66" charset="0"/>
            </a:endParaRPr>
          </a:p>
        </p:txBody>
      </p:sp>
    </p:spTree>
    <p:extLst>
      <p:ext uri="{BB962C8B-B14F-4D97-AF65-F5344CB8AC3E}">
        <p14:creationId xmlns:p14="http://schemas.microsoft.com/office/powerpoint/2010/main" val="6488331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2403216" y="341193"/>
            <a:ext cx="8897131" cy="180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100000"/>
              </a:lnSpc>
              <a:buClrTx/>
              <a:buFontTx/>
              <a:buNone/>
            </a:pPr>
            <a:r>
              <a:rPr lang="en-US" sz="11500" b="1" dirty="0">
                <a:solidFill>
                  <a:srgbClr val="94C600"/>
                </a:solidFill>
                <a:latin typeface="Bradley Hand ITC" panose="03070402050302030203" pitchFamily="66" charset="0"/>
              </a:rPr>
              <a:t>EFFECTS</a:t>
            </a:r>
          </a:p>
        </p:txBody>
      </p:sp>
      <p:sp>
        <p:nvSpPr>
          <p:cNvPr id="17411" name="Text Box 2"/>
          <p:cNvSpPr txBox="1">
            <a:spLocks noChangeArrowheads="1"/>
          </p:cNvSpPr>
          <p:nvPr/>
        </p:nvSpPr>
        <p:spPr bwMode="auto">
          <a:xfrm>
            <a:off x="328757" y="1628065"/>
            <a:ext cx="11749512" cy="522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9pPr>
          </a:lstStyle>
          <a:p>
            <a:pPr eaLnBrk="1" hangingPunct="1">
              <a:spcBef>
                <a:spcPts val="600"/>
              </a:spcBef>
              <a:buClr>
                <a:srgbClr val="94C600"/>
              </a:buClr>
              <a:buSzPct val="76000"/>
            </a:pPr>
            <a:endParaRPr lang="en-US" sz="4000" dirty="0">
              <a:solidFill>
                <a:srgbClr val="3E3D2D"/>
              </a:solidFill>
              <a:latin typeface="Bradley Hand ITC" panose="03070402050302030203" pitchFamily="66" charset="0"/>
            </a:endParaRPr>
          </a:p>
          <a:p>
            <a:pPr eaLnBrk="1" hangingPunct="1">
              <a:spcBef>
                <a:spcPts val="600"/>
              </a:spcBef>
              <a:buClr>
                <a:srgbClr val="94C600"/>
              </a:buClr>
              <a:buSzPct val="76000"/>
              <a:buFont typeface="Wingdings 2" panose="05020102010507070707" pitchFamily="18" charset="2"/>
              <a:buChar char=""/>
            </a:pPr>
            <a:r>
              <a:rPr lang="en-US" sz="4000" b="1" dirty="0">
                <a:solidFill>
                  <a:srgbClr val="A50021"/>
                </a:solidFill>
                <a:latin typeface="Bradley Hand ITC" panose="03070402050302030203" pitchFamily="66" charset="0"/>
              </a:rPr>
              <a:t>BREATHING PROBLEMS</a:t>
            </a:r>
          </a:p>
          <a:p>
            <a:pPr eaLnBrk="1" hangingPunct="1">
              <a:spcBef>
                <a:spcPts val="600"/>
              </a:spcBef>
              <a:buSzPct val="76000"/>
            </a:pPr>
            <a:endParaRPr lang="en-US" sz="4000" b="1" dirty="0">
              <a:solidFill>
                <a:srgbClr val="A50021"/>
              </a:solidFill>
              <a:latin typeface="Bradley Hand ITC" panose="03070402050302030203" pitchFamily="66" charset="0"/>
            </a:endParaRPr>
          </a:p>
          <a:p>
            <a:pPr eaLnBrk="1" hangingPunct="1">
              <a:spcBef>
                <a:spcPts val="600"/>
              </a:spcBef>
              <a:buClr>
                <a:srgbClr val="94C600"/>
              </a:buClr>
              <a:buSzPct val="76000"/>
            </a:pPr>
            <a:endParaRPr lang="en-US" sz="4000" b="1" dirty="0">
              <a:solidFill>
                <a:srgbClr val="A50021"/>
              </a:solidFill>
              <a:latin typeface="Bradley Hand ITC" panose="03070402050302030203" pitchFamily="66" charset="0"/>
            </a:endParaRPr>
          </a:p>
          <a:p>
            <a:pPr eaLnBrk="1" hangingPunct="1">
              <a:spcBef>
                <a:spcPts val="600"/>
              </a:spcBef>
              <a:buClr>
                <a:srgbClr val="94C600"/>
              </a:buClr>
              <a:buSzPct val="76000"/>
              <a:buFont typeface="Wingdings 2" panose="05020102010507070707" pitchFamily="18" charset="2"/>
              <a:buChar char=""/>
            </a:pPr>
            <a:r>
              <a:rPr lang="en-US" sz="4000" b="1" dirty="0">
                <a:solidFill>
                  <a:srgbClr val="A50021"/>
                </a:solidFill>
                <a:latin typeface="Bradley Hand ITC" panose="03070402050302030203" pitchFamily="66" charset="0"/>
              </a:rPr>
              <a:t>ACID DEPOSITION OF H2SO4 DAMAGES </a:t>
            </a:r>
          </a:p>
          <a:p>
            <a:pPr eaLnBrk="1" hangingPunct="1">
              <a:spcBef>
                <a:spcPts val="600"/>
              </a:spcBef>
              <a:buSzPct val="76000"/>
            </a:pPr>
            <a:endParaRPr lang="en-US" sz="4000" b="1" dirty="0">
              <a:solidFill>
                <a:srgbClr val="A50021"/>
              </a:solidFill>
              <a:latin typeface="Bradley Hand ITC" panose="03070402050302030203" pitchFamily="66" charset="0"/>
            </a:endParaRPr>
          </a:p>
          <a:p>
            <a:pPr eaLnBrk="1" hangingPunct="1">
              <a:spcBef>
                <a:spcPts val="600"/>
              </a:spcBef>
              <a:buSzPct val="76000"/>
            </a:pPr>
            <a:r>
              <a:rPr lang="en-US" sz="4000" b="1" dirty="0">
                <a:solidFill>
                  <a:srgbClr val="A50021"/>
                </a:solidFill>
                <a:latin typeface="Bradley Hand ITC" panose="03070402050302030203" pitchFamily="66" charset="0"/>
              </a:rPr>
              <a:t>  TREES, SOILS &amp;AQUATIC LIFE IN LAKES</a:t>
            </a:r>
          </a:p>
        </p:txBody>
      </p:sp>
    </p:spTree>
    <p:extLst>
      <p:ext uri="{BB962C8B-B14F-4D97-AF65-F5344CB8AC3E}">
        <p14:creationId xmlns:p14="http://schemas.microsoft.com/office/powerpoint/2010/main" val="41219445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3335741" y="300252"/>
            <a:ext cx="5105400" cy="205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eaLnBrk="1" hangingPunct="1">
              <a:lnSpc>
                <a:spcPct val="90000"/>
              </a:lnSpc>
              <a:spcBef>
                <a:spcPts val="600"/>
              </a:spcBef>
            </a:pPr>
            <a:r>
              <a:rPr lang="en-US" sz="13800" b="1" dirty="0">
                <a:solidFill>
                  <a:srgbClr val="FF0000"/>
                </a:solidFill>
                <a:latin typeface="Bradley Hand ITC" panose="03070402050302030203" pitchFamily="66" charset="0"/>
              </a:rPr>
              <a:t>LEAD</a:t>
            </a:r>
            <a:endParaRPr lang="en-US" b="1" dirty="0">
              <a:solidFill>
                <a:srgbClr val="FF0000"/>
              </a:solidFill>
              <a:latin typeface="Bradley Hand ITC" panose="03070402050302030203" pitchFamily="66" charset="0"/>
            </a:endParaRPr>
          </a:p>
        </p:txBody>
      </p:sp>
      <p:sp>
        <p:nvSpPr>
          <p:cNvPr id="31747" name="Text Box 2"/>
          <p:cNvSpPr txBox="1">
            <a:spLocks noChangeArrowheads="1"/>
          </p:cNvSpPr>
          <p:nvPr/>
        </p:nvSpPr>
        <p:spPr bwMode="auto">
          <a:xfrm>
            <a:off x="3618932" y="1948322"/>
            <a:ext cx="6553200" cy="490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90000"/>
              </a:lnSpc>
              <a:spcBef>
                <a:spcPts val="900"/>
              </a:spcBef>
            </a:pPr>
            <a:r>
              <a:rPr lang="en-US" sz="6600" b="1" dirty="0">
                <a:solidFill>
                  <a:srgbClr val="92D050"/>
                </a:solidFill>
                <a:latin typeface="Bradley Hand ITC" panose="03070402050302030203" pitchFamily="66" charset="0"/>
              </a:rPr>
              <a:t>SOURCES:</a:t>
            </a:r>
          </a:p>
          <a:p>
            <a:pPr eaLnBrk="1" hangingPunct="1">
              <a:lnSpc>
                <a:spcPct val="90000"/>
              </a:lnSpc>
              <a:spcBef>
                <a:spcPts val="900"/>
              </a:spcBef>
              <a:buFont typeface="Wingdings" panose="05000000000000000000" pitchFamily="2" charset="2"/>
              <a:buChar char=""/>
            </a:pPr>
            <a:r>
              <a:rPr lang="en-US" sz="4000" b="1" dirty="0">
                <a:solidFill>
                  <a:srgbClr val="000000"/>
                </a:solidFill>
                <a:latin typeface="Bradley Hand ITC" panose="03070402050302030203" pitchFamily="66" charset="0"/>
              </a:rPr>
              <a:t>PAINT</a:t>
            </a:r>
          </a:p>
          <a:p>
            <a:pPr eaLnBrk="1" hangingPunct="1">
              <a:lnSpc>
                <a:spcPct val="90000"/>
              </a:lnSpc>
              <a:spcBef>
                <a:spcPts val="900"/>
              </a:spcBef>
              <a:buFont typeface="Wingdings" panose="05000000000000000000" pitchFamily="2" charset="2"/>
              <a:buChar char=""/>
            </a:pPr>
            <a:r>
              <a:rPr lang="en-US" sz="4000" b="1" dirty="0">
                <a:solidFill>
                  <a:srgbClr val="000000"/>
                </a:solidFill>
                <a:latin typeface="Bradley Hand ITC" panose="03070402050302030203" pitchFamily="66" charset="0"/>
              </a:rPr>
              <a:t>MANUFACTURE OF LEAD</a:t>
            </a:r>
          </a:p>
          <a:p>
            <a:pPr eaLnBrk="1" hangingPunct="1">
              <a:lnSpc>
                <a:spcPct val="90000"/>
              </a:lnSpc>
              <a:spcBef>
                <a:spcPts val="900"/>
              </a:spcBef>
              <a:buFont typeface="Wingdings" panose="05000000000000000000" pitchFamily="2" charset="2"/>
              <a:buChar char=""/>
            </a:pPr>
            <a:r>
              <a:rPr lang="en-US" sz="4000" b="1" dirty="0">
                <a:solidFill>
                  <a:srgbClr val="000000"/>
                </a:solidFill>
                <a:latin typeface="Bradley Hand ITC" panose="03070402050302030203" pitchFamily="66" charset="0"/>
              </a:rPr>
              <a:t>BATTERIES</a:t>
            </a:r>
          </a:p>
          <a:p>
            <a:pPr eaLnBrk="1" hangingPunct="1">
              <a:lnSpc>
                <a:spcPct val="90000"/>
              </a:lnSpc>
              <a:spcBef>
                <a:spcPts val="900"/>
              </a:spcBef>
              <a:buFont typeface="Wingdings" panose="05000000000000000000" pitchFamily="2" charset="2"/>
              <a:buChar char=""/>
            </a:pPr>
            <a:r>
              <a:rPr lang="en-US" sz="4000" b="1" dirty="0">
                <a:solidFill>
                  <a:srgbClr val="000000"/>
                </a:solidFill>
                <a:latin typeface="Bradley Hand ITC" panose="03070402050302030203" pitchFamily="66" charset="0"/>
              </a:rPr>
              <a:t>LEADED PETROL</a:t>
            </a:r>
          </a:p>
          <a:p>
            <a:pPr algn="ctr" eaLnBrk="1" hangingPunct="1">
              <a:lnSpc>
                <a:spcPct val="90000"/>
              </a:lnSpc>
              <a:spcBef>
                <a:spcPts val="900"/>
              </a:spcBef>
            </a:pPr>
            <a:endParaRPr lang="en-US" sz="4000" b="1" dirty="0">
              <a:solidFill>
                <a:srgbClr val="000000"/>
              </a:solidFill>
              <a:latin typeface="Bradley Hand ITC" panose="03070402050302030203" pitchFamily="66" charset="0"/>
            </a:endParaRPr>
          </a:p>
        </p:txBody>
      </p:sp>
    </p:spTree>
    <p:extLst>
      <p:ext uri="{BB962C8B-B14F-4D97-AF65-F5344CB8AC3E}">
        <p14:creationId xmlns:p14="http://schemas.microsoft.com/office/powerpoint/2010/main" val="23763568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220638" y="235424"/>
            <a:ext cx="10274489" cy="168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eaLnBrk="1" hangingPunct="1">
              <a:lnSpc>
                <a:spcPct val="90000"/>
              </a:lnSpc>
              <a:spcBef>
                <a:spcPts val="800"/>
              </a:spcBef>
            </a:pPr>
            <a:r>
              <a:rPr lang="en-US" sz="11500" b="1" dirty="0">
                <a:solidFill>
                  <a:srgbClr val="FF0000"/>
                </a:solidFill>
                <a:latin typeface="Bradley Hand ITC" panose="03070402050302030203" pitchFamily="66" charset="0"/>
              </a:rPr>
              <a:t>EFFECTS</a:t>
            </a:r>
          </a:p>
        </p:txBody>
      </p:sp>
      <p:sp>
        <p:nvSpPr>
          <p:cNvPr id="32771" name="Text Box 2"/>
          <p:cNvSpPr txBox="1">
            <a:spLocks noChangeArrowheads="1"/>
          </p:cNvSpPr>
          <p:nvPr/>
        </p:nvSpPr>
        <p:spPr bwMode="auto">
          <a:xfrm>
            <a:off x="613013" y="2277524"/>
            <a:ext cx="11442510" cy="356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90000"/>
              </a:lnSpc>
              <a:spcBef>
                <a:spcPts val="800"/>
              </a:spcBef>
              <a:buFont typeface="Wingdings" panose="05000000000000000000" pitchFamily="2" charset="2"/>
              <a:buChar char=""/>
            </a:pPr>
            <a:r>
              <a:rPr lang="en-US" sz="4400" b="1" dirty="0">
                <a:solidFill>
                  <a:srgbClr val="000000"/>
                </a:solidFill>
                <a:latin typeface="Bradley Hand ITC" panose="03070402050302030203" pitchFamily="66" charset="0"/>
              </a:rPr>
              <a:t>ACCUMULATES IN BODY BRAIN  </a:t>
            </a:r>
            <a:r>
              <a:rPr lang="en-US" sz="4400" b="1" dirty="0" smtClean="0">
                <a:solidFill>
                  <a:srgbClr val="000000"/>
                </a:solidFill>
                <a:latin typeface="Bradley Hand ITC" panose="03070402050302030203" pitchFamily="66" charset="0"/>
              </a:rPr>
              <a:t>AND   </a:t>
            </a:r>
            <a:endParaRPr lang="en-US" sz="4400" b="1" dirty="0">
              <a:solidFill>
                <a:srgbClr val="000000"/>
              </a:solidFill>
              <a:latin typeface="Bradley Hand ITC" panose="03070402050302030203" pitchFamily="66" charset="0"/>
            </a:endParaRPr>
          </a:p>
          <a:p>
            <a:pPr eaLnBrk="1" hangingPunct="1">
              <a:lnSpc>
                <a:spcPct val="90000"/>
              </a:lnSpc>
              <a:spcBef>
                <a:spcPts val="800"/>
              </a:spcBef>
            </a:pPr>
            <a:r>
              <a:rPr lang="en-US" sz="4400" b="1" dirty="0">
                <a:solidFill>
                  <a:srgbClr val="000000"/>
                </a:solidFill>
                <a:latin typeface="Bradley Hand ITC" panose="03070402050302030203" pitchFamily="66" charset="0"/>
              </a:rPr>
              <a:t>    NERVOUS </a:t>
            </a:r>
            <a:r>
              <a:rPr lang="en-US" sz="4400" b="1" dirty="0" smtClean="0">
                <a:solidFill>
                  <a:srgbClr val="000000"/>
                </a:solidFill>
                <a:latin typeface="Bradley Hand ITC" panose="03070402050302030203" pitchFamily="66" charset="0"/>
              </a:rPr>
              <a:t>SYSTEM</a:t>
            </a:r>
            <a:endParaRPr lang="en-US" sz="4400" b="1" dirty="0">
              <a:solidFill>
                <a:srgbClr val="000000"/>
              </a:solidFill>
              <a:latin typeface="Bradley Hand ITC" panose="03070402050302030203" pitchFamily="66" charset="0"/>
            </a:endParaRPr>
          </a:p>
          <a:p>
            <a:pPr eaLnBrk="1" hangingPunct="1">
              <a:lnSpc>
                <a:spcPct val="90000"/>
              </a:lnSpc>
              <a:spcBef>
                <a:spcPts val="800"/>
              </a:spcBef>
              <a:buFont typeface="Wingdings" panose="05000000000000000000" pitchFamily="2" charset="2"/>
              <a:buChar char=""/>
            </a:pPr>
            <a:r>
              <a:rPr lang="en-US" sz="4400" b="1" dirty="0">
                <a:solidFill>
                  <a:srgbClr val="000000"/>
                </a:solidFill>
                <a:latin typeface="Bradley Hand ITC" panose="03070402050302030203" pitchFamily="66" charset="0"/>
              </a:rPr>
              <a:t>RETARDS MENTAL </a:t>
            </a:r>
            <a:r>
              <a:rPr lang="en-US" sz="4400" b="1" dirty="0" smtClean="0">
                <a:solidFill>
                  <a:srgbClr val="000000"/>
                </a:solidFill>
                <a:latin typeface="Bradley Hand ITC" panose="03070402050302030203" pitchFamily="66" charset="0"/>
              </a:rPr>
              <a:t>GROWTH</a:t>
            </a:r>
            <a:endParaRPr lang="en-US" sz="4400" b="1" dirty="0">
              <a:solidFill>
                <a:srgbClr val="000000"/>
              </a:solidFill>
              <a:latin typeface="Bradley Hand ITC" panose="03070402050302030203" pitchFamily="66" charset="0"/>
            </a:endParaRPr>
          </a:p>
          <a:p>
            <a:pPr eaLnBrk="1" hangingPunct="1">
              <a:lnSpc>
                <a:spcPct val="90000"/>
              </a:lnSpc>
              <a:spcBef>
                <a:spcPts val="800"/>
              </a:spcBef>
              <a:buFont typeface="Wingdings" panose="05000000000000000000" pitchFamily="2" charset="2"/>
              <a:buChar char=""/>
            </a:pPr>
            <a:r>
              <a:rPr lang="en-US" sz="4400" b="1" dirty="0">
                <a:solidFill>
                  <a:srgbClr val="000000"/>
                </a:solidFill>
                <a:latin typeface="Bradley Hand ITC" panose="03070402050302030203" pitchFamily="66" charset="0"/>
              </a:rPr>
              <a:t>CAUSES </a:t>
            </a:r>
            <a:r>
              <a:rPr lang="en-US" sz="4400" b="1" dirty="0" smtClean="0">
                <a:solidFill>
                  <a:srgbClr val="000000"/>
                </a:solidFill>
                <a:latin typeface="Bradley Hand ITC" panose="03070402050302030203" pitchFamily="66" charset="0"/>
              </a:rPr>
              <a:t>CANCER</a:t>
            </a:r>
            <a:endParaRPr lang="en-US" sz="4400" b="1" dirty="0">
              <a:solidFill>
                <a:srgbClr val="000000"/>
              </a:solidFill>
              <a:latin typeface="Bradley Hand ITC" panose="03070402050302030203" pitchFamily="66" charset="0"/>
            </a:endParaRPr>
          </a:p>
          <a:p>
            <a:pPr eaLnBrk="1" hangingPunct="1">
              <a:lnSpc>
                <a:spcPct val="90000"/>
              </a:lnSpc>
              <a:spcBef>
                <a:spcPts val="800"/>
              </a:spcBef>
              <a:buFont typeface="Wingdings" panose="05000000000000000000" pitchFamily="2" charset="2"/>
              <a:buChar char=""/>
            </a:pPr>
            <a:r>
              <a:rPr lang="en-US" sz="4400" b="1" dirty="0">
                <a:solidFill>
                  <a:srgbClr val="000000"/>
                </a:solidFill>
                <a:latin typeface="Bradley Hand ITC" panose="03070402050302030203" pitchFamily="66" charset="0"/>
              </a:rPr>
              <a:t>DAMAGE TO WILDLIFE</a:t>
            </a:r>
          </a:p>
        </p:txBody>
      </p:sp>
    </p:spTree>
    <p:extLst>
      <p:ext uri="{BB962C8B-B14F-4D97-AF65-F5344CB8AC3E}">
        <p14:creationId xmlns:p14="http://schemas.microsoft.com/office/powerpoint/2010/main" val="3307473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7384"/>
            <a:ext cx="12037325" cy="3970318"/>
          </a:xfrm>
          <a:prstGeom prst="rect">
            <a:avLst/>
          </a:prstGeom>
        </p:spPr>
        <p:txBody>
          <a:bodyPr wrap="square">
            <a:spAutoFit/>
          </a:bodyPr>
          <a:lstStyle/>
          <a:p>
            <a:pPr>
              <a:defRPr/>
            </a:pPr>
            <a:r>
              <a:rPr lang="en-US" sz="2800" b="1" dirty="0">
                <a:solidFill>
                  <a:srgbClr val="FF0000"/>
                </a:solidFill>
                <a:latin typeface="Bradley Hand ITC" panose="03070402050302030203" pitchFamily="66" charset="0"/>
                <a:cs typeface="Arial" charset="0"/>
              </a:rPr>
              <a:t>Sulfur dioxide </a:t>
            </a:r>
            <a:r>
              <a:rPr lang="en-US" sz="2800" b="1" dirty="0">
                <a:latin typeface="Bradley Hand ITC" panose="03070402050302030203" pitchFamily="66" charset="0"/>
                <a:cs typeface="Arial" charset="0"/>
              </a:rPr>
              <a:t>and </a:t>
            </a:r>
            <a:r>
              <a:rPr lang="en-US" sz="2800" b="1" dirty="0">
                <a:solidFill>
                  <a:srgbClr val="FF0000"/>
                </a:solidFill>
                <a:latin typeface="Bradley Hand ITC" panose="03070402050302030203" pitchFamily="66" charset="0"/>
                <a:cs typeface="Arial" charset="0"/>
              </a:rPr>
              <a:t>nitrogen dioxide </a:t>
            </a:r>
            <a:r>
              <a:rPr lang="en-US" sz="2800" b="1" dirty="0">
                <a:latin typeface="Bradley Hand ITC" panose="03070402050302030203" pitchFamily="66" charset="0"/>
                <a:cs typeface="Arial" charset="0"/>
              </a:rPr>
              <a:t>are transformed in the atmosphere to produce acid compounds </a:t>
            </a:r>
            <a:r>
              <a:rPr lang="en-US" sz="2800" b="1" dirty="0">
                <a:solidFill>
                  <a:srgbClr val="FF0000"/>
                </a:solidFill>
                <a:latin typeface="Bradley Hand ITC" panose="03070402050302030203" pitchFamily="66" charset="0"/>
                <a:cs typeface="Arial" charset="0"/>
              </a:rPr>
              <a:t>– sulfuric and nitric acids</a:t>
            </a:r>
            <a:r>
              <a:rPr lang="en-US" sz="2800" b="1" dirty="0">
                <a:latin typeface="Bradley Hand ITC" panose="03070402050302030203" pitchFamily="66" charset="0"/>
                <a:cs typeface="Arial" charset="0"/>
              </a:rPr>
              <a:t>. These compounds then fall back on to the ground as particulates or raindrops – in other words, acid rain. </a:t>
            </a:r>
          </a:p>
          <a:p>
            <a:pPr>
              <a:defRPr/>
            </a:pPr>
            <a:endParaRPr lang="en-US" sz="2800" b="1" dirty="0">
              <a:latin typeface="Bradley Hand ITC" panose="03070402050302030203" pitchFamily="66" charset="0"/>
              <a:cs typeface="Arial" charset="0"/>
            </a:endParaRPr>
          </a:p>
          <a:p>
            <a:pPr>
              <a:defRPr/>
            </a:pPr>
            <a:r>
              <a:rPr lang="en-US" sz="2800" b="1" dirty="0">
                <a:latin typeface="Bradley Hand ITC" panose="03070402050302030203" pitchFamily="66" charset="0"/>
                <a:cs typeface="Arial" charset="0"/>
              </a:rPr>
              <a:t>So acid rain also falls on streams and lakes, acidifies them and destroys fish life in these freshwater ecosystems</a:t>
            </a:r>
            <a:r>
              <a:rPr lang="en-US" sz="2800" b="1" dirty="0" smtClean="0">
                <a:latin typeface="Bradley Hand ITC" panose="03070402050302030203" pitchFamily="66" charset="0"/>
                <a:cs typeface="Arial" charset="0"/>
              </a:rPr>
              <a:t>.</a:t>
            </a:r>
            <a:endParaRPr lang="en-US" sz="2800" b="1" dirty="0">
              <a:latin typeface="Bradley Hand ITC" panose="03070402050302030203" pitchFamily="66" charset="0"/>
              <a:cs typeface="Arial" charset="0"/>
            </a:endParaRPr>
          </a:p>
          <a:p>
            <a:pPr>
              <a:defRPr/>
            </a:pPr>
            <a:endParaRPr lang="en-US" sz="2800" b="1" dirty="0">
              <a:latin typeface="Bradley Hand ITC" panose="03070402050302030203" pitchFamily="66" charset="0"/>
              <a:cs typeface="Arial" charset="0"/>
            </a:endParaRPr>
          </a:p>
          <a:p>
            <a:pPr>
              <a:defRPr/>
            </a:pPr>
            <a:r>
              <a:rPr lang="en-US" sz="2800" b="1" dirty="0">
                <a:latin typeface="Bradley Hand ITC" panose="03070402050302030203" pitchFamily="66" charset="0"/>
                <a:cs typeface="Arial" charset="0"/>
              </a:rPr>
              <a:t>For </a:t>
            </a:r>
            <a:r>
              <a:rPr lang="en-US" sz="2800" b="1" dirty="0">
                <a:solidFill>
                  <a:srgbClr val="FF0000"/>
                </a:solidFill>
                <a:latin typeface="Bradley Hand ITC" panose="03070402050302030203" pitchFamily="66" charset="0"/>
                <a:cs typeface="Arial" charset="0"/>
              </a:rPr>
              <a:t>example</a:t>
            </a:r>
            <a:r>
              <a:rPr lang="en-US" sz="2800" b="1" dirty="0">
                <a:latin typeface="Bradley Hand ITC" panose="03070402050302030203" pitchFamily="66" charset="0"/>
                <a:cs typeface="Arial" charset="0"/>
              </a:rPr>
              <a:t>, in Sweden acid rain made over 18,000 lakes so acidic that all the fish died out. </a:t>
            </a:r>
            <a:r>
              <a:rPr lang="en-US" sz="2800" b="1" dirty="0" smtClean="0">
                <a:latin typeface="Bradley Hand ITC" panose="03070402050302030203" pitchFamily="66" charset="0"/>
                <a:cs typeface="Arial" charset="0"/>
              </a:rPr>
              <a:t>Salmon </a:t>
            </a:r>
            <a:r>
              <a:rPr lang="en-US" sz="2800" b="1" dirty="0">
                <a:latin typeface="Bradley Hand ITC" panose="03070402050302030203" pitchFamily="66" charset="0"/>
                <a:cs typeface="Arial" charset="0"/>
              </a:rPr>
              <a:t>species appear to be particularly sensitive to acidity</a:t>
            </a:r>
            <a:r>
              <a:rPr lang="en-US" sz="2800" b="1" dirty="0" smtClean="0">
                <a:latin typeface="Bradley Hand ITC" panose="03070402050302030203" pitchFamily="66" charset="0"/>
                <a:cs typeface="Arial" charset="0"/>
              </a:rPr>
              <a:t>.</a:t>
            </a:r>
            <a:endParaRPr lang="en-US" sz="2800" b="1" dirty="0">
              <a:latin typeface="Bradley Hand ITC" panose="03070402050302030203" pitchFamily="66" charset="0"/>
              <a:cs typeface="Arial" charset="0"/>
            </a:endParaRPr>
          </a:p>
        </p:txBody>
      </p:sp>
      <p:sp>
        <p:nvSpPr>
          <p:cNvPr id="20483" name="TextBox 4"/>
          <p:cNvSpPr txBox="1">
            <a:spLocks noChangeArrowheads="1"/>
          </p:cNvSpPr>
          <p:nvPr/>
        </p:nvSpPr>
        <p:spPr bwMode="auto">
          <a:xfrm>
            <a:off x="2866029" y="208318"/>
            <a:ext cx="790964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eaLnBrk="1" hangingPunct="1"/>
            <a:r>
              <a:rPr lang="en-US" sz="8800" dirty="0">
                <a:solidFill>
                  <a:srgbClr val="FF0000"/>
                </a:solidFill>
                <a:latin typeface="Bradley Hand ITC" panose="03070402050302030203" pitchFamily="66" charset="0"/>
              </a:rPr>
              <a:t>ACID </a:t>
            </a:r>
            <a:r>
              <a:rPr lang="en-US" sz="8800" dirty="0" smtClean="0">
                <a:solidFill>
                  <a:srgbClr val="00B0F0"/>
                </a:solidFill>
                <a:latin typeface="Bradley Hand ITC" panose="03070402050302030203" pitchFamily="66" charset="0"/>
              </a:rPr>
              <a:t>RAIN</a:t>
            </a:r>
            <a:endParaRPr lang="en-US" sz="8800" dirty="0">
              <a:solidFill>
                <a:srgbClr val="00B0F0"/>
              </a:solidFill>
              <a:latin typeface="Bradley Hand ITC" panose="03070402050302030203" pitchFamily="66" charset="0"/>
            </a:endParaRPr>
          </a:p>
        </p:txBody>
      </p:sp>
    </p:spTree>
    <p:extLst>
      <p:ext uri="{BB962C8B-B14F-4D97-AF65-F5344CB8AC3E}">
        <p14:creationId xmlns:p14="http://schemas.microsoft.com/office/powerpoint/2010/main" val="3392772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586854" y="345709"/>
            <a:ext cx="1160514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eaLnBrk="1" hangingPunct="1"/>
            <a:r>
              <a:rPr lang="en-US" sz="6600" b="1" dirty="0">
                <a:solidFill>
                  <a:srgbClr val="FF0000"/>
                </a:solidFill>
                <a:latin typeface="Bradley Hand ITC" panose="03070402050302030203" pitchFamily="66" charset="0"/>
              </a:rPr>
              <a:t>OZONE</a:t>
            </a:r>
            <a:r>
              <a:rPr lang="en-US" sz="6600" b="1" dirty="0">
                <a:solidFill>
                  <a:srgbClr val="00B0F0"/>
                </a:solidFill>
                <a:latin typeface="Bradley Hand ITC" panose="03070402050302030203" pitchFamily="66" charset="0"/>
              </a:rPr>
              <a:t> </a:t>
            </a:r>
            <a:r>
              <a:rPr lang="en-US" sz="6600" b="1" dirty="0" smtClean="0">
                <a:solidFill>
                  <a:srgbClr val="00B0F0"/>
                </a:solidFill>
                <a:latin typeface="Bradley Hand ITC" panose="03070402050302030203" pitchFamily="66" charset="0"/>
              </a:rPr>
              <a:t> LAYER  </a:t>
            </a:r>
            <a:r>
              <a:rPr lang="en-US" sz="6600" b="1" dirty="0" smtClean="0">
                <a:solidFill>
                  <a:srgbClr val="FF0000"/>
                </a:solidFill>
                <a:latin typeface="Bradley Hand ITC" panose="03070402050302030203" pitchFamily="66" charset="0"/>
              </a:rPr>
              <a:t>DEPLITION</a:t>
            </a:r>
            <a:endParaRPr lang="en-US" sz="6600" b="1" dirty="0">
              <a:solidFill>
                <a:srgbClr val="FF0000"/>
              </a:solidFill>
              <a:latin typeface="Bradley Hand ITC" panose="03070402050302030203" pitchFamily="66" charset="0"/>
            </a:endParaRPr>
          </a:p>
        </p:txBody>
      </p:sp>
      <p:sp>
        <p:nvSpPr>
          <p:cNvPr id="5" name="Rectangle 4"/>
          <p:cNvSpPr/>
          <p:nvPr/>
        </p:nvSpPr>
        <p:spPr>
          <a:xfrm>
            <a:off x="236561" y="1823115"/>
            <a:ext cx="11955439" cy="3970318"/>
          </a:xfrm>
          <a:prstGeom prst="rect">
            <a:avLst/>
          </a:prstGeom>
        </p:spPr>
        <p:txBody>
          <a:bodyPr wrap="square">
            <a:spAutoFit/>
          </a:bodyPr>
          <a:lstStyle/>
          <a:p>
            <a:pPr>
              <a:defRPr/>
            </a:pPr>
            <a:r>
              <a:rPr lang="en-US" sz="3600" b="1" dirty="0" smtClean="0">
                <a:latin typeface="Bradley Hand ITC" panose="03070402050302030203" pitchFamily="66" charset="0"/>
                <a:cs typeface="Arial" charset="0"/>
              </a:rPr>
              <a:t>Ozone </a:t>
            </a:r>
            <a:r>
              <a:rPr lang="en-US" sz="3600" b="1" dirty="0">
                <a:latin typeface="Bradley Hand ITC" panose="03070402050302030203" pitchFamily="66" charset="0"/>
                <a:cs typeface="Arial" charset="0"/>
              </a:rPr>
              <a:t>depletion describes two distinct, but related observations: a slow, steady decline of about 4 percent per decade in the total volume of ozone in Earth's stratosphere (the ozone layer) since the late 1970s, and a much larger, but seasonal, decrease in stratospheric ozone over Earth's polar regions during the same period. The latter phenomenon is commonly referred to as the </a:t>
            </a:r>
            <a:r>
              <a:rPr lang="en-US" sz="3600" b="1" dirty="0">
                <a:solidFill>
                  <a:schemeClr val="accent2">
                    <a:lumMod val="75000"/>
                  </a:schemeClr>
                </a:solidFill>
                <a:latin typeface="Bradley Hand ITC" panose="03070402050302030203" pitchFamily="66" charset="0"/>
                <a:cs typeface="Arial" charset="0"/>
              </a:rPr>
              <a:t>ozone hole</a:t>
            </a:r>
          </a:p>
        </p:txBody>
      </p:sp>
    </p:spTree>
    <p:extLst>
      <p:ext uri="{BB962C8B-B14F-4D97-AF65-F5344CB8AC3E}">
        <p14:creationId xmlns:p14="http://schemas.microsoft.com/office/powerpoint/2010/main" val="3000256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136477" y="1981201"/>
            <a:ext cx="1231483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eaLnBrk="1" hangingPunct="1">
              <a:buFont typeface="Arial" panose="020B0604020202020204" pitchFamily="34" charset="0"/>
              <a:buChar char="•"/>
            </a:pPr>
            <a:r>
              <a:rPr lang="en-US" sz="4400" b="1" dirty="0">
                <a:solidFill>
                  <a:schemeClr val="accent1">
                    <a:lumMod val="75000"/>
                  </a:schemeClr>
                </a:solidFill>
                <a:latin typeface="Bradley Hand ITC" panose="03070402050302030203" pitchFamily="66" charset="0"/>
              </a:rPr>
              <a:t>increased stratospheric concentration of chlorine from industrially produced CFCs , </a:t>
            </a:r>
            <a:r>
              <a:rPr lang="en-US" sz="4400" b="1" dirty="0" err="1">
                <a:solidFill>
                  <a:schemeClr val="accent1">
                    <a:lumMod val="75000"/>
                  </a:schemeClr>
                </a:solidFill>
                <a:latin typeface="Bradley Hand ITC" panose="03070402050302030203" pitchFamily="66" charset="0"/>
              </a:rPr>
              <a:t>halons</a:t>
            </a:r>
            <a:r>
              <a:rPr lang="en-US" sz="4400" b="1" dirty="0">
                <a:solidFill>
                  <a:schemeClr val="accent1">
                    <a:lumMod val="75000"/>
                  </a:schemeClr>
                </a:solidFill>
                <a:latin typeface="Bradley Hand ITC" panose="03070402050302030203" pitchFamily="66" charset="0"/>
              </a:rPr>
              <a:t> and selected solvents</a:t>
            </a:r>
          </a:p>
          <a:p>
            <a:pPr eaLnBrk="1" hangingPunct="1">
              <a:buFont typeface="Arial" panose="020B0604020202020204" pitchFamily="34" charset="0"/>
              <a:buChar char="•"/>
            </a:pPr>
            <a:endParaRPr lang="en-US" sz="4400" b="1" dirty="0">
              <a:solidFill>
                <a:schemeClr val="accent1">
                  <a:lumMod val="75000"/>
                </a:schemeClr>
              </a:solidFill>
              <a:latin typeface="Bradley Hand ITC" panose="03070402050302030203" pitchFamily="66" charset="0"/>
            </a:endParaRPr>
          </a:p>
          <a:p>
            <a:pPr eaLnBrk="1" hangingPunct="1">
              <a:buFont typeface="Arial" panose="020B0604020202020204" pitchFamily="34" charset="0"/>
              <a:buChar char="•"/>
            </a:pPr>
            <a:r>
              <a:rPr lang="en-US" sz="4400" b="1" dirty="0">
                <a:solidFill>
                  <a:schemeClr val="accent1">
                    <a:lumMod val="75000"/>
                  </a:schemeClr>
                </a:solidFill>
                <a:latin typeface="Bradley Hand ITC" panose="03070402050302030203" pitchFamily="66" charset="0"/>
              </a:rPr>
              <a:t>Once in the stratosphere, every chlorine atom can destroy up to 100 000 ozone molecules</a:t>
            </a:r>
          </a:p>
        </p:txBody>
      </p:sp>
      <p:sp>
        <p:nvSpPr>
          <p:cNvPr id="5" name="TextBox 4"/>
          <p:cNvSpPr txBox="1"/>
          <p:nvPr/>
        </p:nvSpPr>
        <p:spPr>
          <a:xfrm>
            <a:off x="2492991" y="223246"/>
            <a:ext cx="6105099" cy="1862048"/>
          </a:xfrm>
          <a:prstGeom prst="rect">
            <a:avLst/>
          </a:prstGeom>
          <a:noFill/>
        </p:spPr>
        <p:txBody>
          <a:bodyPr wrap="square">
            <a:spAutoFit/>
          </a:bodyPr>
          <a:lstStyle/>
          <a:p>
            <a:pPr>
              <a:defRPr/>
            </a:pPr>
            <a:r>
              <a:rPr lang="en-US" sz="7200" b="1" dirty="0">
                <a:latin typeface="Bradley Hand ITC" panose="03070402050302030203" pitchFamily="66" charset="0"/>
                <a:cs typeface="Arial" charset="0"/>
              </a:rPr>
              <a:t>	</a:t>
            </a:r>
            <a:r>
              <a:rPr lang="en-US" sz="11500" b="1" dirty="0">
                <a:solidFill>
                  <a:schemeClr val="accent2">
                    <a:lumMod val="75000"/>
                  </a:schemeClr>
                </a:solidFill>
                <a:latin typeface="Bradley Hand ITC" panose="03070402050302030203" pitchFamily="66" charset="0"/>
                <a:cs typeface="Arial" charset="0"/>
              </a:rPr>
              <a:t>CAUSE</a:t>
            </a:r>
            <a:r>
              <a:rPr lang="en-US" sz="11500" b="1" dirty="0">
                <a:latin typeface="Bradley Hand ITC" panose="03070402050302030203" pitchFamily="66" charset="0"/>
                <a:cs typeface="Arial" charset="0"/>
              </a:rPr>
              <a:t> </a:t>
            </a:r>
          </a:p>
        </p:txBody>
      </p:sp>
    </p:spTree>
    <p:extLst>
      <p:ext uri="{BB962C8B-B14F-4D97-AF65-F5344CB8AC3E}">
        <p14:creationId xmlns:p14="http://schemas.microsoft.com/office/powerpoint/2010/main" val="2917362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750627" y="0"/>
            <a:ext cx="1063160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algn="ctr" eaLnBrk="1" hangingPunct="1"/>
            <a:r>
              <a:rPr lang="en-US" sz="9600" b="1" dirty="0">
                <a:solidFill>
                  <a:srgbClr val="E09C09"/>
                </a:solidFill>
                <a:latin typeface="Bradley Hand ITC" panose="03070402050302030203" pitchFamily="66" charset="0"/>
              </a:rPr>
              <a:t>CONSEQUENCES</a:t>
            </a:r>
          </a:p>
        </p:txBody>
      </p:sp>
      <p:sp>
        <p:nvSpPr>
          <p:cNvPr id="24579" name="Rectangle 2"/>
          <p:cNvSpPr>
            <a:spLocks noChangeArrowheads="1"/>
          </p:cNvSpPr>
          <p:nvPr/>
        </p:nvSpPr>
        <p:spPr bwMode="auto">
          <a:xfrm rot="10800000" flipV="1">
            <a:off x="109181" y="1063696"/>
            <a:ext cx="1208281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a:buFontTx/>
              <a:buChar char="•"/>
            </a:pPr>
            <a:r>
              <a:rPr lang="en-US" sz="2000" b="1" dirty="0">
                <a:latin typeface="Bradley Hand ITC" panose="03070402050302030203" pitchFamily="66" charset="0"/>
              </a:rPr>
              <a:t>   </a:t>
            </a:r>
            <a:r>
              <a:rPr lang="en-US" sz="2400" b="1" dirty="0">
                <a:latin typeface="Bradley Hand ITC" panose="03070402050302030203" pitchFamily="66" charset="0"/>
              </a:rPr>
              <a:t>increase in UV-B radiation at ground level: a one percent loss of ozone leads to a two percent increase in UV radiation. Continuous exposure to UV radiation affects humans, animals and plants, and can lead to skin problems (ageing, cancer), depression of the immune system, and corneal cataracts (an eye disease that often leads to blindness). Increased UV radiation may also lead to a massive die-off of </a:t>
            </a:r>
            <a:r>
              <a:rPr lang="en-US" sz="2400" b="1" dirty="0" err="1">
                <a:latin typeface="Bradley Hand ITC" panose="03070402050302030203" pitchFamily="66" charset="0"/>
              </a:rPr>
              <a:t>photoplancton</a:t>
            </a:r>
            <a:r>
              <a:rPr lang="en-US" sz="2400" b="1" dirty="0">
                <a:latin typeface="Bradley Hand ITC" panose="03070402050302030203" pitchFamily="66" charset="0"/>
              </a:rPr>
              <a:t> (a CO </a:t>
            </a:r>
            <a:r>
              <a:rPr lang="en-US" sz="2400" b="1" baseline="-30000" dirty="0">
                <a:latin typeface="Bradley Hand ITC" panose="03070402050302030203" pitchFamily="66" charset="0"/>
              </a:rPr>
              <a:t>2</a:t>
            </a:r>
            <a:r>
              <a:rPr lang="en-US" sz="2400" b="1" dirty="0">
                <a:latin typeface="Bradley Hand ITC" panose="03070402050302030203" pitchFamily="66" charset="0"/>
              </a:rPr>
              <a:t> "sink") and therefore to increased global warming. </a:t>
            </a:r>
          </a:p>
          <a:p>
            <a:pPr>
              <a:buFontTx/>
              <a:buChar char="•"/>
            </a:pPr>
            <a:endParaRPr lang="en-US" sz="2400" b="1" dirty="0">
              <a:latin typeface="Bradley Hand ITC" panose="03070402050302030203" pitchFamily="66" charset="0"/>
            </a:endParaRPr>
          </a:p>
          <a:p>
            <a:pPr>
              <a:buFontTx/>
              <a:buChar char="•"/>
            </a:pPr>
            <a:r>
              <a:rPr lang="en-US" sz="2400" b="1" dirty="0">
                <a:latin typeface="Bradley Hand ITC" panose="03070402050302030203" pitchFamily="66" charset="0"/>
              </a:rPr>
              <a:t>  disturbance of the thermal structure of the atmosphere, probably resulting in changes in atmospheric circulation; </a:t>
            </a:r>
          </a:p>
          <a:p>
            <a:pPr>
              <a:buFontTx/>
              <a:buChar char="•"/>
            </a:pPr>
            <a:endParaRPr lang="en-US" sz="2400" b="1" dirty="0">
              <a:latin typeface="Bradley Hand ITC" panose="03070402050302030203" pitchFamily="66" charset="0"/>
            </a:endParaRPr>
          </a:p>
          <a:p>
            <a:pPr>
              <a:buFontTx/>
              <a:buChar char="•"/>
            </a:pPr>
            <a:r>
              <a:rPr lang="en-US" sz="2400" b="1" dirty="0">
                <a:latin typeface="Bradley Hand ITC" panose="03070402050302030203" pitchFamily="66" charset="0"/>
              </a:rPr>
              <a:t>   reduction of the ozone greenhouse effect: ozone is considered to be a greenhouse gas. A depleted ozone layer may partially dampen the greenhouse effect. Therefore efforts to tackle ozone depletion may result in increased global warming. </a:t>
            </a:r>
          </a:p>
          <a:p>
            <a:pPr>
              <a:buFontTx/>
              <a:buChar char="•"/>
            </a:pPr>
            <a:endParaRPr lang="en-US" sz="2400" b="1" dirty="0">
              <a:latin typeface="Bradley Hand ITC" panose="03070402050302030203" pitchFamily="66" charset="0"/>
            </a:endParaRPr>
          </a:p>
          <a:p>
            <a:pPr>
              <a:buFontTx/>
              <a:buChar char="•"/>
            </a:pPr>
            <a:r>
              <a:rPr lang="en-US" sz="2400" b="1" dirty="0">
                <a:latin typeface="Bradley Hand ITC" panose="03070402050302030203" pitchFamily="66" charset="0"/>
              </a:rPr>
              <a:t>   changes in the tropospheric ozone and in the </a:t>
            </a:r>
            <a:r>
              <a:rPr lang="en-US" sz="2400" b="1" dirty="0" err="1">
                <a:latin typeface="Bradley Hand ITC" panose="03070402050302030203" pitchFamily="66" charset="0"/>
              </a:rPr>
              <a:t>oxidising</a:t>
            </a:r>
            <a:r>
              <a:rPr lang="en-US" sz="2400" b="1" dirty="0">
                <a:latin typeface="Bradley Hand ITC" panose="03070402050302030203" pitchFamily="66" charset="0"/>
              </a:rPr>
              <a:t> capacity of the troposphere. </a:t>
            </a:r>
          </a:p>
        </p:txBody>
      </p:sp>
    </p:spTree>
    <p:extLst>
      <p:ext uri="{BB962C8B-B14F-4D97-AF65-F5344CB8AC3E}">
        <p14:creationId xmlns:p14="http://schemas.microsoft.com/office/powerpoint/2010/main" val="169943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70743"/>
            <a:ext cx="13481576" cy="5170646"/>
          </a:xfrm>
          <a:prstGeom prst="rect">
            <a:avLst/>
          </a:prstGeom>
          <a:noFill/>
        </p:spPr>
        <p:txBody>
          <a:bodyPr wrap="none" rtlCol="0">
            <a:spAutoFit/>
          </a:bodyPr>
          <a:lstStyle/>
          <a:p>
            <a:pPr fontAlgn="ctr"/>
            <a:r>
              <a:rPr lang="en-US" dirty="0" smtClean="0"/>
              <a:t>			</a:t>
            </a:r>
            <a:r>
              <a:rPr lang="en-US" sz="6000" b="1" dirty="0" smtClean="0">
                <a:solidFill>
                  <a:schemeClr val="accent1">
                    <a:lumMod val="75000"/>
                  </a:schemeClr>
                </a:solidFill>
                <a:latin typeface="Bradley Hand ITC" panose="03070402050302030203" pitchFamily="66" charset="0"/>
              </a:rPr>
              <a:t>How </a:t>
            </a:r>
            <a:r>
              <a:rPr lang="en-US" sz="6000" b="1" dirty="0">
                <a:solidFill>
                  <a:schemeClr val="accent1">
                    <a:lumMod val="75000"/>
                  </a:schemeClr>
                </a:solidFill>
                <a:latin typeface="Bradley Hand ITC" panose="03070402050302030203" pitchFamily="66" charset="0"/>
              </a:rPr>
              <a:t>to reduce Air Pollution ?</a:t>
            </a:r>
            <a:endParaRPr lang="en-US" b="1" dirty="0">
              <a:solidFill>
                <a:schemeClr val="accent1">
                  <a:lumMod val="75000"/>
                </a:schemeClr>
              </a:solidFill>
              <a:latin typeface="Bradley Hand ITC" panose="03070402050302030203" pitchFamily="66" charset="0"/>
            </a:endParaRPr>
          </a:p>
          <a:p>
            <a:pPr fontAlgn="t"/>
            <a:endParaRPr lang="en-US" sz="3600" b="1" dirty="0" smtClean="0">
              <a:latin typeface="Bradley Hand ITC" panose="03070402050302030203" pitchFamily="66" charset="0"/>
            </a:endParaRPr>
          </a:p>
          <a:p>
            <a:pPr fontAlgn="t"/>
            <a:r>
              <a:rPr lang="en-US" sz="3600" b="1" dirty="0" smtClean="0">
                <a:latin typeface="Bradley Hand ITC" panose="03070402050302030203" pitchFamily="66" charset="0"/>
              </a:rPr>
              <a:t>You </a:t>
            </a:r>
            <a:r>
              <a:rPr lang="en-US" sz="3600" b="1" dirty="0">
                <a:latin typeface="Bradley Hand ITC" panose="03070402050302030203" pitchFamily="66" charset="0"/>
              </a:rPr>
              <a:t>can help to reduce Air Pollution by </a:t>
            </a:r>
            <a:r>
              <a:rPr lang="en-US" sz="3600" b="1" dirty="0">
                <a:solidFill>
                  <a:srgbClr val="FF0000"/>
                </a:solidFill>
                <a:latin typeface="Bradley Hand ITC" panose="03070402050302030203" pitchFamily="66" charset="0"/>
              </a:rPr>
              <a:t>driving good condition </a:t>
            </a:r>
            <a:endParaRPr lang="en-US" sz="3600" b="1" dirty="0" smtClean="0">
              <a:solidFill>
                <a:srgbClr val="FF0000"/>
              </a:solidFill>
              <a:latin typeface="Bradley Hand ITC" panose="03070402050302030203" pitchFamily="66" charset="0"/>
            </a:endParaRPr>
          </a:p>
          <a:p>
            <a:pPr fontAlgn="t"/>
            <a:r>
              <a:rPr lang="en-US" sz="3600" b="1" dirty="0" smtClean="0">
                <a:solidFill>
                  <a:srgbClr val="FF0000"/>
                </a:solidFill>
                <a:latin typeface="Bradley Hand ITC" panose="03070402050302030203" pitchFamily="66" charset="0"/>
              </a:rPr>
              <a:t>vehicles</a:t>
            </a:r>
            <a:r>
              <a:rPr lang="en-US" sz="3600" b="1" dirty="0">
                <a:solidFill>
                  <a:srgbClr val="FF0000"/>
                </a:solidFill>
                <a:latin typeface="Bradley Hand ITC" panose="03070402050302030203" pitchFamily="66" charset="0"/>
              </a:rPr>
              <a:t>, </a:t>
            </a:r>
            <a:r>
              <a:rPr lang="en-US" sz="3600" b="1" dirty="0" smtClean="0">
                <a:solidFill>
                  <a:srgbClr val="FF0000"/>
                </a:solidFill>
                <a:latin typeface="Bradley Hand ITC" panose="03070402050302030203" pitchFamily="66" charset="0"/>
              </a:rPr>
              <a:t>walking </a:t>
            </a:r>
            <a:r>
              <a:rPr lang="en-US" sz="3600" b="1" dirty="0">
                <a:solidFill>
                  <a:srgbClr val="FF0000"/>
                </a:solidFill>
                <a:latin typeface="Bradley Hand ITC" panose="03070402050302030203" pitchFamily="66" charset="0"/>
              </a:rPr>
              <a:t>wherever possible, bicycling, and using </a:t>
            </a:r>
            <a:r>
              <a:rPr lang="en-US" sz="3600" b="1" dirty="0" smtClean="0">
                <a:solidFill>
                  <a:srgbClr val="FF0000"/>
                </a:solidFill>
                <a:latin typeface="Bradley Hand ITC" panose="03070402050302030203" pitchFamily="66" charset="0"/>
              </a:rPr>
              <a:t>mass</a:t>
            </a:r>
          </a:p>
          <a:p>
            <a:pPr fontAlgn="t"/>
            <a:r>
              <a:rPr lang="en-US" sz="3600" b="1" dirty="0" smtClean="0">
                <a:solidFill>
                  <a:srgbClr val="FF0000"/>
                </a:solidFill>
                <a:latin typeface="Bradley Hand ITC" panose="03070402050302030203" pitchFamily="66" charset="0"/>
              </a:rPr>
              <a:t> </a:t>
            </a:r>
            <a:r>
              <a:rPr lang="en-US" sz="3600" b="1" dirty="0">
                <a:solidFill>
                  <a:srgbClr val="FF0000"/>
                </a:solidFill>
                <a:latin typeface="Bradley Hand ITC" panose="03070402050302030203" pitchFamily="66" charset="0"/>
              </a:rPr>
              <a:t>transit.</a:t>
            </a:r>
            <a:r>
              <a:rPr lang="en-US" sz="3600" b="1" dirty="0">
                <a:latin typeface="Bradley Hand ITC" panose="03070402050302030203" pitchFamily="66" charset="0"/>
              </a:rPr>
              <a:t> Stop </a:t>
            </a:r>
            <a:r>
              <a:rPr lang="en-US" sz="3600" b="1" dirty="0" smtClean="0">
                <a:latin typeface="Bradley Hand ITC" panose="03070402050302030203" pitchFamily="66" charset="0"/>
              </a:rPr>
              <a:t>burning wastes</a:t>
            </a:r>
            <a:r>
              <a:rPr lang="en-US" sz="3600" b="1" dirty="0">
                <a:latin typeface="Bradley Hand ITC" panose="03070402050302030203" pitchFamily="66" charset="0"/>
              </a:rPr>
              <a:t>, refusals and dry grass &amp; </a:t>
            </a:r>
            <a:r>
              <a:rPr lang="en-US" sz="3600" b="1" dirty="0" smtClean="0">
                <a:latin typeface="Bradley Hand ITC" panose="03070402050302030203" pitchFamily="66" charset="0"/>
              </a:rPr>
              <a:t>leaves.</a:t>
            </a:r>
          </a:p>
          <a:p>
            <a:pPr fontAlgn="t"/>
            <a:r>
              <a:rPr lang="en-US" sz="3600" b="1" dirty="0" smtClean="0">
                <a:latin typeface="Bradley Hand ITC" panose="03070402050302030203" pitchFamily="66" charset="0"/>
              </a:rPr>
              <a:t>Plant </a:t>
            </a:r>
            <a:r>
              <a:rPr lang="en-US" sz="3600" b="1" dirty="0">
                <a:latin typeface="Bradley Hand ITC" panose="03070402050302030203" pitchFamily="66" charset="0"/>
              </a:rPr>
              <a:t>trees and avoid purchasing </a:t>
            </a:r>
            <a:r>
              <a:rPr lang="en-US" sz="3600" b="1" dirty="0" smtClean="0">
                <a:latin typeface="Bradley Hand ITC" panose="03070402050302030203" pitchFamily="66" charset="0"/>
              </a:rPr>
              <a:t>products </a:t>
            </a:r>
            <a:r>
              <a:rPr lang="en-US" sz="3600" b="1" dirty="0">
                <a:latin typeface="Bradley Hand ITC" panose="03070402050302030203" pitchFamily="66" charset="0"/>
              </a:rPr>
              <a:t>un-friendly </a:t>
            </a:r>
            <a:r>
              <a:rPr lang="en-US" sz="3600" b="1" dirty="0" smtClean="0">
                <a:latin typeface="Bradley Hand ITC" panose="03070402050302030203" pitchFamily="66" charset="0"/>
              </a:rPr>
              <a:t>to</a:t>
            </a:r>
          </a:p>
          <a:p>
            <a:pPr fontAlgn="t"/>
            <a:r>
              <a:rPr lang="en-US" sz="3600" b="1" dirty="0" smtClean="0">
                <a:latin typeface="Bradley Hand ITC" panose="03070402050302030203" pitchFamily="66" charset="0"/>
              </a:rPr>
              <a:t>environment</a:t>
            </a:r>
            <a:r>
              <a:rPr lang="en-US" sz="3600" b="1" dirty="0">
                <a:latin typeface="Bradley Hand ITC" panose="03070402050302030203" pitchFamily="66" charset="0"/>
              </a:rPr>
              <a:t>. Support and follow Air Act / Laws.  </a:t>
            </a:r>
            <a:r>
              <a:rPr lang="en-US" sz="3600" b="1" dirty="0" smtClean="0">
                <a:latin typeface="Bradley Hand ITC" panose="03070402050302030203" pitchFamily="66" charset="0"/>
              </a:rPr>
              <a:t>Let </a:t>
            </a:r>
            <a:r>
              <a:rPr lang="en-US" sz="3600" b="1" dirty="0">
                <a:latin typeface="Bradley Hand ITC" panose="03070402050302030203" pitchFamily="66" charset="0"/>
              </a:rPr>
              <a:t>us help </a:t>
            </a:r>
            <a:endParaRPr lang="en-US" sz="3600" b="1" dirty="0" smtClean="0">
              <a:latin typeface="Bradley Hand ITC" panose="03070402050302030203" pitchFamily="66" charset="0"/>
            </a:endParaRPr>
          </a:p>
          <a:p>
            <a:pPr fontAlgn="t"/>
            <a:r>
              <a:rPr lang="en-US" sz="3600" b="1" dirty="0" smtClean="0">
                <a:latin typeface="Bradley Hand ITC" panose="03070402050302030203" pitchFamily="66" charset="0"/>
              </a:rPr>
              <a:t>each </a:t>
            </a:r>
            <a:r>
              <a:rPr lang="en-US" sz="3600" b="1" dirty="0">
                <a:latin typeface="Bradley Hand ITC" panose="03070402050302030203" pitchFamily="66" charset="0"/>
              </a:rPr>
              <a:t>other in making cleaner and healthier atmosphere where we live. </a:t>
            </a:r>
          </a:p>
          <a:p>
            <a:endParaRPr lang="en-US" dirty="0"/>
          </a:p>
        </p:txBody>
      </p:sp>
    </p:spTree>
    <p:extLst>
      <p:ext uri="{BB962C8B-B14F-4D97-AF65-F5344CB8AC3E}">
        <p14:creationId xmlns:p14="http://schemas.microsoft.com/office/powerpoint/2010/main" val="3038209208"/>
      </p:ext>
    </p:extLst>
  </p:cSld>
  <p:clrMapOvr>
    <a:masterClrMapping/>
  </p:clrMapOvr>
  <mc:AlternateContent xmlns:mc="http://schemas.openxmlformats.org/markup-compatibility/2006" xmlns:p14="http://schemas.microsoft.com/office/powerpoint/2010/main">
    <mc:Choice Requires="p14">
      <p:transition spd="slow" p14:dur="2400">
        <p14:honeycomb/>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136478" y="249238"/>
            <a:ext cx="1229663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algn="ctr" eaLnBrk="1" hangingPunct="1"/>
            <a:r>
              <a:rPr lang="en-US" sz="8800" b="1" dirty="0" smtClean="0">
                <a:solidFill>
                  <a:srgbClr val="00B050"/>
                </a:solidFill>
                <a:latin typeface="Bradley Hand ITC" panose="03070402050302030203" pitchFamily="66" charset="0"/>
              </a:rPr>
              <a:t>REDUCTION EFFORTS</a:t>
            </a:r>
            <a:endParaRPr lang="en-US" sz="8800" b="1" dirty="0">
              <a:solidFill>
                <a:srgbClr val="00B050"/>
              </a:solidFill>
              <a:latin typeface="Bradley Hand ITC" panose="03070402050302030203" pitchFamily="66" charset="0"/>
            </a:endParaRPr>
          </a:p>
        </p:txBody>
      </p:sp>
      <p:sp>
        <p:nvSpPr>
          <p:cNvPr id="30723" name="Rectangle 2"/>
          <p:cNvSpPr>
            <a:spLocks noChangeArrowheads="1"/>
          </p:cNvSpPr>
          <p:nvPr/>
        </p:nvSpPr>
        <p:spPr bwMode="auto">
          <a:xfrm>
            <a:off x="-150125" y="1268105"/>
            <a:ext cx="12342125"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eaLnBrk="1" hangingPunct="1"/>
            <a:r>
              <a:rPr lang="en-US" sz="2800" b="1" dirty="0" smtClean="0">
                <a:latin typeface="Bradley Hand ITC" panose="03070402050302030203" pitchFamily="66" charset="0"/>
              </a:rPr>
              <a:t>&gt;There </a:t>
            </a:r>
            <a:r>
              <a:rPr lang="en-US" sz="2800" b="1" dirty="0">
                <a:latin typeface="Bradley Hand ITC" panose="03070402050302030203" pitchFamily="66" charset="0"/>
              </a:rPr>
              <a:t>are various air pollution control technologies and </a:t>
            </a:r>
            <a:r>
              <a:rPr lang="en-US" sz="2800" b="1" dirty="0">
                <a:solidFill>
                  <a:srgbClr val="00B0F0"/>
                </a:solidFill>
                <a:latin typeface="Bradley Hand ITC" panose="03070402050302030203" pitchFamily="66" charset="0"/>
              </a:rPr>
              <a:t>land use planning </a:t>
            </a:r>
            <a:r>
              <a:rPr lang="en-US" sz="2800" b="1" dirty="0">
                <a:latin typeface="Bradley Hand ITC" panose="03070402050302030203" pitchFamily="66" charset="0"/>
              </a:rPr>
              <a:t>strategies available to reduce air pollution. At its most basic level land use planning is likely to involve zoning and transport infrastructure </a:t>
            </a:r>
            <a:r>
              <a:rPr lang="en-US" sz="2800" b="1" dirty="0" smtClean="0">
                <a:latin typeface="Bradley Hand ITC" panose="03070402050302030203" pitchFamily="66" charset="0"/>
              </a:rPr>
              <a:t>planning. </a:t>
            </a:r>
          </a:p>
          <a:p>
            <a:pPr eaLnBrk="1" hangingPunct="1"/>
            <a:r>
              <a:rPr lang="en-US" sz="2800" b="1" dirty="0" smtClean="0">
                <a:latin typeface="Bradley Hand ITC" panose="03070402050302030203" pitchFamily="66" charset="0"/>
              </a:rPr>
              <a:t>&gt;increased </a:t>
            </a:r>
            <a:r>
              <a:rPr lang="en-US" sz="2800" b="1" dirty="0">
                <a:solidFill>
                  <a:srgbClr val="00B0F0"/>
                </a:solidFill>
                <a:latin typeface="Bradley Hand ITC" panose="03070402050302030203" pitchFamily="66" charset="0"/>
              </a:rPr>
              <a:t>fuel efficiency </a:t>
            </a:r>
            <a:r>
              <a:rPr lang="en-US" sz="2800" b="1" dirty="0">
                <a:latin typeface="Bradley Hand ITC" panose="03070402050302030203" pitchFamily="66" charset="0"/>
              </a:rPr>
              <a:t>(such as through the use of hybrid vehicles</a:t>
            </a:r>
            <a:r>
              <a:rPr lang="en-US" sz="2800" b="1" dirty="0" smtClean="0">
                <a:latin typeface="Bradley Hand ITC" panose="03070402050302030203" pitchFamily="66" charset="0"/>
              </a:rPr>
              <a:t>)</a:t>
            </a:r>
            <a:endParaRPr lang="en-US" sz="2800" b="1" dirty="0">
              <a:latin typeface="Bradley Hand ITC" panose="03070402050302030203" pitchFamily="66" charset="0"/>
            </a:endParaRPr>
          </a:p>
          <a:p>
            <a:pPr eaLnBrk="1" hangingPunct="1"/>
            <a:r>
              <a:rPr lang="en-US" sz="2800" b="1" dirty="0" smtClean="0">
                <a:latin typeface="Bradley Hand ITC" panose="03070402050302030203" pitchFamily="66" charset="0"/>
              </a:rPr>
              <a:t>&gt;conversion </a:t>
            </a:r>
            <a:r>
              <a:rPr lang="en-US" sz="2800" b="1" dirty="0">
                <a:latin typeface="Bradley Hand ITC" panose="03070402050302030203" pitchFamily="66" charset="0"/>
              </a:rPr>
              <a:t>to </a:t>
            </a:r>
            <a:r>
              <a:rPr lang="en-US" sz="2800" b="1" dirty="0">
                <a:solidFill>
                  <a:srgbClr val="00B0F0"/>
                </a:solidFill>
                <a:latin typeface="Bradley Hand ITC" panose="03070402050302030203" pitchFamily="66" charset="0"/>
              </a:rPr>
              <a:t>cleaner fuels </a:t>
            </a:r>
            <a:r>
              <a:rPr lang="en-US" sz="2800" b="1" dirty="0">
                <a:latin typeface="Bradley Hand ITC" panose="03070402050302030203" pitchFamily="66" charset="0"/>
              </a:rPr>
              <a:t>(such as bioethanol, biodiesel, or conversion to electric vehicles</a:t>
            </a:r>
            <a:r>
              <a:rPr lang="en-US" sz="2800" b="1" dirty="0" smtClean="0">
                <a:latin typeface="Bradley Hand ITC" panose="03070402050302030203" pitchFamily="66" charset="0"/>
              </a:rPr>
              <a:t>).</a:t>
            </a:r>
            <a:endParaRPr lang="en-US" sz="2800" b="1" dirty="0">
              <a:latin typeface="Bradley Hand ITC" panose="03070402050302030203" pitchFamily="66" charset="0"/>
            </a:endParaRPr>
          </a:p>
          <a:p>
            <a:pPr eaLnBrk="1" hangingPunct="1"/>
            <a:r>
              <a:rPr lang="en-US" sz="3200" b="1" dirty="0">
                <a:solidFill>
                  <a:srgbClr val="00B0F0"/>
                </a:solidFill>
                <a:latin typeface="Bradley Hand ITC" panose="03070402050302030203" pitchFamily="66" charset="0"/>
              </a:rPr>
              <a:t>Control devices</a:t>
            </a:r>
          </a:p>
          <a:p>
            <a:pPr eaLnBrk="1" hangingPunct="1"/>
            <a:r>
              <a:rPr lang="en-US" sz="3200" b="1" dirty="0">
                <a:latin typeface="Bradley Hand ITC" panose="03070402050302030203" pitchFamily="66" charset="0"/>
              </a:rPr>
              <a:t>&gt;</a:t>
            </a:r>
            <a:r>
              <a:rPr lang="en-US" sz="3200" b="1" dirty="0" smtClean="0">
                <a:latin typeface="Bradley Hand ITC" panose="03070402050302030203" pitchFamily="66" charset="0"/>
              </a:rPr>
              <a:t>Mechanical </a:t>
            </a:r>
            <a:r>
              <a:rPr lang="en-US" sz="3200" b="1" dirty="0">
                <a:latin typeface="Bradley Hand ITC" panose="03070402050302030203" pitchFamily="66" charset="0"/>
              </a:rPr>
              <a:t>collectors (dust cyclones, </a:t>
            </a:r>
            <a:r>
              <a:rPr lang="en-US" sz="3200" b="1" dirty="0" err="1">
                <a:latin typeface="Bradley Hand ITC" panose="03070402050302030203" pitchFamily="66" charset="0"/>
              </a:rPr>
              <a:t>multicyclones</a:t>
            </a:r>
            <a:r>
              <a:rPr lang="en-US" sz="3200" b="1" dirty="0">
                <a:latin typeface="Bradley Hand ITC" panose="03070402050302030203" pitchFamily="66" charset="0"/>
              </a:rPr>
              <a:t>) </a:t>
            </a:r>
          </a:p>
          <a:p>
            <a:pPr eaLnBrk="1" hangingPunct="1"/>
            <a:r>
              <a:rPr lang="en-US" sz="3200" b="1" dirty="0" smtClean="0">
                <a:latin typeface="Bradley Hand ITC" panose="03070402050302030203" pitchFamily="66" charset="0"/>
              </a:rPr>
              <a:t>&gt;Electrostatic </a:t>
            </a:r>
            <a:r>
              <a:rPr lang="en-US" sz="3200" b="1" dirty="0">
                <a:latin typeface="Bradley Hand ITC" panose="03070402050302030203" pitchFamily="66" charset="0"/>
              </a:rPr>
              <a:t>precipitators </a:t>
            </a:r>
            <a:r>
              <a:rPr lang="en-US" sz="3200" b="1" dirty="0" err="1">
                <a:latin typeface="Bradley Hand ITC" panose="03070402050302030203" pitchFamily="66" charset="0"/>
              </a:rPr>
              <a:t>Baghouses</a:t>
            </a:r>
            <a:r>
              <a:rPr lang="en-US" sz="3200" b="1" dirty="0">
                <a:latin typeface="Bradley Hand ITC" panose="03070402050302030203" pitchFamily="66" charset="0"/>
              </a:rPr>
              <a:t> Designed to handle heavy dust </a:t>
            </a:r>
            <a:r>
              <a:rPr lang="en-US" sz="3200" b="1" dirty="0" smtClean="0">
                <a:latin typeface="Bradley Hand ITC" panose="03070402050302030203" pitchFamily="66" charset="0"/>
              </a:rPr>
              <a:t>loads</a:t>
            </a:r>
            <a:endParaRPr lang="en-US" sz="3200" b="1" dirty="0">
              <a:latin typeface="Bradley Hand ITC" panose="03070402050302030203" pitchFamily="66" charset="0"/>
            </a:endParaRPr>
          </a:p>
          <a:p>
            <a:pPr eaLnBrk="1" hangingPunct="1"/>
            <a:r>
              <a:rPr lang="en-US" sz="3200" b="1" dirty="0">
                <a:latin typeface="Bradley Hand ITC" panose="03070402050302030203" pitchFamily="66" charset="0"/>
              </a:rPr>
              <a:t>Particulate scrubbers Wet scrubber is a form of pollution control technology</a:t>
            </a:r>
          </a:p>
          <a:p>
            <a:pPr eaLnBrk="1" hangingPunct="1"/>
            <a:endParaRPr lang="en-US" sz="3200" b="1" dirty="0">
              <a:solidFill>
                <a:srgbClr val="00B0F0"/>
              </a:solidFill>
              <a:latin typeface="Bradley Hand ITC" panose="03070402050302030203" pitchFamily="66" charset="0"/>
            </a:endParaRPr>
          </a:p>
          <a:p>
            <a:pPr eaLnBrk="1" hangingPunct="1"/>
            <a:r>
              <a:rPr lang="en-US" sz="3200" b="1" dirty="0">
                <a:latin typeface="Bradley Hand ITC" panose="03070402050302030203" pitchFamily="66" charset="0"/>
              </a:rPr>
              <a:t>Low </a:t>
            </a:r>
            <a:r>
              <a:rPr lang="en-US" sz="3200" b="1" dirty="0" err="1">
                <a:latin typeface="Bradley Hand ITC" panose="03070402050302030203" pitchFamily="66" charset="0"/>
              </a:rPr>
              <a:t>NOx</a:t>
            </a:r>
            <a:r>
              <a:rPr lang="en-US" sz="3200" b="1" dirty="0">
                <a:latin typeface="Bradley Hand ITC" panose="03070402050302030203" pitchFamily="66" charset="0"/>
              </a:rPr>
              <a:t> burners</a:t>
            </a:r>
          </a:p>
          <a:p>
            <a:pPr eaLnBrk="1" hangingPunct="1"/>
            <a:endParaRPr lang="en-US" sz="3200" b="1" dirty="0">
              <a:solidFill>
                <a:srgbClr val="00B0F0"/>
              </a:solidFill>
              <a:latin typeface="Bradley Hand ITC" panose="03070402050302030203" pitchFamily="66" charset="0"/>
            </a:endParaRPr>
          </a:p>
          <a:p>
            <a:pPr eaLnBrk="1" hangingPunct="1"/>
            <a:endParaRPr lang="en-US" sz="2800" b="1" dirty="0">
              <a:latin typeface="Bradley Hand ITC" panose="03070402050302030203" pitchFamily="66" charset="0"/>
            </a:endParaRPr>
          </a:p>
        </p:txBody>
      </p:sp>
    </p:spTree>
    <p:extLst>
      <p:ext uri="{BB962C8B-B14F-4D97-AF65-F5344CB8AC3E}">
        <p14:creationId xmlns:p14="http://schemas.microsoft.com/office/powerpoint/2010/main" val="388406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246" y="251120"/>
            <a:ext cx="9369873" cy="1569660"/>
          </a:xfrm>
          <a:prstGeom prst="rect">
            <a:avLst/>
          </a:prstGeom>
          <a:noFill/>
        </p:spPr>
        <p:txBody>
          <a:bodyPr wrap="none" rtlCol="0">
            <a:spAutoFit/>
          </a:bodyPr>
          <a:lstStyle/>
          <a:p>
            <a:r>
              <a:rPr lang="en-US" sz="9600" b="1" u="sng" dirty="0" smtClean="0">
                <a:solidFill>
                  <a:schemeClr val="accent1">
                    <a:lumMod val="50000"/>
                  </a:schemeClr>
                </a:solidFill>
                <a:latin typeface="Bradley Hand ITC" panose="03070402050302030203" pitchFamily="66" charset="0"/>
              </a:rPr>
              <a:t>AIR POLLUTION</a:t>
            </a:r>
          </a:p>
        </p:txBody>
      </p:sp>
      <p:sp>
        <p:nvSpPr>
          <p:cNvPr id="5" name="Text Box 2"/>
          <p:cNvSpPr txBox="1">
            <a:spLocks noChangeArrowheads="1"/>
          </p:cNvSpPr>
          <p:nvPr/>
        </p:nvSpPr>
        <p:spPr bwMode="auto">
          <a:xfrm>
            <a:off x="2316482" y="1663890"/>
            <a:ext cx="7391400" cy="396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eaLnBrk="1" hangingPunct="1">
              <a:lnSpc>
                <a:spcPct val="90000"/>
              </a:lnSpc>
              <a:spcBef>
                <a:spcPts val="600"/>
              </a:spcBef>
              <a:buClrTx/>
              <a:buFontTx/>
              <a:buNone/>
            </a:pPr>
            <a:r>
              <a:rPr lang="en-US" sz="3600" b="1" dirty="0">
                <a:solidFill>
                  <a:schemeClr val="accent1">
                    <a:lumMod val="75000"/>
                  </a:schemeClr>
                </a:solidFill>
                <a:latin typeface="Bradley Hand ITC" panose="03070402050302030203" pitchFamily="66" charset="0"/>
              </a:rPr>
              <a:t>PRESENCE    OF  CONTAMINANTS LIKE </a:t>
            </a:r>
          </a:p>
          <a:p>
            <a:pPr algn="ctr" eaLnBrk="1" hangingPunct="1">
              <a:lnSpc>
                <a:spcPct val="90000"/>
              </a:lnSpc>
              <a:spcBef>
                <a:spcPts val="600"/>
              </a:spcBef>
              <a:buClrTx/>
              <a:buFontTx/>
              <a:buNone/>
            </a:pPr>
            <a:r>
              <a:rPr lang="en-US" sz="3600" b="1" dirty="0">
                <a:solidFill>
                  <a:schemeClr val="accent1">
                    <a:lumMod val="75000"/>
                  </a:schemeClr>
                </a:solidFill>
                <a:latin typeface="Bradley Hand ITC" panose="03070402050302030203" pitchFamily="66" charset="0"/>
              </a:rPr>
              <a:t>   DUST</a:t>
            </a:r>
          </a:p>
          <a:p>
            <a:pPr algn="ctr" eaLnBrk="1" hangingPunct="1">
              <a:lnSpc>
                <a:spcPct val="90000"/>
              </a:lnSpc>
              <a:spcBef>
                <a:spcPts val="600"/>
              </a:spcBef>
              <a:buClrTx/>
              <a:buFontTx/>
              <a:buNone/>
            </a:pPr>
            <a:r>
              <a:rPr lang="en-US" sz="3600" b="1" dirty="0">
                <a:solidFill>
                  <a:schemeClr val="accent1">
                    <a:lumMod val="75000"/>
                  </a:schemeClr>
                </a:solidFill>
                <a:latin typeface="Bradley Hand ITC" panose="03070402050302030203" pitchFamily="66" charset="0"/>
              </a:rPr>
              <a:t>      SMOKE</a:t>
            </a:r>
          </a:p>
          <a:p>
            <a:pPr algn="ctr" eaLnBrk="1" hangingPunct="1">
              <a:lnSpc>
                <a:spcPct val="90000"/>
              </a:lnSpc>
              <a:spcBef>
                <a:spcPts val="600"/>
              </a:spcBef>
              <a:buClrTx/>
              <a:buFontTx/>
              <a:buNone/>
            </a:pPr>
            <a:r>
              <a:rPr lang="en-US" sz="3600" b="1" dirty="0">
                <a:solidFill>
                  <a:schemeClr val="accent1">
                    <a:lumMod val="75000"/>
                  </a:schemeClr>
                </a:solidFill>
                <a:latin typeface="Bradley Hand ITC" panose="03070402050302030203" pitchFamily="66" charset="0"/>
              </a:rPr>
              <a:t> MIST</a:t>
            </a:r>
          </a:p>
          <a:p>
            <a:pPr algn="ctr" eaLnBrk="1" hangingPunct="1">
              <a:lnSpc>
                <a:spcPct val="90000"/>
              </a:lnSpc>
              <a:spcBef>
                <a:spcPts val="600"/>
              </a:spcBef>
              <a:buClrTx/>
              <a:buFontTx/>
              <a:buNone/>
            </a:pPr>
            <a:r>
              <a:rPr lang="en-US" sz="3600" b="1" dirty="0">
                <a:solidFill>
                  <a:schemeClr val="accent1">
                    <a:lumMod val="75000"/>
                  </a:schemeClr>
                </a:solidFill>
                <a:latin typeface="Bradley Hand ITC" panose="03070402050302030203" pitchFamily="66" charset="0"/>
              </a:rPr>
              <a:t>      ODOUR  </a:t>
            </a:r>
          </a:p>
          <a:p>
            <a:pPr algn="ctr" eaLnBrk="1" hangingPunct="1">
              <a:lnSpc>
                <a:spcPct val="90000"/>
              </a:lnSpc>
              <a:spcBef>
                <a:spcPts val="600"/>
              </a:spcBef>
              <a:buClrTx/>
              <a:buFontTx/>
              <a:buNone/>
            </a:pPr>
            <a:r>
              <a:rPr lang="en-US" sz="3600" b="1" dirty="0">
                <a:solidFill>
                  <a:schemeClr val="accent1">
                    <a:lumMod val="75000"/>
                  </a:schemeClr>
                </a:solidFill>
                <a:latin typeface="Bradley Hand ITC" panose="03070402050302030203" pitchFamily="66" charset="0"/>
              </a:rPr>
              <a:t>IN  ATMOSPHERE</a:t>
            </a:r>
          </a:p>
        </p:txBody>
      </p:sp>
    </p:spTree>
    <p:extLst>
      <p:ext uri="{BB962C8B-B14F-4D97-AF65-F5344CB8AC3E}">
        <p14:creationId xmlns:p14="http://schemas.microsoft.com/office/powerpoint/2010/main" val="956197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WordArt 1"/>
          <p:cNvSpPr>
            <a:spLocks noChangeArrowheads="1" noChangeShapeType="1" noTextEdit="1"/>
          </p:cNvSpPr>
          <p:nvPr/>
        </p:nvSpPr>
        <p:spPr bwMode="auto">
          <a:xfrm>
            <a:off x="1905000" y="152400"/>
            <a:ext cx="8610600" cy="1397000"/>
          </a:xfrm>
          <a:prstGeom prst="rect">
            <a:avLst/>
          </a:prstGeom>
          <a:extLst/>
        </p:spPr>
        <p:txBody>
          <a:bodyPr wrap="none" fromWordArt="1">
            <a:prstTxWarp prst="textTriangle">
              <a:avLst>
                <a:gd name="adj" fmla="val 50000"/>
              </a:avLst>
            </a:prstTxWarp>
            <a:scene3d>
              <a:camera prst="legacyObliqueTopLeft"/>
              <a:lightRig rig="legacyFlat1" dir="r"/>
            </a:scene3d>
            <a:sp3d extrusionH="201600" prstMaterial="legacyMatte">
              <a:extrusionClr>
                <a:srgbClr val="0066CC"/>
              </a:extrusionClr>
            </a:sp3d>
          </a:bodyPr>
          <a:lstStyle/>
          <a:p>
            <a:pPr algn="ctr">
              <a:buFont typeface="Times New Roman" pitchFamily="16" charset="0"/>
              <a:buNone/>
              <a:defRPr/>
            </a:pPr>
            <a:endParaRPr lang="en-IN" sz="3600" kern="10" dirty="0">
              <a:ln w="9360">
                <a:miter lim="800000"/>
                <a:headEnd/>
                <a:tailEnd/>
              </a:ln>
              <a:gradFill rotWithShape="0">
                <a:gsLst>
                  <a:gs pos="0">
                    <a:srgbClr val="FFF200"/>
                  </a:gs>
                  <a:gs pos="100000">
                    <a:srgbClr val="FFF200"/>
                  </a:gs>
                </a:gsLst>
                <a:lin ang="5400000" scaled="1"/>
              </a:gradFill>
              <a:latin typeface="Times New Roman"/>
              <a:cs typeface="Times New Roman"/>
            </a:endParaRPr>
          </a:p>
        </p:txBody>
      </p:sp>
      <p:sp>
        <p:nvSpPr>
          <p:cNvPr id="34818" name="Text Box 2"/>
          <p:cNvSpPr txBox="1">
            <a:spLocks noChangeArrowheads="1"/>
          </p:cNvSpPr>
          <p:nvPr/>
        </p:nvSpPr>
        <p:spPr bwMode="auto">
          <a:xfrm>
            <a:off x="1752600" y="22098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52229" name="Rectangle 4"/>
          <p:cNvSpPr>
            <a:spLocks noChangeArrowheads="1"/>
          </p:cNvSpPr>
          <p:nvPr/>
        </p:nvSpPr>
        <p:spPr bwMode="auto">
          <a:xfrm>
            <a:off x="5321300" y="5048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52230" name="Rectangle 5"/>
          <p:cNvSpPr>
            <a:spLocks noChangeArrowheads="1"/>
          </p:cNvSpPr>
          <p:nvPr/>
        </p:nvSpPr>
        <p:spPr bwMode="auto">
          <a:xfrm>
            <a:off x="5321300" y="54610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2" name="TextBox 1"/>
          <p:cNvSpPr txBox="1"/>
          <p:nvPr/>
        </p:nvSpPr>
        <p:spPr>
          <a:xfrm>
            <a:off x="119415" y="1945232"/>
            <a:ext cx="11876969" cy="6058582"/>
          </a:xfrm>
          <a:prstGeom prst="rect">
            <a:avLst/>
          </a:prstGeom>
          <a:noFill/>
        </p:spPr>
        <p:txBody>
          <a:bodyPr wrap="none" rtlCol="0">
            <a:spAutoFit/>
          </a:bodyPr>
          <a:lstStyle/>
          <a:p>
            <a:pPr>
              <a:lnSpc>
                <a:spcPct val="90000"/>
              </a:lnSpc>
              <a:spcBef>
                <a:spcPts val="1750"/>
              </a:spcBef>
            </a:pPr>
            <a:r>
              <a:rPr lang="en-US" sz="3600" b="1" dirty="0">
                <a:solidFill>
                  <a:srgbClr val="9900CC"/>
                </a:solidFill>
                <a:latin typeface="Bradley Hand ITC" panose="03070402050302030203" pitchFamily="66" charset="0"/>
              </a:rPr>
              <a:t>1.We should share vehicles for going to office.</a:t>
            </a:r>
          </a:p>
          <a:p>
            <a:pPr>
              <a:lnSpc>
                <a:spcPct val="90000"/>
              </a:lnSpc>
              <a:spcBef>
                <a:spcPts val="1750"/>
              </a:spcBef>
            </a:pPr>
            <a:r>
              <a:rPr lang="en-US" sz="3600" b="1" dirty="0">
                <a:solidFill>
                  <a:srgbClr val="9900CC"/>
                </a:solidFill>
                <a:latin typeface="Bradley Hand ITC" panose="03070402050302030203" pitchFamily="66" charset="0"/>
              </a:rPr>
              <a:t>2.We should get a regular pollution check of our vehicle.</a:t>
            </a:r>
          </a:p>
          <a:p>
            <a:pPr>
              <a:lnSpc>
                <a:spcPct val="90000"/>
              </a:lnSpc>
              <a:spcBef>
                <a:spcPts val="1750"/>
              </a:spcBef>
            </a:pPr>
            <a:r>
              <a:rPr lang="en-US" sz="3600" b="1" dirty="0">
                <a:solidFill>
                  <a:srgbClr val="9900CC"/>
                </a:solidFill>
                <a:latin typeface="Bradley Hand ITC" panose="03070402050302030203" pitchFamily="66" charset="0"/>
              </a:rPr>
              <a:t>3.We  should use a bicycle for going to near by places. </a:t>
            </a:r>
          </a:p>
          <a:p>
            <a:pPr>
              <a:lnSpc>
                <a:spcPct val="90000"/>
              </a:lnSpc>
              <a:spcBef>
                <a:spcPts val="1500"/>
              </a:spcBef>
            </a:pPr>
            <a:r>
              <a:rPr lang="en-US" sz="3600" b="1" dirty="0">
                <a:solidFill>
                  <a:srgbClr val="9900CC"/>
                </a:solidFill>
                <a:latin typeface="Bradley Hand ITC" panose="03070402050302030203" pitchFamily="66" charset="0"/>
              </a:rPr>
              <a:t>4.Chimneys of factories should be fitted with proper filters </a:t>
            </a:r>
            <a:r>
              <a:rPr lang="en-US" sz="3600" b="1" dirty="0" smtClean="0">
                <a:solidFill>
                  <a:srgbClr val="9900CC"/>
                </a:solidFill>
                <a:latin typeface="Bradley Hand ITC" panose="03070402050302030203" pitchFamily="66" charset="0"/>
              </a:rPr>
              <a:t>to</a:t>
            </a:r>
          </a:p>
          <a:p>
            <a:pPr>
              <a:lnSpc>
                <a:spcPct val="90000"/>
              </a:lnSpc>
              <a:spcBef>
                <a:spcPts val="1500"/>
              </a:spcBef>
            </a:pPr>
            <a:r>
              <a:rPr lang="en-US" sz="3600" b="1" dirty="0" smtClean="0">
                <a:solidFill>
                  <a:srgbClr val="9900CC"/>
                </a:solidFill>
                <a:latin typeface="Bradley Hand ITC" panose="03070402050302030203" pitchFamily="66" charset="0"/>
              </a:rPr>
              <a:t>prevent </a:t>
            </a:r>
            <a:r>
              <a:rPr lang="en-US" sz="3600" b="1" dirty="0">
                <a:solidFill>
                  <a:srgbClr val="9900CC"/>
                </a:solidFill>
                <a:latin typeface="Bradley Hand ITC" panose="03070402050302030203" pitchFamily="66" charset="0"/>
              </a:rPr>
              <a:t>smokes from coming out and effect atmosphere.    </a:t>
            </a:r>
          </a:p>
          <a:p>
            <a:pPr>
              <a:lnSpc>
                <a:spcPct val="90000"/>
              </a:lnSpc>
              <a:spcBef>
                <a:spcPts val="1500"/>
              </a:spcBef>
            </a:pPr>
            <a:r>
              <a:rPr lang="en-US" sz="3600" b="1" dirty="0">
                <a:solidFill>
                  <a:srgbClr val="FF0000"/>
                </a:solidFill>
                <a:latin typeface="Bradley Hand ITC" panose="03070402050302030203" pitchFamily="66" charset="0"/>
              </a:rPr>
              <a:t>5. </a:t>
            </a:r>
            <a:r>
              <a:rPr lang="en-US" sz="3600" b="1" dirty="0">
                <a:solidFill>
                  <a:srgbClr val="9900CC"/>
                </a:solidFill>
                <a:latin typeface="Bradley Hand ITC" panose="03070402050302030203" pitchFamily="66" charset="0"/>
                <a:cs typeface="Arial" panose="020B0604020202020204" pitchFamily="34" charset="0"/>
              </a:rPr>
              <a:t>Industrial wastes should be properly disposed</a:t>
            </a:r>
          </a:p>
          <a:p>
            <a:pPr>
              <a:lnSpc>
                <a:spcPct val="90000"/>
              </a:lnSpc>
              <a:spcBef>
                <a:spcPts val="1500"/>
              </a:spcBef>
            </a:pPr>
            <a:endParaRPr lang="en-US" sz="3600" b="1" dirty="0">
              <a:solidFill>
                <a:srgbClr val="FFFF00"/>
              </a:solidFill>
              <a:latin typeface="Bradley Hand ITC" panose="03070402050302030203" pitchFamily="66" charset="0"/>
            </a:endParaRPr>
          </a:p>
          <a:p>
            <a:pPr>
              <a:lnSpc>
                <a:spcPct val="90000"/>
              </a:lnSpc>
              <a:spcBef>
                <a:spcPts val="1500"/>
              </a:spcBef>
            </a:pPr>
            <a:endParaRPr lang="en-US" sz="3600" b="1" dirty="0">
              <a:solidFill>
                <a:srgbClr val="FFFF00"/>
              </a:solidFill>
              <a:latin typeface="Bradley Hand ITC" panose="03070402050302030203" pitchFamily="66" charset="0"/>
            </a:endParaRPr>
          </a:p>
          <a:p>
            <a:endParaRPr lang="en-US" sz="3600" b="1" dirty="0">
              <a:latin typeface="Bradley Hand ITC" panose="03070402050302030203" pitchFamily="66" charset="0"/>
            </a:endParaRPr>
          </a:p>
        </p:txBody>
      </p:sp>
      <p:sp>
        <p:nvSpPr>
          <p:cNvPr id="3" name="TextBox 2"/>
          <p:cNvSpPr txBox="1"/>
          <p:nvPr/>
        </p:nvSpPr>
        <p:spPr>
          <a:xfrm>
            <a:off x="336833" y="43801"/>
            <a:ext cx="11746934" cy="1323439"/>
          </a:xfrm>
          <a:prstGeom prst="rect">
            <a:avLst/>
          </a:prstGeom>
          <a:noFill/>
        </p:spPr>
        <p:txBody>
          <a:bodyPr wrap="none" rtlCol="0">
            <a:spAutoFit/>
          </a:bodyPr>
          <a:lstStyle/>
          <a:p>
            <a:r>
              <a:rPr lang="en-IN" sz="8000" b="1" kern="10" dirty="0">
                <a:ln w="9360">
                  <a:miter lim="800000"/>
                  <a:headEnd/>
                  <a:tailEnd/>
                </a:ln>
                <a:solidFill>
                  <a:srgbClr val="FF0000"/>
                </a:solidFill>
                <a:latin typeface="Bradley Hand ITC" panose="03070402050302030203" pitchFamily="66" charset="0"/>
                <a:cs typeface="Times New Roman"/>
              </a:rPr>
              <a:t>Prevention of air </a:t>
            </a:r>
            <a:r>
              <a:rPr lang="en-IN" sz="8000" b="1" kern="10" dirty="0" smtClean="0">
                <a:ln w="9360">
                  <a:miter lim="800000"/>
                  <a:headEnd/>
                  <a:tailEnd/>
                </a:ln>
                <a:solidFill>
                  <a:srgbClr val="FF0000"/>
                </a:solidFill>
                <a:latin typeface="Bradley Hand ITC" panose="03070402050302030203" pitchFamily="66" charset="0"/>
                <a:cs typeface="Times New Roman"/>
              </a:rPr>
              <a:t>pollution</a:t>
            </a:r>
            <a:endParaRPr lang="en-IN" sz="8000" b="1" kern="10" dirty="0">
              <a:ln w="9360">
                <a:miter lim="800000"/>
                <a:headEnd/>
                <a:tailEnd/>
              </a:ln>
              <a:solidFill>
                <a:srgbClr val="FF0000"/>
              </a:solidFill>
              <a:latin typeface="Bradley Hand ITC" panose="03070402050302030203" pitchFamily="66" charset="0"/>
              <a:cs typeface="Times New Roman"/>
            </a:endParaRPr>
          </a:p>
        </p:txBody>
      </p:sp>
    </p:spTree>
    <p:extLst>
      <p:ext uri="{BB962C8B-B14F-4D97-AF65-F5344CB8AC3E}">
        <p14:creationId xmlns:p14="http://schemas.microsoft.com/office/powerpoint/2010/main" val="243330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sz="quarter" idx="1"/>
          </p:nvPr>
        </p:nvSpPr>
        <p:spPr>
          <a:xfrm>
            <a:off x="0" y="2588846"/>
            <a:ext cx="12096465" cy="3505200"/>
          </a:xfrm>
        </p:spPr>
        <p:txBody>
          <a:bodyPr vert="horz" lIns="91440" tIns="0" rIns="457200" bIns="45720" rtlCol="0" anchor="ctr">
            <a:noAutofit/>
          </a:bodyPr>
          <a:lstStyle/>
          <a:p>
            <a:pPr marL="274320" indent="-274320">
              <a:buNone/>
              <a:defRPr/>
            </a:pPr>
            <a:r>
              <a:rPr lang="en-US" sz="3200" b="1" dirty="0" smtClean="0">
                <a:latin typeface="Bradley Hand ITC" panose="03070402050302030203" pitchFamily="66" charset="0"/>
              </a:rPr>
              <a:t>  </a:t>
            </a:r>
          </a:p>
          <a:p>
            <a:pPr marL="274320" indent="-274320">
              <a:lnSpc>
                <a:spcPct val="150000"/>
              </a:lnSpc>
              <a:buNone/>
              <a:defRPr/>
            </a:pPr>
            <a:r>
              <a:rPr lang="en-US" sz="3200" b="1" dirty="0" smtClean="0">
                <a:solidFill>
                  <a:schemeClr val="accent1">
                    <a:lumMod val="75000"/>
                  </a:schemeClr>
                </a:solidFill>
                <a:latin typeface="Bradley Hand ITC" panose="03070402050302030203" pitchFamily="66" charset="0"/>
              </a:rPr>
              <a:t> </a:t>
            </a:r>
          </a:p>
          <a:p>
            <a:pPr marL="274320" indent="-274320" algn="just">
              <a:lnSpc>
                <a:spcPct val="150000"/>
              </a:lnSpc>
              <a:buNone/>
              <a:defRPr/>
            </a:pPr>
            <a:r>
              <a:rPr lang="en-US" b="1" dirty="0">
                <a:solidFill>
                  <a:schemeClr val="accent1">
                    <a:lumMod val="75000"/>
                  </a:schemeClr>
                </a:solidFill>
                <a:latin typeface="Bradley Hand ITC" panose="03070402050302030203" pitchFamily="66" charset="0"/>
              </a:rPr>
              <a:t>    Land pollution refers to the degradation of the land due to human activities, such as the exploitation of minerals, poor disposal of waste and improper utilization of soil. Land pollution is caused by domestic and nuclear wastes, industrial wastes, deforestation, human sewage, mining and other factories and increased mechanization.</a:t>
            </a:r>
          </a:p>
          <a:p>
            <a:pPr marL="274320" indent="-274320">
              <a:lnSpc>
                <a:spcPct val="150000"/>
              </a:lnSpc>
              <a:buNone/>
              <a:defRPr/>
            </a:pPr>
            <a:r>
              <a:rPr lang="en-US" sz="3200" b="1" dirty="0" smtClean="0">
                <a:solidFill>
                  <a:schemeClr val="accent1">
                    <a:lumMod val="75000"/>
                  </a:schemeClr>
                </a:solidFill>
                <a:latin typeface="Bradley Hand ITC" panose="03070402050302030203" pitchFamily="66" charset="0"/>
              </a:rPr>
              <a:t/>
            </a:r>
            <a:br>
              <a:rPr lang="en-US" sz="3200" b="1" dirty="0" smtClean="0">
                <a:solidFill>
                  <a:schemeClr val="accent1">
                    <a:lumMod val="75000"/>
                  </a:schemeClr>
                </a:solidFill>
                <a:latin typeface="Bradley Hand ITC" panose="03070402050302030203" pitchFamily="66" charset="0"/>
              </a:rPr>
            </a:br>
            <a:endParaRPr lang="en-US" sz="3200" b="1" dirty="0" smtClean="0">
              <a:solidFill>
                <a:schemeClr val="accent1">
                  <a:lumMod val="75000"/>
                </a:schemeClr>
              </a:solidFill>
              <a:latin typeface="Bradley Hand ITC" panose="03070402050302030203" pitchFamily="66" charset="0"/>
            </a:endParaRPr>
          </a:p>
        </p:txBody>
      </p:sp>
      <p:sp>
        <p:nvSpPr>
          <p:cNvPr id="2" name="TextBox 1"/>
          <p:cNvSpPr txBox="1"/>
          <p:nvPr/>
        </p:nvSpPr>
        <p:spPr>
          <a:xfrm>
            <a:off x="-229610" y="0"/>
            <a:ext cx="12651220" cy="3631763"/>
          </a:xfrm>
          <a:prstGeom prst="rect">
            <a:avLst/>
          </a:prstGeom>
          <a:noFill/>
        </p:spPr>
        <p:txBody>
          <a:bodyPr wrap="none" rtlCol="0">
            <a:spAutoFit/>
          </a:bodyPr>
          <a:lstStyle/>
          <a:p>
            <a:r>
              <a:rPr lang="en-US" sz="11500" b="1" cap="all" dirty="0">
                <a:ln w="0"/>
                <a:solidFill>
                  <a:schemeClr val="accent3">
                    <a:lumMod val="75000"/>
                  </a:schemeClr>
                </a:solidFill>
                <a:effectLst>
                  <a:reflection blurRad="12700" stA="50000" endPos="50000" dist="5000" dir="5400000" sy="-100000" rotWithShape="0"/>
                </a:effectLst>
                <a:latin typeface="Bradley Hand ITC" panose="03070402050302030203" pitchFamily="66" charset="0"/>
              </a:rPr>
              <a:t>Land Pollution</a:t>
            </a:r>
          </a:p>
          <a:p>
            <a:endParaRPr lang="en-US" sz="11500" b="1" dirty="0">
              <a:latin typeface="Bradley Hand ITC" panose="03070402050302030203" pitchFamily="66" charset="0"/>
            </a:endParaRPr>
          </a:p>
        </p:txBody>
      </p:sp>
    </p:spTree>
    <p:extLst>
      <p:ext uri="{BB962C8B-B14F-4D97-AF65-F5344CB8AC3E}">
        <p14:creationId xmlns:p14="http://schemas.microsoft.com/office/powerpoint/2010/main" val="2203267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04900"/>
            <a:ext cx="3009900" cy="5753100"/>
          </a:xfrm>
        </p:spPr>
        <p:txBody>
          <a:bodyPr/>
          <a:lstStyle/>
          <a:p>
            <a:pPr>
              <a:defRPr/>
            </a:pPr>
            <a:endParaRPr lang="en-US" dirty="0"/>
          </a:p>
        </p:txBody>
      </p:sp>
      <p:sp>
        <p:nvSpPr>
          <p:cNvPr id="18435" name="Subtitle 4"/>
          <p:cNvSpPr>
            <a:spLocks noGrp="1"/>
          </p:cNvSpPr>
          <p:nvPr>
            <p:ph type="subTitle" idx="1"/>
          </p:nvPr>
        </p:nvSpPr>
        <p:spPr>
          <a:xfrm>
            <a:off x="6972300" y="0"/>
            <a:ext cx="3695700" cy="6858000"/>
          </a:xfrm>
          <a:gradFill rotWithShape="0">
            <a:gsLst>
              <a:gs pos="0">
                <a:srgbClr val="8488C4"/>
              </a:gs>
              <a:gs pos="53000">
                <a:srgbClr val="D4DEFF"/>
              </a:gs>
              <a:gs pos="83000">
                <a:srgbClr val="D4DEFF"/>
              </a:gs>
              <a:gs pos="100000">
                <a:srgbClr val="96AB94"/>
              </a:gs>
            </a:gsLst>
            <a:lin ang="5400000"/>
          </a:gradFill>
        </p:spPr>
        <p:txBody>
          <a:bodyPr/>
          <a:lstStyle/>
          <a:p>
            <a:pPr algn="ctr" eaLnBrk="1" hangingPunct="1"/>
            <a:endParaRPr lang="en-US"/>
          </a:p>
          <a:p>
            <a:pPr algn="ctr" eaLnBrk="1" hangingPunct="1"/>
            <a:endParaRPr lang="en-US"/>
          </a:p>
          <a:p>
            <a:pPr algn="ctr" eaLnBrk="1" hangingPunct="1"/>
            <a:endParaRPr lang="en-US"/>
          </a:p>
          <a:p>
            <a:pPr eaLnBrk="1" hangingPunct="1"/>
            <a:endParaRPr lang="en-US">
              <a:solidFill>
                <a:srgbClr val="0B5395"/>
              </a:solidFill>
            </a:endParaRPr>
          </a:p>
          <a:p>
            <a:pPr eaLnBrk="1" hangingPunct="1"/>
            <a:endParaRPr lang="en-US">
              <a:solidFill>
                <a:srgbClr val="0B5395"/>
              </a:solidFill>
            </a:endParaRPr>
          </a:p>
          <a:p>
            <a:pPr algn="ctr" eaLnBrk="1" hangingPunct="1"/>
            <a:r>
              <a:rPr lang="en-US">
                <a:solidFill>
                  <a:srgbClr val="0B5395"/>
                </a:solidFill>
                <a:latin typeface="Cambria" panose="02040503050406030204" pitchFamily="18" charset="0"/>
              </a:rPr>
              <a:t>O Horizon – Organic                                              matter</a:t>
            </a:r>
          </a:p>
          <a:p>
            <a:pPr algn="ctr" eaLnBrk="1" hangingPunct="1"/>
            <a:r>
              <a:rPr lang="en-US">
                <a:solidFill>
                  <a:srgbClr val="0B5395"/>
                </a:solidFill>
                <a:latin typeface="Cambria" panose="02040503050406030204" pitchFamily="18" charset="0"/>
              </a:rPr>
              <a:t> A Horizon – Top soil</a:t>
            </a:r>
          </a:p>
          <a:p>
            <a:pPr algn="ctr" eaLnBrk="1" hangingPunct="1"/>
            <a:r>
              <a:rPr lang="en-US">
                <a:solidFill>
                  <a:srgbClr val="0B5395"/>
                </a:solidFill>
                <a:latin typeface="Cambria" panose="02040503050406030204" pitchFamily="18" charset="0"/>
              </a:rPr>
              <a:t>B Horizon – Subsoil </a:t>
            </a:r>
          </a:p>
          <a:p>
            <a:pPr algn="ctr" eaLnBrk="1" hangingPunct="1"/>
            <a:r>
              <a:rPr lang="en-US">
                <a:solidFill>
                  <a:srgbClr val="0B5395"/>
                </a:solidFill>
                <a:latin typeface="Cambria" panose="02040503050406030204" pitchFamily="18" charset="0"/>
              </a:rPr>
              <a:t>C Horizon – Parent</a:t>
            </a:r>
          </a:p>
        </p:txBody>
      </p:sp>
      <p:pic>
        <p:nvPicPr>
          <p:cNvPr id="18436" name="Picture 4" descr="soi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5432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813029"/>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 y="204716"/>
            <a:ext cx="12064621" cy="1509784"/>
          </a:xfrm>
        </p:spPr>
        <p:txBody>
          <a:bodyPr>
            <a:noAutofit/>
          </a:bodyPr>
          <a:lstStyle/>
          <a:p>
            <a:pPr algn="ctr">
              <a:defRPr/>
            </a:pPr>
            <a:r>
              <a:rPr lang="en-US" sz="8800" b="1" dirty="0">
                <a:solidFill>
                  <a:schemeClr val="accent1">
                    <a:lumMod val="75000"/>
                  </a:schemeClr>
                </a:solidFill>
                <a:latin typeface="Bradley Hand ITC" panose="03070402050302030203" pitchFamily="66" charset="0"/>
              </a:rPr>
              <a:t>Types of land pollution</a:t>
            </a:r>
          </a:p>
        </p:txBody>
      </p:sp>
      <p:sp>
        <p:nvSpPr>
          <p:cNvPr id="3075" name="Rectangle 3"/>
          <p:cNvSpPr>
            <a:spLocks noGrp="1" noChangeArrowheads="1"/>
          </p:cNvSpPr>
          <p:nvPr>
            <p:ph sz="quarter" idx="1"/>
          </p:nvPr>
        </p:nvSpPr>
        <p:spPr>
          <a:xfrm>
            <a:off x="479946" y="1600201"/>
            <a:ext cx="11712053" cy="4873625"/>
          </a:xfrm>
        </p:spPr>
        <p:txBody>
          <a:bodyPr>
            <a:noAutofit/>
          </a:bodyPr>
          <a:lstStyle/>
          <a:p>
            <a:pPr marL="274320" indent="-274320">
              <a:lnSpc>
                <a:spcPct val="80000"/>
              </a:lnSpc>
              <a:buClr>
                <a:schemeClr val="accent3"/>
              </a:buClr>
              <a:buFont typeface="Wingdings 2"/>
              <a:buChar char=""/>
              <a:defRPr/>
            </a:pPr>
            <a:endParaRPr lang="en-US" sz="4000" b="1" dirty="0">
              <a:solidFill>
                <a:schemeClr val="accent1">
                  <a:lumMod val="75000"/>
                </a:schemeClr>
              </a:solidFill>
              <a:latin typeface="Bradley Hand ITC" panose="03070402050302030203" pitchFamily="66" charset="0"/>
            </a:endParaRPr>
          </a:p>
          <a:p>
            <a:pPr marL="1155700" lvl="2" indent="-514350">
              <a:lnSpc>
                <a:spcPct val="80000"/>
              </a:lnSpc>
              <a:buClr>
                <a:schemeClr val="accent3"/>
              </a:buClr>
              <a:buFont typeface="+mj-lt"/>
              <a:buAutoNum type="alphaUcPeriod"/>
              <a:defRPr/>
            </a:pPr>
            <a:r>
              <a:rPr lang="en-US" sz="4000" b="1" dirty="0">
                <a:solidFill>
                  <a:schemeClr val="accent1">
                    <a:lumMod val="75000"/>
                  </a:schemeClr>
                </a:solidFill>
                <a:latin typeface="Bradley Hand ITC" panose="03070402050302030203" pitchFamily="66" charset="0"/>
              </a:rPr>
              <a:t>Solid waste</a:t>
            </a:r>
          </a:p>
          <a:p>
            <a:pPr marL="1155700" lvl="2" indent="-514350">
              <a:lnSpc>
                <a:spcPct val="80000"/>
              </a:lnSpc>
              <a:buClr>
                <a:schemeClr val="accent3"/>
              </a:buClr>
              <a:buFont typeface="+mj-lt"/>
              <a:buAutoNum type="alphaUcPeriod"/>
              <a:defRPr/>
            </a:pPr>
            <a:r>
              <a:rPr lang="en-US" sz="4000" b="1" dirty="0">
                <a:solidFill>
                  <a:schemeClr val="accent1">
                    <a:lumMod val="75000"/>
                  </a:schemeClr>
                </a:solidFill>
                <a:latin typeface="Bradley Hand ITC" panose="03070402050302030203" pitchFamily="66" charset="0"/>
              </a:rPr>
              <a:t>Topsoil Erosion</a:t>
            </a:r>
          </a:p>
          <a:p>
            <a:pPr marL="1455229" lvl="3" indent="-514350">
              <a:lnSpc>
                <a:spcPct val="80000"/>
              </a:lnSpc>
              <a:buClr>
                <a:schemeClr val="accent1">
                  <a:tint val="60000"/>
                </a:schemeClr>
              </a:buClr>
              <a:buFont typeface="+mj-lt"/>
              <a:buAutoNum type="alphaLcParenR"/>
              <a:defRPr/>
            </a:pPr>
            <a:r>
              <a:rPr lang="en-US" sz="3600" b="1" dirty="0">
                <a:solidFill>
                  <a:schemeClr val="accent1">
                    <a:lumMod val="75000"/>
                  </a:schemeClr>
                </a:solidFill>
                <a:latin typeface="Bradley Hand ITC" panose="03070402050302030203" pitchFamily="66" charset="0"/>
              </a:rPr>
              <a:t>Soil loss and desertification</a:t>
            </a:r>
          </a:p>
          <a:p>
            <a:pPr marL="1155700" lvl="2" indent="-514350">
              <a:lnSpc>
                <a:spcPct val="80000"/>
              </a:lnSpc>
              <a:buClr>
                <a:schemeClr val="accent3"/>
              </a:buClr>
              <a:buFont typeface="+mj-lt"/>
              <a:buAutoNum type="alphaUcPeriod"/>
              <a:defRPr/>
            </a:pPr>
            <a:r>
              <a:rPr lang="en-US" sz="4000" b="1" dirty="0">
                <a:solidFill>
                  <a:schemeClr val="accent1">
                    <a:lumMod val="75000"/>
                  </a:schemeClr>
                </a:solidFill>
                <a:latin typeface="Bradley Hand ITC" panose="03070402050302030203" pitchFamily="66" charset="0"/>
              </a:rPr>
              <a:t>Hazardous waste</a:t>
            </a:r>
          </a:p>
          <a:p>
            <a:pPr marL="940879" lvl="3" indent="0">
              <a:lnSpc>
                <a:spcPct val="80000"/>
              </a:lnSpc>
              <a:buClr>
                <a:schemeClr val="accent1">
                  <a:tint val="60000"/>
                </a:schemeClr>
              </a:buClr>
              <a:buNone/>
              <a:defRPr/>
            </a:pPr>
            <a:r>
              <a:rPr lang="en-US" sz="3600" b="1" dirty="0" smtClean="0">
                <a:solidFill>
                  <a:schemeClr val="accent1">
                    <a:lumMod val="75000"/>
                  </a:schemeClr>
                </a:solidFill>
                <a:latin typeface="Bradley Hand ITC" panose="03070402050302030203" pitchFamily="66" charset="0"/>
              </a:rPr>
              <a:t>&gt;Reactive </a:t>
            </a:r>
            <a:r>
              <a:rPr lang="en-US" sz="3600" b="1" dirty="0">
                <a:solidFill>
                  <a:schemeClr val="accent1">
                    <a:lumMod val="75000"/>
                  </a:schemeClr>
                </a:solidFill>
                <a:latin typeface="Bradley Hand ITC" panose="03070402050302030203" pitchFamily="66" charset="0"/>
              </a:rPr>
              <a:t>waste </a:t>
            </a:r>
            <a:r>
              <a:rPr lang="en-US" sz="3600" b="1" dirty="0" smtClean="0">
                <a:solidFill>
                  <a:schemeClr val="accent1">
                    <a:lumMod val="75000"/>
                  </a:schemeClr>
                </a:solidFill>
                <a:latin typeface="Bradley Hand ITC" panose="03070402050302030203" pitchFamily="66" charset="0"/>
              </a:rPr>
              <a:t>              &gt;Corrosive </a:t>
            </a:r>
            <a:r>
              <a:rPr lang="en-US" sz="3600" b="1" dirty="0">
                <a:solidFill>
                  <a:schemeClr val="accent1">
                    <a:lumMod val="75000"/>
                  </a:schemeClr>
                </a:solidFill>
                <a:latin typeface="Bradley Hand ITC" panose="03070402050302030203" pitchFamily="66" charset="0"/>
              </a:rPr>
              <a:t>waste</a:t>
            </a:r>
          </a:p>
          <a:p>
            <a:pPr marL="940879" lvl="3" indent="0">
              <a:lnSpc>
                <a:spcPct val="80000"/>
              </a:lnSpc>
              <a:buClr>
                <a:schemeClr val="accent1">
                  <a:tint val="60000"/>
                </a:schemeClr>
              </a:buClr>
              <a:buNone/>
              <a:defRPr/>
            </a:pPr>
            <a:r>
              <a:rPr lang="en-US" sz="3600" b="1" dirty="0" smtClean="0">
                <a:solidFill>
                  <a:schemeClr val="accent1">
                    <a:lumMod val="75000"/>
                  </a:schemeClr>
                </a:solidFill>
                <a:latin typeface="Bradley Hand ITC" panose="03070402050302030203" pitchFamily="66" charset="0"/>
              </a:rPr>
              <a:t>&gt;Ignitable </a:t>
            </a:r>
            <a:r>
              <a:rPr lang="en-US" sz="3600" b="1" dirty="0">
                <a:solidFill>
                  <a:schemeClr val="accent1">
                    <a:lumMod val="75000"/>
                  </a:schemeClr>
                </a:solidFill>
                <a:latin typeface="Bradley Hand ITC" panose="03070402050302030203" pitchFamily="66" charset="0"/>
              </a:rPr>
              <a:t>waste </a:t>
            </a:r>
            <a:r>
              <a:rPr lang="en-US" sz="3600" b="1" dirty="0" smtClean="0">
                <a:solidFill>
                  <a:schemeClr val="accent1">
                    <a:lumMod val="75000"/>
                  </a:schemeClr>
                </a:solidFill>
                <a:latin typeface="Bradley Hand ITC" panose="03070402050302030203" pitchFamily="66" charset="0"/>
              </a:rPr>
              <a:t>             &gt;Toxic waste</a:t>
            </a:r>
          </a:p>
          <a:p>
            <a:pPr marL="940879" lvl="3" indent="0">
              <a:lnSpc>
                <a:spcPct val="80000"/>
              </a:lnSpc>
              <a:buClr>
                <a:schemeClr val="accent1">
                  <a:tint val="60000"/>
                </a:schemeClr>
              </a:buClr>
              <a:buNone/>
              <a:defRPr/>
            </a:pPr>
            <a:r>
              <a:rPr lang="en-US" sz="3600" b="1" dirty="0" smtClean="0">
                <a:solidFill>
                  <a:schemeClr val="accent1">
                    <a:lumMod val="75000"/>
                  </a:schemeClr>
                </a:solidFill>
                <a:latin typeface="Bradley Hand ITC" panose="03070402050302030203" pitchFamily="66" charset="0"/>
              </a:rPr>
              <a:t>&gt;Radioactive waste          &gt;Medical </a:t>
            </a:r>
            <a:r>
              <a:rPr lang="en-US" sz="3600" b="1" dirty="0">
                <a:solidFill>
                  <a:schemeClr val="accent1">
                    <a:lumMod val="75000"/>
                  </a:schemeClr>
                </a:solidFill>
                <a:latin typeface="Bradley Hand ITC" panose="03070402050302030203" pitchFamily="66" charset="0"/>
              </a:rPr>
              <a:t>waste</a:t>
            </a:r>
          </a:p>
          <a:p>
            <a:pPr marL="940879" lvl="3" indent="0">
              <a:lnSpc>
                <a:spcPct val="80000"/>
              </a:lnSpc>
              <a:buClr>
                <a:schemeClr val="accent1">
                  <a:tint val="60000"/>
                </a:schemeClr>
              </a:buClr>
              <a:buNone/>
              <a:defRPr/>
            </a:pPr>
            <a:r>
              <a:rPr lang="en-US" sz="3600" b="1" dirty="0" smtClean="0">
                <a:solidFill>
                  <a:schemeClr val="accent1">
                    <a:lumMod val="75000"/>
                  </a:schemeClr>
                </a:solidFill>
                <a:latin typeface="Bradley Hand ITC" panose="03070402050302030203" pitchFamily="66" charset="0"/>
              </a:rPr>
              <a:t>&gt;Home </a:t>
            </a:r>
            <a:r>
              <a:rPr lang="en-US" sz="3600" b="1" dirty="0">
                <a:solidFill>
                  <a:schemeClr val="accent1">
                    <a:lumMod val="75000"/>
                  </a:schemeClr>
                </a:solidFill>
                <a:latin typeface="Bradley Hand ITC" panose="03070402050302030203" pitchFamily="66" charset="0"/>
              </a:rPr>
              <a:t>waste</a:t>
            </a:r>
          </a:p>
        </p:txBody>
      </p:sp>
    </p:spTree>
    <p:extLst>
      <p:ext uri="{BB962C8B-B14F-4D97-AF65-F5344CB8AC3E}">
        <p14:creationId xmlns:p14="http://schemas.microsoft.com/office/powerpoint/2010/main" val="262150792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12" y="0"/>
            <a:ext cx="10515600" cy="1705970"/>
          </a:xfrm>
        </p:spPr>
        <p:txBody>
          <a:bodyPr>
            <a:normAutofit fontScale="90000"/>
          </a:bodyPr>
          <a:lstStyle/>
          <a:p>
            <a:pPr algn="ctr">
              <a:defRPr/>
            </a:pPr>
            <a:r>
              <a:rPr lang="en-US" sz="15300" b="1" dirty="0">
                <a:solidFill>
                  <a:schemeClr val="accent1">
                    <a:lumMod val="75000"/>
                  </a:schemeClr>
                </a:solidFill>
                <a:latin typeface="Bradley Hand ITC" panose="03070402050302030203" pitchFamily="66" charset="0"/>
              </a:rPr>
              <a:t>Sources</a:t>
            </a:r>
            <a:endParaRPr lang="en-US" b="1" dirty="0">
              <a:solidFill>
                <a:schemeClr val="accent1">
                  <a:lumMod val="75000"/>
                </a:schemeClr>
              </a:solidFill>
              <a:latin typeface="Bradley Hand ITC" panose="03070402050302030203" pitchFamily="66" charset="0"/>
            </a:endParaRPr>
          </a:p>
        </p:txBody>
      </p:sp>
      <p:sp>
        <p:nvSpPr>
          <p:cNvPr id="3" name="Content Placeholder 2"/>
          <p:cNvSpPr>
            <a:spLocks noGrp="1"/>
          </p:cNvSpPr>
          <p:nvPr>
            <p:ph sz="quarter" idx="1"/>
          </p:nvPr>
        </p:nvSpPr>
        <p:spPr>
          <a:xfrm>
            <a:off x="155812" y="1705970"/>
            <a:ext cx="11622206" cy="4873625"/>
          </a:xfrm>
        </p:spPr>
        <p:txBody>
          <a:bodyPr>
            <a:noAutofit/>
          </a:bodyPr>
          <a:lstStyle/>
          <a:p>
            <a:pPr marL="514350" indent="-514350">
              <a:buClr>
                <a:schemeClr val="bg2">
                  <a:lumMod val="50000"/>
                </a:schemeClr>
              </a:buClr>
              <a:buSzPct val="104000"/>
              <a:buNone/>
              <a:defRPr/>
            </a:pPr>
            <a:r>
              <a:rPr lang="en-US" sz="4000" b="1" dirty="0" smtClean="0">
                <a:solidFill>
                  <a:schemeClr val="accent1">
                    <a:lumMod val="75000"/>
                  </a:schemeClr>
                </a:solidFill>
                <a:latin typeface="Bradley Hand ITC" panose="03070402050302030203" pitchFamily="66" charset="0"/>
              </a:rPr>
              <a:t>  &gt;Chemical and nuclear plants </a:t>
            </a:r>
            <a:endParaRPr lang="en-US" sz="4000" b="1" dirty="0">
              <a:solidFill>
                <a:schemeClr val="accent1">
                  <a:lumMod val="75000"/>
                </a:schemeClr>
              </a:solidFill>
              <a:latin typeface="Bradley Hand ITC" panose="03070402050302030203" pitchFamily="66" charset="0"/>
            </a:endParaRPr>
          </a:p>
          <a:p>
            <a:pPr marL="514350" indent="-514350">
              <a:buClr>
                <a:schemeClr val="bg2">
                  <a:lumMod val="50000"/>
                </a:schemeClr>
              </a:buClr>
              <a:buSzPct val="104000"/>
              <a:buNone/>
              <a:defRPr/>
            </a:pPr>
            <a:r>
              <a:rPr lang="en-US" sz="4000" b="1" dirty="0" smtClean="0">
                <a:solidFill>
                  <a:schemeClr val="accent1">
                    <a:lumMod val="75000"/>
                  </a:schemeClr>
                </a:solidFill>
                <a:latin typeface="Bradley Hand ITC" panose="03070402050302030203" pitchFamily="66" charset="0"/>
              </a:rPr>
              <a:t>  &gt;Industrial factories        &gt;Oil refineries </a:t>
            </a:r>
            <a:endParaRPr lang="en-US" sz="4000" b="1" dirty="0">
              <a:solidFill>
                <a:schemeClr val="accent1">
                  <a:lumMod val="75000"/>
                </a:schemeClr>
              </a:solidFill>
              <a:latin typeface="Bradley Hand ITC" panose="03070402050302030203" pitchFamily="66" charset="0"/>
            </a:endParaRPr>
          </a:p>
          <a:p>
            <a:pPr marL="514350" indent="-514350">
              <a:buClr>
                <a:schemeClr val="bg2">
                  <a:lumMod val="50000"/>
                </a:schemeClr>
              </a:buClr>
              <a:buSzPct val="104000"/>
              <a:buNone/>
              <a:defRPr/>
            </a:pPr>
            <a:r>
              <a:rPr lang="en-US" sz="4000" b="1" dirty="0" smtClean="0">
                <a:solidFill>
                  <a:schemeClr val="accent1">
                    <a:lumMod val="75000"/>
                  </a:schemeClr>
                </a:solidFill>
                <a:latin typeface="Bradley Hand ITC" panose="03070402050302030203" pitchFamily="66" charset="0"/>
              </a:rPr>
              <a:t>  &gt;Human sewage </a:t>
            </a:r>
            <a:endParaRPr lang="en-US" sz="4000" b="1" dirty="0">
              <a:solidFill>
                <a:schemeClr val="accent1">
                  <a:lumMod val="75000"/>
                </a:schemeClr>
              </a:solidFill>
              <a:latin typeface="Bradley Hand ITC" panose="03070402050302030203" pitchFamily="66" charset="0"/>
            </a:endParaRPr>
          </a:p>
          <a:p>
            <a:pPr marL="514350" indent="-514350">
              <a:buClr>
                <a:schemeClr val="bg2">
                  <a:lumMod val="50000"/>
                </a:schemeClr>
              </a:buClr>
              <a:buSzPct val="104000"/>
              <a:buNone/>
              <a:defRPr/>
            </a:pPr>
            <a:r>
              <a:rPr lang="en-US" sz="4000" b="1" dirty="0" smtClean="0">
                <a:solidFill>
                  <a:schemeClr val="accent1">
                    <a:lumMod val="75000"/>
                  </a:schemeClr>
                </a:solidFill>
                <a:latin typeface="Bradley Hand ITC" panose="03070402050302030203" pitchFamily="66" charset="0"/>
              </a:rPr>
              <a:t>  &gt;Oil and antifreeze leaking from cars </a:t>
            </a:r>
            <a:endParaRPr lang="en-US" sz="4000" b="1" dirty="0">
              <a:solidFill>
                <a:schemeClr val="accent1">
                  <a:lumMod val="75000"/>
                </a:schemeClr>
              </a:solidFill>
              <a:latin typeface="Bradley Hand ITC" panose="03070402050302030203" pitchFamily="66" charset="0"/>
            </a:endParaRPr>
          </a:p>
          <a:p>
            <a:pPr marL="514350" indent="-514350">
              <a:buClr>
                <a:schemeClr val="bg2">
                  <a:lumMod val="50000"/>
                </a:schemeClr>
              </a:buClr>
              <a:buSzPct val="104000"/>
              <a:buNone/>
              <a:defRPr/>
            </a:pPr>
            <a:r>
              <a:rPr lang="en-US" sz="4000" b="1" dirty="0" smtClean="0">
                <a:solidFill>
                  <a:schemeClr val="accent1">
                    <a:lumMod val="75000"/>
                  </a:schemeClr>
                </a:solidFill>
                <a:latin typeface="Bradley Hand ITC" panose="03070402050302030203" pitchFamily="66" charset="0"/>
              </a:rPr>
              <a:t>  &gt;Mining </a:t>
            </a:r>
            <a:r>
              <a:rPr lang="en-US" sz="4000" b="1" dirty="0">
                <a:solidFill>
                  <a:schemeClr val="accent1">
                    <a:lumMod val="75000"/>
                  </a:schemeClr>
                </a:solidFill>
                <a:latin typeface="Bradley Hand ITC" panose="03070402050302030203" pitchFamily="66" charset="0"/>
              </a:rPr>
              <a:t> </a:t>
            </a:r>
            <a:r>
              <a:rPr lang="en-US" sz="4000" b="1" dirty="0" smtClean="0">
                <a:solidFill>
                  <a:schemeClr val="accent1">
                    <a:lumMod val="75000"/>
                  </a:schemeClr>
                </a:solidFill>
                <a:latin typeface="Bradley Hand ITC" panose="03070402050302030203" pitchFamily="66" charset="0"/>
              </a:rPr>
              <a:t>                         &gt;Littering </a:t>
            </a:r>
            <a:endParaRPr lang="en-US" sz="4000" b="1" dirty="0">
              <a:solidFill>
                <a:schemeClr val="accent1">
                  <a:lumMod val="75000"/>
                </a:schemeClr>
              </a:solidFill>
              <a:latin typeface="Bradley Hand ITC" panose="03070402050302030203" pitchFamily="66" charset="0"/>
            </a:endParaRPr>
          </a:p>
          <a:p>
            <a:pPr marL="514350" indent="-514350">
              <a:buClr>
                <a:schemeClr val="bg2">
                  <a:lumMod val="50000"/>
                </a:schemeClr>
              </a:buClr>
              <a:buSzPct val="104000"/>
              <a:buNone/>
              <a:defRPr/>
            </a:pPr>
            <a:r>
              <a:rPr lang="en-US" sz="4000" b="1" dirty="0" smtClean="0">
                <a:solidFill>
                  <a:schemeClr val="accent1">
                    <a:lumMod val="75000"/>
                  </a:schemeClr>
                </a:solidFill>
                <a:latin typeface="Bradley Hand ITC" panose="03070402050302030203" pitchFamily="66" charset="0"/>
              </a:rPr>
              <a:t>  &gt;Overcrowded landfills </a:t>
            </a:r>
            <a:r>
              <a:rPr lang="en-US" sz="4000" b="1" dirty="0">
                <a:solidFill>
                  <a:schemeClr val="accent1">
                    <a:lumMod val="75000"/>
                  </a:schemeClr>
                </a:solidFill>
                <a:latin typeface="Bradley Hand ITC" panose="03070402050302030203" pitchFamily="66" charset="0"/>
              </a:rPr>
              <a:t> </a:t>
            </a:r>
            <a:r>
              <a:rPr lang="en-US" sz="4000" b="1" dirty="0" smtClean="0">
                <a:solidFill>
                  <a:schemeClr val="accent1">
                    <a:lumMod val="75000"/>
                  </a:schemeClr>
                </a:solidFill>
                <a:latin typeface="Bradley Hand ITC" panose="03070402050302030203" pitchFamily="66" charset="0"/>
              </a:rPr>
              <a:t>  &gt;Deforestation </a:t>
            </a:r>
            <a:br>
              <a:rPr lang="en-US" sz="4000" b="1" dirty="0" smtClean="0">
                <a:solidFill>
                  <a:schemeClr val="accent1">
                    <a:lumMod val="75000"/>
                  </a:schemeClr>
                </a:solidFill>
                <a:latin typeface="Bradley Hand ITC" panose="03070402050302030203" pitchFamily="66" charset="0"/>
              </a:rPr>
            </a:br>
            <a:r>
              <a:rPr lang="en-US" sz="4000" b="1" dirty="0" smtClean="0">
                <a:solidFill>
                  <a:schemeClr val="accent1">
                    <a:lumMod val="75000"/>
                  </a:schemeClr>
                </a:solidFill>
                <a:latin typeface="Bradley Hand ITC" panose="03070402050302030203" pitchFamily="66" charset="0"/>
              </a:rPr>
              <a:t>10.Construction debris</a:t>
            </a:r>
          </a:p>
          <a:p>
            <a:pPr marL="274320" indent="-274320">
              <a:buFont typeface="Wingdings"/>
              <a:buChar char=""/>
              <a:defRPr/>
            </a:pPr>
            <a:r>
              <a:rPr lang="en-US" sz="4000" b="1" dirty="0" smtClean="0">
                <a:solidFill>
                  <a:schemeClr val="accent1">
                    <a:lumMod val="75000"/>
                  </a:schemeClr>
                </a:solidFill>
                <a:latin typeface="Bradley Hand ITC" panose="03070402050302030203" pitchFamily="66" charset="0"/>
              </a:rPr>
              <a:t> </a:t>
            </a:r>
          </a:p>
          <a:p>
            <a:pPr marL="274320" indent="-274320">
              <a:buFont typeface="Wingdings"/>
              <a:buChar char=""/>
              <a:defRPr/>
            </a:pPr>
            <a:endParaRPr lang="en-US" sz="4000" b="1" dirty="0">
              <a:latin typeface="Bradley Hand ITC" panose="03070402050302030203" pitchFamily="66" charset="0"/>
            </a:endParaRPr>
          </a:p>
        </p:txBody>
      </p:sp>
    </p:spTree>
    <p:extLst>
      <p:ext uri="{BB962C8B-B14F-4D97-AF65-F5344CB8AC3E}">
        <p14:creationId xmlns:p14="http://schemas.microsoft.com/office/powerpoint/2010/main" val="36557054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790700" y="2365376"/>
            <a:ext cx="8458200" cy="4492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253955" name="Rectangle 3"/>
          <p:cNvSpPr>
            <a:spLocks noGrp="1" noChangeArrowheads="1"/>
          </p:cNvSpPr>
          <p:nvPr>
            <p:ph type="title"/>
          </p:nvPr>
        </p:nvSpPr>
        <p:spPr>
          <a:xfrm>
            <a:off x="2476500" y="533400"/>
            <a:ext cx="7772400" cy="609600"/>
          </a:xfrm>
        </p:spPr>
        <p:txBody>
          <a:bodyPr anchor="ctr">
            <a:normAutofit fontScale="90000"/>
          </a:bodyPr>
          <a:lstStyle/>
          <a:p>
            <a:pPr algn="ctr">
              <a:defRPr/>
            </a:pPr>
            <a:r>
              <a:rPr lang="en-US" sz="4000" dirty="0"/>
              <a:t>Sources:</a:t>
            </a:r>
            <a:br>
              <a:rPr lang="en-US" sz="4000" dirty="0"/>
            </a:br>
            <a:r>
              <a:rPr lang="en-US" sz="4000" dirty="0"/>
              <a:t>A diagrammatic view</a:t>
            </a:r>
          </a:p>
        </p:txBody>
      </p:sp>
      <p:pic>
        <p:nvPicPr>
          <p:cNvPr id="13316" name="Picture 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8213" y="1600200"/>
            <a:ext cx="70405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9"/>
          <p:cNvSpPr txBox="1">
            <a:spLocks noChangeArrowheads="1"/>
          </p:cNvSpPr>
          <p:nvPr/>
        </p:nvSpPr>
        <p:spPr bwMode="auto">
          <a:xfrm>
            <a:off x="2008189" y="3511551"/>
            <a:ext cx="10683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Coal strip mine runoff</a:t>
            </a:r>
          </a:p>
        </p:txBody>
      </p:sp>
      <p:sp>
        <p:nvSpPr>
          <p:cNvPr id="13318" name="Text Box 11"/>
          <p:cNvSpPr txBox="1">
            <a:spLocks noChangeArrowheads="1"/>
          </p:cNvSpPr>
          <p:nvPr/>
        </p:nvSpPr>
        <p:spPr bwMode="auto">
          <a:xfrm>
            <a:off x="3795713" y="4459289"/>
            <a:ext cx="13017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Waste lagoon</a:t>
            </a:r>
          </a:p>
        </p:txBody>
      </p:sp>
      <p:sp>
        <p:nvSpPr>
          <p:cNvPr id="13319" name="Text Box 12"/>
          <p:cNvSpPr txBox="1">
            <a:spLocks noChangeArrowheads="1"/>
          </p:cNvSpPr>
          <p:nvPr/>
        </p:nvSpPr>
        <p:spPr bwMode="auto">
          <a:xfrm>
            <a:off x="4584701" y="5029201"/>
            <a:ext cx="10271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Accidental spills</a:t>
            </a:r>
          </a:p>
        </p:txBody>
      </p:sp>
      <p:sp>
        <p:nvSpPr>
          <p:cNvPr id="13320" name="Text Box 13"/>
          <p:cNvSpPr txBox="1">
            <a:spLocks noChangeArrowheads="1"/>
          </p:cNvSpPr>
          <p:nvPr/>
        </p:nvSpPr>
        <p:spPr bwMode="auto">
          <a:xfrm>
            <a:off x="6743700" y="6122989"/>
            <a:ext cx="115093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Groundwater flow</a:t>
            </a:r>
          </a:p>
        </p:txBody>
      </p:sp>
      <p:sp>
        <p:nvSpPr>
          <p:cNvPr id="13321" name="Text Box 14"/>
          <p:cNvSpPr txBox="1">
            <a:spLocks noChangeArrowheads="1"/>
          </p:cNvSpPr>
          <p:nvPr/>
        </p:nvSpPr>
        <p:spPr bwMode="auto">
          <a:xfrm>
            <a:off x="7485063" y="5789614"/>
            <a:ext cx="181451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Confined aquifer</a:t>
            </a:r>
          </a:p>
        </p:txBody>
      </p:sp>
      <p:sp>
        <p:nvSpPr>
          <p:cNvPr id="13322" name="Text Box 15"/>
          <p:cNvSpPr txBox="1">
            <a:spLocks noChangeArrowheads="1"/>
          </p:cNvSpPr>
          <p:nvPr/>
        </p:nvSpPr>
        <p:spPr bwMode="auto">
          <a:xfrm>
            <a:off x="8051800" y="5464176"/>
            <a:ext cx="9667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Discharge</a:t>
            </a:r>
          </a:p>
        </p:txBody>
      </p:sp>
      <p:sp>
        <p:nvSpPr>
          <p:cNvPr id="13323" name="Text Box 16"/>
          <p:cNvSpPr txBox="1">
            <a:spLocks noChangeArrowheads="1"/>
          </p:cNvSpPr>
          <p:nvPr/>
        </p:nvSpPr>
        <p:spPr bwMode="auto">
          <a:xfrm>
            <a:off x="8564563" y="4954589"/>
            <a:ext cx="19478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dirty="0"/>
              <a:t>Leakage from faulty casing</a:t>
            </a:r>
          </a:p>
        </p:txBody>
      </p:sp>
      <p:sp>
        <p:nvSpPr>
          <p:cNvPr id="13324" name="Text Box 17"/>
          <p:cNvSpPr txBox="1">
            <a:spLocks noChangeArrowheads="1"/>
          </p:cNvSpPr>
          <p:nvPr/>
        </p:nvSpPr>
        <p:spPr bwMode="auto">
          <a:xfrm>
            <a:off x="8099426" y="3144839"/>
            <a:ext cx="25685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Hazardous waste injection well</a:t>
            </a:r>
          </a:p>
        </p:txBody>
      </p:sp>
      <p:sp>
        <p:nvSpPr>
          <p:cNvPr id="13325" name="Text Box 18"/>
          <p:cNvSpPr txBox="1">
            <a:spLocks noChangeArrowheads="1"/>
          </p:cNvSpPr>
          <p:nvPr/>
        </p:nvSpPr>
        <p:spPr bwMode="auto">
          <a:xfrm>
            <a:off x="5373688" y="3363914"/>
            <a:ext cx="11096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Pesticides</a:t>
            </a:r>
          </a:p>
        </p:txBody>
      </p:sp>
      <p:sp>
        <p:nvSpPr>
          <p:cNvPr id="13326" name="Text Box 19"/>
          <p:cNvSpPr txBox="1">
            <a:spLocks noChangeArrowheads="1"/>
          </p:cNvSpPr>
          <p:nvPr/>
        </p:nvSpPr>
        <p:spPr bwMode="auto">
          <a:xfrm>
            <a:off x="5759450" y="4170364"/>
            <a:ext cx="1258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200"/>
              </a:lnSpc>
            </a:pPr>
            <a:r>
              <a:rPr lang="en-US" sz="1200"/>
              <a:t>Gasoline station</a:t>
            </a:r>
          </a:p>
        </p:txBody>
      </p:sp>
      <p:sp>
        <p:nvSpPr>
          <p:cNvPr id="13327" name="Text Box 20"/>
          <p:cNvSpPr txBox="1">
            <a:spLocks noChangeArrowheads="1"/>
          </p:cNvSpPr>
          <p:nvPr/>
        </p:nvSpPr>
        <p:spPr bwMode="auto">
          <a:xfrm>
            <a:off x="6781800" y="3641726"/>
            <a:ext cx="14097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Buried gasoline and solvent tank</a:t>
            </a:r>
          </a:p>
        </p:txBody>
      </p:sp>
      <p:sp>
        <p:nvSpPr>
          <p:cNvPr id="13328" name="Text Box 21"/>
          <p:cNvSpPr txBox="1">
            <a:spLocks noChangeArrowheads="1"/>
          </p:cNvSpPr>
          <p:nvPr/>
        </p:nvSpPr>
        <p:spPr bwMode="auto">
          <a:xfrm>
            <a:off x="6943726" y="4524376"/>
            <a:ext cx="7842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Sewer</a:t>
            </a:r>
          </a:p>
        </p:txBody>
      </p:sp>
      <p:sp>
        <p:nvSpPr>
          <p:cNvPr id="13329" name="Text Box 22"/>
          <p:cNvSpPr txBox="1">
            <a:spLocks noChangeArrowheads="1"/>
          </p:cNvSpPr>
          <p:nvPr/>
        </p:nvSpPr>
        <p:spPr bwMode="auto">
          <a:xfrm>
            <a:off x="7653339" y="4000501"/>
            <a:ext cx="11398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Cesspool septic tank</a:t>
            </a:r>
          </a:p>
        </p:txBody>
      </p:sp>
      <p:sp>
        <p:nvSpPr>
          <p:cNvPr id="13330" name="Text Box 24"/>
          <p:cNvSpPr txBox="1">
            <a:spLocks noChangeArrowheads="1"/>
          </p:cNvSpPr>
          <p:nvPr/>
        </p:nvSpPr>
        <p:spPr bwMode="auto">
          <a:xfrm rot="-1463167">
            <a:off x="4635501" y="5710239"/>
            <a:ext cx="23860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200"/>
              <a:t>Unconfined freshwater aquifer</a:t>
            </a:r>
          </a:p>
        </p:txBody>
      </p:sp>
      <p:sp>
        <p:nvSpPr>
          <p:cNvPr id="13331" name="Text Box 25"/>
          <p:cNvSpPr txBox="1">
            <a:spLocks noChangeArrowheads="1"/>
          </p:cNvSpPr>
          <p:nvPr/>
        </p:nvSpPr>
        <p:spPr bwMode="auto">
          <a:xfrm rot="-1463167">
            <a:off x="4652963" y="6042025"/>
            <a:ext cx="2208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sz="1200"/>
              <a:t>Confined freshwater aquifer</a:t>
            </a:r>
          </a:p>
        </p:txBody>
      </p:sp>
      <p:sp>
        <p:nvSpPr>
          <p:cNvPr id="13332" name="Text Box 26"/>
          <p:cNvSpPr txBox="1">
            <a:spLocks noChangeArrowheads="1"/>
          </p:cNvSpPr>
          <p:nvPr/>
        </p:nvSpPr>
        <p:spPr bwMode="auto">
          <a:xfrm>
            <a:off x="5254626" y="4498976"/>
            <a:ext cx="12985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Water pumping well</a:t>
            </a:r>
          </a:p>
        </p:txBody>
      </p:sp>
      <p:sp>
        <p:nvSpPr>
          <p:cNvPr id="13333" name="Text Box 27"/>
          <p:cNvSpPr txBox="1">
            <a:spLocks noChangeArrowheads="1"/>
          </p:cNvSpPr>
          <p:nvPr/>
        </p:nvSpPr>
        <p:spPr bwMode="auto">
          <a:xfrm>
            <a:off x="5756276" y="4745039"/>
            <a:ext cx="8747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med" len="lg"/>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lnSpc>
                <a:spcPts val="1400"/>
              </a:lnSpc>
            </a:pPr>
            <a:r>
              <a:rPr lang="en-US" sz="1200"/>
              <a:t>Landfill</a:t>
            </a:r>
          </a:p>
        </p:txBody>
      </p:sp>
      <p:sp>
        <p:nvSpPr>
          <p:cNvPr id="13334" name="Line 28"/>
          <p:cNvSpPr>
            <a:spLocks noChangeShapeType="1"/>
          </p:cNvSpPr>
          <p:nvPr/>
        </p:nvSpPr>
        <p:spPr bwMode="auto">
          <a:xfrm flipH="1" flipV="1">
            <a:off x="2543176" y="3960814"/>
            <a:ext cx="161925" cy="250825"/>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35" name="Line 29"/>
          <p:cNvSpPr>
            <a:spLocks noChangeShapeType="1"/>
          </p:cNvSpPr>
          <p:nvPr/>
        </p:nvSpPr>
        <p:spPr bwMode="auto">
          <a:xfrm flipV="1">
            <a:off x="3059113" y="4260850"/>
            <a:ext cx="334962" cy="209550"/>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36" name="Line 30"/>
          <p:cNvSpPr>
            <a:spLocks noChangeShapeType="1"/>
          </p:cNvSpPr>
          <p:nvPr/>
        </p:nvSpPr>
        <p:spPr bwMode="auto">
          <a:xfrm flipH="1" flipV="1">
            <a:off x="3990976" y="4711700"/>
            <a:ext cx="112713" cy="184150"/>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37" name="Line 31"/>
          <p:cNvSpPr>
            <a:spLocks noChangeShapeType="1"/>
          </p:cNvSpPr>
          <p:nvPr/>
        </p:nvSpPr>
        <p:spPr bwMode="auto">
          <a:xfrm flipH="1">
            <a:off x="5014914" y="4829176"/>
            <a:ext cx="90487" cy="200025"/>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38" name="Line 32"/>
          <p:cNvSpPr>
            <a:spLocks noChangeShapeType="1"/>
          </p:cNvSpPr>
          <p:nvPr/>
        </p:nvSpPr>
        <p:spPr bwMode="auto">
          <a:xfrm flipV="1">
            <a:off x="5754688" y="4878388"/>
            <a:ext cx="50800" cy="100012"/>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39" name="Line 33"/>
          <p:cNvSpPr>
            <a:spLocks noChangeShapeType="1"/>
          </p:cNvSpPr>
          <p:nvPr/>
        </p:nvSpPr>
        <p:spPr bwMode="auto">
          <a:xfrm flipH="1">
            <a:off x="4467225" y="3686175"/>
            <a:ext cx="374650" cy="33338"/>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0" name="Line 34"/>
          <p:cNvSpPr>
            <a:spLocks noChangeShapeType="1"/>
          </p:cNvSpPr>
          <p:nvPr/>
        </p:nvSpPr>
        <p:spPr bwMode="auto">
          <a:xfrm flipV="1">
            <a:off x="7496176" y="4019550"/>
            <a:ext cx="80963" cy="725488"/>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1" name="Line 35"/>
          <p:cNvSpPr>
            <a:spLocks noChangeShapeType="1"/>
          </p:cNvSpPr>
          <p:nvPr/>
        </p:nvSpPr>
        <p:spPr bwMode="auto">
          <a:xfrm flipH="1" flipV="1">
            <a:off x="6492875" y="4670425"/>
            <a:ext cx="152400" cy="107950"/>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2" name="Line 36"/>
          <p:cNvSpPr>
            <a:spLocks noChangeShapeType="1"/>
          </p:cNvSpPr>
          <p:nvPr/>
        </p:nvSpPr>
        <p:spPr bwMode="auto">
          <a:xfrm flipH="1" flipV="1">
            <a:off x="5824539" y="4102100"/>
            <a:ext cx="111125" cy="84138"/>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3" name="Line 37"/>
          <p:cNvSpPr>
            <a:spLocks noChangeShapeType="1"/>
          </p:cNvSpPr>
          <p:nvPr/>
        </p:nvSpPr>
        <p:spPr bwMode="auto">
          <a:xfrm flipV="1">
            <a:off x="7912100" y="4352926"/>
            <a:ext cx="101600" cy="150813"/>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4" name="Line 38"/>
          <p:cNvSpPr>
            <a:spLocks noChangeShapeType="1"/>
          </p:cNvSpPr>
          <p:nvPr/>
        </p:nvSpPr>
        <p:spPr bwMode="auto">
          <a:xfrm>
            <a:off x="7294563" y="5713413"/>
            <a:ext cx="222250" cy="133350"/>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5" name="Line 39"/>
          <p:cNvSpPr>
            <a:spLocks noChangeShapeType="1"/>
          </p:cNvSpPr>
          <p:nvPr/>
        </p:nvSpPr>
        <p:spPr bwMode="auto">
          <a:xfrm>
            <a:off x="8266113" y="4995863"/>
            <a:ext cx="334962" cy="49212"/>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6" name="Line 40"/>
          <p:cNvSpPr>
            <a:spLocks noChangeShapeType="1"/>
          </p:cNvSpPr>
          <p:nvPr/>
        </p:nvSpPr>
        <p:spPr bwMode="auto">
          <a:xfrm flipV="1">
            <a:off x="8539163" y="3417889"/>
            <a:ext cx="284162" cy="268287"/>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7" name="Line 41"/>
          <p:cNvSpPr>
            <a:spLocks noChangeShapeType="1"/>
          </p:cNvSpPr>
          <p:nvPr/>
        </p:nvSpPr>
        <p:spPr bwMode="auto">
          <a:xfrm flipV="1">
            <a:off x="7050088" y="4745039"/>
            <a:ext cx="80962" cy="84137"/>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8" name="Line 42"/>
          <p:cNvSpPr>
            <a:spLocks noChangeShapeType="1"/>
          </p:cNvSpPr>
          <p:nvPr/>
        </p:nvSpPr>
        <p:spPr bwMode="auto">
          <a:xfrm>
            <a:off x="6534151" y="5613401"/>
            <a:ext cx="263525" cy="549275"/>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49" name="Line 43"/>
          <p:cNvSpPr>
            <a:spLocks noChangeShapeType="1"/>
          </p:cNvSpPr>
          <p:nvPr/>
        </p:nvSpPr>
        <p:spPr bwMode="auto">
          <a:xfrm>
            <a:off x="6473826" y="5913439"/>
            <a:ext cx="333375" cy="249237"/>
          </a:xfrm>
          <a:prstGeom prst="line">
            <a:avLst/>
          </a:prstGeom>
          <a:noFill/>
          <a:ln w="254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8225135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3123" y="0"/>
            <a:ext cx="11245754" cy="1074762"/>
          </a:xfrm>
        </p:spPr>
        <p:txBody>
          <a:bodyPr>
            <a:noAutofit/>
          </a:bodyPr>
          <a:lstStyle/>
          <a:p>
            <a:pPr algn="ctr">
              <a:defRPr/>
            </a:pPr>
            <a:r>
              <a:rPr lang="en-US" sz="7200" b="1" dirty="0">
                <a:latin typeface="Bradley Hand ITC" panose="03070402050302030203" pitchFamily="66" charset="0"/>
              </a:rPr>
              <a:t/>
            </a:r>
            <a:br>
              <a:rPr lang="en-US" sz="7200" b="1" dirty="0">
                <a:latin typeface="Bradley Hand ITC" panose="03070402050302030203" pitchFamily="66" charset="0"/>
              </a:rPr>
            </a:br>
            <a:r>
              <a:rPr lang="en-US" sz="8800" b="1" dirty="0">
                <a:latin typeface="Bradley Hand ITC" panose="03070402050302030203" pitchFamily="66" charset="0"/>
              </a:rPr>
              <a:t> </a:t>
            </a:r>
            <a:r>
              <a:rPr lang="en-US" sz="8800" b="1" dirty="0">
                <a:solidFill>
                  <a:schemeClr val="accent1">
                    <a:lumMod val="75000"/>
                  </a:schemeClr>
                </a:solidFill>
                <a:latin typeface="Bradley Hand ITC" panose="03070402050302030203" pitchFamily="66" charset="0"/>
              </a:rPr>
              <a:t>Major </a:t>
            </a:r>
            <a:r>
              <a:rPr lang="en-US" sz="8800" b="1" dirty="0" smtClean="0">
                <a:solidFill>
                  <a:schemeClr val="accent1">
                    <a:lumMod val="75000"/>
                  </a:schemeClr>
                </a:solidFill>
                <a:latin typeface="Bradley Hand ITC" panose="03070402050302030203" pitchFamily="66" charset="0"/>
              </a:rPr>
              <a:t>Causes</a:t>
            </a:r>
            <a:endParaRPr lang="en-US" sz="8800" b="1" dirty="0">
              <a:solidFill>
                <a:schemeClr val="accent1">
                  <a:lumMod val="75000"/>
                </a:schemeClr>
              </a:solidFill>
              <a:latin typeface="Bradley Hand ITC" panose="03070402050302030203" pitchFamily="66" charset="0"/>
            </a:endParaRPr>
          </a:p>
        </p:txBody>
      </p:sp>
      <p:sp>
        <p:nvSpPr>
          <p:cNvPr id="10243" name="Rectangle 3"/>
          <p:cNvSpPr>
            <a:spLocks noGrp="1" noChangeArrowheads="1"/>
          </p:cNvSpPr>
          <p:nvPr>
            <p:ph sz="quarter" idx="1"/>
          </p:nvPr>
        </p:nvSpPr>
        <p:spPr>
          <a:xfrm>
            <a:off x="0" y="1676400"/>
            <a:ext cx="12023678" cy="4648200"/>
          </a:xfrm>
        </p:spPr>
        <p:txBody>
          <a:bodyPr>
            <a:normAutofit lnSpcReduction="10000"/>
          </a:bodyPr>
          <a:lstStyle/>
          <a:p>
            <a:pPr marL="274320" indent="-274320">
              <a:buFont typeface="Wingdings"/>
              <a:buChar char=""/>
              <a:defRPr/>
            </a:pPr>
            <a:r>
              <a:rPr lang="en-US" b="1" dirty="0" smtClean="0">
                <a:solidFill>
                  <a:schemeClr val="accent1">
                    <a:lumMod val="75000"/>
                  </a:schemeClr>
                </a:solidFill>
                <a:latin typeface="Bradley Hand ITC" panose="03070402050302030203" pitchFamily="66" charset="0"/>
              </a:rPr>
              <a:t>One major source of land pollution is the agricultural industry. Long-term use of pesticides, chemical fertilizers and herbicides threaten agricultural production.</a:t>
            </a:r>
          </a:p>
          <a:p>
            <a:pPr marL="274320" indent="-274320">
              <a:buFont typeface="Wingdings"/>
              <a:buChar char=""/>
              <a:defRPr/>
            </a:pPr>
            <a:r>
              <a:rPr lang="en-US" b="1" dirty="0" smtClean="0">
                <a:solidFill>
                  <a:schemeClr val="accent1">
                    <a:lumMod val="75000"/>
                  </a:schemeClr>
                </a:solidFill>
                <a:latin typeface="Bradley Hand ITC" panose="03070402050302030203" pitchFamily="66" charset="0"/>
              </a:rPr>
              <a:t>Increase in urbanization leads to the exploitation and destruction of forests. </a:t>
            </a:r>
          </a:p>
          <a:p>
            <a:pPr marL="274320" indent="-274320">
              <a:buFont typeface="Wingdings"/>
              <a:buChar char=""/>
              <a:defRPr/>
            </a:pPr>
            <a:r>
              <a:rPr lang="en-US" b="1" dirty="0" smtClean="0">
                <a:solidFill>
                  <a:schemeClr val="accent1">
                    <a:lumMod val="75000"/>
                  </a:schemeClr>
                </a:solidFill>
                <a:latin typeface="Bradley Hand ITC" panose="03070402050302030203" pitchFamily="66" charset="0"/>
              </a:rPr>
              <a:t>The disposal of non-biodegradable wastes, including containers, bottles and cans made of plastic, used cars and electronic goods, leads to the pollution of land. </a:t>
            </a:r>
          </a:p>
          <a:p>
            <a:pPr marL="274320" indent="-274320">
              <a:buFont typeface="Wingdings"/>
              <a:buChar char=""/>
              <a:defRPr/>
            </a:pPr>
            <a:r>
              <a:rPr lang="en-US" b="1" dirty="0" smtClean="0">
                <a:solidFill>
                  <a:schemeClr val="accent1">
                    <a:lumMod val="75000"/>
                  </a:schemeClr>
                </a:solidFill>
                <a:latin typeface="Bradley Hand ITC" panose="03070402050302030203" pitchFamily="66" charset="0"/>
              </a:rPr>
              <a:t>The process of mining leads to the formation of piles of coal and slag which accumulate and contaminate the land.</a:t>
            </a:r>
          </a:p>
          <a:p>
            <a:pPr marL="274320" indent="-274320">
              <a:buFont typeface="Wingdings"/>
              <a:buChar char=""/>
              <a:defRPr/>
            </a:pPr>
            <a:r>
              <a:rPr lang="en-US" b="1" dirty="0" smtClean="0">
                <a:solidFill>
                  <a:schemeClr val="accent1">
                    <a:lumMod val="75000"/>
                  </a:schemeClr>
                </a:solidFill>
                <a:latin typeface="Bradley Hand ITC" panose="03070402050302030203" pitchFamily="66" charset="0"/>
              </a:rPr>
              <a:t>Improper treatment of sewage leads to the accumulation of solids, such as biomass sludge. </a:t>
            </a:r>
          </a:p>
          <a:p>
            <a:pPr marL="274320" indent="-274320">
              <a:buFont typeface="Wingdings"/>
              <a:buChar char=""/>
              <a:defRPr/>
            </a:pPr>
            <a:endParaRPr lang="en-US" sz="1800" b="1" dirty="0">
              <a:solidFill>
                <a:srgbClr val="00CCFF"/>
              </a:solidFill>
              <a:latin typeface="Bradley Hand ITC" panose="03070402050302030203" pitchFamily="66" charset="0"/>
            </a:endParaRPr>
          </a:p>
        </p:txBody>
      </p:sp>
    </p:spTree>
    <p:extLst>
      <p:ext uri="{BB962C8B-B14F-4D97-AF65-F5344CB8AC3E}">
        <p14:creationId xmlns:p14="http://schemas.microsoft.com/office/powerpoint/2010/main" val="2592426517"/>
      </p:ext>
    </p:extLst>
  </p:cSld>
  <p:clrMapOvr>
    <a:masterClrMapping/>
  </p:clrMapOvr>
  <mc:AlternateContent xmlns:mc="http://schemas.openxmlformats.org/markup-compatibility/2006">
    <mc:Choice xmlns:p14="http://schemas.microsoft.com/office/powerpoint/2010/main" Requires="p14">
      <p:transition spd="slow" p14:dur="1250" advTm="35000">
        <p14:flip dir="r"/>
      </p:transition>
    </mc:Choice>
    <mc:Fallback>
      <p:transition spd="slow" advTm="35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514600" y="0"/>
            <a:ext cx="7467600" cy="1143000"/>
          </a:xfrm>
        </p:spPr>
        <p:txBody>
          <a:bodyPr/>
          <a:lstStyle>
            <a:extLst/>
          </a:lstStyle>
          <a:p>
            <a:pPr algn="ctr">
              <a:defRPr/>
            </a:pPr>
            <a:r>
              <a:rPr lang="en-US" dirty="0" smtClean="0">
                <a:solidFill>
                  <a:schemeClr val="tx2">
                    <a:satMod val="200000"/>
                  </a:schemeClr>
                </a:solidFill>
                <a:latin typeface="Book Antiqua" pitchFamily="18" charset="0"/>
              </a:rPr>
              <a:t>avoiding use of chemicals</a:t>
            </a:r>
            <a:endParaRPr lang="en-US" dirty="0">
              <a:solidFill>
                <a:schemeClr val="tx2">
                  <a:satMod val="200000"/>
                </a:schemeClr>
              </a:solidFill>
              <a:latin typeface="Book Antiqua" pitchFamily="18" charset="0"/>
            </a:endParaRPr>
          </a:p>
        </p:txBody>
      </p:sp>
      <p:sp>
        <p:nvSpPr>
          <p:cNvPr id="21507" name="TextBox 7"/>
          <p:cNvSpPr txBox="1">
            <a:spLocks noChangeArrowheads="1"/>
          </p:cNvSpPr>
          <p:nvPr/>
        </p:nvSpPr>
        <p:spPr bwMode="auto">
          <a:xfrm>
            <a:off x="1752600" y="1524001"/>
            <a:ext cx="3962400" cy="4678363"/>
          </a:xfrm>
          <a:prstGeom prst="rect">
            <a:avLst/>
          </a:prstGeom>
          <a:noFill/>
          <a:ln w="9525">
            <a:noFill/>
            <a:miter lim="800000"/>
            <a:headEnd/>
            <a:tailEnd/>
          </a:ln>
        </p:spPr>
        <p:txBody>
          <a:bodyPr>
            <a:spAutoFit/>
          </a:bodyPr>
          <a:lstStyle/>
          <a:p>
            <a:pPr lvl="1" algn="just">
              <a:defRPr/>
            </a:pPr>
            <a:r>
              <a:rPr lang="en-US" sz="2000" dirty="0">
                <a:solidFill>
                  <a:schemeClr val="tx2">
                    <a:lumMod val="60000"/>
                    <a:lumOff val="40000"/>
                  </a:schemeClr>
                </a:solidFill>
                <a:latin typeface="Cambria" pitchFamily="18" charset="0"/>
                <a:cs typeface="Arial" charset="0"/>
              </a:rPr>
              <a:t>Non-Biological methods of  control of pests and diseases is a main cause of  causing  salinity of the soil . </a:t>
            </a:r>
          </a:p>
          <a:p>
            <a:pPr lvl="1" algn="just">
              <a:lnSpc>
                <a:spcPct val="90000"/>
              </a:lnSpc>
              <a:defRPr/>
            </a:pPr>
            <a:r>
              <a:rPr lang="en-US" sz="2000" dirty="0">
                <a:solidFill>
                  <a:schemeClr val="tx2">
                    <a:lumMod val="60000"/>
                    <a:lumOff val="40000"/>
                  </a:schemeClr>
                </a:solidFill>
                <a:latin typeface="Cambria" pitchFamily="18" charset="0"/>
                <a:cs typeface="Arial" charset="0"/>
              </a:rPr>
              <a:t>The salinity of the soil degrades the quality of soil and  decreases productivity resulting in lesser output.</a:t>
            </a:r>
          </a:p>
          <a:p>
            <a:pPr lvl="1" algn="just">
              <a:lnSpc>
                <a:spcPct val="90000"/>
              </a:lnSpc>
              <a:defRPr/>
            </a:pPr>
            <a:r>
              <a:rPr lang="en-US" sz="2000" dirty="0">
                <a:solidFill>
                  <a:schemeClr val="tx2">
                    <a:lumMod val="60000"/>
                    <a:lumOff val="40000"/>
                  </a:schemeClr>
                </a:solidFill>
                <a:latin typeface="Cambria" pitchFamily="18" charset="0"/>
                <a:cs typeface="Arial" charset="0"/>
              </a:rPr>
              <a:t>This can be best rectified or controlled by the ‘time tillage’ to give crops the best advantage from the soil minerals and also reduces the degradation of soil .</a:t>
            </a:r>
          </a:p>
          <a:p>
            <a:pPr lvl="1" algn="just">
              <a:lnSpc>
                <a:spcPct val="90000"/>
              </a:lnSpc>
              <a:defRPr/>
            </a:pPr>
            <a:endParaRPr lang="en-US" sz="2000" dirty="0">
              <a:solidFill>
                <a:schemeClr val="tx2">
                  <a:lumMod val="60000"/>
                  <a:lumOff val="40000"/>
                </a:schemeClr>
              </a:solidFill>
              <a:latin typeface="Cambria" pitchFamily="18" charset="0"/>
              <a:cs typeface="Arial" charset="0"/>
            </a:endParaRPr>
          </a:p>
          <a:p>
            <a:pPr algn="just">
              <a:defRPr/>
            </a:pPr>
            <a:endParaRPr lang="en-US" sz="2000" dirty="0">
              <a:solidFill>
                <a:schemeClr val="tx2">
                  <a:lumMod val="60000"/>
                  <a:lumOff val="40000"/>
                </a:schemeClr>
              </a:solidFill>
              <a:latin typeface="Corbel" pitchFamily="34" charset="0"/>
              <a:cs typeface="Arial" charset="0"/>
            </a:endParaRPr>
          </a:p>
        </p:txBody>
      </p:sp>
      <p:pic>
        <p:nvPicPr>
          <p:cNvPr id="16388" name="Picture 7" descr="ao0302f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371600"/>
            <a:ext cx="3810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descr="Coile_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4038600"/>
            <a:ext cx="36385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435282"/>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76400" y="160409"/>
            <a:ext cx="10515600" cy="1325563"/>
          </a:xfrm>
        </p:spPr>
        <p:txBody>
          <a:bodyPr>
            <a:normAutofit fontScale="90000"/>
          </a:bodyPr>
          <a:lstStyle/>
          <a:p>
            <a:pPr>
              <a:defRPr/>
            </a:pPr>
            <a:r>
              <a:rPr lang="en-US" sz="10700" b="1" dirty="0" smtClean="0">
                <a:solidFill>
                  <a:schemeClr val="accent1">
                    <a:lumMod val="75000"/>
                  </a:schemeClr>
                </a:solidFill>
                <a:latin typeface="Bradley Hand ITC" panose="03070402050302030203" pitchFamily="66" charset="0"/>
              </a:rPr>
              <a:t>LANDFILLS</a:t>
            </a:r>
            <a:endParaRPr lang="en-US" sz="4000" b="1" dirty="0">
              <a:solidFill>
                <a:schemeClr val="accent1">
                  <a:lumMod val="75000"/>
                </a:schemeClr>
              </a:solidFill>
              <a:latin typeface="Bradley Hand ITC" panose="03070402050302030203" pitchFamily="66" charset="0"/>
            </a:endParaRPr>
          </a:p>
        </p:txBody>
      </p:sp>
      <p:sp>
        <p:nvSpPr>
          <p:cNvPr id="5123" name="Rectangle 3"/>
          <p:cNvSpPr>
            <a:spLocks noGrp="1" noChangeArrowheads="1"/>
          </p:cNvSpPr>
          <p:nvPr>
            <p:ph sz="quarter" idx="1"/>
          </p:nvPr>
        </p:nvSpPr>
        <p:spPr>
          <a:xfrm>
            <a:off x="122830" y="1600201"/>
            <a:ext cx="11900848" cy="4873625"/>
          </a:xfrm>
        </p:spPr>
        <p:txBody>
          <a:bodyPr>
            <a:normAutofit/>
          </a:bodyPr>
          <a:lstStyle/>
          <a:p>
            <a:pPr marL="274320" indent="-274320">
              <a:buClr>
                <a:schemeClr val="accent3"/>
              </a:buClr>
              <a:buFont typeface="Wingdings 2"/>
              <a:buChar char=""/>
              <a:defRPr/>
            </a:pPr>
            <a:r>
              <a:rPr lang="en-US" sz="3200" b="1" dirty="0" smtClean="0">
                <a:solidFill>
                  <a:schemeClr val="accent1">
                    <a:lumMod val="75000"/>
                  </a:schemeClr>
                </a:solidFill>
                <a:latin typeface="Bradley Hand ITC" panose="03070402050302030203" pitchFamily="66" charset="0"/>
              </a:rPr>
              <a:t>Landfill</a:t>
            </a:r>
            <a:r>
              <a:rPr lang="en-US" sz="3200" b="1" dirty="0">
                <a:solidFill>
                  <a:schemeClr val="accent1">
                    <a:lumMod val="75000"/>
                  </a:schemeClr>
                </a:solidFill>
                <a:latin typeface="Bradley Hand ITC" panose="03070402050302030203" pitchFamily="66" charset="0"/>
              </a:rPr>
              <a:t>: a site where wastes are disposed of by burial.</a:t>
            </a:r>
          </a:p>
          <a:p>
            <a:pPr marL="274320" indent="-274320">
              <a:buClr>
                <a:schemeClr val="accent3"/>
              </a:buClr>
              <a:buFont typeface="Wingdings 2"/>
              <a:buChar char=""/>
              <a:defRPr/>
            </a:pPr>
            <a:r>
              <a:rPr lang="en-US" sz="3200" b="1" dirty="0">
                <a:solidFill>
                  <a:schemeClr val="accent1">
                    <a:lumMod val="75000"/>
                  </a:schemeClr>
                </a:solidFill>
                <a:latin typeface="Bradley Hand ITC" panose="03070402050302030203" pitchFamily="66" charset="0"/>
              </a:rPr>
              <a:t>Sanitary landfill: A landfill where wastes are spread in layers and </a:t>
            </a:r>
            <a:r>
              <a:rPr lang="en-US" sz="3200" b="1" dirty="0" smtClean="0">
                <a:solidFill>
                  <a:schemeClr val="accent1">
                    <a:lumMod val="75000"/>
                  </a:schemeClr>
                </a:solidFill>
                <a:latin typeface="Bradley Hand ITC" panose="03070402050302030203" pitchFamily="66" charset="0"/>
              </a:rPr>
              <a:t>compacted </a:t>
            </a:r>
            <a:r>
              <a:rPr lang="en-US" sz="3200" b="1" dirty="0">
                <a:solidFill>
                  <a:schemeClr val="accent1">
                    <a:lumMod val="75000"/>
                  </a:schemeClr>
                </a:solidFill>
                <a:latin typeface="Bradley Hand ITC" panose="03070402050302030203" pitchFamily="66" charset="0"/>
              </a:rPr>
              <a:t>by bulldozers. </a:t>
            </a:r>
            <a:endParaRPr lang="en-US" sz="3200" b="1" dirty="0" smtClean="0">
              <a:solidFill>
                <a:schemeClr val="accent1">
                  <a:lumMod val="75000"/>
                </a:schemeClr>
              </a:solidFill>
              <a:latin typeface="Bradley Hand ITC" panose="03070402050302030203" pitchFamily="66" charset="0"/>
            </a:endParaRPr>
          </a:p>
          <a:p>
            <a:pPr marL="274320" indent="-274320">
              <a:lnSpc>
                <a:spcPct val="150000"/>
              </a:lnSpc>
              <a:buClr>
                <a:schemeClr val="accent3"/>
              </a:buClr>
              <a:buFont typeface="Wingdings 2"/>
              <a:buChar char=""/>
              <a:defRPr/>
            </a:pPr>
            <a:r>
              <a:rPr lang="en-US" sz="3200" b="1" dirty="0" smtClean="0">
                <a:solidFill>
                  <a:schemeClr val="accent1">
                    <a:lumMod val="75000"/>
                  </a:schemeClr>
                </a:solidFill>
                <a:latin typeface="Bradley Hand ITC" panose="03070402050302030203" pitchFamily="66" charset="0"/>
              </a:rPr>
              <a:t>Landfills are a popular way to dispose of the waste, but aren’t very practical.</a:t>
            </a:r>
          </a:p>
          <a:p>
            <a:pPr marL="274320" indent="-274320">
              <a:lnSpc>
                <a:spcPct val="150000"/>
              </a:lnSpc>
              <a:buClr>
                <a:schemeClr val="accent3"/>
              </a:buClr>
              <a:buFont typeface="Wingdings 2"/>
              <a:buChar char=""/>
              <a:defRPr/>
            </a:pPr>
            <a:r>
              <a:rPr lang="en-US" sz="3200" b="1" dirty="0" smtClean="0">
                <a:solidFill>
                  <a:schemeClr val="accent1">
                    <a:lumMod val="75000"/>
                  </a:schemeClr>
                </a:solidFill>
                <a:latin typeface="Bradley Hand ITC" panose="03070402050302030203" pitchFamily="66" charset="0"/>
              </a:rPr>
              <a:t>Now, they are leaning towards sanitary landfills, but they can also be quite deceiving.</a:t>
            </a:r>
            <a:endParaRPr lang="en-US" sz="3200" b="1" dirty="0">
              <a:solidFill>
                <a:schemeClr val="accent1">
                  <a:lumMod val="75000"/>
                </a:schemeClr>
              </a:solidFill>
              <a:latin typeface="Bradley Hand ITC" panose="03070402050302030203" pitchFamily="66" charset="0"/>
            </a:endParaRPr>
          </a:p>
        </p:txBody>
      </p:sp>
    </p:spTree>
    <p:custDataLst>
      <p:tags r:id="rId1"/>
    </p:custDataLst>
    <p:extLst>
      <p:ext uri="{BB962C8B-B14F-4D97-AF65-F5344CB8AC3E}">
        <p14:creationId xmlns:p14="http://schemas.microsoft.com/office/powerpoint/2010/main" val="990548112"/>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3898" y="768824"/>
            <a:ext cx="12192000" cy="1143000"/>
          </a:xfrm>
        </p:spPr>
        <p:txBody>
          <a:bodyPr>
            <a:noAutofit/>
          </a:bodyPr>
          <a:lstStyle/>
          <a:p>
            <a:pPr>
              <a:defRPr/>
            </a:pPr>
            <a:r>
              <a:rPr lang="en-US" sz="8000" b="1" dirty="0">
                <a:solidFill>
                  <a:schemeClr val="tx2">
                    <a:lumMod val="60000"/>
                    <a:lumOff val="40000"/>
                  </a:schemeClr>
                </a:solidFill>
                <a:latin typeface="Bradley Hand ITC" panose="03070402050302030203" pitchFamily="66" charset="0"/>
              </a:rPr>
              <a:t>Curbing the land pollution</a:t>
            </a:r>
          </a:p>
        </p:txBody>
      </p:sp>
      <p:sp>
        <p:nvSpPr>
          <p:cNvPr id="6147" name="Rectangle 3"/>
          <p:cNvSpPr>
            <a:spLocks noGrp="1" noChangeArrowheads="1"/>
          </p:cNvSpPr>
          <p:nvPr>
            <p:ph sz="quarter" idx="1"/>
          </p:nvPr>
        </p:nvSpPr>
        <p:spPr>
          <a:xfrm>
            <a:off x="122830" y="2183642"/>
            <a:ext cx="12069170" cy="4558352"/>
          </a:xfrm>
        </p:spPr>
        <p:txBody>
          <a:bodyPr vert="horz" lIns="274320" tIns="45720" rIns="91440" bIns="45720" rtlCol="0">
            <a:noAutofit/>
          </a:bodyPr>
          <a:lstStyle/>
          <a:p>
            <a:pPr lvl="1" algn="just" eaLnBrk="1" hangingPunct="1">
              <a:lnSpc>
                <a:spcPct val="90000"/>
              </a:lnSpc>
              <a:defRPr/>
            </a:pPr>
            <a:r>
              <a:rPr lang="en-US" sz="6000" b="1" dirty="0" smtClean="0">
                <a:latin typeface="Bradley Hand ITC" panose="03070402050302030203" pitchFamily="66" charset="0"/>
              </a:rPr>
              <a:t>Incinerators</a:t>
            </a:r>
          </a:p>
          <a:p>
            <a:pPr lvl="1" algn="just" eaLnBrk="1" hangingPunct="1">
              <a:lnSpc>
                <a:spcPct val="90000"/>
              </a:lnSpc>
              <a:defRPr/>
            </a:pPr>
            <a:r>
              <a:rPr lang="en-US" sz="6000" b="1" dirty="0" smtClean="0">
                <a:latin typeface="Bradley Hand ITC" panose="03070402050302030203" pitchFamily="66" charset="0"/>
              </a:rPr>
              <a:t>Recycle</a:t>
            </a:r>
          </a:p>
          <a:p>
            <a:pPr lvl="1" algn="just" eaLnBrk="1" hangingPunct="1">
              <a:lnSpc>
                <a:spcPct val="90000"/>
              </a:lnSpc>
              <a:defRPr/>
            </a:pPr>
            <a:r>
              <a:rPr lang="en-US" sz="6000" b="1" dirty="0" smtClean="0">
                <a:latin typeface="Bradley Hand ITC" panose="03070402050302030203" pitchFamily="66" charset="0"/>
              </a:rPr>
              <a:t>Don’t waste eatable food</a:t>
            </a:r>
          </a:p>
          <a:p>
            <a:pPr lvl="1" algn="just" eaLnBrk="1" hangingPunct="1">
              <a:lnSpc>
                <a:spcPct val="90000"/>
              </a:lnSpc>
              <a:defRPr/>
            </a:pPr>
            <a:r>
              <a:rPr lang="en-US" sz="6000" b="1" dirty="0" smtClean="0">
                <a:latin typeface="Bradley Hand ITC" panose="03070402050302030203" pitchFamily="66" charset="0"/>
              </a:rPr>
              <a:t>Do Not Litter</a:t>
            </a:r>
          </a:p>
        </p:txBody>
      </p:sp>
    </p:spTree>
    <p:custDataLst>
      <p:tags r:id="rId1"/>
    </p:custDataLst>
    <p:extLst>
      <p:ext uri="{BB962C8B-B14F-4D97-AF65-F5344CB8AC3E}">
        <p14:creationId xmlns:p14="http://schemas.microsoft.com/office/powerpoint/2010/main" val="3252196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436727" y="1774942"/>
            <a:ext cx="11177517" cy="47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eaLnBrk="1" hangingPunct="1">
              <a:lnSpc>
                <a:spcPct val="90000"/>
              </a:lnSpc>
              <a:spcBef>
                <a:spcPts val="600"/>
              </a:spcBef>
            </a:pPr>
            <a:r>
              <a:rPr lang="en-US" sz="3200" b="1" dirty="0">
                <a:solidFill>
                  <a:srgbClr val="74A510"/>
                </a:solidFill>
                <a:latin typeface="Bradley Hand ITC" panose="03070402050302030203" pitchFamily="66" charset="0"/>
              </a:rPr>
              <a:t>CARBON MONOXIDE</a:t>
            </a:r>
          </a:p>
          <a:p>
            <a:pPr algn="ctr" eaLnBrk="1" hangingPunct="1">
              <a:lnSpc>
                <a:spcPct val="90000"/>
              </a:lnSpc>
              <a:spcBef>
                <a:spcPts val="600"/>
              </a:spcBef>
            </a:pPr>
            <a:r>
              <a:rPr lang="en-US" sz="3200" b="1" dirty="0">
                <a:solidFill>
                  <a:srgbClr val="74A510"/>
                </a:solidFill>
                <a:latin typeface="Bradley Hand ITC" panose="03070402050302030203" pitchFamily="66" charset="0"/>
              </a:rPr>
              <a:t>NITROGEN DIOXIDE</a:t>
            </a:r>
          </a:p>
          <a:p>
            <a:pPr algn="ctr" eaLnBrk="1" hangingPunct="1">
              <a:lnSpc>
                <a:spcPct val="90000"/>
              </a:lnSpc>
              <a:spcBef>
                <a:spcPts val="600"/>
              </a:spcBef>
            </a:pPr>
            <a:r>
              <a:rPr lang="en-US" sz="3200" b="1" dirty="0">
                <a:solidFill>
                  <a:srgbClr val="74A510"/>
                </a:solidFill>
                <a:latin typeface="Bradley Hand ITC" panose="03070402050302030203" pitchFamily="66" charset="0"/>
              </a:rPr>
              <a:t>SULPHUR DIOXIDE</a:t>
            </a:r>
          </a:p>
          <a:p>
            <a:pPr algn="ctr" eaLnBrk="1" hangingPunct="1">
              <a:lnSpc>
                <a:spcPct val="90000"/>
              </a:lnSpc>
              <a:spcBef>
                <a:spcPts val="600"/>
              </a:spcBef>
            </a:pPr>
            <a:r>
              <a:rPr lang="en-US" sz="3200" b="1" dirty="0">
                <a:solidFill>
                  <a:srgbClr val="74A510"/>
                </a:solidFill>
                <a:latin typeface="Bradley Hand ITC" panose="03070402050302030203" pitchFamily="66" charset="0"/>
              </a:rPr>
              <a:t>SUSPENDED PARTICULATE MATTER</a:t>
            </a:r>
          </a:p>
          <a:p>
            <a:pPr algn="ctr" eaLnBrk="1" hangingPunct="1">
              <a:lnSpc>
                <a:spcPct val="90000"/>
              </a:lnSpc>
              <a:spcBef>
                <a:spcPts val="600"/>
              </a:spcBef>
            </a:pPr>
            <a:r>
              <a:rPr lang="en-US" sz="3200" b="1" dirty="0">
                <a:solidFill>
                  <a:srgbClr val="74A510"/>
                </a:solidFill>
                <a:latin typeface="Bradley Hand ITC" panose="03070402050302030203" pitchFamily="66" charset="0"/>
              </a:rPr>
              <a:t>OZONE</a:t>
            </a:r>
          </a:p>
          <a:p>
            <a:pPr algn="ctr" eaLnBrk="1" hangingPunct="1">
              <a:lnSpc>
                <a:spcPct val="90000"/>
              </a:lnSpc>
              <a:spcBef>
                <a:spcPts val="600"/>
              </a:spcBef>
            </a:pPr>
            <a:r>
              <a:rPr lang="en-US" sz="3200" b="1" dirty="0">
                <a:solidFill>
                  <a:srgbClr val="74A510"/>
                </a:solidFill>
                <a:latin typeface="Bradley Hand ITC" panose="03070402050302030203" pitchFamily="66" charset="0"/>
              </a:rPr>
              <a:t>SMOG</a:t>
            </a:r>
          </a:p>
          <a:p>
            <a:pPr algn="ctr" eaLnBrk="1" hangingPunct="1">
              <a:lnSpc>
                <a:spcPct val="90000"/>
              </a:lnSpc>
              <a:spcBef>
                <a:spcPts val="600"/>
              </a:spcBef>
            </a:pPr>
            <a:r>
              <a:rPr lang="en-US" sz="3200" b="1" dirty="0">
                <a:solidFill>
                  <a:srgbClr val="74A510"/>
                </a:solidFill>
                <a:latin typeface="Bradley Hand ITC" panose="03070402050302030203" pitchFamily="66" charset="0"/>
              </a:rPr>
              <a:t>LEAD</a:t>
            </a:r>
          </a:p>
          <a:p>
            <a:pPr algn="ctr" eaLnBrk="1" hangingPunct="1">
              <a:lnSpc>
                <a:spcPct val="90000"/>
              </a:lnSpc>
              <a:spcBef>
                <a:spcPts val="600"/>
              </a:spcBef>
            </a:pPr>
            <a:r>
              <a:rPr lang="en-US" sz="3200" b="1" dirty="0">
                <a:solidFill>
                  <a:srgbClr val="74A510"/>
                </a:solidFill>
                <a:latin typeface="Bradley Hand ITC" panose="03070402050302030203" pitchFamily="66" charset="0"/>
              </a:rPr>
              <a:t>HYDROCARBONS</a:t>
            </a:r>
          </a:p>
          <a:p>
            <a:pPr algn="ctr" eaLnBrk="1" hangingPunct="1">
              <a:lnSpc>
                <a:spcPct val="90000"/>
              </a:lnSpc>
              <a:spcBef>
                <a:spcPts val="600"/>
              </a:spcBef>
            </a:pPr>
            <a:r>
              <a:rPr lang="en-US" sz="3200" b="1" dirty="0">
                <a:solidFill>
                  <a:srgbClr val="74A510"/>
                </a:solidFill>
                <a:latin typeface="Bradley Hand ITC" panose="03070402050302030203" pitchFamily="66" charset="0"/>
              </a:rPr>
              <a:t>CHROMIUM</a:t>
            </a:r>
          </a:p>
        </p:txBody>
      </p:sp>
      <p:sp>
        <p:nvSpPr>
          <p:cNvPr id="2" name="TextBox 1"/>
          <p:cNvSpPr txBox="1"/>
          <p:nvPr/>
        </p:nvSpPr>
        <p:spPr>
          <a:xfrm>
            <a:off x="696141" y="205282"/>
            <a:ext cx="10658687" cy="1569660"/>
          </a:xfrm>
          <a:prstGeom prst="rect">
            <a:avLst/>
          </a:prstGeom>
          <a:noFill/>
        </p:spPr>
        <p:txBody>
          <a:bodyPr wrap="none" rtlCol="0">
            <a:spAutoFit/>
          </a:bodyPr>
          <a:lstStyle/>
          <a:p>
            <a:r>
              <a:rPr lang="en-US" sz="9600" b="1" dirty="0" smtClean="0">
                <a:solidFill>
                  <a:schemeClr val="accent2"/>
                </a:solidFill>
                <a:latin typeface="Bradley Hand ITC" panose="03070402050302030203" pitchFamily="66" charset="0"/>
              </a:rPr>
              <a:t>AIR POLLUTANTS</a:t>
            </a:r>
            <a:endParaRPr lang="en-US" sz="9600" b="1" dirty="0">
              <a:solidFill>
                <a:schemeClr val="accent2"/>
              </a:solidFill>
              <a:latin typeface="Bradley Hand ITC" panose="03070402050302030203" pitchFamily="66" charset="0"/>
            </a:endParaRPr>
          </a:p>
        </p:txBody>
      </p:sp>
    </p:spTree>
    <p:extLst>
      <p:ext uri="{BB962C8B-B14F-4D97-AF65-F5344CB8AC3E}">
        <p14:creationId xmlns:p14="http://schemas.microsoft.com/office/powerpoint/2010/main" val="2469151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sz="quarter" idx="1"/>
          </p:nvPr>
        </p:nvSpPr>
        <p:spPr>
          <a:xfrm>
            <a:off x="204716" y="2018140"/>
            <a:ext cx="11791666" cy="4525962"/>
          </a:xfrm>
        </p:spPr>
        <p:txBody>
          <a:bodyPr>
            <a:normAutofit/>
          </a:bodyPr>
          <a:lstStyle/>
          <a:p>
            <a:pPr marL="274320" indent="-274320">
              <a:buFont typeface="Wingdings"/>
              <a:buChar char=""/>
              <a:defRPr/>
            </a:pPr>
            <a:r>
              <a:rPr lang="en-US" sz="3200" b="1" dirty="0" smtClean="0">
                <a:latin typeface="Bradley Hand ITC" panose="03070402050302030203" pitchFamily="66" charset="0"/>
              </a:rPr>
              <a:t>We believe that it is the responsible thing to do to increase recycling.</a:t>
            </a:r>
          </a:p>
          <a:p>
            <a:pPr marL="274320" indent="-274320">
              <a:buFont typeface="Wingdings"/>
              <a:buChar char=""/>
              <a:defRPr/>
            </a:pPr>
            <a:r>
              <a:rPr lang="en-US" sz="3200" b="1" dirty="0" smtClean="0">
                <a:latin typeface="Bradley Hand ITC" panose="03070402050302030203" pitchFamily="66" charset="0"/>
              </a:rPr>
              <a:t>This takes only a couple minutes out of your week to separate plastics from Styrofoam.</a:t>
            </a:r>
          </a:p>
          <a:p>
            <a:pPr marL="274320" indent="-274320">
              <a:buFont typeface="Wingdings"/>
              <a:buChar char=""/>
              <a:defRPr/>
            </a:pPr>
            <a:r>
              <a:rPr lang="en-US" sz="3200" b="1" dirty="0" smtClean="0">
                <a:latin typeface="Bradley Hand ITC" panose="03070402050302030203" pitchFamily="66" charset="0"/>
              </a:rPr>
              <a:t>It is just like doing laundry and separating blacks and colors.</a:t>
            </a:r>
          </a:p>
          <a:p>
            <a:pPr marL="274320" indent="-274320">
              <a:buFont typeface="Wingdings"/>
              <a:buChar char=""/>
              <a:defRPr/>
            </a:pPr>
            <a:r>
              <a:rPr lang="en-US" sz="3200" b="1" dirty="0" smtClean="0">
                <a:latin typeface="Bradley Hand ITC" panose="03070402050302030203" pitchFamily="66" charset="0"/>
              </a:rPr>
              <a:t>The residents of the country should also try and do their part and put in at least one day of litter picking up.</a:t>
            </a:r>
          </a:p>
          <a:p>
            <a:pPr marL="274320" indent="-274320">
              <a:buFont typeface="Wingdings"/>
              <a:buChar char=""/>
              <a:defRPr/>
            </a:pPr>
            <a:endParaRPr lang="en-US" sz="3200" b="1" dirty="0">
              <a:latin typeface="Bradley Hand ITC" panose="03070402050302030203" pitchFamily="66" charset="0"/>
            </a:endParaRPr>
          </a:p>
        </p:txBody>
      </p:sp>
      <p:sp>
        <p:nvSpPr>
          <p:cNvPr id="4" name="TextBox 3"/>
          <p:cNvSpPr txBox="1"/>
          <p:nvPr/>
        </p:nvSpPr>
        <p:spPr>
          <a:xfrm>
            <a:off x="0" y="367921"/>
            <a:ext cx="11996382" cy="1323439"/>
          </a:xfrm>
          <a:prstGeom prst="rect">
            <a:avLst/>
          </a:prstGeom>
          <a:noFill/>
        </p:spPr>
        <p:txBody>
          <a:bodyPr wrap="square">
            <a:spAutoFit/>
          </a:bodyPr>
          <a:lstStyle/>
          <a:p>
            <a:pPr algn="ctr">
              <a:defRPr/>
            </a:pPr>
            <a:r>
              <a:rPr lang="en-US" sz="8000" b="1" dirty="0">
                <a:solidFill>
                  <a:srgbClr val="FF0000"/>
                </a:solidFill>
                <a:latin typeface="Bradley Hand ITC" panose="03070402050302030203" pitchFamily="66" charset="0"/>
                <a:cs typeface="Arial" charset="0"/>
              </a:rPr>
              <a:t>Recycling Is Important</a:t>
            </a:r>
          </a:p>
        </p:txBody>
      </p:sp>
    </p:spTree>
    <p:custDataLst>
      <p:tags r:id="rId1"/>
    </p:custDataLst>
    <p:extLst>
      <p:ext uri="{BB962C8B-B14F-4D97-AF65-F5344CB8AC3E}">
        <p14:creationId xmlns:p14="http://schemas.microsoft.com/office/powerpoint/2010/main" val="2980868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1943100" y="266700"/>
            <a:ext cx="7467600" cy="1143000"/>
          </a:xfrm>
        </p:spPr>
        <p:txBody>
          <a:bodyPr/>
          <a:lstStyle/>
          <a:p>
            <a:pPr algn="ctr">
              <a:defRPr/>
            </a:pPr>
            <a:r>
              <a:rPr lang="en-US" dirty="0">
                <a:solidFill>
                  <a:schemeClr val="tx2">
                    <a:lumMod val="60000"/>
                    <a:lumOff val="40000"/>
                  </a:schemeClr>
                </a:solidFill>
              </a:rPr>
              <a:t>Garbage Incinerator</a:t>
            </a:r>
          </a:p>
        </p:txBody>
      </p:sp>
      <p:pic>
        <p:nvPicPr>
          <p:cNvPr id="6" name="Picture 5" descr="Gar. Inc. Dia.....png"/>
          <p:cNvPicPr>
            <a:picLocks noChangeAspect="1"/>
          </p:cNvPicPr>
          <p:nvPr/>
        </p:nvPicPr>
        <p:blipFill>
          <a:blip r:embed="rId2"/>
          <a:stretch>
            <a:fillRect/>
          </a:stretch>
        </p:blipFill>
        <p:spPr>
          <a:xfrm>
            <a:off x="0" y="0"/>
            <a:ext cx="12192000" cy="72211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0953159"/>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4275" y="146760"/>
            <a:ext cx="11258266" cy="1325563"/>
          </a:xfrm>
        </p:spPr>
        <p:txBody>
          <a:bodyPr>
            <a:noAutofit/>
          </a:bodyPr>
          <a:lstStyle/>
          <a:p>
            <a:pPr algn="ctr">
              <a:defRPr/>
            </a:pPr>
            <a:r>
              <a:rPr lang="en-US" sz="8800" b="1" dirty="0">
                <a:solidFill>
                  <a:schemeClr val="accent2"/>
                </a:solidFill>
                <a:latin typeface="Bradley Hand ITC" panose="03070402050302030203" pitchFamily="66" charset="0"/>
              </a:rPr>
              <a:t>Making a better future</a:t>
            </a:r>
          </a:p>
        </p:txBody>
      </p:sp>
      <p:sp>
        <p:nvSpPr>
          <p:cNvPr id="21507" name="Rectangle 3"/>
          <p:cNvSpPr>
            <a:spLocks noGrp="1" noChangeArrowheads="1"/>
          </p:cNvSpPr>
          <p:nvPr>
            <p:ph sz="quarter" idx="1"/>
          </p:nvPr>
        </p:nvSpPr>
        <p:spPr>
          <a:xfrm>
            <a:off x="259307" y="1600201"/>
            <a:ext cx="11763234" cy="4873625"/>
          </a:xfrm>
        </p:spPr>
        <p:txBody>
          <a:bodyPr>
            <a:normAutofit/>
          </a:bodyPr>
          <a:lstStyle/>
          <a:p>
            <a:pPr eaLnBrk="1" hangingPunct="1">
              <a:defRPr/>
            </a:pPr>
            <a:r>
              <a:rPr lang="en-US" sz="4000" b="1" dirty="0" smtClean="0">
                <a:latin typeface="Bradley Hand ITC" panose="03070402050302030203" pitchFamily="66" charset="0"/>
              </a:rPr>
              <a:t>As a country we can also build more incinerators.</a:t>
            </a:r>
          </a:p>
          <a:p>
            <a:pPr eaLnBrk="1" hangingPunct="1">
              <a:defRPr/>
            </a:pPr>
            <a:r>
              <a:rPr lang="en-US" sz="4000" b="1" dirty="0" smtClean="0">
                <a:latin typeface="Bradley Hand ITC" panose="03070402050302030203" pitchFamily="66" charset="0"/>
              </a:rPr>
              <a:t>While these machines are highly expensive; they are completely worth it.</a:t>
            </a:r>
          </a:p>
          <a:p>
            <a:pPr eaLnBrk="1" hangingPunct="1">
              <a:defRPr/>
            </a:pPr>
            <a:r>
              <a:rPr lang="en-US" sz="4000" b="1" dirty="0" smtClean="0">
                <a:latin typeface="Bradley Hand ITC" panose="03070402050302030203" pitchFamily="66" charset="0"/>
              </a:rPr>
              <a:t>These would clean the world up in no time, even just having one in every state, or every major city would make they world a better place.</a:t>
            </a:r>
          </a:p>
        </p:txBody>
      </p:sp>
    </p:spTree>
    <p:extLst>
      <p:ext uri="{BB962C8B-B14F-4D97-AF65-F5344CB8AC3E}">
        <p14:creationId xmlns:p14="http://schemas.microsoft.com/office/powerpoint/2010/main" val="133297834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340299">
            <a:off x="-240201" y="1569018"/>
            <a:ext cx="12625572" cy="2646878"/>
          </a:xfrm>
          <a:prstGeom prst="rect">
            <a:avLst/>
          </a:prstGeom>
          <a:noFill/>
        </p:spPr>
        <p:txBody>
          <a:bodyPr wrap="none" rtlCol="0">
            <a:spAutoFit/>
          </a:bodyPr>
          <a:lstStyle/>
          <a:p>
            <a:r>
              <a:rPr lang="en-US" sz="16600" b="1" dirty="0" smtClean="0">
                <a:latin typeface="Bradley Hand ITC" panose="03070402050302030203" pitchFamily="66" charset="0"/>
              </a:rPr>
              <a:t>THANK </a:t>
            </a:r>
            <a:r>
              <a:rPr lang="en-US" sz="16600" b="1" dirty="0" smtClean="0">
                <a:solidFill>
                  <a:srgbClr val="FF0000"/>
                </a:solidFill>
                <a:latin typeface="Bradley Hand ITC" panose="03070402050302030203" pitchFamily="66" charset="0"/>
              </a:rPr>
              <a:t>YOU</a:t>
            </a:r>
            <a:endParaRPr lang="en-US" sz="16600" b="1" dirty="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1530840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p:cNvPicPr>
            <a:picLocks noChangeAspect="1"/>
          </p:cNvPicPr>
          <p:nvPr/>
        </p:nvPicPr>
        <p:blipFill>
          <a:blip r:embed="rId2"/>
          <a:stretch>
            <a:fillRect/>
          </a:stretch>
        </p:blipFill>
        <p:spPr>
          <a:xfrm>
            <a:off x="1765300" y="2032000"/>
            <a:ext cx="7620000" cy="4196080"/>
          </a:xfrm>
          <a:prstGeom prst="rect">
            <a:avLst/>
          </a:prstGeom>
          <a:ln w="228600" cap="sq" cmpd="thickThin">
            <a:solidFill>
              <a:srgbClr val="000000"/>
            </a:solidFill>
            <a:prstDash val="solid"/>
            <a:miter lim="800000"/>
          </a:ln>
          <a:effectLst>
            <a:innerShdw blurRad="76200">
              <a:srgbClr val="000000"/>
            </a:innerShdw>
          </a:effectLst>
        </p:spPr>
      </p:pic>
      <p:sp>
        <p:nvSpPr>
          <p:cNvPr id="3" name="Rectangle 4"/>
          <p:cNvSpPr>
            <a:spLocks noGrp="1" noChangeArrowheads="1"/>
          </p:cNvSpPr>
          <p:nvPr/>
        </p:nvSpPr>
        <p:spPr bwMode="auto">
          <a:xfrm>
            <a:off x="533400" y="248652"/>
            <a:ext cx="1049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algn="ctr" eaLnBrk="1" hangingPunct="1"/>
            <a:r>
              <a:rPr lang="en-US" sz="4000" b="1" dirty="0">
                <a:solidFill>
                  <a:schemeClr val="accent1"/>
                </a:solidFill>
                <a:latin typeface="Bradley Hand ITC" panose="03070402050302030203" pitchFamily="66" charset="0"/>
              </a:rPr>
              <a:t>POLLUTION LOAD FROM COAL BASED THERMAL POWER PLANT</a:t>
            </a:r>
          </a:p>
        </p:txBody>
      </p:sp>
    </p:spTree>
    <p:extLst>
      <p:ext uri="{BB962C8B-B14F-4D97-AF65-F5344CB8AC3E}">
        <p14:creationId xmlns:p14="http://schemas.microsoft.com/office/powerpoint/2010/main" val="75059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txBox="1">
            <a:spLocks noChangeArrowheads="1"/>
          </p:cNvSpPr>
          <p:nvPr/>
        </p:nvSpPr>
        <p:spPr bwMode="auto">
          <a:xfrm>
            <a:off x="1" y="17463"/>
            <a:ext cx="1192814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algn="ctr" eaLnBrk="1" hangingPunct="1">
              <a:spcBef>
                <a:spcPts val="400"/>
              </a:spcBef>
            </a:pPr>
            <a:r>
              <a:rPr lang="en-US" sz="6600" b="1" dirty="0">
                <a:solidFill>
                  <a:srgbClr val="FF0000"/>
                </a:solidFill>
                <a:latin typeface="Bradley Hand ITC" panose="03070402050302030203" pitchFamily="66" charset="0"/>
                <a:ea typeface="Tunga" pitchFamily="2"/>
                <a:cs typeface="Tunga" pitchFamily="2"/>
              </a:rPr>
              <a:t>Health </a:t>
            </a:r>
            <a:r>
              <a:rPr lang="en-US" sz="6600" b="1" dirty="0">
                <a:latin typeface="Bradley Hand ITC" panose="03070402050302030203" pitchFamily="66" charset="0"/>
                <a:ea typeface="Tunga" pitchFamily="2"/>
                <a:cs typeface="Tunga" pitchFamily="2"/>
              </a:rPr>
              <a:t>Effects of Air</a:t>
            </a:r>
            <a:r>
              <a:rPr lang="en-US" sz="6600" b="1" dirty="0">
                <a:solidFill>
                  <a:srgbClr val="FF0000"/>
                </a:solidFill>
                <a:latin typeface="Bradley Hand ITC" panose="03070402050302030203" pitchFamily="66" charset="0"/>
                <a:ea typeface="Tunga" pitchFamily="2"/>
                <a:cs typeface="Tunga" pitchFamily="2"/>
              </a:rPr>
              <a:t> Pollution</a:t>
            </a:r>
            <a:endParaRPr lang="en-US" sz="4000" b="1" dirty="0">
              <a:solidFill>
                <a:srgbClr val="FF0000"/>
              </a:solidFill>
              <a:latin typeface="Bradley Hand ITC" panose="03070402050302030203" pitchFamily="66" charset="0"/>
              <a:ea typeface="Tunga" pitchFamily="2"/>
              <a:cs typeface="Tunga" pitchFamily="2"/>
            </a:endParaRPr>
          </a:p>
        </p:txBody>
      </p:sp>
      <p:sp>
        <p:nvSpPr>
          <p:cNvPr id="25603" name="Rectangle 4"/>
          <p:cNvSpPr>
            <a:spLocks noChangeArrowheads="1"/>
          </p:cNvSpPr>
          <p:nvPr/>
        </p:nvSpPr>
        <p:spPr bwMode="auto">
          <a:xfrm>
            <a:off x="1" y="892176"/>
            <a:ext cx="12191999"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5613" indent="-455613" eaLnBrk="0" hangingPunct="0">
              <a:defRPr>
                <a:solidFill>
                  <a:schemeClr val="tx1"/>
                </a:solidFill>
                <a:latin typeface="Corbel" panose="020B0503020204020204" pitchFamily="34" charset="0"/>
                <a:cs typeface="Arial" panose="020B0604020202020204" pitchFamily="34" charset="0"/>
              </a:defRPr>
            </a:lvl1pPr>
            <a:lvl2pPr marL="742950" indent="-285750" eaLnBrk="0" hangingPunct="0">
              <a:defRPr>
                <a:solidFill>
                  <a:schemeClr val="tx1"/>
                </a:solidFill>
                <a:latin typeface="Corbel" panose="020B0503020204020204" pitchFamily="34" charset="0"/>
                <a:cs typeface="Arial" panose="020B0604020202020204" pitchFamily="34" charset="0"/>
              </a:defRPr>
            </a:lvl2pPr>
            <a:lvl3pPr marL="1143000" indent="-228600" eaLnBrk="0" hangingPunct="0">
              <a:defRPr>
                <a:solidFill>
                  <a:schemeClr val="tx1"/>
                </a:solidFill>
                <a:latin typeface="Corbel" panose="020B0503020204020204" pitchFamily="34" charset="0"/>
                <a:cs typeface="Arial" panose="020B0604020202020204" pitchFamily="34" charset="0"/>
              </a:defRPr>
            </a:lvl3pPr>
            <a:lvl4pPr marL="1600200" indent="-228600" eaLnBrk="0" hangingPunct="0">
              <a:defRPr>
                <a:solidFill>
                  <a:schemeClr val="tx1"/>
                </a:solidFill>
                <a:latin typeface="Corbel" panose="020B0503020204020204" pitchFamily="34" charset="0"/>
                <a:cs typeface="Arial" panose="020B0604020202020204" pitchFamily="34" charset="0"/>
              </a:defRPr>
            </a:lvl4pPr>
            <a:lvl5pPr marL="2057400" indent="-228600" eaLnBrk="0" hangingPunct="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eaLnBrk="1" hangingPunct="1">
              <a:lnSpc>
                <a:spcPct val="90000"/>
              </a:lnSpc>
            </a:pPr>
            <a:r>
              <a:rPr lang="en-US" sz="3600" b="1" dirty="0">
                <a:latin typeface="Bradley Hand ITC" panose="03070402050302030203" pitchFamily="66" charset="0"/>
              </a:rPr>
              <a:t>The </a:t>
            </a:r>
            <a:r>
              <a:rPr lang="en-US" sz="3600" b="1" dirty="0">
                <a:solidFill>
                  <a:srgbClr val="00B0F0"/>
                </a:solidFill>
                <a:latin typeface="Bradley Hand ITC" panose="03070402050302030203" pitchFamily="66" charset="0"/>
              </a:rPr>
              <a:t>World Health Organization </a:t>
            </a:r>
            <a:r>
              <a:rPr lang="en-US" sz="3600" b="1" dirty="0">
                <a:latin typeface="Bradley Hand ITC" panose="03070402050302030203" pitchFamily="66" charset="0"/>
              </a:rPr>
              <a:t>states that 2.4 million people die each year from causes directly attributable to air pollution, with 1.5 million of these deaths attributable to indoor air </a:t>
            </a:r>
            <a:r>
              <a:rPr lang="en-US" sz="3600" b="1" dirty="0" smtClean="0">
                <a:latin typeface="Bradley Hand ITC" panose="03070402050302030203" pitchFamily="66" charset="0"/>
              </a:rPr>
              <a:t>pollution</a:t>
            </a:r>
            <a:endParaRPr lang="en-US" sz="3600" b="1" dirty="0">
              <a:latin typeface="Bradley Hand ITC" panose="03070402050302030203" pitchFamily="66" charset="0"/>
            </a:endParaRPr>
          </a:p>
          <a:p>
            <a:pPr eaLnBrk="1" hangingPunct="1">
              <a:lnSpc>
                <a:spcPct val="90000"/>
              </a:lnSpc>
            </a:pPr>
            <a:endParaRPr lang="en-US" sz="3600" b="1" dirty="0" smtClean="0">
              <a:latin typeface="Bradley Hand ITC" panose="03070402050302030203" pitchFamily="66" charset="0"/>
            </a:endParaRPr>
          </a:p>
          <a:p>
            <a:pPr eaLnBrk="1" hangingPunct="1">
              <a:lnSpc>
                <a:spcPct val="90000"/>
              </a:lnSpc>
            </a:pPr>
            <a:r>
              <a:rPr lang="en-US" sz="3600" b="1" dirty="0" smtClean="0">
                <a:latin typeface="Bradley Hand ITC" panose="03070402050302030203" pitchFamily="66" charset="0"/>
              </a:rPr>
              <a:t>Various </a:t>
            </a:r>
            <a:r>
              <a:rPr lang="en-US" sz="3600" b="1" dirty="0">
                <a:latin typeface="Bradley Hand ITC" panose="03070402050302030203" pitchFamily="66" charset="0"/>
              </a:rPr>
              <a:t>diseases caused by air </a:t>
            </a:r>
            <a:r>
              <a:rPr lang="en-US" sz="3600" b="1" dirty="0" smtClean="0">
                <a:latin typeface="Bradley Hand ITC" panose="03070402050302030203" pitchFamily="66" charset="0"/>
              </a:rPr>
              <a:t>pollution</a:t>
            </a:r>
            <a:endParaRPr lang="en-US" sz="3600" b="1" dirty="0">
              <a:solidFill>
                <a:srgbClr val="FF0000"/>
              </a:solidFill>
              <a:latin typeface="Bradley Hand ITC" panose="03070402050302030203" pitchFamily="66" charset="0"/>
            </a:endParaRPr>
          </a:p>
          <a:p>
            <a:pPr eaLnBrk="1" hangingPunct="1">
              <a:lnSpc>
                <a:spcPct val="90000"/>
              </a:lnSpc>
            </a:pPr>
            <a:r>
              <a:rPr lang="en-US" sz="3600" b="1" dirty="0">
                <a:solidFill>
                  <a:srgbClr val="FF0000"/>
                </a:solidFill>
                <a:latin typeface="Bradley Hand ITC" panose="03070402050302030203" pitchFamily="66" charset="0"/>
              </a:rPr>
              <a:t>Lung </a:t>
            </a:r>
            <a:r>
              <a:rPr lang="en-US" sz="3600" b="1" dirty="0" smtClean="0">
                <a:solidFill>
                  <a:srgbClr val="FF0000"/>
                </a:solidFill>
                <a:latin typeface="Bradley Hand ITC" panose="03070402050302030203" pitchFamily="66" charset="0"/>
              </a:rPr>
              <a:t>cancer</a:t>
            </a:r>
            <a:endParaRPr lang="en-US" sz="3600" b="1" dirty="0">
              <a:solidFill>
                <a:srgbClr val="FF0000"/>
              </a:solidFill>
              <a:latin typeface="Bradley Hand ITC" panose="03070402050302030203" pitchFamily="66" charset="0"/>
            </a:endParaRPr>
          </a:p>
          <a:p>
            <a:pPr eaLnBrk="1" hangingPunct="1">
              <a:lnSpc>
                <a:spcPct val="90000"/>
              </a:lnSpc>
            </a:pPr>
            <a:r>
              <a:rPr lang="en-US" sz="3600" b="1" dirty="0" smtClean="0">
                <a:solidFill>
                  <a:srgbClr val="FF0000"/>
                </a:solidFill>
                <a:latin typeface="Bradley Hand ITC" panose="03070402050302030203" pitchFamily="66" charset="0"/>
              </a:rPr>
              <a:t>Mesothelioma        </a:t>
            </a:r>
            <a:r>
              <a:rPr lang="en-US" sz="2800" b="1" dirty="0" smtClean="0">
                <a:latin typeface="Bradley Hand ITC" panose="03070402050302030203" pitchFamily="66" charset="0"/>
              </a:rPr>
              <a:t>Cancer of the </a:t>
            </a:r>
            <a:r>
              <a:rPr lang="en-US" sz="2800" b="1" dirty="0" err="1" smtClean="0">
                <a:latin typeface="Bradley Hand ITC" panose="03070402050302030203" pitchFamily="66" charset="0"/>
              </a:rPr>
              <a:t>mesothelial</a:t>
            </a:r>
            <a:r>
              <a:rPr lang="en-US" sz="2800" b="1" dirty="0" smtClean="0">
                <a:latin typeface="Bradley Hand ITC" panose="03070402050302030203" pitchFamily="66" charset="0"/>
              </a:rPr>
              <a:t> membrane lining the lungs</a:t>
            </a:r>
          </a:p>
          <a:p>
            <a:pPr eaLnBrk="1" hangingPunct="1">
              <a:lnSpc>
                <a:spcPct val="90000"/>
              </a:lnSpc>
            </a:pPr>
            <a:r>
              <a:rPr lang="en-US" sz="3600" b="1" dirty="0" smtClean="0">
                <a:solidFill>
                  <a:srgbClr val="FF0000"/>
                </a:solidFill>
                <a:latin typeface="Bradley Hand ITC" panose="03070402050302030203" pitchFamily="66" charset="0"/>
              </a:rPr>
              <a:t>Asbestosis             </a:t>
            </a:r>
            <a:r>
              <a:rPr lang="en-US" sz="2800" b="1" dirty="0" smtClean="0">
                <a:latin typeface="Bradley Hand ITC" panose="03070402050302030203" pitchFamily="66" charset="0"/>
              </a:rPr>
              <a:t>Slow</a:t>
            </a:r>
            <a:r>
              <a:rPr lang="en-US" sz="2800" b="1" dirty="0">
                <a:latin typeface="Bradley Hand ITC" panose="03070402050302030203" pitchFamily="66" charset="0"/>
              </a:rPr>
              <a:t>, debilitating disease of the </a:t>
            </a:r>
            <a:r>
              <a:rPr lang="en-US" sz="2800" b="1" dirty="0" smtClean="0">
                <a:latin typeface="Bradley Hand ITC" panose="03070402050302030203" pitchFamily="66" charset="0"/>
              </a:rPr>
              <a:t>lungs</a:t>
            </a:r>
            <a:endParaRPr lang="en-US" sz="2800" b="1" dirty="0">
              <a:solidFill>
                <a:srgbClr val="187534"/>
              </a:solidFill>
              <a:latin typeface="Bradley Hand ITC" panose="03070402050302030203" pitchFamily="66" charset="0"/>
            </a:endParaRPr>
          </a:p>
          <a:p>
            <a:pPr eaLnBrk="1" hangingPunct="1">
              <a:lnSpc>
                <a:spcPct val="90000"/>
              </a:lnSpc>
            </a:pPr>
            <a:r>
              <a:rPr lang="en-US" sz="3600" b="1" dirty="0">
                <a:solidFill>
                  <a:srgbClr val="FF0000"/>
                </a:solidFill>
                <a:latin typeface="Bradley Hand ITC" panose="03070402050302030203" pitchFamily="66" charset="0"/>
              </a:rPr>
              <a:t>Cardiopulmonary </a:t>
            </a:r>
            <a:r>
              <a:rPr lang="en-US" sz="2800" b="1" dirty="0" smtClean="0">
                <a:latin typeface="Bradley Hand ITC" panose="03070402050302030203" pitchFamily="66" charset="0"/>
              </a:rPr>
              <a:t>disease </a:t>
            </a:r>
            <a:r>
              <a:rPr lang="en-US" sz="2800" b="1" dirty="0">
                <a:latin typeface="Bradley Hand ITC" panose="03070402050302030203" pitchFamily="66" charset="0"/>
              </a:rPr>
              <a:t>linked to breathing fine particle air pollution</a:t>
            </a:r>
            <a:r>
              <a:rPr lang="en-US" sz="2800" b="1" dirty="0" smtClean="0">
                <a:latin typeface="Bradley Hand ITC" panose="03070402050302030203" pitchFamily="66" charset="0"/>
              </a:rPr>
              <a:t>.</a:t>
            </a:r>
            <a:endParaRPr lang="en-US" sz="2800" b="1" dirty="0">
              <a:solidFill>
                <a:srgbClr val="FF0008"/>
              </a:solidFill>
              <a:latin typeface="Bradley Hand ITC" panose="03070402050302030203" pitchFamily="66" charset="0"/>
            </a:endParaRPr>
          </a:p>
          <a:p>
            <a:pPr eaLnBrk="1" hangingPunct="1">
              <a:lnSpc>
                <a:spcPct val="90000"/>
              </a:lnSpc>
            </a:pPr>
            <a:r>
              <a:rPr lang="en-US" sz="3600" b="1" dirty="0">
                <a:solidFill>
                  <a:srgbClr val="FF0008"/>
                </a:solidFill>
                <a:latin typeface="Bradley Hand ITC" panose="03070402050302030203" pitchFamily="66" charset="0"/>
              </a:rPr>
              <a:t>Asthma</a:t>
            </a:r>
          </a:p>
        </p:txBody>
      </p:sp>
    </p:spTree>
    <p:extLst>
      <p:ext uri="{BB962C8B-B14F-4D97-AF65-F5344CB8AC3E}">
        <p14:creationId xmlns:p14="http://schemas.microsoft.com/office/powerpoint/2010/main" val="3759784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0" y="1747363"/>
            <a:ext cx="11805278" cy="46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90000"/>
              </a:lnSpc>
              <a:spcBef>
                <a:spcPts val="550"/>
              </a:spcBef>
              <a:buClr>
                <a:srgbClr val="94C600"/>
              </a:buClr>
              <a:buSzPct val="76000"/>
              <a:buFont typeface="Wingdings 2" panose="05020102010507070707" pitchFamily="18" charset="2"/>
              <a:buChar char=""/>
            </a:pPr>
            <a:r>
              <a:rPr lang="en-US" sz="4000" b="1" dirty="0">
                <a:solidFill>
                  <a:srgbClr val="002060"/>
                </a:solidFill>
                <a:latin typeface="Bradley Hand ITC" panose="03070402050302030203" pitchFamily="66" charset="0"/>
              </a:rPr>
              <a:t>FORMED BY INCOMPLETE COMBUSTION OF CARBON</a:t>
            </a:r>
          </a:p>
          <a:p>
            <a:pPr eaLnBrk="1" hangingPunct="1">
              <a:lnSpc>
                <a:spcPct val="90000"/>
              </a:lnSpc>
              <a:spcBef>
                <a:spcPts val="550"/>
              </a:spcBef>
              <a:buSzPct val="76000"/>
            </a:pPr>
            <a:r>
              <a:rPr lang="en-US" sz="4000" b="1" dirty="0">
                <a:solidFill>
                  <a:srgbClr val="002060"/>
                </a:solidFill>
                <a:latin typeface="Bradley Hand ITC" panose="03070402050302030203" pitchFamily="66" charset="0"/>
              </a:rPr>
              <a:t>         </a:t>
            </a:r>
            <a:r>
              <a:rPr lang="en-US" sz="4400" b="1" dirty="0">
                <a:solidFill>
                  <a:srgbClr val="002060"/>
                </a:solidFill>
                <a:latin typeface="Bradley Hand ITC" panose="03070402050302030203" pitchFamily="66" charset="0"/>
              </a:rPr>
              <a:t>2</a:t>
            </a:r>
            <a:r>
              <a:rPr lang="en-US" sz="4000" b="1" dirty="0">
                <a:solidFill>
                  <a:srgbClr val="002060"/>
                </a:solidFill>
                <a:latin typeface="Bradley Hand ITC" panose="03070402050302030203" pitchFamily="66" charset="0"/>
              </a:rPr>
              <a:t>C +  O2       ----</a:t>
            </a:r>
            <a:r>
              <a:rPr lang="en-US" sz="4000" b="1" dirty="0">
                <a:solidFill>
                  <a:srgbClr val="002060"/>
                </a:solidFill>
                <a:latin typeface="Bradley Hand ITC" panose="03070402050302030203" pitchFamily="66" charset="0"/>
                <a:sym typeface="Wingdings" panose="05000000000000000000" pitchFamily="2" charset="2"/>
              </a:rPr>
              <a:t></a:t>
            </a:r>
            <a:r>
              <a:rPr lang="en-US" sz="4000" b="1" dirty="0">
                <a:solidFill>
                  <a:srgbClr val="002060"/>
                </a:solidFill>
                <a:latin typeface="Bradley Hand ITC" panose="03070402050302030203" pitchFamily="66" charset="0"/>
              </a:rPr>
              <a:t>       </a:t>
            </a:r>
            <a:r>
              <a:rPr lang="en-US" sz="4000" b="1" dirty="0" smtClean="0">
                <a:solidFill>
                  <a:srgbClr val="002060"/>
                </a:solidFill>
                <a:latin typeface="Bradley Hand ITC" panose="03070402050302030203" pitchFamily="66" charset="0"/>
              </a:rPr>
              <a:t>2CO</a:t>
            </a:r>
            <a:endParaRPr lang="en-US" sz="4000" b="1" dirty="0">
              <a:solidFill>
                <a:srgbClr val="002060"/>
              </a:solidFill>
              <a:latin typeface="Bradley Hand ITC" panose="03070402050302030203" pitchFamily="66" charset="0"/>
            </a:endParaRPr>
          </a:p>
          <a:p>
            <a:pPr eaLnBrk="1" hangingPunct="1">
              <a:lnSpc>
                <a:spcPct val="90000"/>
              </a:lnSpc>
              <a:spcBef>
                <a:spcPts val="550"/>
              </a:spcBef>
              <a:buClr>
                <a:srgbClr val="94C600"/>
              </a:buClr>
              <a:buSzPct val="76000"/>
              <a:buFont typeface="Arial" panose="020B0604020202020204" pitchFamily="34" charset="0"/>
              <a:buChar char="•"/>
            </a:pPr>
            <a:r>
              <a:rPr lang="en-US" sz="4000" b="1" dirty="0">
                <a:solidFill>
                  <a:srgbClr val="002060"/>
                </a:solidFill>
                <a:latin typeface="Bradley Hand ITC" panose="03070402050302030203" pitchFamily="66" charset="0"/>
              </a:rPr>
              <a:t>BURNING OF FOSSIL </a:t>
            </a:r>
            <a:r>
              <a:rPr lang="en-US" sz="4000" b="1" dirty="0" smtClean="0">
                <a:solidFill>
                  <a:srgbClr val="002060"/>
                </a:solidFill>
                <a:latin typeface="Bradley Hand ITC" panose="03070402050302030203" pitchFamily="66" charset="0"/>
              </a:rPr>
              <a:t>FUELS</a:t>
            </a:r>
            <a:endParaRPr lang="en-US" sz="4000" b="1" dirty="0">
              <a:solidFill>
                <a:srgbClr val="002060"/>
              </a:solidFill>
              <a:latin typeface="Bradley Hand ITC" panose="03070402050302030203" pitchFamily="66" charset="0"/>
            </a:endParaRPr>
          </a:p>
          <a:p>
            <a:pPr eaLnBrk="1" hangingPunct="1">
              <a:lnSpc>
                <a:spcPct val="90000"/>
              </a:lnSpc>
              <a:spcBef>
                <a:spcPts val="550"/>
              </a:spcBef>
              <a:buClr>
                <a:srgbClr val="94C600"/>
              </a:buClr>
              <a:buSzPct val="76000"/>
              <a:buFont typeface="Arial" panose="020B0604020202020204" pitchFamily="34" charset="0"/>
              <a:buChar char="•"/>
            </a:pPr>
            <a:r>
              <a:rPr lang="en-US" sz="4000" b="1" dirty="0">
                <a:solidFill>
                  <a:srgbClr val="002060"/>
                </a:solidFill>
                <a:latin typeface="Bradley Hand ITC" panose="03070402050302030203" pitchFamily="66" charset="0"/>
              </a:rPr>
              <a:t>CIGARETTE </a:t>
            </a:r>
            <a:r>
              <a:rPr lang="en-US" sz="4000" b="1" dirty="0" smtClean="0">
                <a:solidFill>
                  <a:srgbClr val="002060"/>
                </a:solidFill>
                <a:latin typeface="Bradley Hand ITC" panose="03070402050302030203" pitchFamily="66" charset="0"/>
              </a:rPr>
              <a:t>SMOKE</a:t>
            </a:r>
            <a:endParaRPr lang="en-US" sz="4000" b="1" dirty="0">
              <a:solidFill>
                <a:srgbClr val="002060"/>
              </a:solidFill>
              <a:latin typeface="Bradley Hand ITC" panose="03070402050302030203" pitchFamily="66" charset="0"/>
            </a:endParaRPr>
          </a:p>
          <a:p>
            <a:pPr eaLnBrk="1" hangingPunct="1">
              <a:lnSpc>
                <a:spcPct val="90000"/>
              </a:lnSpc>
              <a:spcBef>
                <a:spcPts val="550"/>
              </a:spcBef>
              <a:buClr>
                <a:srgbClr val="94C600"/>
              </a:buClr>
              <a:buSzPct val="76000"/>
              <a:buFont typeface="Arial" panose="020B0604020202020204" pitchFamily="34" charset="0"/>
              <a:buChar char="•"/>
            </a:pPr>
            <a:r>
              <a:rPr lang="en-US" sz="4000" b="1" dirty="0">
                <a:solidFill>
                  <a:srgbClr val="002060"/>
                </a:solidFill>
                <a:latin typeface="Bradley Hand ITC" panose="03070402050302030203" pitchFamily="66" charset="0"/>
              </a:rPr>
              <a:t>MOTOR VEHICLE EXHAUST</a:t>
            </a:r>
          </a:p>
        </p:txBody>
      </p:sp>
      <p:sp>
        <p:nvSpPr>
          <p:cNvPr id="10243" name="Text Box 2"/>
          <p:cNvSpPr txBox="1">
            <a:spLocks noChangeArrowheads="1"/>
          </p:cNvSpPr>
          <p:nvPr/>
        </p:nvSpPr>
        <p:spPr bwMode="auto">
          <a:xfrm>
            <a:off x="68274" y="400198"/>
            <a:ext cx="11955439" cy="134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eaLnBrk="1" hangingPunct="1">
              <a:lnSpc>
                <a:spcPct val="90000"/>
              </a:lnSpc>
              <a:spcBef>
                <a:spcPts val="600"/>
              </a:spcBef>
            </a:pPr>
            <a:r>
              <a:rPr lang="en-US" sz="8800" b="1" dirty="0">
                <a:solidFill>
                  <a:srgbClr val="314004"/>
                </a:solidFill>
                <a:latin typeface="Bradley Hand ITC" panose="03070402050302030203" pitchFamily="66" charset="0"/>
              </a:rPr>
              <a:t>CARBON MONOXIDE</a:t>
            </a:r>
          </a:p>
        </p:txBody>
      </p:sp>
    </p:spTree>
    <p:extLst>
      <p:ext uri="{BB962C8B-B14F-4D97-AF65-F5344CB8AC3E}">
        <p14:creationId xmlns:p14="http://schemas.microsoft.com/office/powerpoint/2010/main" val="1004915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95076" y="300251"/>
            <a:ext cx="13391793"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eaLnBrk="1" hangingPunct="1">
              <a:lnSpc>
                <a:spcPct val="100000"/>
              </a:lnSpc>
              <a:buClrTx/>
              <a:buFontTx/>
              <a:buNone/>
            </a:pPr>
            <a:r>
              <a:rPr lang="en-US" sz="9600" b="1" dirty="0">
                <a:solidFill>
                  <a:srgbClr val="280099"/>
                </a:solidFill>
                <a:latin typeface="Bradley Hand ITC" panose="03070402050302030203" pitchFamily="66" charset="0"/>
              </a:rPr>
              <a:t>EFFECTS OF CO</a:t>
            </a:r>
          </a:p>
        </p:txBody>
      </p:sp>
      <p:sp>
        <p:nvSpPr>
          <p:cNvPr id="12291" name="Text Box 2"/>
          <p:cNvSpPr txBox="1">
            <a:spLocks noChangeArrowheads="1"/>
          </p:cNvSpPr>
          <p:nvPr/>
        </p:nvSpPr>
        <p:spPr bwMode="auto">
          <a:xfrm>
            <a:off x="209265" y="1555964"/>
            <a:ext cx="11982735" cy="518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90000"/>
              </a:lnSpc>
              <a:spcBef>
                <a:spcPts val="600"/>
              </a:spcBef>
              <a:buClr>
                <a:srgbClr val="94C600"/>
              </a:buClr>
              <a:buSzPct val="76000"/>
              <a:buFont typeface="Wingdings 2" panose="05020102010507070707" pitchFamily="18" charset="2"/>
              <a:buChar char=""/>
            </a:pPr>
            <a:r>
              <a:rPr lang="en-US" sz="3600" b="1" dirty="0">
                <a:solidFill>
                  <a:srgbClr val="FF33CC"/>
                </a:solidFill>
                <a:latin typeface="Bradley Hand ITC" panose="03070402050302030203" pitchFamily="66" charset="0"/>
              </a:rPr>
              <a:t>REACTS WITH HAEMOGLOBIN OF BLOOD AND REDUCES THE ABILITY OF BLOOD TO BRING O2</a:t>
            </a:r>
          </a:p>
          <a:p>
            <a:pPr eaLnBrk="1" hangingPunct="1">
              <a:lnSpc>
                <a:spcPct val="90000"/>
              </a:lnSpc>
              <a:spcBef>
                <a:spcPts val="600"/>
              </a:spcBef>
              <a:buClr>
                <a:srgbClr val="94C600"/>
              </a:buClr>
              <a:buSzPct val="76000"/>
            </a:pPr>
            <a:endParaRPr lang="en-US" sz="3600" b="1" dirty="0">
              <a:solidFill>
                <a:srgbClr val="FF33CC"/>
              </a:solidFill>
              <a:latin typeface="Bradley Hand ITC" panose="03070402050302030203" pitchFamily="66" charset="0"/>
            </a:endParaRPr>
          </a:p>
          <a:p>
            <a:pPr eaLnBrk="1" hangingPunct="1">
              <a:lnSpc>
                <a:spcPct val="90000"/>
              </a:lnSpc>
              <a:spcBef>
                <a:spcPts val="600"/>
              </a:spcBef>
              <a:buClr>
                <a:srgbClr val="94C600"/>
              </a:buClr>
              <a:buSzPct val="76000"/>
              <a:buFont typeface="Wingdings 2" panose="05020102010507070707" pitchFamily="18" charset="2"/>
              <a:buChar char=""/>
            </a:pPr>
            <a:r>
              <a:rPr lang="en-US" sz="3600" b="1" dirty="0">
                <a:solidFill>
                  <a:srgbClr val="FF33CC"/>
                </a:solidFill>
                <a:latin typeface="Bradley Hand ITC" panose="03070402050302030203" pitchFamily="66" charset="0"/>
              </a:rPr>
              <a:t>HEADACHE, ANEMIA</a:t>
            </a:r>
          </a:p>
          <a:p>
            <a:pPr eaLnBrk="1" hangingPunct="1">
              <a:lnSpc>
                <a:spcPct val="90000"/>
              </a:lnSpc>
              <a:spcBef>
                <a:spcPts val="600"/>
              </a:spcBef>
              <a:buClr>
                <a:srgbClr val="94C600"/>
              </a:buClr>
              <a:buSzPct val="76000"/>
            </a:pPr>
            <a:endParaRPr lang="en-US" sz="3600" b="1" dirty="0">
              <a:solidFill>
                <a:srgbClr val="FF33CC"/>
              </a:solidFill>
              <a:latin typeface="Bradley Hand ITC" panose="03070402050302030203" pitchFamily="66" charset="0"/>
            </a:endParaRPr>
          </a:p>
          <a:p>
            <a:pPr eaLnBrk="1" hangingPunct="1">
              <a:lnSpc>
                <a:spcPct val="90000"/>
              </a:lnSpc>
              <a:spcBef>
                <a:spcPts val="600"/>
              </a:spcBef>
              <a:buClr>
                <a:srgbClr val="94C600"/>
              </a:buClr>
              <a:buSzPct val="76000"/>
              <a:buFont typeface="Wingdings 2" panose="05020102010507070707" pitchFamily="18" charset="2"/>
              <a:buChar char=""/>
            </a:pPr>
            <a:r>
              <a:rPr lang="en-US" sz="3600" b="1" dirty="0">
                <a:solidFill>
                  <a:srgbClr val="FF33CC"/>
                </a:solidFill>
                <a:latin typeface="Bradley Hand ITC" panose="03070402050302030203" pitchFamily="66" charset="0"/>
              </a:rPr>
              <a:t>BRAIN CELL DAMAGE</a:t>
            </a:r>
          </a:p>
          <a:p>
            <a:pPr eaLnBrk="1" hangingPunct="1">
              <a:lnSpc>
                <a:spcPct val="90000"/>
              </a:lnSpc>
              <a:spcBef>
                <a:spcPts val="600"/>
              </a:spcBef>
              <a:buClr>
                <a:srgbClr val="94C600"/>
              </a:buClr>
              <a:buSzPct val="76000"/>
            </a:pPr>
            <a:endParaRPr lang="en-US" sz="3600" b="1" dirty="0">
              <a:solidFill>
                <a:srgbClr val="FF33CC"/>
              </a:solidFill>
              <a:latin typeface="Bradley Hand ITC" panose="03070402050302030203" pitchFamily="66" charset="0"/>
            </a:endParaRPr>
          </a:p>
          <a:p>
            <a:pPr eaLnBrk="1" hangingPunct="1">
              <a:lnSpc>
                <a:spcPct val="90000"/>
              </a:lnSpc>
              <a:spcBef>
                <a:spcPts val="600"/>
              </a:spcBef>
              <a:buClr>
                <a:srgbClr val="94C600"/>
              </a:buClr>
              <a:buSzPct val="76000"/>
              <a:buFont typeface="Wingdings 2" panose="05020102010507070707" pitchFamily="18" charset="2"/>
              <a:buChar char=""/>
            </a:pPr>
            <a:r>
              <a:rPr lang="en-US" sz="3600" b="1" dirty="0">
                <a:solidFill>
                  <a:srgbClr val="FF33CC"/>
                </a:solidFill>
                <a:latin typeface="Bradley Hand ITC" panose="03070402050302030203" pitchFamily="66" charset="0"/>
              </a:rPr>
              <a:t>INCREASE IN GLOBAL TEMPERATURE</a:t>
            </a:r>
          </a:p>
        </p:txBody>
      </p:sp>
    </p:spTree>
    <p:extLst>
      <p:ext uri="{BB962C8B-B14F-4D97-AF65-F5344CB8AC3E}">
        <p14:creationId xmlns:p14="http://schemas.microsoft.com/office/powerpoint/2010/main" val="33815443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1069" y="396071"/>
            <a:ext cx="1188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100000"/>
              </a:lnSpc>
              <a:buClrTx/>
              <a:buFontTx/>
              <a:buNone/>
            </a:pPr>
            <a:r>
              <a:rPr lang="en-US" sz="9600" b="1" dirty="0">
                <a:solidFill>
                  <a:srgbClr val="FF0000"/>
                </a:solidFill>
                <a:latin typeface="Bradley Hand ITC" panose="03070402050302030203" pitchFamily="66" charset="0"/>
              </a:rPr>
              <a:t>NITROGEN DIOXIDE</a:t>
            </a:r>
          </a:p>
        </p:txBody>
      </p:sp>
      <p:sp>
        <p:nvSpPr>
          <p:cNvPr id="13315" name="Text Box 2"/>
          <p:cNvSpPr txBox="1">
            <a:spLocks noChangeArrowheads="1"/>
          </p:cNvSpPr>
          <p:nvPr/>
        </p:nvSpPr>
        <p:spPr bwMode="auto">
          <a:xfrm>
            <a:off x="278714" y="1355109"/>
            <a:ext cx="11913286" cy="550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5588" eaLnBrk="0" hangingPunc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33450" algn="l"/>
                <a:tab pos="1847850" algn="l"/>
                <a:tab pos="2762250" algn="l"/>
                <a:tab pos="3676650" algn="l"/>
                <a:tab pos="4591050" algn="l"/>
                <a:tab pos="5505450" algn="l"/>
                <a:tab pos="6419850" algn="l"/>
                <a:tab pos="7334250" algn="l"/>
                <a:tab pos="8248650" algn="l"/>
                <a:tab pos="9163050" algn="l"/>
                <a:tab pos="10077450"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90000"/>
              </a:lnSpc>
              <a:spcBef>
                <a:spcPts val="550"/>
              </a:spcBef>
              <a:buClr>
                <a:srgbClr val="94C600"/>
              </a:buClr>
              <a:buSzPct val="76000"/>
              <a:buFont typeface="Wingdings 3" panose="05040102010807070707" pitchFamily="18" charset="2"/>
              <a:buChar char=""/>
            </a:pPr>
            <a:r>
              <a:rPr lang="en-US" sz="3600" b="1" dirty="0">
                <a:solidFill>
                  <a:srgbClr val="339966"/>
                </a:solidFill>
                <a:latin typeface="Bradley Hand ITC" panose="03070402050302030203" pitchFamily="66" charset="0"/>
              </a:rPr>
              <a:t>REDDISH BROWN GAS </a:t>
            </a:r>
          </a:p>
          <a:p>
            <a:pPr eaLnBrk="1" hangingPunct="1">
              <a:lnSpc>
                <a:spcPct val="90000"/>
              </a:lnSpc>
              <a:spcBef>
                <a:spcPts val="550"/>
              </a:spcBef>
              <a:buClr>
                <a:srgbClr val="94C600"/>
              </a:buClr>
              <a:buSzPct val="76000"/>
            </a:pPr>
            <a:endParaRPr lang="en-US" sz="3600" b="1" dirty="0">
              <a:solidFill>
                <a:srgbClr val="339966"/>
              </a:solidFill>
              <a:latin typeface="Bradley Hand ITC" panose="03070402050302030203" pitchFamily="66" charset="0"/>
            </a:endParaRPr>
          </a:p>
          <a:p>
            <a:pPr eaLnBrk="1" hangingPunct="1">
              <a:lnSpc>
                <a:spcPct val="90000"/>
              </a:lnSpc>
              <a:spcBef>
                <a:spcPts val="550"/>
              </a:spcBef>
              <a:buClr>
                <a:srgbClr val="94C600"/>
              </a:buClr>
              <a:buSzPct val="76000"/>
              <a:buFont typeface="Wingdings 3" panose="05040102010807070707" pitchFamily="18" charset="2"/>
              <a:buChar char=""/>
            </a:pPr>
            <a:r>
              <a:rPr lang="en-US" sz="3600" b="1" dirty="0">
                <a:solidFill>
                  <a:srgbClr val="339966"/>
                </a:solidFill>
                <a:latin typeface="Bradley Hand ITC" panose="03070402050302030203" pitchFamily="66" charset="0"/>
              </a:rPr>
              <a:t>REACTS WITH MOISTURE TO GIVE NITRIC ACID</a:t>
            </a:r>
          </a:p>
          <a:p>
            <a:pPr eaLnBrk="1" hangingPunct="1">
              <a:lnSpc>
                <a:spcPct val="90000"/>
              </a:lnSpc>
              <a:spcBef>
                <a:spcPts val="550"/>
              </a:spcBef>
              <a:buSzPct val="76000"/>
            </a:pPr>
            <a:r>
              <a:rPr lang="en-US" sz="3600" b="1" dirty="0">
                <a:solidFill>
                  <a:srgbClr val="339966"/>
                </a:solidFill>
                <a:latin typeface="Bradley Hand ITC" panose="03070402050302030203" pitchFamily="66" charset="0"/>
              </a:rPr>
              <a:t>    NO</a:t>
            </a:r>
            <a:r>
              <a:rPr lang="en-US" sz="3600" b="1" baseline="-25000" dirty="0">
                <a:solidFill>
                  <a:srgbClr val="339966"/>
                </a:solidFill>
                <a:latin typeface="Bradley Hand ITC" panose="03070402050302030203" pitchFamily="66" charset="0"/>
              </a:rPr>
              <a:t>2 </a:t>
            </a:r>
            <a:r>
              <a:rPr lang="en-US" sz="3600" b="1" dirty="0">
                <a:solidFill>
                  <a:srgbClr val="339966"/>
                </a:solidFill>
                <a:latin typeface="Bradley Hand ITC" panose="03070402050302030203" pitchFamily="66" charset="0"/>
              </a:rPr>
              <a:t>+ MOISTURE                 HNO</a:t>
            </a:r>
            <a:r>
              <a:rPr lang="en-US" sz="3600" b="1" baseline="-25000" dirty="0">
                <a:solidFill>
                  <a:srgbClr val="339966"/>
                </a:solidFill>
                <a:latin typeface="Bradley Hand ITC" panose="03070402050302030203" pitchFamily="66" charset="0"/>
              </a:rPr>
              <a:t>3</a:t>
            </a:r>
          </a:p>
          <a:p>
            <a:pPr eaLnBrk="1" hangingPunct="1">
              <a:lnSpc>
                <a:spcPct val="90000"/>
              </a:lnSpc>
              <a:spcBef>
                <a:spcPts val="550"/>
              </a:spcBef>
              <a:buSzPct val="76000"/>
            </a:pPr>
            <a:endParaRPr lang="en-US" sz="3600" b="1" dirty="0">
              <a:solidFill>
                <a:srgbClr val="339966"/>
              </a:solidFill>
              <a:latin typeface="Bradley Hand ITC" panose="03070402050302030203" pitchFamily="66" charset="0"/>
            </a:endParaRPr>
          </a:p>
          <a:p>
            <a:pPr eaLnBrk="1" hangingPunct="1">
              <a:lnSpc>
                <a:spcPct val="90000"/>
              </a:lnSpc>
              <a:spcBef>
                <a:spcPts val="550"/>
              </a:spcBef>
              <a:buSzPct val="76000"/>
            </a:pPr>
            <a:r>
              <a:rPr lang="en-US" sz="3600" b="1" u="sng" dirty="0">
                <a:solidFill>
                  <a:srgbClr val="339966"/>
                </a:solidFill>
                <a:latin typeface="Bradley Hand ITC" panose="03070402050302030203" pitchFamily="66" charset="0"/>
              </a:rPr>
              <a:t>CAUSES</a:t>
            </a:r>
          </a:p>
          <a:p>
            <a:pPr eaLnBrk="1" hangingPunct="1">
              <a:lnSpc>
                <a:spcPct val="90000"/>
              </a:lnSpc>
              <a:spcBef>
                <a:spcPts val="550"/>
              </a:spcBef>
              <a:buSzPct val="76000"/>
            </a:pPr>
            <a:r>
              <a:rPr lang="en-US" sz="3600" b="1" dirty="0">
                <a:solidFill>
                  <a:srgbClr val="339966"/>
                </a:solidFill>
                <a:latin typeface="Bradley Hand ITC" panose="03070402050302030203" pitchFamily="66" charset="0"/>
              </a:rPr>
              <a:t>            FOSSIL FUEL BURNING</a:t>
            </a:r>
          </a:p>
          <a:p>
            <a:pPr eaLnBrk="1" hangingPunct="1">
              <a:lnSpc>
                <a:spcPct val="90000"/>
              </a:lnSpc>
              <a:spcBef>
                <a:spcPts val="550"/>
              </a:spcBef>
              <a:buSzPct val="76000"/>
            </a:pPr>
            <a:endParaRPr lang="en-US" sz="3600" b="1" dirty="0">
              <a:solidFill>
                <a:srgbClr val="339966"/>
              </a:solidFill>
              <a:latin typeface="Bradley Hand ITC" panose="03070402050302030203" pitchFamily="66" charset="0"/>
            </a:endParaRPr>
          </a:p>
          <a:p>
            <a:pPr eaLnBrk="1" hangingPunct="1">
              <a:lnSpc>
                <a:spcPct val="90000"/>
              </a:lnSpc>
              <a:spcBef>
                <a:spcPts val="550"/>
              </a:spcBef>
              <a:buSzPct val="76000"/>
            </a:pPr>
            <a:r>
              <a:rPr lang="en-US" sz="3600" b="1" dirty="0">
                <a:solidFill>
                  <a:srgbClr val="339966"/>
                </a:solidFill>
                <a:latin typeface="Bradley Hand ITC" panose="03070402050302030203" pitchFamily="66" charset="0"/>
              </a:rPr>
              <a:t>             INDUSTRIAL PLANT EMISSIONS </a:t>
            </a:r>
          </a:p>
        </p:txBody>
      </p:sp>
      <p:cxnSp>
        <p:nvCxnSpPr>
          <p:cNvPr id="13316" name="AutoShape 3"/>
          <p:cNvCxnSpPr>
            <a:cxnSpLocks noChangeShapeType="1"/>
          </p:cNvCxnSpPr>
          <p:nvPr/>
        </p:nvCxnSpPr>
        <p:spPr bwMode="auto">
          <a:xfrm>
            <a:off x="5029200" y="3276600"/>
            <a:ext cx="914400" cy="1588"/>
          </a:xfrm>
          <a:prstGeom prst="straightConnector1">
            <a:avLst/>
          </a:prstGeom>
          <a:noFill/>
          <a:ln w="9360">
            <a:solidFill>
              <a:srgbClr val="94C600"/>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90519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334976" y="259307"/>
            <a:ext cx="7546003" cy="158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eaLnBrk="1" hangingPunct="1">
              <a:lnSpc>
                <a:spcPct val="100000"/>
              </a:lnSpc>
              <a:buClrTx/>
              <a:buFontTx/>
              <a:buNone/>
            </a:pPr>
            <a:r>
              <a:rPr lang="en-US" sz="11500" b="1" dirty="0">
                <a:solidFill>
                  <a:srgbClr val="94C600"/>
                </a:solidFill>
                <a:latin typeface="Bradley Hand ITC" panose="03070402050302030203" pitchFamily="66" charset="0"/>
              </a:rPr>
              <a:t>EFFECTS</a:t>
            </a:r>
          </a:p>
        </p:txBody>
      </p:sp>
      <p:sp>
        <p:nvSpPr>
          <p:cNvPr id="14339" name="Text Box 2"/>
          <p:cNvSpPr txBox="1">
            <a:spLocks noChangeArrowheads="1"/>
          </p:cNvSpPr>
          <p:nvPr/>
        </p:nvSpPr>
        <p:spPr bwMode="auto">
          <a:xfrm>
            <a:off x="192279" y="1559827"/>
            <a:ext cx="11999721" cy="5004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5pPr>
            <a:lvl6pPr marL="25146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6pPr>
            <a:lvl7pPr marL="29718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7pPr>
            <a:lvl8pPr marL="34290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8pPr>
            <a:lvl9pPr marL="3886200" indent="-228600" defTabSz="457200" eaLnBrk="0" fontAlgn="base" hangingPunct="0">
              <a:lnSpc>
                <a:spcPts val="5538"/>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ea typeface="DejaVu Sans" charset="0"/>
                <a:cs typeface="DejaVu Sans" charset="0"/>
              </a:defRPr>
            </a:lvl9pPr>
          </a:lstStyle>
          <a:p>
            <a:pPr eaLnBrk="1" hangingPunct="1">
              <a:spcBef>
                <a:spcPts val="600"/>
              </a:spcBef>
              <a:buClr>
                <a:srgbClr val="94C600"/>
              </a:buClr>
              <a:buSzPct val="76000"/>
              <a:buFont typeface="Wingdings 2" panose="05020102010507070707" pitchFamily="18" charset="2"/>
              <a:buChar char=""/>
            </a:pPr>
            <a:r>
              <a:rPr lang="en-US" sz="3600" b="1" dirty="0">
                <a:solidFill>
                  <a:srgbClr val="FF0000"/>
                </a:solidFill>
                <a:latin typeface="Bradley Hand ITC" panose="03070402050302030203" pitchFamily="66" charset="0"/>
              </a:rPr>
              <a:t>LUNG IRRITATION</a:t>
            </a:r>
          </a:p>
          <a:p>
            <a:pPr eaLnBrk="1" hangingPunct="1">
              <a:spcBef>
                <a:spcPts val="600"/>
              </a:spcBef>
              <a:buClr>
                <a:srgbClr val="94C600"/>
              </a:buClr>
              <a:buSzPct val="76000"/>
            </a:pPr>
            <a:endParaRPr lang="en-US" sz="3600" b="1" dirty="0">
              <a:solidFill>
                <a:srgbClr val="FF0000"/>
              </a:solidFill>
              <a:latin typeface="Bradley Hand ITC" panose="03070402050302030203" pitchFamily="66" charset="0"/>
            </a:endParaRPr>
          </a:p>
          <a:p>
            <a:pPr eaLnBrk="1" hangingPunct="1">
              <a:spcBef>
                <a:spcPts val="600"/>
              </a:spcBef>
              <a:buClr>
                <a:srgbClr val="94C600"/>
              </a:buClr>
              <a:buSzPct val="76000"/>
              <a:buFont typeface="Wingdings 2" panose="05020102010507070707" pitchFamily="18" charset="2"/>
              <a:buChar char=""/>
            </a:pPr>
            <a:r>
              <a:rPr lang="en-US" sz="3600" b="1" dirty="0">
                <a:solidFill>
                  <a:srgbClr val="FF0000"/>
                </a:solidFill>
                <a:latin typeface="Bradley Hand ITC" panose="03070402050302030203" pitchFamily="66" charset="0"/>
              </a:rPr>
              <a:t>HNO3 DAMAGES TREES,SOILS,AQUATIC LIFE</a:t>
            </a:r>
          </a:p>
          <a:p>
            <a:pPr eaLnBrk="1" hangingPunct="1">
              <a:spcBef>
                <a:spcPts val="600"/>
              </a:spcBef>
              <a:buClr>
                <a:srgbClr val="94C600"/>
              </a:buClr>
              <a:buSzPct val="76000"/>
            </a:pPr>
            <a:endParaRPr lang="en-US" sz="3600" b="1" dirty="0">
              <a:solidFill>
                <a:srgbClr val="FF0000"/>
              </a:solidFill>
              <a:latin typeface="Bradley Hand ITC" panose="03070402050302030203" pitchFamily="66" charset="0"/>
            </a:endParaRPr>
          </a:p>
          <a:p>
            <a:pPr eaLnBrk="1" hangingPunct="1">
              <a:spcBef>
                <a:spcPts val="600"/>
              </a:spcBef>
              <a:buClr>
                <a:srgbClr val="94C600"/>
              </a:buClr>
              <a:buSzPct val="76000"/>
              <a:buFont typeface="Wingdings 2" panose="05020102010507070707" pitchFamily="18" charset="2"/>
              <a:buChar char=""/>
            </a:pPr>
            <a:r>
              <a:rPr lang="en-US" sz="3600" b="1" dirty="0">
                <a:solidFill>
                  <a:srgbClr val="FF0000"/>
                </a:solidFill>
                <a:latin typeface="Bradley Hand ITC" panose="03070402050302030203" pitchFamily="66" charset="0"/>
              </a:rPr>
              <a:t>CORRODES METALS</a:t>
            </a:r>
          </a:p>
          <a:p>
            <a:pPr eaLnBrk="1" hangingPunct="1">
              <a:spcBef>
                <a:spcPts val="600"/>
              </a:spcBef>
              <a:buClr>
                <a:srgbClr val="94C600"/>
              </a:buClr>
              <a:buSzPct val="76000"/>
            </a:pPr>
            <a:endParaRPr lang="en-US" sz="3600" b="1" dirty="0">
              <a:solidFill>
                <a:srgbClr val="FF0000"/>
              </a:solidFill>
              <a:latin typeface="Bradley Hand ITC" panose="03070402050302030203" pitchFamily="66" charset="0"/>
            </a:endParaRPr>
          </a:p>
          <a:p>
            <a:pPr eaLnBrk="1" hangingPunct="1">
              <a:spcBef>
                <a:spcPts val="600"/>
              </a:spcBef>
              <a:buClr>
                <a:srgbClr val="94C600"/>
              </a:buClr>
              <a:buSzPct val="76000"/>
              <a:buFont typeface="Wingdings 2" panose="05020102010507070707" pitchFamily="18" charset="2"/>
              <a:buChar char=""/>
            </a:pPr>
            <a:r>
              <a:rPr lang="en-US" sz="3600" b="1" dirty="0">
                <a:solidFill>
                  <a:srgbClr val="FF0000"/>
                </a:solidFill>
                <a:latin typeface="Bradley Hand ITC" panose="03070402050302030203" pitchFamily="66" charset="0"/>
              </a:rPr>
              <a:t>DAMAGES FABRICS</a:t>
            </a:r>
          </a:p>
        </p:txBody>
      </p:sp>
    </p:spTree>
    <p:extLst>
      <p:ext uri="{BB962C8B-B14F-4D97-AF65-F5344CB8AC3E}">
        <p14:creationId xmlns:p14="http://schemas.microsoft.com/office/powerpoint/2010/main" val="16097323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0.1|1|1"/>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ags/tag3.xml><?xml version="1.0" encoding="utf-8"?>
<p:tagLst xmlns:a="http://schemas.openxmlformats.org/drawingml/2006/main" xmlns:r="http://schemas.openxmlformats.org/officeDocument/2006/relationships" xmlns:p="http://schemas.openxmlformats.org/presentationml/2006/main">
  <p:tag name="TIMING" val="|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1362</Words>
  <Application>Microsoft Office PowerPoint</Application>
  <PresentationFormat>Widescreen</PresentationFormat>
  <Paragraphs>236</Paragraphs>
  <Slides>33</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Arial</vt:lpstr>
      <vt:lpstr>Book Antiqua</vt:lpstr>
      <vt:lpstr>Bradley Hand ITC</vt:lpstr>
      <vt:lpstr>Calibri</vt:lpstr>
      <vt:lpstr>Calibri Light</vt:lpstr>
      <vt:lpstr>Cambria</vt:lpstr>
      <vt:lpstr>Corbel</vt:lpstr>
      <vt:lpstr>DejaVu Sans</vt:lpstr>
      <vt:lpstr>Times New Roman</vt:lpstr>
      <vt:lpstr>Tunga</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land pollution</vt:lpstr>
      <vt:lpstr>Sources</vt:lpstr>
      <vt:lpstr>Sources: A diagrammatic view</vt:lpstr>
      <vt:lpstr>  Major Causes</vt:lpstr>
      <vt:lpstr>avoiding use of chemicals</vt:lpstr>
      <vt:lpstr>LANDFILLS</vt:lpstr>
      <vt:lpstr>Curbing the land pollution</vt:lpstr>
      <vt:lpstr>PowerPoint Presentation</vt:lpstr>
      <vt:lpstr>Garbage Incinerator</vt:lpstr>
      <vt:lpstr>Making a better future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Microsoft</cp:lastModifiedBy>
  <cp:revision>19</cp:revision>
  <dcterms:created xsi:type="dcterms:W3CDTF">2016-10-25T14:33:27Z</dcterms:created>
  <dcterms:modified xsi:type="dcterms:W3CDTF">2016-11-01T20:05:54Z</dcterms:modified>
</cp:coreProperties>
</file>