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308" r:id="rId12"/>
    <p:sldId id="265" r:id="rId13"/>
    <p:sldId id="266" r:id="rId14"/>
    <p:sldId id="267" r:id="rId15"/>
    <p:sldId id="268" r:id="rId16"/>
    <p:sldId id="269" r:id="rId17"/>
    <p:sldId id="270" r:id="rId18"/>
    <p:sldId id="271" r:id="rId19"/>
    <p:sldId id="272" r:id="rId20"/>
    <p:sldId id="276" r:id="rId21"/>
    <p:sldId id="277" r:id="rId22"/>
    <p:sldId id="273" r:id="rId23"/>
    <p:sldId id="278" r:id="rId24"/>
    <p:sldId id="274" r:id="rId25"/>
    <p:sldId id="279"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7" r:id="rId43"/>
    <p:sldId id="299" r:id="rId44"/>
    <p:sldId id="300" r:id="rId45"/>
    <p:sldId id="301" r:id="rId46"/>
    <p:sldId id="302" r:id="rId47"/>
    <p:sldId id="304" r:id="rId48"/>
    <p:sldId id="305" r:id="rId49"/>
    <p:sldId id="306" r:id="rId50"/>
    <p:sldId id="307"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3-惯性导航-清单</a:t>
            </a:r>
            <a:endParaRPr lang="en-US" altLang="zh-CN"/>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 altLang="x-none"/>
              <a:t>请解释Sgxy表示什么含义</a:t>
            </a:r>
            <a:endParaRPr lang="" altLang="x-none"/>
          </a:p>
        </p:txBody>
      </p:sp>
      <p:sp>
        <p:nvSpPr>
          <p:cNvPr id="3" name="内容占位符 2"/>
          <p:cNvSpPr>
            <a:spLocks noGrp="1"/>
          </p:cNvSpPr>
          <p:nvPr>
            <p:ph idx="1"/>
          </p:nvPr>
        </p:nvSpPr>
        <p:spPr/>
        <p:txBody>
          <a:bodyPr/>
          <a:p>
            <a:r>
              <a:rPr lang="" altLang="zh-CN"/>
              <a:t>表示绕y轴旋转一个单位时，体现在x轴上的偏差量</a:t>
            </a:r>
            <a:endParaRPr lang=""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最后的内参标定公式是什么？</a:t>
            </a:r>
            <a:endParaRPr lang="en-US" altLang="zh-CN"/>
          </a:p>
        </p:txBody>
      </p:sp>
      <p:sp>
        <p:nvSpPr>
          <p:cNvPr id="3" name="内容占位符 2"/>
          <p:cNvSpPr>
            <a:spLocks noGrp="1"/>
          </p:cNvSpPr>
          <p:nvPr>
            <p:ph idx="1"/>
          </p:nvPr>
        </p:nvSpPr>
        <p:spPr/>
        <p:txBody>
          <a:bodyPr/>
          <a:p>
            <a:r>
              <a:rPr lang="en-US" altLang="zh-CN"/>
              <a:t>只是理解了，没有深入</a:t>
            </a:r>
            <a:endParaRPr lang="en-US" altLang="zh-CN"/>
          </a:p>
          <a:p>
            <a:endParaRPr lang="en-US" altLang="zh-CN"/>
          </a:p>
        </p:txBody>
      </p:sp>
      <p:pic>
        <p:nvPicPr>
          <p:cNvPr id="5" name="图片 4"/>
          <p:cNvPicPr>
            <a:picLocks noChangeAspect="1"/>
          </p:cNvPicPr>
          <p:nvPr/>
        </p:nvPicPr>
        <p:blipFill>
          <a:blip r:embed="rId1"/>
          <a:stretch>
            <a:fillRect/>
          </a:stretch>
        </p:blipFill>
        <p:spPr>
          <a:xfrm>
            <a:off x="1574800" y="2477770"/>
            <a:ext cx="7877810" cy="42017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请你简述分立级标定加速度计的方案</a:t>
            </a:r>
            <a:endParaRPr lang="en-US" altLang="zh-CN"/>
          </a:p>
        </p:txBody>
      </p:sp>
      <p:sp>
        <p:nvSpPr>
          <p:cNvPr id="3" name="内容占位符 2"/>
          <p:cNvSpPr>
            <a:spLocks noGrp="1"/>
          </p:cNvSpPr>
          <p:nvPr>
            <p:ph idx="1"/>
          </p:nvPr>
        </p:nvSpPr>
        <p:spPr/>
        <p:txBody>
          <a:bodyPr/>
          <a:p>
            <a:r>
              <a:rPr lang="en-US" altLang="zh-CN"/>
              <a:t>所谓分立，就是加速度计和陀螺仪分离，分别标定</a:t>
            </a:r>
            <a:endParaRPr lang="en-US" altLang="zh-CN"/>
          </a:p>
          <a:p>
            <a:r>
              <a:rPr lang="en-US" altLang="zh-CN"/>
              <a:t>通过转台，获取在不同位置下加速度的读数值和真值作为输入</a:t>
            </a:r>
            <a:endParaRPr lang="en-US" altLang="zh-CN"/>
          </a:p>
          <a:p>
            <a:r>
              <a:rPr lang="en-US" altLang="zh-CN"/>
              <a:t>输入足够多时，用最小二乘或者解析法（VIO里面的六面法）即可获得结果</a:t>
            </a:r>
            <a:endParaRPr lang="en-US" altLang="zh-CN"/>
          </a:p>
          <a:p>
            <a:r>
              <a:rPr lang="en-US" altLang="zh-CN"/>
              <a:t>这个过程中利用了重力加速度这个重要常量</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陀螺仪的分立级标定在哪些方面不同于加速度计的分立级标定？</a:t>
            </a:r>
            <a:endParaRPr lang="en-US" altLang="zh-CN"/>
          </a:p>
        </p:txBody>
      </p:sp>
      <p:sp>
        <p:nvSpPr>
          <p:cNvPr id="3" name="内容占位符 2"/>
          <p:cNvSpPr>
            <a:spLocks noGrp="1"/>
          </p:cNvSpPr>
          <p:nvPr>
            <p:ph idx="1"/>
          </p:nvPr>
        </p:nvSpPr>
        <p:spPr/>
        <p:txBody>
          <a:bodyPr/>
          <a:p>
            <a:pPr marL="514350" indent="-514350">
              <a:buAutoNum type="arabicPeriod"/>
            </a:pPr>
            <a:r>
              <a:rPr lang="en-US" altLang="zh-CN"/>
              <a:t>加速度计标定不需要转台，陀螺仪需要转台</a:t>
            </a:r>
            <a:endParaRPr lang="en-US" altLang="zh-CN"/>
          </a:p>
          <a:p>
            <a:pPr marL="514350" indent="-514350">
              <a:buAutoNum type="arabicPeriod"/>
            </a:pPr>
            <a:r>
              <a:rPr lang="en-US" altLang="zh-CN"/>
              <a:t>转台的角速度精度是不够的，要使用转台的角度，这样陀螺仪的角速度要取积分</a:t>
            </a:r>
            <a:endParaRPr lang="en-US" altLang="zh-CN"/>
          </a:p>
          <a:p>
            <a:pPr marL="514350" indent="-514350">
              <a:buAutoNum type="arabicPeriod"/>
            </a:pPr>
            <a:r>
              <a:rPr lang="en-US" altLang="zh-CN"/>
              <a:t>加速度计的标定可以天然借助重力加速度，但是陀螺仪却不能借助地球自转角速度（因为它太小啦）</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陀螺仪的标定怎么解决地球自转角速度的问题呢？</a:t>
            </a:r>
            <a:endParaRPr lang="en-US" altLang="zh-CN"/>
          </a:p>
        </p:txBody>
      </p:sp>
      <p:sp>
        <p:nvSpPr>
          <p:cNvPr id="3" name="内容占位符 2"/>
          <p:cNvSpPr>
            <a:spLocks noGrp="1"/>
          </p:cNvSpPr>
          <p:nvPr>
            <p:ph idx="1"/>
          </p:nvPr>
        </p:nvSpPr>
        <p:spPr>
          <a:xfrm>
            <a:off x="838200" y="1691005"/>
            <a:ext cx="10515600" cy="4351338"/>
          </a:xfrm>
        </p:spPr>
        <p:txBody>
          <a:bodyPr/>
          <a:p>
            <a:r>
              <a:rPr lang="en-US" altLang="zh-CN"/>
              <a:t>方法一：将转台与东北天坐标系重合（太难操作了）</a:t>
            </a:r>
            <a:endParaRPr lang="en-US" altLang="zh-CN"/>
          </a:p>
          <a:p>
            <a:r>
              <a:rPr lang="en-US" altLang="zh-CN"/>
              <a:t>方法二：在构建方程时，让地速自动抵消。具体做法如下：</a:t>
            </a:r>
            <a:endParaRPr lang="en-US" altLang="zh-CN"/>
          </a:p>
          <a:p>
            <a:pPr marL="514350" indent="-514350">
              <a:buAutoNum type="arabicPeriod"/>
            </a:pPr>
            <a:r>
              <a:rPr lang="en-US" altLang="zh-CN"/>
              <a:t>设自转角速度为w</a:t>
            </a:r>
            <a:endParaRPr lang="en-US" altLang="zh-CN"/>
          </a:p>
          <a:p>
            <a:pPr marL="514350" indent="-514350">
              <a:buAutoNum type="arabicPeriod"/>
            </a:pPr>
            <a:r>
              <a:rPr lang="en-US" altLang="zh-CN"/>
              <a:t>利用纬度，把w投影到东北天坐标系</a:t>
            </a:r>
            <a:endParaRPr lang="en-US" altLang="zh-CN"/>
          </a:p>
          <a:p>
            <a:pPr marL="514350" indent="-514350">
              <a:buAutoNum type="arabicPeriod"/>
            </a:pPr>
            <a:r>
              <a:rPr lang="en-US" altLang="zh-CN"/>
              <a:t>利用一个待估的参数，转换到body系。即得到body系下的地速向量</a:t>
            </a:r>
            <a:endParaRPr lang="en-US" altLang="zh-CN"/>
          </a:p>
        </p:txBody>
      </p:sp>
      <p:pic>
        <p:nvPicPr>
          <p:cNvPr id="4" name="图片 3"/>
          <p:cNvPicPr>
            <a:picLocks noChangeAspect="1"/>
          </p:cNvPicPr>
          <p:nvPr/>
        </p:nvPicPr>
        <p:blipFill>
          <a:blip r:embed="rId1"/>
          <a:stretch>
            <a:fillRect/>
          </a:stretch>
        </p:blipFill>
        <p:spPr>
          <a:xfrm>
            <a:off x="1297305" y="4668520"/>
            <a:ext cx="7655560" cy="2047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分立级标定-如何用解析法标定刻度系数误差和安装误差？</a:t>
            </a:r>
            <a:endParaRPr lang="en-US" altLang="zh-CN"/>
          </a:p>
        </p:txBody>
      </p:sp>
      <p:sp>
        <p:nvSpPr>
          <p:cNvPr id="3" name="内容占位符 2"/>
          <p:cNvSpPr>
            <a:spLocks noGrp="1"/>
          </p:cNvSpPr>
          <p:nvPr>
            <p:ph idx="1"/>
          </p:nvPr>
        </p:nvSpPr>
        <p:spPr>
          <a:xfrm>
            <a:off x="257810" y="2140585"/>
            <a:ext cx="2703830" cy="4650105"/>
          </a:xfrm>
        </p:spPr>
        <p:txBody>
          <a:bodyPr/>
          <a:p>
            <a:pPr marL="514350" indent="-514350">
              <a:buAutoNum type="arabicPeriod"/>
            </a:pPr>
            <a:r>
              <a:rPr lang="en-US" altLang="zh-CN"/>
              <a:t>得到真值和观测值之间的转换矩阵</a:t>
            </a:r>
            <a:endParaRPr lang="en-US" altLang="zh-CN"/>
          </a:p>
          <a:p>
            <a:pPr marL="514350" indent="-514350">
              <a:buAutoNum type="arabicPeriod"/>
            </a:pPr>
            <a:r>
              <a:rPr lang="en-US" altLang="zh-CN"/>
              <a:t>进行积分</a:t>
            </a:r>
            <a:endParaRPr lang="en-US" altLang="zh-CN"/>
          </a:p>
          <a:p>
            <a:pPr marL="514350" indent="-514350">
              <a:buAutoNum type="arabicPeriod"/>
            </a:pPr>
            <a:r>
              <a:rPr lang="en-US" altLang="zh-CN"/>
              <a:t>反向旋转</a:t>
            </a:r>
            <a:endParaRPr lang="en-US" altLang="zh-CN"/>
          </a:p>
          <a:p>
            <a:pPr marL="514350" indent="-514350">
              <a:buAutoNum type="arabicPeriod"/>
            </a:pPr>
            <a:r>
              <a:rPr lang="en-US" altLang="zh-CN"/>
              <a:t>加减运算，得到参数</a:t>
            </a:r>
            <a:endParaRPr lang="en-US" altLang="zh-CN"/>
          </a:p>
        </p:txBody>
      </p:sp>
      <p:pic>
        <p:nvPicPr>
          <p:cNvPr id="4" name="图片 3"/>
          <p:cNvPicPr>
            <a:picLocks noChangeAspect="1"/>
          </p:cNvPicPr>
          <p:nvPr/>
        </p:nvPicPr>
        <p:blipFill>
          <a:blip r:embed="rId1"/>
          <a:stretch>
            <a:fillRect/>
          </a:stretch>
        </p:blipFill>
        <p:spPr>
          <a:xfrm>
            <a:off x="2961640" y="2164080"/>
            <a:ext cx="9097645" cy="4314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分立级标定-如何标定陀螺仪的零偏？</a:t>
            </a:r>
            <a:endParaRPr lang="en-US" altLang="zh-CN"/>
          </a:p>
        </p:txBody>
      </p:sp>
      <p:sp>
        <p:nvSpPr>
          <p:cNvPr id="3" name="内容占位符 2"/>
          <p:cNvSpPr>
            <a:spLocks noGrp="1"/>
          </p:cNvSpPr>
          <p:nvPr>
            <p:ph idx="1"/>
          </p:nvPr>
        </p:nvSpPr>
        <p:spPr/>
        <p:txBody>
          <a:bodyPr/>
          <a:p>
            <a:r>
              <a:rPr lang="en-US" altLang="zh-CN"/>
              <a:t>静止放置，此时观测值 = 零偏 + 地速</a:t>
            </a:r>
            <a:endParaRPr lang="en-US" altLang="zh-CN"/>
          </a:p>
          <a:p>
            <a:r>
              <a:rPr lang="en-US" altLang="zh-CN"/>
              <a:t>绕z180，测试观测值 = 零偏 - 地速</a:t>
            </a:r>
            <a:endParaRPr lang="en-US" altLang="zh-CN"/>
          </a:p>
          <a:p>
            <a:r>
              <a:rPr lang="en-US" altLang="zh-CN"/>
              <a:t>解析法加减即可得到</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03225" y="365125"/>
            <a:ext cx="10797540" cy="53136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半系统级标定IMU是怎样的思路？</a:t>
            </a:r>
            <a:endParaRPr lang="en-US" altLang="zh-CN"/>
          </a:p>
        </p:txBody>
      </p:sp>
      <p:sp>
        <p:nvSpPr>
          <p:cNvPr id="3" name="内容占位符 2"/>
          <p:cNvSpPr>
            <a:spLocks noGrp="1"/>
          </p:cNvSpPr>
          <p:nvPr>
            <p:ph idx="1"/>
          </p:nvPr>
        </p:nvSpPr>
        <p:spPr/>
        <p:txBody>
          <a:bodyPr/>
          <a:p>
            <a:r>
              <a:rPr lang="en-US" altLang="zh-CN"/>
              <a:t>从天然的真值（重力加速度）中去寻找约束</a:t>
            </a:r>
            <a:endParaRPr lang="en-US" altLang="zh-CN"/>
          </a:p>
          <a:p>
            <a:r>
              <a:rPr lang="en-US" altLang="zh-CN"/>
              <a:t>加速度计测到的重力与真实重力构建残差，残差跟加速度计内参相关，可以估计到加速度计内参</a:t>
            </a:r>
            <a:endParaRPr lang="en-US" altLang="zh-CN"/>
          </a:p>
          <a:p>
            <a:r>
              <a:rPr lang="en-US" altLang="zh-CN"/>
              <a:t>姿态投影得到的重力加速度矢量与真实重力加速度矢量构建残差，残差跟陀螺仪内参有关，可以估计到陀螺仪内参</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请用自己的话说一下可观性分析的重要性</a:t>
            </a:r>
            <a:endParaRPr lang="en-US" altLang="zh-CN"/>
          </a:p>
        </p:txBody>
      </p:sp>
      <p:sp>
        <p:nvSpPr>
          <p:cNvPr id="3" name="内容占位符 2"/>
          <p:cNvSpPr>
            <a:spLocks noGrp="1"/>
          </p:cNvSpPr>
          <p:nvPr>
            <p:ph idx="1"/>
          </p:nvPr>
        </p:nvSpPr>
        <p:spPr/>
        <p:txBody>
          <a:bodyPr/>
          <a:p>
            <a:r>
              <a:rPr lang="en-US" altLang="zh-CN"/>
              <a:t>实践上直观的问题是：我需要放几组静态观测，才能得到半系统级标定的解？</a:t>
            </a:r>
            <a:endParaRPr lang="en-US" altLang="zh-CN"/>
          </a:p>
          <a:p>
            <a:r>
              <a:rPr lang="en-US" altLang="zh-CN"/>
              <a:t>无论是解析法、卡尔曼滤波还是优化，它们本身都是参数识别方法，参数识别方法本身不会影响模型的可观性！！！</a:t>
            </a:r>
            <a:endParaRPr lang="en-US" altLang="zh-CN"/>
          </a:p>
          <a:p>
            <a:r>
              <a:rPr lang="en-US" altLang="zh-CN"/>
              <a:t>也就是，如果你用解析法解不出来的，你换其他方法一样也解不出来</a:t>
            </a:r>
            <a:endParaRPr lang="en-US" altLang="zh-CN"/>
          </a:p>
          <a:p>
            <a:endParaRPr lang="en-US" altLang="zh-CN"/>
          </a:p>
          <a:p>
            <a:r>
              <a:rPr lang="en-US" altLang="zh-CN"/>
              <a:t>可观性分析是参数辨识和状态估计里面非常核心的一点！！</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惯性器件有哪些误差种类？</a:t>
            </a:r>
            <a:endParaRPr lang="en-US" altLang="zh-CN"/>
          </a:p>
        </p:txBody>
      </p:sp>
      <p:sp>
        <p:nvSpPr>
          <p:cNvPr id="3" name="内容占位符 2"/>
          <p:cNvSpPr>
            <a:spLocks noGrp="1"/>
          </p:cNvSpPr>
          <p:nvPr>
            <p:ph idx="1"/>
          </p:nvPr>
        </p:nvSpPr>
        <p:spPr/>
        <p:txBody>
          <a:bodyPr/>
          <a:p>
            <a:pPr marL="514350" indent="-514350">
              <a:buAutoNum type="arabicPeriod"/>
            </a:pPr>
            <a:r>
              <a:rPr lang="en-US" altLang="zh-CN"/>
              <a:t>量化噪声。AD转换带来的离散化误差</a:t>
            </a:r>
            <a:endParaRPr lang="en-US" altLang="zh-CN"/>
          </a:p>
          <a:p>
            <a:pPr marL="514350" indent="-514350">
              <a:buAutoNum type="arabicPeriod"/>
            </a:pPr>
            <a:r>
              <a:rPr lang="en-US" altLang="zh-CN"/>
              <a:t>角度随机游走。角速度有白噪声，我们在积分的时候，会把这个白噪声积分起来，形成随机游走</a:t>
            </a:r>
            <a:endParaRPr lang="en-US" altLang="zh-CN"/>
          </a:p>
          <a:p>
            <a:pPr marL="514350" indent="-514350">
              <a:buAutoNum type="arabicPeriod"/>
            </a:pPr>
            <a:r>
              <a:rPr lang="en-US" altLang="zh-CN"/>
              <a:t>角速度随机游走。来自于角加速度的白噪声</a:t>
            </a:r>
            <a:endParaRPr lang="en-US" altLang="zh-CN"/>
          </a:p>
          <a:p>
            <a:pPr marL="514350" indent="-514350">
              <a:buAutoNum type="arabicPeriod"/>
            </a:pPr>
            <a:r>
              <a:rPr lang="en-US" altLang="zh-CN"/>
              <a:t>零偏不稳定。即所谓bias不稳定。</a:t>
            </a:r>
            <a:endParaRPr lang="en-US" altLang="zh-CN"/>
          </a:p>
          <a:p>
            <a:pPr marL="514350" indent="-514350">
              <a:buAutoNum type="arabicPeriod"/>
            </a:pPr>
            <a:r>
              <a:rPr lang="en-US" altLang="zh-CN"/>
              <a:t>速率斜坡。这是一个趋势性误差，可以通过标定来修正</a:t>
            </a:r>
            <a:endParaRPr lang="en-US" altLang="zh-CN"/>
          </a:p>
          <a:p>
            <a:pPr marL="514350" indent="-514350">
              <a:buAutoNum type="arabicPeriod"/>
            </a:pPr>
            <a:r>
              <a:rPr lang="en-US" altLang="zh-CN"/>
              <a:t>零偏重复性。每次上电bias不一样。</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半系统级标定怎样消除掉两个误差项？</a:t>
            </a:r>
            <a:endParaRPr lang="en-US" altLang="zh-CN"/>
          </a:p>
        </p:txBody>
      </p:sp>
      <p:sp>
        <p:nvSpPr>
          <p:cNvPr id="3" name="内容占位符 2"/>
          <p:cNvSpPr>
            <a:spLocks noGrp="1"/>
          </p:cNvSpPr>
          <p:nvPr>
            <p:ph idx="1"/>
          </p:nvPr>
        </p:nvSpPr>
        <p:spPr/>
        <p:txBody>
          <a:bodyPr/>
          <a:p>
            <a:r>
              <a:rPr lang="en-US" altLang="zh-CN"/>
              <a:t>在定义坐标系时，将IMU的X轴与加速度计的X轴重合，然后绕X轴旋转，将IMU的Y轴转到加速度计的XOY平面，这样可以减少两个误差项：</a:t>
            </a:r>
            <a:endParaRPr lang="en-US" altLang="zh-CN"/>
          </a:p>
          <a:p>
            <a:pPr marL="0" indent="0">
              <a:buNone/>
            </a:pPr>
            <a:endParaRPr lang="en-US" altLang="zh-CN"/>
          </a:p>
        </p:txBody>
      </p:sp>
      <p:pic>
        <p:nvPicPr>
          <p:cNvPr id="4" name="图片 3"/>
          <p:cNvPicPr>
            <a:picLocks noChangeAspect="1"/>
          </p:cNvPicPr>
          <p:nvPr/>
        </p:nvPicPr>
        <p:blipFill>
          <a:blip r:embed="rId1"/>
          <a:stretch>
            <a:fillRect/>
          </a:stretch>
        </p:blipFill>
        <p:spPr>
          <a:xfrm>
            <a:off x="1205865" y="3227705"/>
            <a:ext cx="8175625" cy="34055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请简单说一下，三种标定方法的优缺点</a:t>
            </a:r>
            <a:endParaRPr lang="en-US" altLang="zh-CN"/>
          </a:p>
        </p:txBody>
      </p:sp>
      <p:sp>
        <p:nvSpPr>
          <p:cNvPr id="3" name="内容占位符 2"/>
          <p:cNvSpPr>
            <a:spLocks noGrp="1"/>
          </p:cNvSpPr>
          <p:nvPr>
            <p:ph idx="1"/>
          </p:nvPr>
        </p:nvSpPr>
        <p:spPr/>
        <p:txBody>
          <a:bodyPr/>
          <a:p>
            <a:pPr marL="514350" indent="-514350">
              <a:buAutoNum type="arabicPeriod"/>
            </a:pPr>
            <a:r>
              <a:rPr lang="en-US" altLang="zh-CN"/>
              <a:t>分立级标定。精度比较高，需要转台</a:t>
            </a:r>
            <a:endParaRPr lang="en-US" altLang="zh-CN"/>
          </a:p>
          <a:p>
            <a:pPr marL="514350" indent="-514350">
              <a:buAutoNum type="arabicPeriod"/>
            </a:pPr>
            <a:r>
              <a:rPr lang="en-US" altLang="zh-CN"/>
              <a:t>半系统级标定。不需要转台，精度最低。但对mems足够了。</a:t>
            </a:r>
            <a:endParaRPr lang="en-US" altLang="zh-CN"/>
          </a:p>
          <a:p>
            <a:pPr marL="514350" indent="-514350">
              <a:buAutoNum type="arabicPeriod"/>
            </a:pPr>
            <a:r>
              <a:rPr lang="en-US" altLang="zh-CN"/>
              <a:t>系统级标定。精度最高，只适用于标定高精度惯导</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为什么系统级标定只适用于高精度惯导？</a:t>
            </a:r>
            <a:endParaRPr lang="en-US" altLang="zh-CN"/>
          </a:p>
        </p:txBody>
      </p:sp>
      <p:sp>
        <p:nvSpPr>
          <p:cNvPr id="3" name="内容占位符 2"/>
          <p:cNvSpPr>
            <a:spLocks noGrp="1"/>
          </p:cNvSpPr>
          <p:nvPr>
            <p:ph idx="1"/>
          </p:nvPr>
        </p:nvSpPr>
        <p:spPr/>
        <p:txBody>
          <a:bodyPr/>
          <a:p>
            <a:r>
              <a:rPr lang="en-US" altLang="zh-CN"/>
              <a:t>标定时间很长，需要几个小时</a:t>
            </a:r>
            <a:endParaRPr lang="en-US" altLang="zh-CN"/>
          </a:p>
          <a:p>
            <a:r>
              <a:rPr lang="en-US" altLang="zh-CN"/>
              <a:t>模型假设0位不变</a:t>
            </a:r>
            <a:endParaRPr lang="en-US" altLang="zh-CN"/>
          </a:p>
          <a:p>
            <a:r>
              <a:rPr lang="en-US" altLang="zh-CN"/>
              <a:t>只有高精度惯导能满足上面的要求</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关于器件温补，说一下思路</a:t>
            </a:r>
            <a:endParaRPr lang="en-US" altLang="zh-CN"/>
          </a:p>
        </p:txBody>
      </p:sp>
      <p:sp>
        <p:nvSpPr>
          <p:cNvPr id="3" name="内容占位符 2"/>
          <p:cNvSpPr>
            <a:spLocks noGrp="1"/>
          </p:cNvSpPr>
          <p:nvPr>
            <p:ph idx="1"/>
          </p:nvPr>
        </p:nvSpPr>
        <p:spPr/>
        <p:txBody>
          <a:bodyPr/>
          <a:p>
            <a:r>
              <a:rPr lang="en-US" altLang="zh-CN"/>
              <a:t>总体而言，分为两步：模型辨识和参数辨识。模型辨识是Bias相对于温度和变温率的函数；参数辨识指的是在选定的模型下面进行最小二乘</a:t>
            </a:r>
            <a:endParaRPr lang="en-US" altLang="zh-CN"/>
          </a:p>
          <a:p>
            <a:endParaRPr lang="en-US" altLang="zh-CN"/>
          </a:p>
          <a:p>
            <a:r>
              <a:rPr lang="en-US" altLang="zh-CN"/>
              <a:t>进阶的方法是分段拟合以及深度学习</a:t>
            </a:r>
            <a:endParaRPr lang="en-US" altLang="zh-CN"/>
          </a:p>
          <a:p>
            <a:endParaRPr lang="en-US" altLang="zh-CN"/>
          </a:p>
          <a:p>
            <a:r>
              <a:rPr lang="en-US" altLang="zh-CN"/>
              <a:t>没有最好的方法，只有适合的方法及有用的方法</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为什么温度补偿那么难？</a:t>
            </a:r>
            <a:endParaRPr lang="en-US" altLang="zh-CN"/>
          </a:p>
        </p:txBody>
      </p:sp>
      <p:sp>
        <p:nvSpPr>
          <p:cNvPr id="3" name="内容占位符 2"/>
          <p:cNvSpPr>
            <a:spLocks noGrp="1"/>
          </p:cNvSpPr>
          <p:nvPr>
            <p:ph idx="1"/>
          </p:nvPr>
        </p:nvSpPr>
        <p:spPr/>
        <p:txBody>
          <a:bodyPr/>
          <a:p>
            <a:r>
              <a:rPr lang="en-US" altLang="zh-CN"/>
              <a:t>在本质上，温变和整体温度场有关，而不是单点的温度。</a:t>
            </a:r>
            <a:endParaRPr lang="en-US" altLang="zh-CN"/>
          </a:p>
          <a:p>
            <a:r>
              <a:rPr lang="en-US" altLang="zh-CN"/>
              <a:t>但是传感器只能测单点温度，无法反映温度场的情况</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导航姿态解算需不需要引入地球模型？</a:t>
            </a:r>
            <a:endParaRPr lang="en-US" altLang="zh-CN"/>
          </a:p>
        </p:txBody>
      </p:sp>
      <p:sp>
        <p:nvSpPr>
          <p:cNvPr id="3" name="内容占位符 2"/>
          <p:cNvSpPr>
            <a:spLocks noGrp="1"/>
          </p:cNvSpPr>
          <p:nvPr>
            <p:ph idx="1"/>
          </p:nvPr>
        </p:nvSpPr>
        <p:spPr/>
        <p:txBody>
          <a:bodyPr/>
          <a:p>
            <a:r>
              <a:rPr lang="en-US" altLang="zh-CN"/>
              <a:t>在一般的自动驾驶/机器人任务里面是不需要的</a:t>
            </a:r>
            <a:endParaRPr lang="en-US" altLang="zh-CN"/>
          </a:p>
          <a:p>
            <a:r>
              <a:rPr lang="en-US" altLang="zh-CN"/>
              <a:t>这种情况下平面导航坐标系就行</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四元数乘法是怎么定义的？</a:t>
            </a:r>
            <a:endParaRPr lang="en-US" altLang="zh-CN"/>
          </a:p>
        </p:txBody>
      </p:sp>
      <p:sp>
        <p:nvSpPr>
          <p:cNvPr id="3" name="内容占位符 2"/>
          <p:cNvSpPr>
            <a:spLocks noGrp="1"/>
          </p:cNvSpPr>
          <p:nvPr>
            <p:ph idx="1"/>
          </p:nvPr>
        </p:nvSpPr>
        <p:spPr/>
        <p:txBody>
          <a:bodyPr/>
          <a:p>
            <a:r>
              <a:rPr lang="en-US" altLang="zh-CN"/>
              <a:t>结果是一个四元数</a:t>
            </a:r>
            <a:endParaRPr lang="en-US" altLang="zh-CN"/>
          </a:p>
          <a:p>
            <a:r>
              <a:rPr lang="en-US" altLang="zh-CN"/>
              <a:t>实部是12实部相乘，减去12虚部点乘</a:t>
            </a:r>
            <a:endParaRPr lang="en-US" altLang="zh-CN"/>
          </a:p>
          <a:p>
            <a:r>
              <a:rPr lang="en-US" altLang="zh-CN"/>
              <a:t>虚部是1实2虚 + 2实1虚 + 1虚×2虚</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四元数的左算子和右算子是怎么定义的？</a:t>
            </a:r>
            <a:endParaRPr lang="en-US" altLang="zh-CN"/>
          </a:p>
        </p:txBody>
      </p:sp>
      <p:sp>
        <p:nvSpPr>
          <p:cNvPr id="3" name="内容占位符 2"/>
          <p:cNvSpPr>
            <a:spLocks noGrp="1"/>
          </p:cNvSpPr>
          <p:nvPr>
            <p:ph idx="1"/>
          </p:nvPr>
        </p:nvSpPr>
        <p:spPr/>
        <p:txBody>
          <a:bodyPr/>
          <a:p>
            <a:r>
              <a:rPr lang="en-US" altLang="zh-CN"/>
              <a:t>两个四元数p乘以q，可以把p变成一个4*4的矩阵算子L，也可以把q变成一个4*4的矩阵算子R</a:t>
            </a:r>
            <a:endParaRPr lang="en-US" altLang="zh-CN"/>
          </a:p>
          <a:p>
            <a:r>
              <a:rPr lang="en-US" altLang="zh-CN"/>
              <a:t>定义一个四元数的第一、第二反对称矩阵</a:t>
            </a:r>
            <a:endParaRPr lang="en-US" altLang="zh-CN"/>
          </a:p>
          <a:p>
            <a:r>
              <a:rPr lang="en-US" altLang="zh-CN"/>
              <a:t>加上实部×单位阵</a:t>
            </a:r>
            <a:endParaRPr lang="en-US" altLang="zh-CN"/>
          </a:p>
          <a:p>
            <a:endParaRPr lang="en-US" altLang="zh-CN"/>
          </a:p>
        </p:txBody>
      </p:sp>
      <p:pic>
        <p:nvPicPr>
          <p:cNvPr id="4" name="图片 3"/>
          <p:cNvPicPr>
            <a:picLocks noChangeAspect="1"/>
          </p:cNvPicPr>
          <p:nvPr/>
        </p:nvPicPr>
        <p:blipFill>
          <a:blip r:embed="rId1"/>
          <a:stretch>
            <a:fillRect/>
          </a:stretch>
        </p:blipFill>
        <p:spPr>
          <a:xfrm>
            <a:off x="4072890" y="3261995"/>
            <a:ext cx="6938010" cy="34480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什么是共轭四元数？有哪些性质</a:t>
            </a:r>
            <a:endParaRPr lang="en-US" altLang="zh-CN"/>
          </a:p>
        </p:txBody>
      </p:sp>
      <p:sp>
        <p:nvSpPr>
          <p:cNvPr id="3" name="内容占位符 2"/>
          <p:cNvSpPr>
            <a:spLocks noGrp="1"/>
          </p:cNvSpPr>
          <p:nvPr>
            <p:ph idx="1"/>
          </p:nvPr>
        </p:nvSpPr>
        <p:spPr/>
        <p:txBody>
          <a:bodyPr/>
          <a:p>
            <a:r>
              <a:rPr lang="en-US" altLang="zh-CN"/>
              <a:t>实部相同，虚部取反，即为共轭四元数</a:t>
            </a:r>
            <a:endParaRPr lang="en-US" altLang="zh-CN"/>
          </a:p>
          <a:p>
            <a:r>
              <a:rPr lang="en-US" altLang="zh-CN"/>
              <a:t>共轭四元数的乘积为模长的平方</a:t>
            </a:r>
            <a:endParaRPr lang="en-US" altLang="zh-CN"/>
          </a:p>
          <a:p>
            <a:r>
              <a:rPr lang="en-US" altLang="zh-CN"/>
              <a:t>共轭的单位四元数的乘积为1</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旋转矩阵和四元数变换一个向量的不同</a:t>
            </a:r>
            <a:endParaRPr lang="en-US" altLang="zh-CN"/>
          </a:p>
        </p:txBody>
      </p:sp>
      <p:sp>
        <p:nvSpPr>
          <p:cNvPr id="3" name="内容占位符 2"/>
          <p:cNvSpPr>
            <a:spLocks noGrp="1"/>
          </p:cNvSpPr>
          <p:nvPr>
            <p:ph idx="1"/>
          </p:nvPr>
        </p:nvSpPr>
        <p:spPr/>
        <p:txBody>
          <a:bodyPr/>
          <a:p>
            <a:r>
              <a:rPr lang="en-US" altLang="zh-CN"/>
              <a:t>r</a:t>
            </a:r>
            <a:r>
              <a:rPr lang="en-US" altLang="zh-CN" baseline="-25000"/>
              <a:t>i </a:t>
            </a:r>
            <a:r>
              <a:rPr lang="en-US" altLang="zh-CN"/>
              <a:t>= C r</a:t>
            </a:r>
            <a:r>
              <a:rPr lang="en-US" altLang="zh-CN" baseline="-25000"/>
              <a:t>b</a:t>
            </a:r>
            <a:endParaRPr lang="en-US" altLang="zh-CN" baseline="-25000"/>
          </a:p>
          <a:p>
            <a:r>
              <a:rPr lang="en-US" altLang="zh-CN"/>
              <a:t>p</a:t>
            </a:r>
            <a:r>
              <a:rPr lang="en-US" altLang="zh-CN" baseline="-25000"/>
              <a:t>i </a:t>
            </a:r>
            <a:r>
              <a:rPr lang="en-US" altLang="zh-CN"/>
              <a:t>= q p</a:t>
            </a:r>
            <a:r>
              <a:rPr lang="en-US" altLang="zh-CN" baseline="-25000"/>
              <a:t>b </a:t>
            </a:r>
            <a:r>
              <a:rPr lang="en-US" altLang="zh-CN"/>
              <a:t>q</a:t>
            </a:r>
            <a:r>
              <a:rPr lang="en-US" altLang="zh-CN" baseline="30000"/>
              <a:t>-1</a:t>
            </a:r>
            <a:endParaRPr lang="en-US" altLang="zh-CN" baseline="30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Allan方差标定的思路是什么？</a:t>
            </a:r>
            <a:endParaRPr lang="en-US" altLang="zh-CN"/>
          </a:p>
        </p:txBody>
      </p:sp>
      <p:sp>
        <p:nvSpPr>
          <p:cNvPr id="3" name="内容占位符 2"/>
          <p:cNvSpPr>
            <a:spLocks noGrp="1"/>
          </p:cNvSpPr>
          <p:nvPr>
            <p:ph idx="1"/>
          </p:nvPr>
        </p:nvSpPr>
        <p:spPr/>
        <p:txBody>
          <a:bodyPr/>
          <a:p>
            <a:r>
              <a:rPr lang="en-US" altLang="zh-CN"/>
              <a:t>一个重要概念是功率谱，全称功率谱密度函数。它是信号功率在频域的分布情况。</a:t>
            </a:r>
            <a:endParaRPr lang="en-US" altLang="zh-CN"/>
          </a:p>
          <a:p>
            <a:r>
              <a:rPr lang="en-US" altLang="zh-CN"/>
              <a:t>为什么使用功率谱呢？因为信号功率的频域分析具备可累加性。我们可以独立分析这5种误差。</a:t>
            </a:r>
            <a:endParaRPr lang="en-US" altLang="zh-CN"/>
          </a:p>
          <a:p>
            <a:r>
              <a:rPr lang="en-US" altLang="zh-CN"/>
              <a:t>现在我们的目标是得到功率谱-频率的关系，那么怎么得到呢？</a:t>
            </a:r>
            <a:endParaRPr lang="en-US" altLang="zh-CN"/>
          </a:p>
          <a:p>
            <a:r>
              <a:rPr lang="en-US" altLang="zh-CN"/>
              <a:t>方差是功率谱的积分，频率是时间的倒数</a:t>
            </a:r>
            <a:endParaRPr lang="en-US" altLang="zh-CN"/>
          </a:p>
          <a:p>
            <a:r>
              <a:rPr lang="en-US" altLang="zh-CN"/>
              <a:t>如果绘制时间间隔 - 方差双对数曲线，则得到的曲线斜率比不相同</a:t>
            </a:r>
            <a:endParaRPr lang="en-US" altLang="zh-CN"/>
          </a:p>
          <a:p>
            <a:r>
              <a:rPr lang="en-US" altLang="zh-CN"/>
              <a:t>根据斜率识别出各项误差，计算得到相应的强度</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旋转矩阵的微分，四元数微分的不同</a:t>
            </a:r>
            <a:endParaRPr lang="en-US" altLang="zh-CN"/>
          </a:p>
        </p:txBody>
      </p:sp>
      <p:sp>
        <p:nvSpPr>
          <p:cNvPr id="3" name="内容占位符 2"/>
          <p:cNvSpPr>
            <a:spLocks noGrp="1"/>
          </p:cNvSpPr>
          <p:nvPr>
            <p:ph idx="1"/>
          </p:nvPr>
        </p:nvSpPr>
        <p:spPr/>
        <p:txBody>
          <a:bodyPr/>
          <a:p>
            <a:r>
              <a:rPr lang="en-US" altLang="zh-CN"/>
              <a:t>这个跟VIO是一致的</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姿态更新：旋转矩阵和四元数分别是什么形式？</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6210300" cy="2190750"/>
          </a:xfrm>
          <a:prstGeom prst="rect">
            <a:avLst/>
          </a:prstGeom>
        </p:spPr>
      </p:pic>
      <p:pic>
        <p:nvPicPr>
          <p:cNvPr id="5" name="图片 4"/>
          <p:cNvPicPr>
            <a:picLocks noChangeAspect="1"/>
          </p:cNvPicPr>
          <p:nvPr/>
        </p:nvPicPr>
        <p:blipFill>
          <a:blip r:embed="rId2"/>
          <a:stretch>
            <a:fillRect/>
          </a:stretch>
        </p:blipFill>
        <p:spPr>
          <a:xfrm>
            <a:off x="7048500" y="1691005"/>
            <a:ext cx="4200525" cy="2190750"/>
          </a:xfrm>
          <a:prstGeom prst="rect">
            <a:avLst/>
          </a:prstGeom>
        </p:spPr>
      </p:pic>
      <p:sp>
        <p:nvSpPr>
          <p:cNvPr id="6" name="文本框 5"/>
          <p:cNvSpPr txBox="1"/>
          <p:nvPr/>
        </p:nvSpPr>
        <p:spPr>
          <a:xfrm>
            <a:off x="785495" y="4316730"/>
            <a:ext cx="10445750" cy="645160"/>
          </a:xfrm>
          <a:prstGeom prst="rect">
            <a:avLst/>
          </a:prstGeom>
          <a:noFill/>
        </p:spPr>
        <p:txBody>
          <a:bodyPr wrap="square" rtlCol="0">
            <a:spAutoFit/>
          </a:bodyPr>
          <a:p>
            <a:r>
              <a:rPr lang="en-US" altLang="zh-CN"/>
              <a:t>都是上一时刻的值右乘一个更新量</a:t>
            </a:r>
            <a:endParaRPr lang="en-US" altLang="zh-CN"/>
          </a:p>
          <a:p>
            <a:r>
              <a:rPr lang="en-US" altLang="zh-CN"/>
              <a:t>这个更新量对应一个等效的李代数，或叫旋转矢量</a:t>
            </a: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等效旋转矢量的近似微分方程是什么形式？</a:t>
            </a:r>
            <a:endParaRPr lang="en-US" altLang="zh-CN"/>
          </a:p>
        </p:txBody>
      </p:sp>
      <p:sp>
        <p:nvSpPr>
          <p:cNvPr id="3" name="内容占位符 2"/>
          <p:cNvSpPr>
            <a:spLocks noGrp="1"/>
          </p:cNvSpPr>
          <p:nvPr>
            <p:ph idx="1"/>
          </p:nvPr>
        </p:nvSpPr>
        <p:spPr/>
        <p:txBody>
          <a:bodyPr/>
          <a:p>
            <a:r>
              <a:rPr lang="en-US" altLang="zh-CN"/>
              <a:t>等效旋转矢量的导数 = </a:t>
            </a:r>
            <a:endParaRPr lang="en-US" altLang="zh-CN"/>
          </a:p>
          <a:p>
            <a:pPr marL="0" indent="0">
              <a:buNone/>
            </a:pPr>
            <a:r>
              <a:rPr lang="en-US" altLang="zh-CN"/>
              <a:t>	角速度矢量 + 1/2 等效旋转矢量 × 角速度矢量</a:t>
            </a:r>
            <a:endParaRPr lang="en-US" altLang="zh-CN"/>
          </a:p>
          <a:p>
            <a:pPr marL="0" indent="0">
              <a:buNone/>
            </a:pPr>
            <a:r>
              <a:rPr lang="en-US" altLang="zh-CN"/>
              <a:t>可以得知：</a:t>
            </a:r>
            <a:endParaRPr lang="en-US" altLang="zh-CN"/>
          </a:p>
          <a:p>
            <a:pPr marL="514350" indent="-514350">
              <a:buAutoNum type="arabicPeriod"/>
            </a:pPr>
            <a:r>
              <a:rPr lang="en-US" altLang="zh-CN"/>
              <a:t>等效旋转矢量的导数 不等于 角速度</a:t>
            </a:r>
            <a:endParaRPr lang="en-US" altLang="zh-CN"/>
          </a:p>
          <a:p>
            <a:pPr marL="514350" indent="-514350">
              <a:buAutoNum type="arabicPeriod"/>
            </a:pPr>
            <a:r>
              <a:rPr lang="en-US" altLang="zh-CN"/>
              <a:t>当定轴转动的时候，两者才相等</a:t>
            </a:r>
            <a:endParaRPr lang="en-US" altLang="zh-CN"/>
          </a:p>
          <a:p>
            <a:pPr marL="0" indent="0">
              <a:buNone/>
            </a:pPr>
            <a:r>
              <a:rPr lang="en-US" altLang="zh-CN"/>
              <a:t>实际使用的时候，等式右边的等效旋转矢量可以用角增量（角速度的时间积分）来代替</a:t>
            </a:r>
            <a:endParaRPr lang="en-US" altLang="zh-CN"/>
          </a:p>
          <a:p>
            <a:pPr marL="0" indent="0">
              <a:buNone/>
            </a:pPr>
            <a:endParaRPr lang="en-US" altLang="zh-CN"/>
          </a:p>
          <a:p>
            <a:pPr marL="0" indent="0">
              <a:buNone/>
            </a:pPr>
            <a:endParaRPr lang="en-US" altLang="zh-CN"/>
          </a:p>
        </p:txBody>
      </p:sp>
      <p:pic>
        <p:nvPicPr>
          <p:cNvPr id="4" name="图片 3"/>
          <p:cNvPicPr>
            <a:picLocks noChangeAspect="1"/>
          </p:cNvPicPr>
          <p:nvPr/>
        </p:nvPicPr>
        <p:blipFill>
          <a:blip r:embed="rId1"/>
          <a:stretch>
            <a:fillRect/>
          </a:stretch>
        </p:blipFill>
        <p:spPr>
          <a:xfrm>
            <a:off x="8648700" y="1379220"/>
            <a:ext cx="2705100" cy="628650"/>
          </a:xfrm>
          <a:prstGeom prst="rect">
            <a:avLst/>
          </a:prstGeom>
        </p:spPr>
      </p:pic>
      <p:pic>
        <p:nvPicPr>
          <p:cNvPr id="5" name="图片 4"/>
          <p:cNvPicPr>
            <a:picLocks noChangeAspect="1"/>
          </p:cNvPicPr>
          <p:nvPr/>
        </p:nvPicPr>
        <p:blipFill>
          <a:blip r:embed="rId2"/>
          <a:stretch>
            <a:fillRect/>
          </a:stretch>
        </p:blipFill>
        <p:spPr>
          <a:xfrm>
            <a:off x="2929255" y="5309870"/>
            <a:ext cx="4514850" cy="6286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实际工程操作中，怎样求得等效旋转矢量？</a:t>
            </a:r>
            <a:endParaRPr lang="en-US" altLang="zh-CN"/>
          </a:p>
        </p:txBody>
      </p:sp>
      <p:sp>
        <p:nvSpPr>
          <p:cNvPr id="3" name="内容占位符 2"/>
          <p:cNvSpPr>
            <a:spLocks noGrp="1"/>
          </p:cNvSpPr>
          <p:nvPr>
            <p:ph idx="1"/>
          </p:nvPr>
        </p:nvSpPr>
        <p:spPr/>
        <p:txBody>
          <a:bodyPr/>
          <a:p>
            <a:r>
              <a:rPr lang="en-US" altLang="zh-CN"/>
              <a:t>找到一个模型（比如线性模型），对角速度进行建模，可带有未知参数</a:t>
            </a:r>
            <a:endParaRPr lang="en-US" altLang="zh-CN"/>
          </a:p>
          <a:p>
            <a:r>
              <a:rPr lang="en-US" altLang="zh-CN"/>
              <a:t>通过模型得到角速度和角增量</a:t>
            </a:r>
            <a:endParaRPr lang="en-US" altLang="zh-CN"/>
          </a:p>
          <a:p>
            <a:r>
              <a:rPr lang="en-US" altLang="zh-CN"/>
              <a:t>带入微分方程得到解，解就是一个计算周期累积得到的等效旋转矢量！</a:t>
            </a:r>
            <a:endParaRPr lang="en-US" altLang="zh-CN"/>
          </a:p>
          <a:p>
            <a:endParaRPr lang="en-US" altLang="zh-CN"/>
          </a:p>
          <a:p>
            <a:r>
              <a:rPr lang="en-US" altLang="zh-CN"/>
              <a:t>注意，最终推得的等效旋转矢量是一个角增量的函数，所以等效旋转矢量的上游是获得角增量：</a:t>
            </a:r>
            <a:endParaRPr lang="en-US" altLang="zh-CN"/>
          </a:p>
          <a:p>
            <a:endParaRPr lang="en-US" altLang="zh-CN"/>
          </a:p>
        </p:txBody>
      </p:sp>
      <p:pic>
        <p:nvPicPr>
          <p:cNvPr id="4" name="图片 3"/>
          <p:cNvPicPr>
            <a:picLocks noChangeAspect="1"/>
          </p:cNvPicPr>
          <p:nvPr/>
        </p:nvPicPr>
        <p:blipFill>
          <a:blip r:embed="rId1"/>
          <a:stretch>
            <a:fillRect/>
          </a:stretch>
        </p:blipFill>
        <p:spPr>
          <a:xfrm>
            <a:off x="2905760" y="5567680"/>
            <a:ext cx="5419725" cy="6096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惯性系i、地理系e、导航系n、载体系b各是什么意思？如何转换？imu测量的直接输出对应什么值？</a:t>
            </a:r>
            <a:endParaRPr lang="en-US" altLang="zh-CN"/>
          </a:p>
        </p:txBody>
      </p:sp>
      <p:sp>
        <p:nvSpPr>
          <p:cNvPr id="3" name="内容占位符 2"/>
          <p:cNvSpPr>
            <a:spLocks noGrp="1"/>
          </p:cNvSpPr>
          <p:nvPr>
            <p:ph idx="1"/>
          </p:nvPr>
        </p:nvSpPr>
        <p:spPr>
          <a:xfrm>
            <a:off x="838200" y="2121535"/>
            <a:ext cx="10515600" cy="4351338"/>
          </a:xfrm>
        </p:spPr>
        <p:txBody>
          <a:bodyPr>
            <a:normAutofit lnSpcReduction="10000"/>
          </a:bodyPr>
          <a:p>
            <a:r>
              <a:rPr lang="en-US" altLang="zh-CN" sz="2400"/>
              <a:t>惯性系i是一个以地心为中心的不动的系</a:t>
            </a:r>
            <a:endParaRPr lang="en-US" altLang="zh-CN" sz="2400"/>
          </a:p>
          <a:p>
            <a:r>
              <a:rPr lang="en-US" altLang="zh-CN" sz="2400"/>
              <a:t>地理系e与惯性系i原点重合，但随地球自转而转动</a:t>
            </a:r>
            <a:endParaRPr lang="en-US" altLang="zh-CN" sz="2400"/>
          </a:p>
          <a:p>
            <a:r>
              <a:rPr lang="en-US" altLang="zh-CN" sz="2400"/>
              <a:t>导航系n是以地表某一个点为原点，以东北天为xyz三轴的坐标系</a:t>
            </a:r>
            <a:endParaRPr lang="en-US" altLang="zh-CN" sz="2400"/>
          </a:p>
          <a:p>
            <a:r>
              <a:rPr lang="en-US" altLang="zh-CN" sz="2400"/>
              <a:t>载体系b是随载体而动的坐标系，工程上通常绑定在imu上，以右前上为其坐标轴</a:t>
            </a:r>
            <a:endParaRPr lang="en-US" altLang="zh-CN" sz="2400"/>
          </a:p>
          <a:p>
            <a:r>
              <a:rPr lang="en-US" altLang="zh-CN" sz="2400"/>
              <a:t>变化关系：</a:t>
            </a:r>
            <a:endParaRPr lang="en-US" altLang="zh-CN" sz="2400"/>
          </a:p>
          <a:p>
            <a:pPr marL="514350" indent="-514350">
              <a:buAutoNum type="arabicPeriod"/>
            </a:pPr>
            <a:r>
              <a:rPr lang="en-US" altLang="zh-CN" sz="2400"/>
              <a:t>i系到e系：地球自转w</a:t>
            </a:r>
            <a:r>
              <a:rPr lang="en-US" altLang="zh-CN" sz="2400" baseline="-25000"/>
              <a:t>ie</a:t>
            </a:r>
            <a:endParaRPr lang="en-US" altLang="zh-CN" sz="2400"/>
          </a:p>
          <a:p>
            <a:pPr marL="514350" indent="-514350">
              <a:buAutoNum type="arabicPeriod"/>
            </a:pPr>
            <a:r>
              <a:rPr lang="en-US" altLang="zh-CN" sz="2400"/>
              <a:t>e系到n系：w</a:t>
            </a:r>
            <a:r>
              <a:rPr lang="en-US" altLang="zh-CN" sz="2400" baseline="-25000"/>
              <a:t>en</a:t>
            </a:r>
            <a:endParaRPr lang="en-US" altLang="zh-CN" sz="2400" baseline="-25000"/>
          </a:p>
          <a:p>
            <a:pPr marL="514350" indent="-514350">
              <a:buAutoNum type="arabicPeriod"/>
            </a:pPr>
            <a:r>
              <a:rPr lang="en-US" altLang="zh-CN" sz="2400"/>
              <a:t>n系到b系：w</a:t>
            </a:r>
            <a:r>
              <a:rPr lang="en-US" altLang="zh-CN" sz="2400" baseline="-25000"/>
              <a:t>nb</a:t>
            </a:r>
            <a:endParaRPr lang="en-US" altLang="zh-CN" sz="2400" baseline="-25000"/>
          </a:p>
          <a:p>
            <a:pPr marL="0" indent="0">
              <a:buNone/>
            </a:pPr>
            <a:r>
              <a:rPr lang="en-US" altLang="zh-CN" sz="2400"/>
              <a:t>其中，imu直接测量的结果是w</a:t>
            </a:r>
            <a:r>
              <a:rPr lang="en-US" altLang="zh-CN" sz="2400" baseline="-25000"/>
              <a:t>ib</a:t>
            </a:r>
            <a:r>
              <a:rPr lang="en-US" altLang="zh-CN" sz="2400"/>
              <a:t>在body系下的结果</a:t>
            </a:r>
            <a:endParaRPr lang="en-US" altLang="zh-CN" sz="2400"/>
          </a:p>
          <a:p>
            <a:pPr marL="0" indent="0">
              <a:buNone/>
            </a:pPr>
            <a:endParaRPr lang="en-US" altLang="zh-CN"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表示导航系n和惯性系i的相对旋转的角速度是怎样的？</a:t>
            </a:r>
            <a:endParaRPr lang="en-US" altLang="zh-CN"/>
          </a:p>
        </p:txBody>
      </p:sp>
      <p:sp>
        <p:nvSpPr>
          <p:cNvPr id="3" name="内容占位符 2"/>
          <p:cNvSpPr>
            <a:spLocks noGrp="1"/>
          </p:cNvSpPr>
          <p:nvPr>
            <p:ph idx="1"/>
          </p:nvPr>
        </p:nvSpPr>
        <p:spPr/>
        <p:txBody>
          <a:bodyPr/>
          <a:p>
            <a:r>
              <a:rPr lang="en-US" altLang="zh-CN"/>
              <a:t>公式：导航系绕惯性系旋转的角速度矢量 = 地理系绕惯性系旋转的角速度矢量 + 导航系相对地理系的角速度矢量</a:t>
            </a:r>
            <a:endParaRPr lang="en-US" altLang="zh-CN"/>
          </a:p>
          <a:p>
            <a:r>
              <a:rPr lang="en-US" altLang="zh-CN"/>
              <a:t>以上公式通常取导航系为投影坐标</a:t>
            </a:r>
            <a:endParaRPr lang="en-US" altLang="zh-CN"/>
          </a:p>
          <a:p>
            <a:r>
              <a:rPr lang="en-US" altLang="zh-CN"/>
              <a:t>具体请画图理解</a:t>
            </a:r>
            <a:endParaRPr lang="en-US" altLang="zh-CN"/>
          </a:p>
          <a:p>
            <a:endParaRPr lang="en-US" altLang="zh-CN"/>
          </a:p>
        </p:txBody>
      </p:sp>
      <p:pic>
        <p:nvPicPr>
          <p:cNvPr id="4" name="图片 3"/>
          <p:cNvPicPr>
            <a:picLocks noChangeAspect="1"/>
          </p:cNvPicPr>
          <p:nvPr/>
        </p:nvPicPr>
        <p:blipFill>
          <a:blip r:embed="rId1"/>
          <a:stretch>
            <a:fillRect/>
          </a:stretch>
        </p:blipFill>
        <p:spPr>
          <a:xfrm>
            <a:off x="838200" y="3870960"/>
            <a:ext cx="10554335" cy="266636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那么，在考虑导航系和惯性系相对旋转的情况下，如何更新姿态？</a:t>
            </a:r>
            <a:endParaRPr lang="en-US" altLang="zh-CN"/>
          </a:p>
        </p:txBody>
      </p:sp>
      <p:sp>
        <p:nvSpPr>
          <p:cNvPr id="3" name="内容占位符 2"/>
          <p:cNvSpPr>
            <a:spLocks noGrp="1"/>
          </p:cNvSpPr>
          <p:nvPr>
            <p:ph idx="1"/>
          </p:nvPr>
        </p:nvSpPr>
        <p:spPr/>
        <p:txBody>
          <a:bodyPr/>
          <a:p>
            <a:r>
              <a:rPr lang="en-US" altLang="zh-CN"/>
              <a:t>我们想要的是Cnb，直接测到的是Cib，需要Cin作为中介</a:t>
            </a:r>
            <a:endParaRPr lang="en-US" altLang="zh-CN"/>
          </a:p>
          <a:p>
            <a:r>
              <a:rPr lang="en-US" altLang="zh-CN"/>
              <a:t>从上一时刻到现在，只需要：</a:t>
            </a:r>
            <a:endParaRPr lang="en-US" altLang="zh-CN"/>
          </a:p>
          <a:p>
            <a:pPr marL="514350" indent="-514350">
              <a:buAutoNum type="arabicPeriod"/>
            </a:pPr>
            <a:r>
              <a:rPr lang="en-US" altLang="zh-CN"/>
              <a:t>右乘一个等效旋转矢量对应的矩阵</a:t>
            </a:r>
            <a:endParaRPr lang="en-US" altLang="zh-CN"/>
          </a:p>
          <a:p>
            <a:pPr marL="514350" indent="-514350">
              <a:buAutoNum type="arabicPeriod"/>
            </a:pPr>
            <a:r>
              <a:rPr lang="en-US" altLang="zh-CN"/>
              <a:t>左乘一个n-1时刻到n时刻导航系的变化</a:t>
            </a:r>
            <a:endParaRPr lang="en-US" altLang="zh-CN"/>
          </a:p>
          <a:p>
            <a:pPr marL="514350" indent="-514350">
              <a:buAutoNum type="arabicPeriod"/>
            </a:pPr>
            <a:endParaRPr lang="en-US" altLang="zh-CN"/>
          </a:p>
          <a:p>
            <a:pPr marL="0" indent="0">
              <a:buNone/>
            </a:pPr>
            <a:endParaRPr lang="en-US" altLang="zh-CN"/>
          </a:p>
        </p:txBody>
      </p:sp>
      <p:pic>
        <p:nvPicPr>
          <p:cNvPr id="5" name="图片 4"/>
          <p:cNvPicPr>
            <a:picLocks noChangeAspect="1"/>
          </p:cNvPicPr>
          <p:nvPr/>
        </p:nvPicPr>
        <p:blipFill>
          <a:blip r:embed="rId1"/>
          <a:stretch>
            <a:fillRect/>
          </a:stretch>
        </p:blipFill>
        <p:spPr>
          <a:xfrm>
            <a:off x="948690" y="3980180"/>
            <a:ext cx="8912225" cy="25450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四阶龙格库塔方法没提，为什么？</a:t>
            </a:r>
            <a:endParaRPr lang="en-US" altLang="zh-CN"/>
          </a:p>
        </p:txBody>
      </p:sp>
      <p:sp>
        <p:nvSpPr>
          <p:cNvPr id="3" name="内容占位符 2"/>
          <p:cNvSpPr>
            <a:spLocks noGrp="1"/>
          </p:cNvSpPr>
          <p:nvPr>
            <p:ph idx="1"/>
          </p:nvPr>
        </p:nvSpPr>
        <p:spPr/>
        <p:txBody>
          <a:bodyPr/>
          <a:p>
            <a:r>
              <a:rPr lang="en-US" altLang="zh-CN"/>
              <a:t>龙格库塔法的核心思路就是两个采样周期之间的变化只能用高阶的方法去拟合</a:t>
            </a:r>
            <a:endParaRPr lang="en-US" altLang="zh-CN"/>
          </a:p>
          <a:p>
            <a:r>
              <a:rPr lang="en-US" altLang="zh-CN"/>
              <a:t>现在惯性器件的频率是100Hz起步，高精度能达到2000Hz。</a:t>
            </a:r>
            <a:endParaRPr lang="en-US" altLang="zh-CN"/>
          </a:p>
          <a:p>
            <a:r>
              <a:rPr lang="en-US" altLang="zh-CN"/>
              <a:t>所以现在四阶龙格库塔没有啥必要</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简述一下速度解算和位置解算的方法</a:t>
            </a:r>
            <a:endParaRPr lang="en-US" altLang="zh-CN"/>
          </a:p>
        </p:txBody>
      </p:sp>
      <p:pic>
        <p:nvPicPr>
          <p:cNvPr id="4" name="内容占位符 3"/>
          <p:cNvPicPr>
            <a:picLocks noChangeAspect="1"/>
          </p:cNvPicPr>
          <p:nvPr>
            <p:ph idx="1"/>
          </p:nvPr>
        </p:nvPicPr>
        <p:blipFill>
          <a:blip r:embed="rId1"/>
          <a:stretch>
            <a:fillRect/>
          </a:stretch>
        </p:blipFill>
        <p:spPr>
          <a:xfrm>
            <a:off x="1149350" y="1825625"/>
            <a:ext cx="9892030" cy="435165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对于惯性导航误差分析，要掌握到什么程度？</a:t>
            </a:r>
            <a:endParaRPr lang="en-US" altLang="zh-CN"/>
          </a:p>
        </p:txBody>
      </p:sp>
      <p:sp>
        <p:nvSpPr>
          <p:cNvPr id="3" name="内容占位符 2"/>
          <p:cNvSpPr>
            <a:spLocks noGrp="1"/>
          </p:cNvSpPr>
          <p:nvPr>
            <p:ph idx="1"/>
          </p:nvPr>
        </p:nvSpPr>
        <p:spPr/>
        <p:txBody>
          <a:bodyPr/>
          <a:p>
            <a:r>
              <a:rPr lang="en-US" altLang="zh-CN"/>
              <a:t>要对里面的每一个细节都熟练掌握了如指掌才行</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实际采样的时候，频率其实是不变的。但Allan方差要求采样多个频率，怎么办？</a:t>
            </a:r>
            <a:endParaRPr lang="en-US" altLang="zh-CN"/>
          </a:p>
        </p:txBody>
      </p:sp>
      <p:sp>
        <p:nvSpPr>
          <p:cNvPr id="3" name="内容占位符 2"/>
          <p:cNvSpPr>
            <a:spLocks noGrp="1"/>
          </p:cNvSpPr>
          <p:nvPr>
            <p:ph idx="1"/>
          </p:nvPr>
        </p:nvSpPr>
        <p:spPr/>
        <p:txBody>
          <a:bodyPr/>
          <a:p>
            <a:r>
              <a:rPr lang="en-US" altLang="zh-CN"/>
              <a:t>实际实验肯定是以固定频率采集数据的。</a:t>
            </a:r>
            <a:endParaRPr lang="en-US" altLang="zh-CN"/>
          </a:p>
          <a:p>
            <a:r>
              <a:rPr lang="en-US" altLang="zh-CN"/>
              <a:t>假设目前采样间隔为T，我们把每相邻两组数据求平均值，并把平均值左乘新的数据集，那么新数据集的采样间隔就是2T</a:t>
            </a:r>
            <a:endParaRPr lang="en-US" altLang="zh-CN"/>
          </a:p>
          <a:p>
            <a:r>
              <a:rPr lang="en-US" altLang="zh-CN"/>
              <a:t>依次类推，我们可以得到采样间隔为4T、8T、16T……的数据</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精确地说，IMU的直接测量结果是谁绕谁的角速度，又是在哪个坐标系下的投影？</a:t>
            </a:r>
            <a:endParaRPr lang="en-US" altLang="zh-CN"/>
          </a:p>
        </p:txBody>
      </p:sp>
      <p:sp>
        <p:nvSpPr>
          <p:cNvPr id="3" name="内容占位符 2"/>
          <p:cNvSpPr>
            <a:spLocks noGrp="1"/>
          </p:cNvSpPr>
          <p:nvPr>
            <p:ph idx="1"/>
          </p:nvPr>
        </p:nvSpPr>
        <p:spPr/>
        <p:txBody>
          <a:bodyPr/>
          <a:p>
            <a:r>
              <a:rPr lang="en-US" altLang="zh-CN"/>
              <a:t>IMU直接测量的角速度矢量是Cib，即body系绕惯性系（地心惯性系，不动）旋转的角速度</a:t>
            </a:r>
            <a:endParaRPr lang="en-US" altLang="zh-CN"/>
          </a:p>
          <a:p>
            <a:r>
              <a:rPr lang="en-US" altLang="zh-CN"/>
              <a:t>测量结果是Cib在body坐标系下的投影</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误差方程推导的方法套路是什么</a:t>
            </a:r>
            <a:endParaRPr lang="en-US" altLang="zh-CN"/>
          </a:p>
        </p:txBody>
      </p:sp>
      <p:sp>
        <p:nvSpPr>
          <p:cNvPr id="3" name="内容占位符 2"/>
          <p:cNvSpPr>
            <a:spLocks noGrp="1"/>
          </p:cNvSpPr>
          <p:nvPr>
            <p:ph idx="1"/>
          </p:nvPr>
        </p:nvSpPr>
        <p:spPr/>
        <p:txBody>
          <a:bodyPr/>
          <a:p>
            <a:pPr marL="0" indent="0">
              <a:buNone/>
            </a:pPr>
            <a:r>
              <a:rPr lang="en-US" altLang="zh-CN"/>
              <a:t>首先，要明确推导的目的是什么。比如我们要推导姿态误差，那么目的就是推出δq = ...；如果目的是推导出速度误差，那么目的就是推出δv = ...；</a:t>
            </a:r>
            <a:endParaRPr lang="en-US" altLang="zh-CN"/>
          </a:p>
          <a:p>
            <a:pPr marL="514350" indent="-514350">
              <a:buAutoNum type="arabicPeriod"/>
            </a:pPr>
            <a:r>
              <a:rPr lang="en-US" altLang="zh-CN"/>
              <a:t>写出不考虑误差时的微分方程</a:t>
            </a:r>
            <a:endParaRPr lang="en-US" altLang="zh-CN"/>
          </a:p>
          <a:p>
            <a:pPr marL="514350" indent="-514350">
              <a:buAutoNum type="arabicPeriod"/>
            </a:pPr>
            <a:r>
              <a:rPr lang="en-US" altLang="zh-CN"/>
              <a:t>写出考虑误差时的微分方程</a:t>
            </a:r>
            <a:endParaRPr lang="en-US" altLang="zh-CN"/>
          </a:p>
          <a:p>
            <a:pPr marL="514350" indent="-514350">
              <a:buAutoNum type="arabicPeriod"/>
            </a:pPr>
            <a:r>
              <a:rPr lang="en-US" altLang="zh-CN"/>
              <a:t>写出真实值与理想值之间的关系</a:t>
            </a:r>
            <a:endParaRPr lang="en-US" altLang="zh-CN"/>
          </a:p>
          <a:p>
            <a:pPr marL="514350" indent="-514350">
              <a:buAutoNum type="arabicPeriod"/>
            </a:pPr>
            <a:r>
              <a:rPr lang="en-US" altLang="zh-CN"/>
              <a:t>把3中的关系代入2</a:t>
            </a:r>
            <a:endParaRPr lang="en-US" altLang="zh-CN"/>
          </a:p>
          <a:p>
            <a:pPr marL="514350" indent="-514350">
              <a:buAutoNum type="arabicPeriod"/>
            </a:pPr>
            <a:r>
              <a:rPr lang="en-US" altLang="zh-CN"/>
              <a:t>把1中的关系代入4</a:t>
            </a:r>
            <a:endParaRPr lang="en-US" altLang="zh-CN"/>
          </a:p>
          <a:p>
            <a:pPr marL="514350" indent="-514350">
              <a:buAutoNum type="arabicPeriod"/>
            </a:pPr>
            <a:r>
              <a:rPr lang="en-US" altLang="zh-CN"/>
              <a:t>化简得到结果</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Cnb的真实值与理想值之间的关系是怎么定义的？</a:t>
            </a:r>
            <a:endParaRPr lang="en-US" altLang="zh-CN"/>
          </a:p>
        </p:txBody>
      </p:sp>
      <p:pic>
        <p:nvPicPr>
          <p:cNvPr id="4" name="内容占位符 3"/>
          <p:cNvPicPr>
            <a:picLocks noChangeAspect="1"/>
          </p:cNvPicPr>
          <p:nvPr>
            <p:ph idx="1"/>
          </p:nvPr>
        </p:nvPicPr>
        <p:blipFill>
          <a:blip r:embed="rId1"/>
          <a:stretch>
            <a:fillRect/>
          </a:stretch>
        </p:blipFill>
        <p:spPr>
          <a:xfrm>
            <a:off x="1193800" y="1825625"/>
            <a:ext cx="9803130" cy="435165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请试着回忆并简述姿态误差是怎么推导的？</a:t>
            </a:r>
            <a:endParaRPr lang="en-US" altLang="zh-CN"/>
          </a:p>
        </p:txBody>
      </p:sp>
      <p:sp>
        <p:nvSpPr>
          <p:cNvPr id="3" name="内容占位符 2"/>
          <p:cNvSpPr>
            <a:spLocks noGrp="1"/>
          </p:cNvSpPr>
          <p:nvPr>
            <p:ph idx="1"/>
          </p:nvPr>
        </p:nvSpPr>
        <p:spPr/>
        <p:txBody>
          <a:bodyPr/>
          <a:p>
            <a:r>
              <a:rPr lang="en-US" altLang="zh-CN"/>
              <a:t>目标是什么？目标是得到姿态误差的一个微分方程：</a:t>
            </a:r>
            <a:endParaRPr lang="en-US" altLang="zh-CN"/>
          </a:p>
          <a:p>
            <a:pPr marL="0" indent="0">
              <a:buNone/>
            </a:pPr>
            <a:r>
              <a:rPr lang="en-US" altLang="zh-CN"/>
              <a:t> δ姿态的导数 = ……</a:t>
            </a:r>
            <a:endParaRPr lang="en-US" altLang="zh-CN"/>
          </a:p>
          <a:p>
            <a:pPr marL="514350" indent="-514350">
              <a:buAutoNum type="arabicPeriod"/>
            </a:pPr>
            <a:r>
              <a:rPr lang="en-US" altLang="zh-CN"/>
              <a:t>写出Cnb的导数 = Cnb × wnb×</a:t>
            </a:r>
            <a:endParaRPr lang="en-US" altLang="zh-CN"/>
          </a:p>
          <a:p>
            <a:pPr marL="514350" indent="-514350">
              <a:buAutoNum type="arabicPeriod"/>
            </a:pPr>
            <a:r>
              <a:rPr lang="en-US" altLang="zh-CN"/>
              <a:t>分解wnb 为 wib - win</a:t>
            </a:r>
            <a:endParaRPr lang="en-US" altLang="zh-CN"/>
          </a:p>
          <a:p>
            <a:pPr marL="514350" indent="-514350">
              <a:buAutoNum type="arabicPeriod"/>
            </a:pPr>
            <a:r>
              <a:rPr lang="en-US" altLang="zh-CN"/>
              <a:t>分别对Cnb， wib， win的真实值进行分析</a:t>
            </a:r>
            <a:endParaRPr lang="en-US" altLang="zh-CN"/>
          </a:p>
          <a:p>
            <a:pPr marL="514350" indent="-514350">
              <a:buAutoNum type="arabicPeriod"/>
            </a:pPr>
            <a:r>
              <a:rPr lang="en-US" altLang="zh-CN"/>
              <a:t>代入，化简。</a:t>
            </a:r>
            <a:endParaRPr lang="en-US" altLang="zh-CN"/>
          </a:p>
          <a:p>
            <a:r>
              <a:rPr lang="en-US" altLang="zh-CN"/>
              <a:t>结果是什么，我们中途把姿态误差用等效旋转矢量来表示了，结果就是 ： 该矢量的导数 = ……</a:t>
            </a:r>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请描述一下姿态误差微分方程的推导结果是什么？</a:t>
            </a:r>
            <a:endParaRPr lang="en-US" altLang="zh-CN"/>
          </a:p>
        </p:txBody>
      </p:sp>
      <p:sp>
        <p:nvSpPr>
          <p:cNvPr id="3" name="内容占位符 2"/>
          <p:cNvSpPr>
            <a:spLocks noGrp="1"/>
          </p:cNvSpPr>
          <p:nvPr>
            <p:ph idx="1"/>
          </p:nvPr>
        </p:nvSpPr>
        <p:spPr/>
        <p:txBody>
          <a:bodyPr/>
          <a:p>
            <a:r>
              <a:rPr lang="en-US" altLang="zh-CN"/>
              <a:t>用等效旋转矢量表示姿态误差</a:t>
            </a:r>
            <a:endParaRPr lang="en-US" altLang="zh-CN"/>
          </a:p>
          <a:p>
            <a:r>
              <a:rPr lang="en-US" altLang="zh-CN"/>
              <a:t>该矢量的导数 = 矢量 × （惯性系到导航系的角速度在n系下的投影） - n系投影下的角速度读数误差</a:t>
            </a:r>
            <a:endParaRPr lang="en-US" altLang="zh-CN"/>
          </a:p>
        </p:txBody>
      </p:sp>
      <p:pic>
        <p:nvPicPr>
          <p:cNvPr id="4" name="图片 3"/>
          <p:cNvPicPr>
            <a:picLocks noChangeAspect="1"/>
          </p:cNvPicPr>
          <p:nvPr/>
        </p:nvPicPr>
        <p:blipFill>
          <a:blip r:embed="rId1"/>
          <a:stretch>
            <a:fillRect/>
          </a:stretch>
        </p:blipFill>
        <p:spPr>
          <a:xfrm>
            <a:off x="3966845" y="4212590"/>
            <a:ext cx="3133725" cy="7810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请描述一下速度误差和位置误差的误差分析结果</a:t>
            </a:r>
            <a:endParaRPr lang="en-US" altLang="zh-CN"/>
          </a:p>
        </p:txBody>
      </p:sp>
      <p:sp>
        <p:nvSpPr>
          <p:cNvPr id="3" name="内容占位符 2"/>
          <p:cNvSpPr>
            <a:spLocks noGrp="1"/>
          </p:cNvSpPr>
          <p:nvPr>
            <p:ph idx="1"/>
          </p:nvPr>
        </p:nvSpPr>
        <p:spPr/>
        <p:txBody>
          <a:bodyPr/>
          <a:p>
            <a:r>
              <a:rPr lang="en-US" altLang="zh-CN"/>
              <a:t>速度误差：</a:t>
            </a:r>
            <a:endParaRPr lang="en-US" altLang="zh-CN"/>
          </a:p>
          <a:p>
            <a:r>
              <a:rPr lang="en-US" altLang="zh-CN"/>
              <a:t>n系下的速度误差的导数 = n系下加速度计的读数 × 姿态误差等效旋转矢量 + n系下的加速度计读数误差</a:t>
            </a:r>
            <a:endParaRPr lang="en-US" altLang="zh-CN"/>
          </a:p>
          <a:p>
            <a:endParaRPr lang="en-US" altLang="zh-CN"/>
          </a:p>
          <a:p>
            <a:endParaRPr lang="en-US" altLang="zh-CN"/>
          </a:p>
          <a:p>
            <a:endParaRPr lang="en-US" altLang="zh-CN"/>
          </a:p>
          <a:p>
            <a:r>
              <a:rPr lang="en-US" altLang="zh-CN"/>
              <a:t>位置误差：</a:t>
            </a:r>
            <a:endParaRPr lang="en-US" altLang="zh-CN"/>
          </a:p>
          <a:p>
            <a:endParaRPr lang="en-US" altLang="zh-CN"/>
          </a:p>
        </p:txBody>
      </p:sp>
      <p:pic>
        <p:nvPicPr>
          <p:cNvPr id="4" name="图片 3"/>
          <p:cNvPicPr>
            <a:picLocks noChangeAspect="1"/>
          </p:cNvPicPr>
          <p:nvPr/>
        </p:nvPicPr>
        <p:blipFill>
          <a:blip r:embed="rId1"/>
          <a:stretch>
            <a:fillRect/>
          </a:stretch>
        </p:blipFill>
        <p:spPr>
          <a:xfrm>
            <a:off x="3820795" y="3425190"/>
            <a:ext cx="4305300" cy="1152525"/>
          </a:xfrm>
          <a:prstGeom prst="rect">
            <a:avLst/>
          </a:prstGeom>
        </p:spPr>
      </p:pic>
      <p:pic>
        <p:nvPicPr>
          <p:cNvPr id="5" name="图片 4"/>
          <p:cNvPicPr>
            <a:picLocks noChangeAspect="1"/>
          </p:cNvPicPr>
          <p:nvPr/>
        </p:nvPicPr>
        <p:blipFill>
          <a:blip r:embed="rId2"/>
          <a:stretch>
            <a:fillRect/>
          </a:stretch>
        </p:blipFill>
        <p:spPr>
          <a:xfrm>
            <a:off x="4914265" y="5455285"/>
            <a:ext cx="1647825" cy="5619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地心纬度和地理维度有何不同</a:t>
            </a:r>
            <a:endParaRPr lang="en-US" altLang="zh-CN"/>
          </a:p>
        </p:txBody>
      </p:sp>
      <p:sp>
        <p:nvSpPr>
          <p:cNvPr id="3" name="内容占位符 2"/>
          <p:cNvSpPr>
            <a:spLocks noGrp="1"/>
          </p:cNvSpPr>
          <p:nvPr>
            <p:ph idx="1"/>
          </p:nvPr>
        </p:nvSpPr>
        <p:spPr/>
        <p:txBody>
          <a:bodyPr/>
          <a:p>
            <a:r>
              <a:rPr lang="en-US" altLang="zh-CN"/>
              <a:t>对应地心连线的是地心纬度</a:t>
            </a:r>
            <a:endParaRPr lang="en-US" altLang="zh-CN"/>
          </a:p>
          <a:p>
            <a:r>
              <a:rPr lang="en-US" altLang="zh-CN"/>
              <a:t>对应地表法线的是地理维度</a:t>
            </a:r>
            <a:endParaRPr lang="en-US" altLang="zh-CN"/>
          </a:p>
          <a:p>
            <a:endParaRPr lang="en-US" altLang="zh-CN"/>
          </a:p>
          <a:p>
            <a:r>
              <a:rPr lang="en-US" altLang="zh-CN"/>
              <a:t>我们用的是地理维度</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地球的椭球模型是怎样的</a:t>
            </a:r>
            <a:endParaRPr lang="en-US" altLang="zh-CN"/>
          </a:p>
        </p:txBody>
      </p:sp>
      <p:sp>
        <p:nvSpPr>
          <p:cNvPr id="3" name="内容占位符 2"/>
          <p:cNvSpPr>
            <a:spLocks noGrp="1"/>
          </p:cNvSpPr>
          <p:nvPr>
            <p:ph idx="1"/>
          </p:nvPr>
        </p:nvSpPr>
        <p:spPr/>
        <p:txBody>
          <a:bodyPr/>
          <a:p>
            <a:r>
              <a:rPr lang="en-US" altLang="zh-CN"/>
              <a:t>长轴a，名字叫Re</a:t>
            </a:r>
            <a:endParaRPr lang="en-US" altLang="zh-CN"/>
          </a:p>
          <a:p>
            <a:r>
              <a:rPr lang="en-US" altLang="zh-CN"/>
              <a:t>短轴b，名字叫Rp</a:t>
            </a:r>
            <a:endParaRPr lang="en-US" altLang="zh-CN"/>
          </a:p>
          <a:p>
            <a:r>
              <a:rPr lang="en-US" altLang="zh-CN"/>
              <a:t>c = sqrt(a*a - b*b)</a:t>
            </a:r>
            <a:endParaRPr lang="en-US" altLang="zh-CN"/>
          </a:p>
          <a:p>
            <a:r>
              <a:rPr lang="en-US" altLang="zh-CN"/>
              <a:t>e = c / a</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课程中、组合导航、可观性分析使用的简化坐标系，其解算方程和误差方程分别是什么？</a:t>
            </a:r>
            <a:endParaRPr lang="en-US" altLang="zh-CN"/>
          </a:p>
        </p:txBody>
      </p:sp>
      <p:sp>
        <p:nvSpPr>
          <p:cNvPr id="3" name="内容占位符 2"/>
          <p:cNvSpPr>
            <a:spLocks noGrp="1"/>
          </p:cNvSpPr>
          <p:nvPr>
            <p:ph idx="1"/>
          </p:nvPr>
        </p:nvSpPr>
        <p:spPr/>
        <p:txBody>
          <a:bodyPr>
            <a:normAutofit fontScale="90000" lnSpcReduction="10000"/>
          </a:bodyPr>
          <a:p>
            <a:r>
              <a:rPr lang="en-US" altLang="zh-CN"/>
              <a:t>解算方程：</a:t>
            </a:r>
            <a:endParaRPr lang="en-US" altLang="zh-CN"/>
          </a:p>
          <a:p>
            <a:pPr marL="514350" indent="-514350">
              <a:buAutoNum type="arabicPeriod"/>
            </a:pPr>
            <a:r>
              <a:rPr lang="en-US" altLang="zh-CN"/>
              <a:t>姿态的导数 = 姿态导数 右乘 角速度反对称（同VIO） - 地球自转角速度在n系下的投影的反对称 右乘 Cnb</a:t>
            </a:r>
            <a:endParaRPr lang="en-US" altLang="zh-CN"/>
          </a:p>
          <a:p>
            <a:pPr marL="514350" indent="-514350">
              <a:buAutoNum type="arabicPeriod"/>
            </a:pPr>
            <a:r>
              <a:rPr lang="en-US" altLang="zh-CN"/>
              <a:t>固定w系为n系，取局部笛卡尔的概念</a:t>
            </a:r>
            <a:endParaRPr lang="en-US" altLang="zh-CN"/>
          </a:p>
          <a:p>
            <a:pPr marL="514350" indent="-514350">
              <a:buAutoNum type="arabicPeriod"/>
            </a:pPr>
            <a:r>
              <a:rPr lang="en-US" altLang="zh-CN"/>
              <a:t>速度的导数 = Cwb 右乘 加速度读数 + 重力加速度在w系下投影</a:t>
            </a:r>
            <a:endParaRPr lang="en-US" altLang="zh-CN"/>
          </a:p>
          <a:p>
            <a:pPr marL="514350" indent="-514350">
              <a:buAutoNum type="arabicPeriod"/>
            </a:pPr>
            <a:r>
              <a:rPr lang="en-US" altLang="zh-CN"/>
              <a:t>位置的导数 = 速度</a:t>
            </a:r>
            <a:endParaRPr lang="en-US" altLang="zh-CN"/>
          </a:p>
          <a:p>
            <a:r>
              <a:rPr lang="en-US" altLang="zh-CN"/>
              <a:t>误差方程：</a:t>
            </a:r>
            <a:endParaRPr lang="en-US" altLang="zh-CN"/>
          </a:p>
          <a:p>
            <a:pPr marL="514350" indent="-514350">
              <a:buAutoNum type="arabicPeriod"/>
            </a:pPr>
            <a:r>
              <a:rPr lang="en-US" altLang="zh-CN"/>
              <a:t>偏差角的导数 = 偏差角 × 地球自转角速度在n系下描述 - 陀螺仪读数误差</a:t>
            </a:r>
            <a:endParaRPr lang="en-US" altLang="zh-CN"/>
          </a:p>
          <a:p>
            <a:pPr marL="514350" indent="-514350">
              <a:buAutoNum type="arabicPeriod"/>
            </a:pPr>
            <a:r>
              <a:rPr lang="en-US" altLang="zh-CN"/>
              <a:t>速度偏差的导数 = 世界系下的加速度读数 × 偏差角</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请简述完整的解算和简化的解算之间的差别</a:t>
            </a:r>
            <a:endParaRPr lang="en-US" altLang="zh-CN"/>
          </a:p>
        </p:txBody>
      </p:sp>
      <p:sp>
        <p:nvSpPr>
          <p:cNvPr id="3" name="内容占位符 2"/>
          <p:cNvSpPr>
            <a:spLocks noGrp="1"/>
          </p:cNvSpPr>
          <p:nvPr>
            <p:ph idx="1"/>
          </p:nvPr>
        </p:nvSpPr>
        <p:spPr/>
        <p:txBody>
          <a:bodyPr/>
          <a:p>
            <a:r>
              <a:rPr lang="en-US" altLang="zh-CN"/>
              <a:t>简化的解算：</a:t>
            </a:r>
            <a:endParaRPr lang="en-US" altLang="zh-CN"/>
          </a:p>
          <a:p>
            <a:pPr marL="514350" indent="-514350">
              <a:buAutoNum type="arabicPeriod"/>
            </a:pPr>
            <a:r>
              <a:rPr lang="en-US" altLang="zh-CN"/>
              <a:t>忽略了在地球表面运动带来的转动效应，即win = wie，去掉了wen</a:t>
            </a:r>
            <a:endParaRPr lang="en-US" altLang="zh-CN"/>
          </a:p>
          <a:p>
            <a:pPr marL="514350" indent="-514350">
              <a:buAutoNum type="arabicPeriod"/>
            </a:pPr>
            <a:r>
              <a:rPr lang="en-US" altLang="zh-CN"/>
              <a:t>忽略了加速度计的读数误差</a:t>
            </a:r>
            <a:endParaRPr lang="en-US" altLang="zh-CN"/>
          </a:p>
          <a:p>
            <a:pPr marL="514350" indent="-514350">
              <a:buAutoNum type="arabicPeriod"/>
            </a:pPr>
            <a:r>
              <a:rPr lang="en-US" altLang="zh-CN"/>
              <a:t>取了一个w系作为局部笛卡尔系</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Allan方差的学习要求是什么？</a:t>
            </a:r>
            <a:endParaRPr lang="en-US" altLang="zh-CN"/>
          </a:p>
        </p:txBody>
      </p:sp>
      <p:sp>
        <p:nvSpPr>
          <p:cNvPr id="3" name="内容占位符 2"/>
          <p:cNvSpPr>
            <a:spLocks noGrp="1"/>
          </p:cNvSpPr>
          <p:nvPr>
            <p:ph idx="1"/>
          </p:nvPr>
        </p:nvSpPr>
        <p:spPr/>
        <p:txBody>
          <a:bodyPr/>
          <a:p>
            <a:r>
              <a:rPr lang="zh-CN" altLang="en-US"/>
              <a:t>imu数据仿真程序地址： https://github.com/Aceinna/gnss-ins-sim</a:t>
            </a:r>
            <a:endParaRPr lang="zh-CN" altLang="en-US"/>
          </a:p>
          <a:p>
            <a:r>
              <a:rPr lang="zh-CN" altLang="en-US"/>
              <a:t>Allan方差分析代码地址： https://github.com/gaowenliang/imu_utils</a:t>
            </a:r>
            <a:endParaRPr lang="zh-CN" altLang="en-US"/>
          </a:p>
          <a:p>
            <a:r>
              <a:rPr lang="zh-CN" altLang="en-US"/>
              <a:t>作业1：仿真imu数据，并用Allan方差进行分析。</a:t>
            </a:r>
            <a:endParaRPr lang="zh-CN" altLang="en-US"/>
          </a:p>
          <a:p>
            <a:endParaRPr lang="zh-CN" altLang="en-US"/>
          </a:p>
          <a:p>
            <a:endParaRPr lang="zh-CN" altLang="en-US"/>
          </a:p>
          <a:p>
            <a:r>
              <a:rPr lang="en-US" altLang="zh-CN"/>
              <a:t>学习要求：会得到仿真数据，会运行Allan方差分析，即可，不必深究。</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惯性器件都有哪些误差需要考虑？</a:t>
            </a:r>
            <a:endParaRPr lang="en-US" altLang="zh-CN"/>
          </a:p>
        </p:txBody>
      </p:sp>
      <p:sp>
        <p:nvSpPr>
          <p:cNvPr id="3" name="内容占位符 2"/>
          <p:cNvSpPr>
            <a:spLocks noGrp="1"/>
          </p:cNvSpPr>
          <p:nvPr>
            <p:ph idx="1"/>
          </p:nvPr>
        </p:nvSpPr>
        <p:spPr/>
        <p:txBody>
          <a:bodyPr/>
          <a:p>
            <a:pPr marL="514350" indent="-514350">
              <a:buAutoNum type="arabicPeriod"/>
            </a:pPr>
            <a:r>
              <a:rPr lang="en-US" altLang="zh-CN"/>
              <a:t>零位</a:t>
            </a:r>
            <a:endParaRPr lang="en-US" altLang="zh-CN"/>
          </a:p>
          <a:p>
            <a:pPr marL="514350" indent="-514350">
              <a:buAutoNum type="arabicPeriod"/>
            </a:pPr>
            <a:r>
              <a:rPr lang="en-US" altLang="zh-CN"/>
              <a:t>刻度系数误差</a:t>
            </a:r>
            <a:endParaRPr lang="en-US" altLang="zh-CN"/>
          </a:p>
          <a:p>
            <a:pPr marL="514350" indent="-514350">
              <a:buAutoNum type="arabicPeriod"/>
            </a:pPr>
            <a:r>
              <a:rPr lang="en-US" altLang="zh-CN"/>
              <a:t>安装误差</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对于惯性器件的零偏，用什么思路解决？</a:t>
            </a:r>
            <a:endParaRPr lang="en-US" altLang="zh-CN"/>
          </a:p>
        </p:txBody>
      </p:sp>
      <p:sp>
        <p:nvSpPr>
          <p:cNvPr id="3" name="内容占位符 2"/>
          <p:cNvSpPr>
            <a:spLocks noGrp="1"/>
          </p:cNvSpPr>
          <p:nvPr>
            <p:ph idx="1"/>
          </p:nvPr>
        </p:nvSpPr>
        <p:spPr/>
        <p:txBody>
          <a:bodyPr/>
          <a:p>
            <a:r>
              <a:rPr lang="en-US" altLang="zh-CN"/>
              <a:t>虽然零偏不是固定不变的，但是它的变化比较缓慢</a:t>
            </a:r>
            <a:endParaRPr lang="en-US" altLang="zh-CN"/>
          </a:p>
          <a:p>
            <a:r>
              <a:rPr lang="en-US" altLang="zh-CN"/>
              <a:t>我们可以认为在一段时间内，零偏是一个常值</a:t>
            </a:r>
            <a:endParaRPr lang="en-US" altLang="zh-CN"/>
          </a:p>
          <a:p>
            <a:r>
              <a:rPr lang="en-US" altLang="zh-CN"/>
              <a:t>这个假设有多大的误差，完全取决于时间有多长，以及惯性器件的质量有多好</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对于刻度系数误差，如何解决</a:t>
            </a:r>
            <a:endParaRPr lang="en-US" altLang="zh-CN"/>
          </a:p>
        </p:txBody>
      </p:sp>
      <p:sp>
        <p:nvSpPr>
          <p:cNvPr id="3" name="内容占位符 2"/>
          <p:cNvSpPr>
            <a:spLocks noGrp="1"/>
          </p:cNvSpPr>
          <p:nvPr>
            <p:ph idx="1"/>
          </p:nvPr>
        </p:nvSpPr>
        <p:spPr/>
        <p:txBody>
          <a:bodyPr/>
          <a:p>
            <a:r>
              <a:rPr lang="en-US" altLang="zh-CN"/>
              <a:t>通常是当做一个线性模型（对角矩阵）来解决</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对于安装误差，用什么来解决？</a:t>
            </a:r>
            <a:endParaRPr lang="en-US" altLang="zh-CN"/>
          </a:p>
        </p:txBody>
      </p:sp>
      <p:sp>
        <p:nvSpPr>
          <p:cNvPr id="3" name="内容占位符 2"/>
          <p:cNvSpPr>
            <a:spLocks noGrp="1"/>
          </p:cNvSpPr>
          <p:nvPr>
            <p:ph idx="1"/>
          </p:nvPr>
        </p:nvSpPr>
        <p:spPr>
          <a:xfrm>
            <a:off x="838200" y="1825625"/>
            <a:ext cx="10515600" cy="4351338"/>
          </a:xfrm>
        </p:spPr>
        <p:txBody>
          <a:bodyPr/>
          <a:p>
            <a:r>
              <a:rPr lang="en-US" altLang="zh-CN"/>
              <a:t>但是这个我理解得不太好</a:t>
            </a:r>
            <a:endParaRPr lang="en-US" altLang="zh-CN"/>
          </a:p>
        </p:txBody>
      </p:sp>
      <p:pic>
        <p:nvPicPr>
          <p:cNvPr id="5" name="图片 4"/>
          <p:cNvPicPr>
            <a:picLocks noChangeAspect="1"/>
          </p:cNvPicPr>
          <p:nvPr/>
        </p:nvPicPr>
        <p:blipFill>
          <a:blip r:embed="rId1"/>
          <a:stretch>
            <a:fillRect/>
          </a:stretch>
        </p:blipFill>
        <p:spPr>
          <a:xfrm>
            <a:off x="953770" y="2444115"/>
            <a:ext cx="7686675" cy="39624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4340</Words>
  <Application>WPS 演示</Application>
  <PresentationFormat>宽屏</PresentationFormat>
  <Paragraphs>315</Paragraphs>
  <Slides>49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Arial</vt:lpstr>
      <vt:lpstr>宋体</vt:lpstr>
      <vt:lpstr>Wingdings</vt:lpstr>
      <vt:lpstr>DejaVu Sans</vt:lpstr>
      <vt:lpstr>Calibri Light</vt:lpstr>
      <vt:lpstr>文泉驿微米黑</vt:lpstr>
      <vt:lpstr>Calibri</vt:lpstr>
      <vt:lpstr>微软雅黑</vt:lpstr>
      <vt:lpstr>宋体</vt:lpstr>
      <vt:lpstr>Arial Unicode MS</vt:lpstr>
      <vt:lpstr>文泉驿正黑</vt:lpstr>
      <vt:lpstr>Office 主题</vt:lpstr>
      <vt:lpstr>3-惯性导航-清单</vt:lpstr>
      <vt:lpstr>惯性器件有哪些误差种类？</vt:lpstr>
      <vt:lpstr>Allan方差标定的思路是什么？</vt:lpstr>
      <vt:lpstr>实际采样的时候，频率其实是不变的。但Allan方差要求采样多个频率，怎么办？</vt:lpstr>
      <vt:lpstr>Allan方差的学习要求是什么？</vt:lpstr>
      <vt:lpstr>惯性器件都有哪些误差需要考虑？</vt:lpstr>
      <vt:lpstr>对于惯性器件的零偏，用什么思路解决？</vt:lpstr>
      <vt:lpstr>对于刻度系数误差，如何解决</vt:lpstr>
      <vt:lpstr>对于安装误差，用什么来解决？</vt:lpstr>
      <vt:lpstr>PowerPoint 演示文稿</vt:lpstr>
      <vt:lpstr>最后的内参标定公式是什么？</vt:lpstr>
      <vt:lpstr>请你简述分立级标定加速度计的方案</vt:lpstr>
      <vt:lpstr>陀螺仪的分立级标定在哪些方面不同于加速度计的分立级标定？</vt:lpstr>
      <vt:lpstr>陀螺仪的标定怎么解决地球自转角速度的问题呢？</vt:lpstr>
      <vt:lpstr>分立级标定-如何用解析法标定刻度系数误差和安装误差？</vt:lpstr>
      <vt:lpstr>分立级标定-如何标定陀螺仪的零偏？</vt:lpstr>
      <vt:lpstr>PowerPoint 演示文稿</vt:lpstr>
      <vt:lpstr>半系统级标定IMU是怎样的思路？</vt:lpstr>
      <vt:lpstr>请用自己的话说一下可观性分析的重要性</vt:lpstr>
      <vt:lpstr>半系统级标定怎样消除掉两个误差项？</vt:lpstr>
      <vt:lpstr>请简单说一下，三种标定方法的优缺点</vt:lpstr>
      <vt:lpstr>为什么系统级标定只适用于高精度惯导？</vt:lpstr>
      <vt:lpstr>关于器件温补，说一下思路</vt:lpstr>
      <vt:lpstr>为什么温度补偿那么难？</vt:lpstr>
      <vt:lpstr>导航姿态解算需不需要引入地球模型？</vt:lpstr>
      <vt:lpstr>四元数乘法是怎么定义的？</vt:lpstr>
      <vt:lpstr>四元数的左算子和右算子是怎么定义的？</vt:lpstr>
      <vt:lpstr>什么是共轭四元数？有哪些性质</vt:lpstr>
      <vt:lpstr>旋转矩阵和四元数变换一个向量的不同</vt:lpstr>
      <vt:lpstr>旋转矩阵的微分，四元数微分的不同</vt:lpstr>
      <vt:lpstr>姿态更新：旋转矩阵和四元数分别是什么形式？</vt:lpstr>
      <vt:lpstr>等效旋转矢量的近似微分方程是什么形式？</vt:lpstr>
      <vt:lpstr>实际工程操作中，怎样求得等效旋转矢量？</vt:lpstr>
      <vt:lpstr>惯性系i、地理系e、导航系n、载体系b各是什么意思？如何转换？imu测量的直接输出对应什么值？</vt:lpstr>
      <vt:lpstr>表示导航系n和惯性系i的相对旋转的角速度是怎样的？</vt:lpstr>
      <vt:lpstr>那么，在考虑导航系和惯性系相对旋转的情况下，如何更新姿态？</vt:lpstr>
      <vt:lpstr>四阶龙格库塔方法没提，为什么？</vt:lpstr>
      <vt:lpstr>简述一下速度解算和位置解算的方法</vt:lpstr>
      <vt:lpstr>对于惯性导航误差分析，要掌握到什么程度？</vt:lpstr>
      <vt:lpstr>精确地说，IMU的直接测量结果是谁绕谁的角速度，又是在哪个坐标系下的投影？</vt:lpstr>
      <vt:lpstr>误差方程推导的方法套路是什么</vt:lpstr>
      <vt:lpstr>Cnb的真实值与理想值之间的关系是怎么定义的？</vt:lpstr>
      <vt:lpstr>请试着回忆并简述姿态误差是怎么推导的？</vt:lpstr>
      <vt:lpstr>请描述一下姿态误差微分方程的推导结果是什么？</vt:lpstr>
      <vt:lpstr>请描述一下速度误差和位置误差的误差分析结果</vt:lpstr>
      <vt:lpstr>地心纬度和地理维度有何不同</vt:lpstr>
      <vt:lpstr>地球的椭球模型是怎样的</vt:lpstr>
      <vt:lpstr>课程中、组合导航、可观性分析使用的简化坐标系，其解算方程和误差方程分别是什么？</vt:lpstr>
      <vt:lpstr>请简述完整的解算和简化的解算之间的差别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明了个博</cp:lastModifiedBy>
  <cp:revision>50</cp:revision>
  <dcterms:created xsi:type="dcterms:W3CDTF">2021-04-10T10:14:14Z</dcterms:created>
  <dcterms:modified xsi:type="dcterms:W3CDTF">2021-04-10T10:14:14Z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2052-11.1.0.9505</vt:lpwstr>
  </property>
</Properties>
</file>