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58" r:id="rId4"/>
    <p:sldId id="260" r:id="rId5"/>
    <p:sldId id="262" r:id="rId6"/>
    <p:sldId id="267" r:id="rId7"/>
    <p:sldId id="352" r:id="rId8"/>
    <p:sldId id="266" r:id="rId9"/>
    <p:sldId id="269" r:id="rId10"/>
    <p:sldId id="273" r:id="rId11"/>
    <p:sldId id="275" r:id="rId12"/>
    <p:sldId id="277" r:id="rId13"/>
    <p:sldId id="279" r:id="rId14"/>
    <p:sldId id="281" r:id="rId15"/>
    <p:sldId id="283" r:id="rId16"/>
    <p:sldId id="285" r:id="rId17"/>
    <p:sldId id="287" r:id="rId18"/>
    <p:sldId id="289" r:id="rId19"/>
    <p:sldId id="290" r:id="rId20"/>
    <p:sldId id="291" r:id="rId21"/>
    <p:sldId id="293" r:id="rId22"/>
    <p:sldId id="294" r:id="rId23"/>
    <p:sldId id="295" r:id="rId24"/>
    <p:sldId id="353" r:id="rId25"/>
    <p:sldId id="354" r:id="rId26"/>
    <p:sldId id="355" r:id="rId27"/>
    <p:sldId id="356" r:id="rId28"/>
    <p:sldId id="357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状态估计 - 问答清单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独立性和不相关性，你能说清楚吗？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独立性p(xy) = p(x)p(y)</a:t>
            </a:r>
          </a:p>
          <a:p>
            <a:r>
              <a:rPr lang="en-US" altLang="zh-CN"/>
              <a:t>不相关性E[xy</a:t>
            </a:r>
            <a:r>
              <a:rPr lang="en-US" altLang="zh-CN" baseline="30000"/>
              <a:t>T</a:t>
            </a:r>
            <a:r>
              <a:rPr lang="en-US" altLang="zh-CN"/>
              <a:t>] = E[x] E[y]</a:t>
            </a:r>
            <a:r>
              <a:rPr lang="en-US" altLang="zh-CN" baseline="30000"/>
              <a:t>T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物理意义上讲，独立表示两者没有关系，不相关性表示两者没有线性关系（不代表没有其他关系）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独立一定不相关，不相关不一定独立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对于高斯分布，两者等价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什么是归一化积？</a:t>
            </a:r>
            <a:r>
              <a:rPr lang="en-US" altLang="en-US"/>
              <a:t>为什么可用于状态估计？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9880"/>
            <a:ext cx="10515600" cy="4597400"/>
          </a:xfrm>
        </p:spPr>
        <p:txBody>
          <a:bodyPr/>
          <a:lstStyle/>
          <a:p>
            <a:r>
              <a:rPr lang="en-US" altLang="zh-CN"/>
              <a:t>它的重大物理意义就是多个分布的融合！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665"/>
            <a:ext cx="10847070" cy="4309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关于香农信息，你能想到什么？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定义是什么？-ln[p(x)]？错了，是-E[ln p(x)]。概率密度</a:t>
            </a:r>
            <a:r>
              <a:rPr lang="zh-CN" altLang="en-US"/>
              <a:t>的</a:t>
            </a:r>
            <a:r>
              <a:rPr lang="en-US" altLang="zh-CN"/>
              <a:t>对数函数的负期望，也叫负熵</a:t>
            </a:r>
          </a:p>
          <a:p>
            <a:r>
              <a:rPr lang="en-US" altLang="zh-CN"/>
              <a:t>用来干什么的？用来描述分布的混乱情况。越混乱，负熵越大。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关于马氏距离，你有哪些理解？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给出一个自己的定义，哈哈。马氏距离就是随机变量x距离其分布中心的一个一维距离值</a:t>
            </a:r>
          </a:p>
          <a:p>
            <a:r>
              <a:rPr lang="en-US" altLang="zh-CN"/>
              <a:t>它的具体形式是随机变量x去中心化，然后行乘列变成一维。当然，要以信息矩阵为其权重。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关于协方差矩阵，能想到哪些性质？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半正定对称矩阵</a:t>
            </a:r>
          </a:p>
          <a:p>
            <a:r>
              <a:rPr lang="en-US" altLang="zh-CN"/>
              <a:t>其形式通常为椭圆形或者椭球形，背后是标准正态分布的线性变换。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高斯推断：联合分布的边缘化有哪些要点？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en-US"/>
              <a:t>结论是什么？</a:t>
            </a:r>
          </a:p>
          <a:p>
            <a:pPr marL="514350" indent="-514350">
              <a:buAutoNum type="arabicPeriod"/>
            </a:pPr>
            <a:r>
              <a:rPr lang="en-US" altLang="en-US"/>
              <a:t>是怎么推出来的？</a:t>
            </a:r>
          </a:p>
          <a:p>
            <a:pPr marL="514350" indent="-514350">
              <a:buAutoNum type="arabicPeriod"/>
            </a:pPr>
            <a:r>
              <a:rPr lang="en-US" altLang="en-US"/>
              <a:t>关于舒尔补，如何记忆？</a:t>
            </a:r>
          </a:p>
          <a:p>
            <a:pPr marL="0" indent="0">
              <a:buNone/>
            </a:pPr>
            <a:r>
              <a:rPr lang="en-US" altLang="en-US"/>
              <a:t>舒尔补一定要学会自己推导和背诵</a:t>
            </a: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高斯分布的独立性和不相关性有什么关系？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结论 ： 两者是等价的</a:t>
            </a:r>
          </a:p>
          <a:p>
            <a:r>
              <a:rPr lang="en-US" altLang="zh-CN"/>
              <a:t>一般意义是：</a:t>
            </a:r>
          </a:p>
          <a:p>
            <a:pPr marL="0" indent="0">
              <a:buNone/>
            </a:pPr>
            <a:r>
              <a:rPr lang="en-US" altLang="zh-CN"/>
              <a:t>独立表示两个概率分布没有任何关系</a:t>
            </a:r>
          </a:p>
          <a:p>
            <a:pPr marL="0" indent="0">
              <a:buNone/>
            </a:pPr>
            <a:r>
              <a:rPr lang="en-US" altLang="zh-CN"/>
              <a:t>不相关表示两个概率分布不存在线性关系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高斯分布的归一化积结果是什么？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意义就是两个高斯分布融合</a:t>
            </a:r>
          </a:p>
          <a:p>
            <a:r>
              <a:rPr lang="en-US" altLang="zh-CN"/>
              <a:t>协方差矩阵方面：是信息矩阵相加</a:t>
            </a:r>
          </a:p>
          <a:p>
            <a:r>
              <a:rPr lang="en-US" altLang="zh-CN"/>
              <a:t>均值方面：是加权均值相加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高斯分布线性化的结果是什么？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太简单了，哈哈哈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SMW公式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两个乾坤大挪移公式：</a:t>
            </a:r>
          </a:p>
          <a:p>
            <a:r>
              <a:rPr lang="en-US" altLang="zh-CN"/>
              <a:t>(D + CAB)</a:t>
            </a:r>
            <a:r>
              <a:rPr lang="en-US" altLang="zh-CN" baseline="30000"/>
              <a:t>-1</a:t>
            </a:r>
            <a:r>
              <a:rPr lang="en-US" altLang="zh-CN"/>
              <a:t> = D</a:t>
            </a:r>
            <a:r>
              <a:rPr lang="en-US" altLang="zh-CN" baseline="30000"/>
              <a:t>-1</a:t>
            </a:r>
            <a:r>
              <a:rPr lang="en-US" altLang="zh-CN"/>
              <a:t> - D</a:t>
            </a:r>
            <a:r>
              <a:rPr lang="en-US" altLang="zh-CN" baseline="30000"/>
              <a:t>-1</a:t>
            </a:r>
            <a:r>
              <a:rPr lang="en-US" altLang="zh-CN"/>
              <a:t>C(A</a:t>
            </a:r>
            <a:r>
              <a:rPr lang="en-US" altLang="zh-CN" baseline="30000"/>
              <a:t>-1</a:t>
            </a:r>
            <a:r>
              <a:rPr lang="en-US" altLang="zh-CN"/>
              <a:t>+BD</a:t>
            </a:r>
            <a:r>
              <a:rPr lang="en-US" altLang="zh-CN" baseline="30000"/>
              <a:t>-1</a:t>
            </a:r>
            <a:r>
              <a:rPr lang="en-US" altLang="zh-CN"/>
              <a:t>C)</a:t>
            </a:r>
            <a:r>
              <a:rPr lang="en-US" altLang="zh-CN" baseline="30000"/>
              <a:t>-1</a:t>
            </a:r>
            <a:r>
              <a:rPr lang="en-US" altLang="zh-CN"/>
              <a:t>BD</a:t>
            </a:r>
            <a:r>
              <a:rPr lang="en-US" altLang="zh-CN" baseline="30000"/>
              <a:t>-1</a:t>
            </a:r>
          </a:p>
          <a:p>
            <a:r>
              <a:rPr lang="en-US" altLang="zh-CN">
                <a:sym typeface="+mn-ea"/>
              </a:rPr>
              <a:t>(D + CAB)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CA = D</a:t>
            </a:r>
            <a:r>
              <a:rPr lang="en-US" altLang="en-US" baseline="30000">
                <a:sym typeface="+mn-ea"/>
              </a:rPr>
              <a:t>-1</a:t>
            </a:r>
            <a:r>
              <a:rPr lang="en-US" altLang="en-US">
                <a:sym typeface="+mn-ea"/>
              </a:rPr>
              <a:t>C(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+BD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C</a:t>
            </a:r>
            <a:r>
              <a:rPr lang="en-US" altLang="en-US">
                <a:sym typeface="+mn-ea"/>
              </a:rPr>
              <a:t>)</a:t>
            </a:r>
            <a:r>
              <a:rPr lang="en-US" altLang="en-US" baseline="30000">
                <a:sym typeface="+mn-ea"/>
              </a:rPr>
              <a:t>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060"/>
            <a:ext cx="10515600" cy="1325563"/>
          </a:xfrm>
        </p:spPr>
        <p:txBody>
          <a:bodyPr/>
          <a:lstStyle/>
          <a:p>
            <a:r>
              <a:rPr lang="en-US" altLang="zh-CN"/>
              <a:t>第一章 概率论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2860"/>
            <a:ext cx="10515600" cy="5416550"/>
          </a:xfrm>
        </p:spPr>
        <p:txBody>
          <a:bodyPr>
            <a:normAutofit fontScale="65000" lnSpcReduction="20000"/>
          </a:bodyPr>
          <a:lstStyle/>
          <a:p>
            <a:r>
              <a:rPr lang="en-US" altLang="zh-CN">
                <a:sym typeface="+mn-ea"/>
              </a:rPr>
              <a:t>状态估计是干什么用的？</a:t>
            </a:r>
          </a:p>
          <a:p>
            <a:r>
              <a:rPr lang="en-US" altLang="zh-CN">
                <a:sym typeface="+mn-ea"/>
              </a:rPr>
              <a:t>状态估计为啥跟概率论扯上了关系？</a:t>
            </a:r>
          </a:p>
          <a:p>
            <a:r>
              <a:rPr lang="en-US" altLang="zh-CN">
                <a:sym typeface="+mn-ea"/>
              </a:rPr>
              <a:t>小插曲：如何用数学来研究现实问题？</a:t>
            </a:r>
          </a:p>
          <a:p>
            <a:r>
              <a:rPr lang="en-US" altLang="zh-CN">
                <a:sym typeface="+mn-ea"/>
              </a:rPr>
              <a:t>贝叶斯公式是怎么用在状态估计中的？</a:t>
            </a:r>
          </a:p>
          <a:p>
            <a:r>
              <a:rPr lang="zh-CN" altLang="en-US"/>
              <a:t>贝叶斯公式的分母有几种变式？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矩是啥？</a:t>
            </a:r>
          </a:p>
          <a:p>
            <a:r>
              <a:rPr lang="en-US" altLang="zh-CN">
                <a:sym typeface="+mn-ea"/>
              </a:rPr>
              <a:t>期望和方差的数学定义和样本求法有啥区别？</a:t>
            </a:r>
          </a:p>
          <a:p>
            <a:r>
              <a:rPr lang="en-US" altLang="zh-CN">
                <a:sym typeface="+mn-ea"/>
              </a:rPr>
              <a:t>独立性和不相关性，你能说清楚吗？</a:t>
            </a:r>
          </a:p>
          <a:p>
            <a:r>
              <a:rPr lang="en-US" altLang="zh-CN">
                <a:sym typeface="+mn-ea"/>
              </a:rPr>
              <a:t>什么是归一化积？为什么可用于状态估计？</a:t>
            </a:r>
          </a:p>
          <a:p>
            <a:r>
              <a:rPr lang="en-US" altLang="zh-CN">
                <a:sym typeface="+mn-ea"/>
              </a:rPr>
              <a:t>关于香农信息，你能想到什么？</a:t>
            </a:r>
          </a:p>
          <a:p>
            <a:r>
              <a:rPr lang="en-US" altLang="zh-CN">
                <a:sym typeface="+mn-ea"/>
              </a:rPr>
              <a:t>关于马氏距离，你有哪些理解？</a:t>
            </a:r>
          </a:p>
          <a:p>
            <a:r>
              <a:rPr lang="en-US" altLang="zh-CN">
                <a:sym typeface="+mn-ea"/>
              </a:rPr>
              <a:t>关于协方差矩阵，能想到哪些性质？</a:t>
            </a:r>
          </a:p>
          <a:p>
            <a:r>
              <a:rPr lang="en-US" altLang="zh-CN">
                <a:sym typeface="+mn-ea"/>
              </a:rPr>
              <a:t>高斯推断：联合分布的边缘化有哪些要点？</a:t>
            </a:r>
          </a:p>
          <a:p>
            <a:r>
              <a:rPr lang="en-US" altLang="zh-CN">
                <a:sym typeface="+mn-ea"/>
              </a:rPr>
              <a:t>高斯分布的独立性和不相关性有什么关系？</a:t>
            </a:r>
          </a:p>
          <a:p>
            <a:r>
              <a:rPr lang="en-US" altLang="zh-CN">
                <a:sym typeface="+mn-ea"/>
              </a:rPr>
              <a:t>高斯分布的归一化积结果是什么？</a:t>
            </a:r>
          </a:p>
          <a:p>
            <a:r>
              <a:rPr lang="en-US" altLang="zh-CN">
                <a:sym typeface="+mn-ea"/>
              </a:rPr>
              <a:t>SMW公式</a:t>
            </a:r>
          </a:p>
          <a:p>
            <a:r>
              <a:rPr lang="en-US" altLang="zh-CN">
                <a:sym typeface="+mn-ea"/>
              </a:rPr>
              <a:t>高斯分布的非线性变换，结果是啥？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高斯分布的非线性变换，结果是啥？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均值，函数值</a:t>
            </a:r>
          </a:p>
          <a:p>
            <a:r>
              <a:rPr lang="en-US" altLang="zh-CN"/>
              <a:t>方差：传递协方差 + 观测协方差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495"/>
            <a:ext cx="10515600" cy="1325563"/>
          </a:xfrm>
        </p:spPr>
        <p:txBody>
          <a:bodyPr/>
          <a:lstStyle/>
          <a:p>
            <a:r>
              <a:rPr lang="en-US" altLang="zh-CN"/>
              <a:t>第二章 线性高斯系统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5720"/>
            <a:ext cx="10515600" cy="5454015"/>
          </a:xfrm>
        </p:spPr>
        <p:txBody>
          <a:bodyPr>
            <a:normAutofit fontScale="75000" lnSpcReduction="20000"/>
          </a:bodyPr>
          <a:lstStyle/>
          <a:p>
            <a:r>
              <a:rPr lang="en-US" altLang="zh-CN">
                <a:sym typeface="+mn-ea"/>
              </a:rPr>
              <a:t>最基本的是：问题是怎么定义的？</a:t>
            </a:r>
          </a:p>
          <a:p>
            <a:r>
              <a:rPr lang="en-US" altLang="zh-CN">
                <a:sym typeface="+mn-ea"/>
              </a:rPr>
              <a:t>解决批量LG系统的方法有哪两种？</a:t>
            </a:r>
          </a:p>
          <a:p>
            <a:r>
              <a:rPr lang="en-US" altLang="zh-CN">
                <a:sym typeface="+mn-ea"/>
              </a:rPr>
              <a:t>小插曲：二次型求导的分子布局和分母布局</a:t>
            </a:r>
          </a:p>
          <a:p>
            <a:r>
              <a:rPr lang="en-US" altLang="zh-CN">
                <a:sym typeface="+mn-ea"/>
              </a:rPr>
              <a:t>如何看待LG系统的MAP和贝叶斯推断的结果？</a:t>
            </a:r>
          </a:p>
          <a:p>
            <a:r>
              <a:rPr lang="en-US" altLang="zh-CN">
                <a:sym typeface="+mn-ea"/>
              </a:rPr>
              <a:t>对于系统的能观性，如何检索思考？</a:t>
            </a:r>
          </a:p>
          <a:p>
            <a:r>
              <a:rPr lang="en-US" altLang="zh-CN">
                <a:sym typeface="+mn-ea"/>
              </a:rPr>
              <a:t>MAP估计的协方差是什么？</a:t>
            </a:r>
          </a:p>
          <a:p>
            <a:r>
              <a:rPr lang="en-US" altLang="zh-CN">
                <a:sym typeface="+mn-ea"/>
              </a:rPr>
              <a:t>递归平滑算法的使命是什么？</a:t>
            </a:r>
          </a:p>
          <a:p>
            <a:r>
              <a:rPr lang="en-US" altLang="zh-CN">
                <a:sym typeface="+mn-ea"/>
              </a:rPr>
              <a:t>递归平滑算法的方法和步骤是怎样的？</a:t>
            </a:r>
          </a:p>
          <a:p>
            <a:r>
              <a:rPr lang="en-US" altLang="zh-CN">
                <a:sym typeface="+mn-ea"/>
              </a:rPr>
              <a:t>我一直说要背的卡尔曼增益三公式，是什么？</a:t>
            </a:r>
          </a:p>
          <a:p>
            <a:r>
              <a:rPr lang="en-US" altLang="zh-CN">
                <a:sym typeface="+mn-ea"/>
              </a:rPr>
              <a:t>如何理解卡尔曼</a:t>
            </a:r>
            <a:r>
              <a:rPr lang="" altLang="en-US">
                <a:sym typeface="+mn-ea"/>
              </a:rPr>
              <a:t>滤波</a:t>
            </a:r>
            <a:r>
              <a:rPr lang="en-US" altLang="zh-CN">
                <a:sym typeface="+mn-ea"/>
              </a:rPr>
              <a:t>的数学本质？</a:t>
            </a:r>
          </a:p>
          <a:p>
            <a:r>
              <a:rPr lang="en-US" altLang="zh-CN">
                <a:sym typeface="+mn-ea"/>
              </a:rPr>
              <a:t>卡尔曼增益后验均值和方差的更新是什么形式？</a:t>
            </a:r>
          </a:p>
          <a:p>
            <a:r>
              <a:rPr lang="en-US" altLang="zh-CN">
                <a:sym typeface="+mn-ea"/>
              </a:rPr>
              <a:t>不带卡尔曼增益K的卡尔曼滤波是什么形式？</a:t>
            </a:r>
          </a:p>
          <a:p>
            <a:r>
              <a:rPr lang="en-US" altLang="zh-CN">
                <a:sym typeface="+mn-ea"/>
              </a:rPr>
              <a:t>老问题：带卡尔曼增益的经典形式是什么？</a:t>
            </a:r>
          </a:p>
          <a:p>
            <a:r>
              <a:rPr lang="en-US" altLang="zh-CN">
                <a:sym typeface="+mn-ea"/>
              </a:rPr>
              <a:t>如何通过MAP来推导得出卡尔曼滤波？</a:t>
            </a:r>
          </a:p>
          <a:p>
            <a:r>
              <a:rPr lang="en-US" altLang="zh-CN">
                <a:sym typeface="+mn-ea"/>
              </a:rPr>
              <a:t>如何通过贝叶斯推断得到卡尔曼滤波？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zh-CN"/>
              <a:t>最基本的是：问题是怎么定义的？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altLang="zh-CN"/>
              <a:t>白话：</a:t>
            </a:r>
          </a:p>
          <a:p>
            <a:pPr marL="514350" indent="-514350">
              <a:buAutoNum type="arabicPeriod"/>
            </a:pPr>
            <a:r>
              <a:rPr lang="en-US" altLang="zh-CN"/>
              <a:t>某时刻系统的状态 = 上一时刻的状态乘以转移矩阵 + 控制量 + 控制噪声</a:t>
            </a:r>
          </a:p>
          <a:p>
            <a:pPr marL="514350" indent="-514350">
              <a:buAutoNum type="arabicPeriod"/>
            </a:pPr>
            <a:r>
              <a:rPr lang="en-US" altLang="zh-CN"/>
              <a:t>该时刻的观测量 = 该时刻的状态乘以观测矩阵 + 观测噪声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3385820"/>
            <a:ext cx="7369810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解决批量LG系统的方法有哪两种？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 - 最大后验估计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手推一遍：</a:t>
            </a:r>
          </a:p>
          <a:p>
            <a:pPr marL="0" indent="0">
              <a:buNone/>
            </a:pPr>
            <a:r>
              <a:rPr lang="en-US" altLang="en-US"/>
              <a:t>问题建模→贝叶斯换序→因式分解→高斯分布→提升形式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贝叶斯推断 - 高斯推断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en-US"/>
              <a:t>预测和观测分别提升形式→写出联合分布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BA5A2-4712-4991-BB62-48C4497E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小插曲：贝叶斯公式有什么心得？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C70E7-651C-40EF-80FE-E3EAE526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贝叶斯公式用来换序：交换“</a:t>
            </a:r>
            <a:r>
              <a:rPr lang="en-US" altLang="zh-CN"/>
              <a:t>|</a:t>
            </a:r>
            <a:r>
              <a:rPr lang="zh-CN" altLang="en-US"/>
              <a:t>”两边的变量</a:t>
            </a:r>
            <a:endParaRPr lang="en-US" altLang="zh-CN"/>
          </a:p>
          <a:p>
            <a:r>
              <a:rPr lang="zh-CN" altLang="en-US"/>
              <a:t>如果除了要交换的量，还有其它量，则可以先把其他量删掉，后面再补上。</a:t>
            </a:r>
            <a:endParaRPr lang="en-US" altLang="zh-CN"/>
          </a:p>
          <a:p>
            <a:r>
              <a:rPr lang="zh-CN" altLang="en-US"/>
              <a:t>例如，对于</a:t>
            </a:r>
            <a:r>
              <a:rPr lang="en-US" altLang="zh-CN"/>
              <a:t>p(x|v,y)</a:t>
            </a:r>
            <a:r>
              <a:rPr lang="zh-CN" altLang="en-US"/>
              <a:t>，我们要交换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的顺序，则可以先把</a:t>
            </a:r>
            <a:r>
              <a:rPr lang="en-US" altLang="zh-CN"/>
              <a:t>v</a:t>
            </a:r>
            <a:r>
              <a:rPr lang="zh-CN" altLang="en-US"/>
              <a:t>忽略掉：</a:t>
            </a:r>
            <a:br>
              <a:rPr lang="en-US" altLang="zh-CN"/>
            </a:br>
            <a:r>
              <a:rPr lang="en-US" altLang="zh-CN"/>
              <a:t>p(x|y) = p(y|x)·p(x) / p(y)</a:t>
            </a:r>
            <a:br>
              <a:rPr lang="en-US" altLang="zh-CN"/>
            </a:br>
            <a:r>
              <a:rPr lang="zh-CN" altLang="en-US"/>
              <a:t>然后把</a:t>
            </a:r>
            <a:r>
              <a:rPr lang="en-US" altLang="zh-CN"/>
              <a:t>v</a:t>
            </a:r>
            <a:r>
              <a:rPr lang="zh-CN" altLang="en-US"/>
              <a:t>补上：</a:t>
            </a:r>
            <a:br>
              <a:rPr lang="en-US" altLang="zh-CN"/>
            </a:br>
            <a:r>
              <a:rPr lang="en-US" altLang="zh-CN"/>
              <a:t>p(x|v,y) = p(y|x,v)·p(x|v) / p(y|v) = η·p(y|x)·p(x|v)</a:t>
            </a:r>
          </a:p>
        </p:txBody>
      </p:sp>
    </p:spTree>
    <p:extLst>
      <p:ext uri="{BB962C8B-B14F-4D97-AF65-F5344CB8AC3E}">
        <p14:creationId xmlns:p14="http://schemas.microsoft.com/office/powerpoint/2010/main" val="935830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EF74-BDC4-4CEF-AA08-2751522F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小插曲：</a:t>
            </a:r>
            <a:r>
              <a:rPr lang="en-US" altLang="zh-CN"/>
              <a:t>p(x|v)</a:t>
            </a:r>
            <a:r>
              <a:rPr lang="zh-CN" altLang="en-US"/>
              <a:t>和</a:t>
            </a:r>
            <a:r>
              <a:rPr lang="en-US" altLang="zh-CN"/>
              <a:t>p(y|x)</a:t>
            </a:r>
            <a:r>
              <a:rPr lang="zh-CN" altLang="en-US"/>
              <a:t>的因式分解，你真的看懂了吗？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87CBC-16D1-40E8-9194-73CFF978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尤其是</a:t>
            </a:r>
            <a:r>
              <a:rPr lang="en-US" altLang="zh-CN"/>
              <a:t>p(x|v)</a:t>
            </a:r>
            <a:r>
              <a:rPr lang="zh-CN" altLang="en-US"/>
              <a:t>，这个建议先忽略条件</a:t>
            </a:r>
            <a:r>
              <a:rPr lang="en-US" altLang="zh-CN"/>
              <a:t>v</a:t>
            </a:r>
            <a:r>
              <a:rPr lang="zh-CN" altLang="en-US"/>
              <a:t>，然后</a:t>
            </a:r>
            <a:r>
              <a:rPr lang="en-US" altLang="zh-CN"/>
              <a:t>p(x)</a:t>
            </a:r>
            <a:r>
              <a:rPr lang="zh-CN" altLang="en-US"/>
              <a:t>实际是一个联合分布，写成条件</a:t>
            </a:r>
            <a:r>
              <a:rPr lang="en-US" altLang="zh-CN"/>
              <a:t>*</a:t>
            </a:r>
            <a:r>
              <a:rPr lang="zh-CN" altLang="en-US"/>
              <a:t>边缘，则柳暗花明了！</a:t>
            </a:r>
          </a:p>
        </p:txBody>
      </p:sp>
    </p:spTree>
    <p:extLst>
      <p:ext uri="{BB962C8B-B14F-4D97-AF65-F5344CB8AC3E}">
        <p14:creationId xmlns:p14="http://schemas.microsoft.com/office/powerpoint/2010/main" val="14312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96E7-9324-496D-B705-58F5AAF7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小插曲：一群高斯分布的乘积的最大值，用什么思路求解？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C0617-631E-4B19-8F82-1804573B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看到高斯分布的累乘，则直接取对数，变成累加。前面的常数项忽略，最后就变成一群马氏距离和的最小值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马氏距离其实是一个二范数，和的最小值可不就是最小二乘了么</a:t>
            </a:r>
          </a:p>
        </p:txBody>
      </p:sp>
    </p:spTree>
    <p:extLst>
      <p:ext uri="{BB962C8B-B14F-4D97-AF65-F5344CB8AC3E}">
        <p14:creationId xmlns:p14="http://schemas.microsoft.com/office/powerpoint/2010/main" val="178109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36C3-CAFF-4EF5-B610-A99F0865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小插曲：写成提升形式，有哪些心得？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1BA59-300D-4BC8-B8F5-0497E6A0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累加形式和提升形式是可以相互转化的</a:t>
            </a:r>
            <a:endParaRPr lang="en-US" altLang="zh-CN"/>
          </a:p>
          <a:p>
            <a:r>
              <a:rPr lang="zh-CN" altLang="en-US"/>
              <a:t>累加形式比较符合数学直观，提升形式则有一定的抽象性</a:t>
            </a:r>
            <a:endParaRPr lang="en-US" altLang="zh-CN"/>
          </a:p>
          <a:p>
            <a:r>
              <a:rPr lang="zh-CN" altLang="en-US"/>
              <a:t>提升形式就是</a:t>
            </a:r>
            <a:r>
              <a:rPr lang="en-US" altLang="zh-CN"/>
              <a:t>(z-Hx)</a:t>
            </a:r>
            <a:r>
              <a:rPr lang="en-US" altLang="zh-CN" baseline="30000"/>
              <a:t>T</a:t>
            </a:r>
            <a:r>
              <a:rPr lang="en-US" altLang="zh-CN"/>
              <a:t>W</a:t>
            </a:r>
            <a:r>
              <a:rPr lang="en-US" altLang="zh-CN" baseline="30000"/>
              <a:t>-1</a:t>
            </a:r>
            <a:r>
              <a:rPr lang="en-US" altLang="zh-CN"/>
              <a:t>(z-Hx)</a:t>
            </a:r>
            <a:r>
              <a:rPr lang="zh-CN" altLang="en-US"/>
              <a:t>。有以下几个要点：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就是要写出</a:t>
            </a:r>
            <a:r>
              <a:rPr lang="en-US" altLang="zh-CN"/>
              <a:t>z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、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zh-CN" altLang="en-US"/>
              <a:t>而已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残差里面怎样区分预测和观测？很简单，与状态量</a:t>
            </a:r>
            <a:r>
              <a:rPr lang="en-US" altLang="zh-CN"/>
              <a:t>x</a:t>
            </a:r>
            <a:r>
              <a:rPr lang="zh-CN" altLang="en-US"/>
              <a:t>无关的项就是观测，有关的就是预测。</a:t>
            </a:r>
          </a:p>
        </p:txBody>
      </p:sp>
    </p:spTree>
    <p:extLst>
      <p:ext uri="{BB962C8B-B14F-4D97-AF65-F5344CB8AC3E}">
        <p14:creationId xmlns:p14="http://schemas.microsoft.com/office/powerpoint/2010/main" val="4959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18F166-F501-4538-A68F-F5E32D42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472"/>
            <a:ext cx="12192000" cy="436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小插曲：二次型求导的分子布局和分母布局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/>
              <a:t>可以在知乎搜索“二次型求导”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也可以去wiki上查</a:t>
            </a:r>
          </a:p>
          <a:p>
            <a:pPr marL="0" indent="0">
              <a:buNone/>
            </a:pPr>
            <a:endParaRPr lang="en-US" altLang="x-none"/>
          </a:p>
          <a:p>
            <a:pPr marL="0" indent="0">
              <a:buNone/>
            </a:pPr>
            <a:r>
              <a:rPr lang="en-US" altLang="x-none"/>
              <a:t>注意求导有两种定义方式：就是分子布局和分母布局。</a:t>
            </a:r>
          </a:p>
          <a:p>
            <a:pPr marL="0" indent="0">
              <a:buNone/>
            </a:pPr>
            <a:r>
              <a:rPr lang="en-US" altLang="x-none"/>
              <a:t>我们常用的雅克比形式是分子布局。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状态估计是干什么用的</a:t>
            </a:r>
            <a:r>
              <a:rPr lang="en-US" altLang="zh-CN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行业背景：</a:t>
            </a:r>
            <a:r>
              <a:rPr lang="en-US" altLang="zh-CN"/>
              <a:t>机器人</a:t>
            </a:r>
            <a:r>
              <a:rPr lang="en-US" altLang="zh-CN" err="1"/>
              <a:t>、自动驾驶、无人机的刚性需求，从目标状态到系统状态</a:t>
            </a:r>
            <a:endParaRPr lang="en-US" altLang="zh-CN"/>
          </a:p>
          <a:p>
            <a:r>
              <a:rPr lang="en-US" altLang="zh-CN" err="1"/>
              <a:t>闭环反馈链</a:t>
            </a:r>
            <a:r>
              <a:rPr lang="en-US" altLang="zh-CN"/>
              <a:t>：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err="1"/>
              <a:t>目标状态</a:t>
            </a:r>
            <a:r>
              <a:rPr lang="en-US" altLang="zh-CN"/>
              <a:t> → </a:t>
            </a:r>
            <a:r>
              <a:rPr lang="en-US" altLang="zh-CN" err="1"/>
              <a:t>控制算法</a:t>
            </a:r>
            <a:r>
              <a:rPr lang="en-US" altLang="zh-CN"/>
              <a:t> → </a:t>
            </a:r>
            <a:r>
              <a:rPr lang="en-US" altLang="zh-CN" err="1"/>
              <a:t>控制对象</a:t>
            </a:r>
            <a:r>
              <a:rPr lang="en-US" altLang="zh-CN"/>
              <a:t> → </a:t>
            </a:r>
            <a:r>
              <a:rPr lang="en-US" altLang="zh-CN" err="1"/>
              <a:t>系统状态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err="1"/>
              <a:t>状态估计就是系统状态到控制算法的反馈</a:t>
            </a:r>
            <a:endParaRPr lang="en-US" altLang="zh-CN"/>
          </a:p>
          <a:p>
            <a:r>
              <a:rPr lang="zh-CN" altLang="en-US"/>
              <a:t>目的：</a:t>
            </a:r>
            <a:r>
              <a:rPr lang="en-US" altLang="zh-CN"/>
              <a:t>以最好的方式利用传感器！</a:t>
            </a:r>
          </a:p>
          <a:p>
            <a:r>
              <a:rPr lang="zh-CN" altLang="en-US"/>
              <a:t>实质：</a:t>
            </a:r>
            <a:r>
              <a:rPr lang="en-US" altLang="zh-CN"/>
              <a:t>根据先验和测量</a:t>
            </a:r>
            <a:r>
              <a:rPr lang="en-US" altLang="zh-CN" err="1"/>
              <a:t>，对系统的内在状态进行某种最优重构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如何看待LG系统的MAP和贝叶斯推断的结果？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MAP得到的是最可能的点估计，贝叶斯推断得到的是均值</a:t>
            </a:r>
          </a:p>
          <a:p>
            <a:r>
              <a:rPr lang="en-US" altLang="zh-CN"/>
              <a:t>在LG系统下两者相等</a:t>
            </a:r>
          </a:p>
          <a:p>
            <a:r>
              <a:rPr lang="en-US" altLang="zh-CN"/>
              <a:t>贝叶斯推断得到了估计的协方差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对于系统的能观性，如何检索思考？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如何用大白话说出能观性的含义？——能否通过观测变量唯一地确定系统状态</a:t>
            </a:r>
          </a:p>
          <a:p>
            <a:pPr marL="514350" indent="-514350">
              <a:buAutoNum type="arabicPeriod"/>
            </a:pPr>
            <a:r>
              <a:rPr lang="en-US" altLang="zh-CN"/>
              <a:t>如何用公式推导能观性的条件？——最后rank(H</a:t>
            </a:r>
            <a:r>
              <a:rPr lang="en-US" altLang="zh-CN" baseline="30000"/>
              <a:t>T</a:t>
            </a:r>
            <a:r>
              <a:rPr lang="en-US" altLang="zh-CN"/>
              <a:t>) = N(K+1)</a:t>
            </a:r>
          </a:p>
          <a:p>
            <a:pPr marL="514350" indent="-514350">
              <a:buAutoNum type="arabicPeriod"/>
            </a:pPr>
            <a:r>
              <a:rPr lang="en-US" altLang="zh-CN"/>
              <a:t>如果有先验，是什么情形？</a:t>
            </a:r>
          </a:p>
          <a:p>
            <a:pPr marL="514350" indent="-514350">
              <a:buAutoNum type="arabicPeriod"/>
            </a:pPr>
            <a:r>
              <a:rPr lang="en-US" altLang="zh-CN"/>
              <a:t>如果没有先验，又会是什么情形？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MAP估计的协方差是什么？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后验的逆 =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1825625"/>
            <a:ext cx="19050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55" y="1849120"/>
            <a:ext cx="12382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递归平滑算法的使命是什么？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我们想得到递归问题的解法</a:t>
            </a:r>
          </a:p>
          <a:p>
            <a:r>
              <a:rPr lang="en-US" altLang="zh-CN"/>
              <a:t>我们想要从批量问题的解决方案中，推导处递归问题的解决方案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递归平滑算法的方法和步骤是怎样的？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351338"/>
          </a:xfrm>
        </p:spPr>
        <p:txBody>
          <a:bodyPr/>
          <a:lstStyle/>
          <a:p>
            <a:r>
              <a:rPr lang="en-US" altLang="zh-CN"/>
              <a:t>方法：cholosky分解</a:t>
            </a:r>
          </a:p>
          <a:p>
            <a:r>
              <a:rPr lang="en-US" altLang="zh-CN"/>
              <a:t>步骤：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5" y="2107565"/>
            <a:ext cx="94869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我一直说要背的卡尔曼增益三公式，是什么？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一定要记住的是定义式：</a:t>
            </a:r>
          </a:p>
          <a:p>
            <a:pPr marL="0" indent="0">
              <a:buNone/>
            </a:pPr>
            <a:r>
              <a:rPr lang="en-US" altLang="zh-CN"/>
              <a:t>K = 后验协方差 × 观测矩阵转置 × 观测协方差的逆</a:t>
            </a:r>
          </a:p>
          <a:p>
            <a:pPr marL="0" indent="0">
              <a:buNone/>
            </a:pPr>
            <a:r>
              <a:rPr lang="en-US" altLang="zh-CN"/>
              <a:t>协方差传播率：</a:t>
            </a:r>
          </a:p>
          <a:p>
            <a:pPr marL="0" indent="0">
              <a:buNone/>
            </a:pPr>
            <a:r>
              <a:rPr lang="en-US" altLang="zh-CN"/>
              <a:t>后验信息矩阵 = 先验信息矩阵 + 转换后的观测协方差矩阵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上面的信息结合，再使用SMW公式，就能得到三个K的定义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如何理解卡尔曼</a:t>
            </a:r>
            <a:r>
              <a:rPr lang="" altLang="en-US"/>
              <a:t>滤波</a:t>
            </a:r>
            <a:r>
              <a:rPr lang="en-US" altLang="zh-CN"/>
              <a:t>的数学本质？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7380"/>
            <a:ext cx="10515600" cy="4351338"/>
          </a:xfrm>
        </p:spPr>
        <p:txBody>
          <a:bodyPr/>
          <a:lstStyle/>
          <a:p>
            <a:r>
              <a:rPr lang="en-US" altLang="zh-CN"/>
              <a:t>本质是什么呢？</a:t>
            </a:r>
          </a:p>
          <a:p>
            <a:r>
              <a:rPr lang="en-US" altLang="zh-CN"/>
              <a:t>预估阶段是一个函数变换！</a:t>
            </a:r>
          </a:p>
          <a:p>
            <a:r>
              <a:rPr lang="en-US" altLang="zh-CN"/>
              <a:t>校正阶段是一个高斯归一化积！</a:t>
            </a:r>
          </a:p>
          <a:p>
            <a:r>
              <a:rPr lang="en-US" altLang="zh-CN"/>
              <a:t>更具体地说，预估阶段是高斯分布的线性或非线性变换；而观测阶段是高斯分布的乘积！！这是一个决定性的性质，它决定了卡尔曼滤波的方方面面</a:t>
            </a:r>
          </a:p>
          <a:p>
            <a:r>
              <a:rPr lang="en-US" altLang="zh-CN"/>
              <a:t>比如先验的协方差传播是函数形式，后验的协方差传播却是一个明显的高斯分布乘积</a:t>
            </a: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90" y="1691005"/>
            <a:ext cx="39624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525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卡尔曼增益后验均值和方差的更新是什么形式？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25" y="1511300"/>
            <a:ext cx="10515600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5209540"/>
            <a:ext cx="5864860" cy="1031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不带卡尔曼增益K的卡尔曼滤波是什么形式？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先验 ： </a:t>
            </a:r>
          </a:p>
          <a:p>
            <a:r>
              <a:rPr lang="en-US" altLang="zh-CN"/>
              <a:t>均值（略）</a:t>
            </a:r>
          </a:p>
          <a:p>
            <a:r>
              <a:rPr lang="en-US" altLang="zh-CN"/>
              <a:t>协方差：函数传递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后验：</a:t>
            </a:r>
          </a:p>
          <a:p>
            <a:r>
              <a:rPr lang="en-US" altLang="zh-CN"/>
              <a:t>均值：</a:t>
            </a:r>
          </a:p>
          <a:p>
            <a:r>
              <a:rPr lang="en-US" altLang="zh-CN"/>
              <a:t>协方差：高斯归一化积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0" y="2760980"/>
            <a:ext cx="370522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4714240"/>
            <a:ext cx="4436745" cy="648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840" y="5363210"/>
            <a:ext cx="31432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老问题：带卡尔曼增益的经典形式是什么？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20" y="2510155"/>
            <a:ext cx="526732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状态估计为啥跟概率论扯上了关系？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很简单，状态是一个随机变量</a:t>
            </a:r>
          </a:p>
          <a:p>
            <a:r>
              <a:rPr lang="en-US" altLang="zh-CN"/>
              <a:t>概率论是研究随机变量的学科</a:t>
            </a:r>
          </a:p>
          <a:p>
            <a:r>
              <a:rPr lang="en-US" altLang="zh-CN"/>
              <a:t>研究状态，就是研究随机变量的概率分布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如何通过MAP来推导得出卡尔曼滤波？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关键：问题如何定义？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如何通过贝叶斯推断得到卡尔曼滤波？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关键：问题如何定义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130"/>
            <a:ext cx="10515600" cy="1325563"/>
          </a:xfrm>
        </p:spPr>
        <p:txBody>
          <a:bodyPr/>
          <a:lstStyle/>
          <a:p>
            <a:r>
              <a:rPr lang="" altLang="zh-CN"/>
              <a:t>第三章 非线性系统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/>
              <a:t>关于马尔可夫性和贝叶斯滤波，你能理解吗？</a:t>
            </a:r>
            <a:endParaRPr lang="en-US" altLang="zh-CN"/>
          </a:p>
          <a:p>
            <a:r>
              <a:rPr lang="zh-CN" altLang="en-US"/>
              <a:t>都在说线性化，那么数学上怎么做线性化？</a:t>
            </a:r>
            <a:endParaRPr lang="en-US" altLang="zh-CN"/>
          </a:p>
          <a:p>
            <a:r>
              <a:rPr lang="zh-CN" altLang="en-US"/>
              <a:t>在状态估计里面，怎么做线性化？</a:t>
            </a:r>
            <a:endParaRPr lang="en-US" altLang="zh-CN"/>
          </a:p>
          <a:p>
            <a:r>
              <a:rPr lang="en-US" altLang="zh-CN"/>
              <a:t>EKF</a:t>
            </a:r>
            <a:r>
              <a:rPr lang="zh-CN" altLang="en-US"/>
              <a:t>是什么形式？</a:t>
            </a:r>
            <a:endParaRPr lang="en-US" altLang="zh-CN"/>
          </a:p>
          <a:p>
            <a:r>
              <a:rPr lang="en-US" altLang="zh-CN"/>
              <a:t>EKF</a:t>
            </a:r>
            <a:r>
              <a:rPr lang="zh-CN" altLang="en-US"/>
              <a:t>缺点是什么？</a:t>
            </a:r>
            <a:endParaRPr lang="en-US" altLang="zh-CN"/>
          </a:p>
          <a:p>
            <a:r>
              <a:rPr lang="zh-CN" altLang="en-US"/>
              <a:t>广义高斯滤波是啥？有啥作用？</a:t>
            </a:r>
            <a:endParaRPr lang="en-US" altLang="zh-CN"/>
          </a:p>
          <a:p>
            <a:r>
              <a:rPr lang="zh-CN" altLang="en-US"/>
              <a:t>迭代卡尔曼滤波是啥意思？</a:t>
            </a:r>
            <a:endParaRPr lang="en-US" altLang="zh-CN"/>
          </a:p>
          <a:p>
            <a:r>
              <a:rPr lang="zh-CN" altLang="en-US"/>
              <a:t>处理非线性函数都有哪些方法？</a:t>
            </a:r>
            <a:endParaRPr lang="en-US" altLang="zh-CN"/>
          </a:p>
          <a:p>
            <a:r>
              <a:rPr lang="zh-CN" altLang="en-US"/>
              <a:t>蒙特卡洛法的操作步骤、主要优缺点是什么？</a:t>
            </a:r>
            <a:endParaRPr lang="en-US" altLang="zh-CN"/>
          </a:p>
          <a:p>
            <a:r>
              <a:rPr lang="zh-CN" altLang="en-US"/>
              <a:t>线性化方法不准确的原因有哪四点？</a:t>
            </a:r>
            <a:endParaRPr lang="en-US" altLang="zh-CN"/>
          </a:p>
          <a:p>
            <a:r>
              <a:rPr lang="en-US" altLang="zh-CN"/>
              <a:t>Sigma</a:t>
            </a:r>
            <a:r>
              <a:rPr lang="zh-CN" altLang="en-US"/>
              <a:t>变换，你能想到什么？</a:t>
            </a:r>
            <a:endParaRPr lang="en-US" altLang="zh-CN"/>
          </a:p>
          <a:p>
            <a:r>
              <a:rPr lang="en-US" altLang="zh-CN"/>
              <a:t>Sigma</a:t>
            </a:r>
            <a:r>
              <a:rPr lang="zh-CN" altLang="en-US"/>
              <a:t>变换的操作是什么？</a:t>
            </a:r>
            <a:endParaRPr lang="en-US" altLang="zh-CN"/>
          </a:p>
          <a:p>
            <a:r>
              <a:rPr lang="zh-CN" altLang="en-US"/>
              <a:t>线性化方法下，均值和方差不准体现在哪些方面？</a:t>
            </a:r>
            <a:endParaRPr lang="en-US" altLang="zh-CN"/>
          </a:p>
          <a:p>
            <a:r>
              <a:rPr lang="zh-CN" altLang="en-US"/>
              <a:t>请简述粒子滤波的流程</a:t>
            </a:r>
            <a:endParaRPr lang="en-US" altLang="zh-CN"/>
          </a:p>
          <a:p>
            <a:r>
              <a:rPr lang="zh-CN" altLang="en-US"/>
              <a:t>请简述</a:t>
            </a:r>
            <a:r>
              <a:rPr lang="en-US" altLang="zh-CN"/>
              <a:t>SPKF/UKF</a:t>
            </a:r>
            <a:r>
              <a:rPr lang="zh-CN" altLang="en-US"/>
              <a:t>的步骤</a:t>
            </a:r>
            <a:endParaRPr lang="en-US" altLang="zh-CN"/>
          </a:p>
          <a:p>
            <a:r>
              <a:rPr lang="zh-CN" altLang="en-US"/>
              <a:t>几种滤波器的比较图</a:t>
            </a:r>
            <a:r>
              <a:rPr lang="en-US" altLang="zh-CN"/>
              <a:t>	</a:t>
            </a:r>
          </a:p>
          <a:p>
            <a:r>
              <a:rPr lang="zh-CN" altLang="en-US"/>
              <a:t>用自己的语言，检索回忆描述最小二乘问题、牛顿法、高斯牛顿法的推导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68FF-F1E9-477F-9322-C0FB247B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关于马尔可夫性和贝叶斯滤波，你能理解吗？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8E0C-CB38-4EA7-A0EE-0D2FBAC1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马尔可夫性指的是，由</a:t>
            </a:r>
            <a:r>
              <a:rPr lang="en-US" altLang="zh-CN"/>
              <a:t>k-1</a:t>
            </a:r>
            <a:r>
              <a:rPr lang="zh-CN" altLang="en-US"/>
              <a:t>时刻就可以推得</a:t>
            </a:r>
            <a:r>
              <a:rPr lang="en-US" altLang="zh-CN"/>
              <a:t>k</a:t>
            </a:r>
            <a:r>
              <a:rPr lang="zh-CN" altLang="en-US"/>
              <a:t>时刻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贝叶斯滤波其实就是在广义</a:t>
            </a:r>
            <a:r>
              <a:rPr lang="en-US" altLang="zh-CN"/>
              <a:t>pdf</a:t>
            </a:r>
            <a:r>
              <a:rPr lang="zh-CN" altLang="en-US"/>
              <a:t>上，定义了一个控制预估 </a:t>
            </a:r>
            <a:r>
              <a:rPr lang="en-US" altLang="zh-CN"/>
              <a:t>+ </a:t>
            </a:r>
            <a:r>
              <a:rPr lang="zh-CN" altLang="en-US"/>
              <a:t>观测矫正的过程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34064D-B5F6-49E2-929D-C53CFCA2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53" y="4212787"/>
            <a:ext cx="719390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1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40B9-0A33-4723-B548-C74A534D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都在说线性化，那么数学上怎么做线性化？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33860-1674-41BE-9815-A9C9D952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我们这里指的是非线性函数的线性化</a:t>
            </a:r>
            <a:endParaRPr lang="en-US" altLang="zh-CN"/>
          </a:p>
          <a:p>
            <a:r>
              <a:rPr lang="zh-CN" altLang="en-US"/>
              <a:t>线性化一定有一个线性化工作点</a:t>
            </a:r>
            <a:endParaRPr lang="en-US" altLang="zh-CN"/>
          </a:p>
          <a:p>
            <a:r>
              <a:rPr lang="zh-CN" altLang="en-US"/>
              <a:t>线性化指的是在工作点附近的线性化</a:t>
            </a:r>
            <a:endParaRPr lang="en-US" altLang="zh-CN"/>
          </a:p>
          <a:p>
            <a:r>
              <a:rPr lang="zh-CN" altLang="en-US"/>
              <a:t>线性化指的是在工作点附近，用一个线性函数近似表示非线性函数</a:t>
            </a:r>
            <a:endParaRPr lang="en-US" altLang="zh-CN"/>
          </a:p>
          <a:p>
            <a:r>
              <a:rPr lang="zh-CN" altLang="en-US"/>
              <a:t>理解到这里，才是方法：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工作点附近 ： 非线性函数 ≈ 工作点函数值 </a:t>
            </a:r>
            <a:r>
              <a:rPr lang="en-US" altLang="zh-CN"/>
              <a:t>+ </a:t>
            </a:r>
            <a:r>
              <a:rPr lang="zh-CN" altLang="en-US"/>
              <a:t>自变量</a:t>
            </a:r>
            <a:r>
              <a:rPr lang="en-US" altLang="zh-CN"/>
              <a:t>1</a:t>
            </a:r>
            <a:r>
              <a:rPr lang="zh-CN" altLang="en-US"/>
              <a:t>雅可比 </a:t>
            </a:r>
            <a:r>
              <a:rPr lang="en-US" altLang="zh-CN"/>
              <a:t>× Δ</a:t>
            </a:r>
            <a:r>
              <a:rPr lang="zh-CN" altLang="en-US"/>
              <a:t>自变量</a:t>
            </a:r>
            <a:r>
              <a:rPr lang="en-US" altLang="zh-CN"/>
              <a:t>1 +</a:t>
            </a:r>
            <a:r>
              <a:rPr lang="zh-CN" altLang="en-US"/>
              <a:t>自变量</a:t>
            </a:r>
            <a:r>
              <a:rPr lang="en-US" altLang="zh-CN"/>
              <a:t>2</a:t>
            </a:r>
            <a:r>
              <a:rPr lang="zh-CN" altLang="en-US"/>
              <a:t>雅可比 </a:t>
            </a:r>
            <a:r>
              <a:rPr lang="en-US" altLang="zh-CN"/>
              <a:t>× Δ</a:t>
            </a:r>
            <a:r>
              <a:rPr lang="zh-CN" altLang="en-US"/>
              <a:t>自变量</a:t>
            </a:r>
            <a:r>
              <a:rPr lang="en-US" altLang="zh-CN"/>
              <a:t>2  + …</a:t>
            </a:r>
          </a:p>
          <a:p>
            <a:pPr marL="0" indent="0">
              <a:buNone/>
            </a:pPr>
            <a:r>
              <a:rPr lang="zh-CN" altLang="en-US"/>
              <a:t>其实就是 </a:t>
            </a:r>
            <a:r>
              <a:rPr lang="en-US" altLang="zh-CN"/>
              <a:t>y = y0 + k(x-x0)</a:t>
            </a:r>
            <a:r>
              <a:rPr lang="zh-CN" altLang="en-US"/>
              <a:t>的升级版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318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5C53C-A4AE-4364-9E26-06D3A87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在状态估计里面，怎么做线性化？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E8620-A630-405A-AC9F-A338F4E9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需要手动推导一下</a:t>
            </a:r>
            <a:endParaRPr lang="en-US" altLang="zh-CN"/>
          </a:p>
          <a:p>
            <a:r>
              <a:rPr lang="zh-CN" altLang="en-US"/>
              <a:t>下面是截图答案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46621-78F5-4CD4-AC69-5A8B5C36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1169"/>
            <a:ext cx="12192000" cy="32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8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4E95-E09E-4C0E-84CB-D6137EBD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EKF</a:t>
            </a:r>
            <a:r>
              <a:rPr lang="zh-CN" altLang="en-US"/>
              <a:t>是什么形式？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319744-7EA3-4ABD-A052-BF9EA7A44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5"/>
            <a:ext cx="4016088" cy="2865368"/>
          </a:xfrm>
        </p:spPr>
      </p:pic>
    </p:spTree>
    <p:extLst>
      <p:ext uri="{BB962C8B-B14F-4D97-AF65-F5344CB8AC3E}">
        <p14:creationId xmlns:p14="http://schemas.microsoft.com/office/powerpoint/2010/main" val="2798876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BC231-3E3C-4AFE-AA88-68B5B46B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EKF</a:t>
            </a:r>
            <a:r>
              <a:rPr lang="zh-CN" altLang="en-US"/>
              <a:t>问题是什么？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67F78-E654-4394-9737-1DF7AA9B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不是无偏的</a:t>
            </a:r>
            <a:endParaRPr lang="en-US" altLang="zh-CN"/>
          </a:p>
          <a:p>
            <a:r>
              <a:rPr lang="zh-CN" altLang="en-US"/>
              <a:t>不保证收敛</a:t>
            </a:r>
            <a:endParaRPr lang="en-US" altLang="zh-CN"/>
          </a:p>
          <a:p>
            <a:r>
              <a:rPr lang="zh-CN" altLang="en-US"/>
              <a:t>线性化点离真值可以比较远</a:t>
            </a:r>
          </a:p>
        </p:txBody>
      </p:sp>
    </p:spTree>
    <p:extLst>
      <p:ext uri="{BB962C8B-B14F-4D97-AF65-F5344CB8AC3E}">
        <p14:creationId xmlns:p14="http://schemas.microsoft.com/office/powerpoint/2010/main" val="1228212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EEA5-FE1F-4906-80C0-D3B8482D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广义高斯滤波是啥？有啥作用？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18486-8E0F-472F-870D-F9504A1B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就是高斯推断的一个应用</a:t>
            </a:r>
            <a:endParaRPr lang="en-US" altLang="zh-CN"/>
          </a:p>
          <a:p>
            <a:r>
              <a:rPr lang="zh-CN" altLang="en-US"/>
              <a:t>没啥作用</a:t>
            </a:r>
          </a:p>
        </p:txBody>
      </p:sp>
    </p:spTree>
    <p:extLst>
      <p:ext uri="{BB962C8B-B14F-4D97-AF65-F5344CB8AC3E}">
        <p14:creationId xmlns:p14="http://schemas.microsoft.com/office/powerpoint/2010/main" val="640721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375C9-6DFE-4129-AB12-F71ADFAC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迭代卡尔曼滤波是啥意思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D8A25-7724-480E-9FDA-22E71C21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EKF</a:t>
            </a:r>
            <a:r>
              <a:rPr lang="zh-CN" altLang="en-US"/>
              <a:t>不止进行一次</a:t>
            </a:r>
            <a:endParaRPr lang="en-US" altLang="zh-CN"/>
          </a:p>
          <a:p>
            <a:r>
              <a:rPr lang="zh-CN" altLang="en-US"/>
              <a:t>就是把上一次滤波的结果作为下一次的工作点，迭代进行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60E853-2328-4958-AF29-80ABBD48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2899364"/>
            <a:ext cx="9533446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小插曲：如何用数学来研究现实问题？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答案是通过模型作为桥梁。也就是，模型是数学和现实世界的桥梁。</a:t>
            </a:r>
          </a:p>
          <a:p>
            <a:r>
              <a:rPr lang="en-US" altLang="zh-CN"/>
              <a:t>数学要干的就是三件事：</a:t>
            </a:r>
          </a:p>
          <a:p>
            <a:pPr marL="514350" indent="-514350">
              <a:buAutoNum type="arabicPeriod"/>
            </a:pPr>
            <a:r>
              <a:rPr lang="en-US" altLang="zh-CN"/>
              <a:t>建立模型，现实世界数学化</a:t>
            </a:r>
          </a:p>
          <a:p>
            <a:pPr marL="514350" indent="-514350">
              <a:buAutoNum type="arabicPeriod"/>
            </a:pPr>
            <a:r>
              <a:rPr lang="en-US" altLang="zh-CN"/>
              <a:t>修正模型，使之更符合现实世界</a:t>
            </a:r>
          </a:p>
          <a:p>
            <a:pPr marL="514350" indent="-514350">
              <a:buAutoNum type="arabicPeriod"/>
            </a:pPr>
            <a:r>
              <a:rPr lang="en-US" altLang="zh-CN"/>
              <a:t>在模型内研究解决问题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252D-DEC3-45D8-B416-100BC044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处理非线性函数都有哪些方法？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C582C-1266-4F73-B3C6-D7A7EF40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线性化点近似法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蒙特卡洛法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Sigma</a:t>
            </a:r>
            <a:r>
              <a:rPr lang="zh-CN" altLang="en-US"/>
              <a:t>变换法</a:t>
            </a:r>
          </a:p>
        </p:txBody>
      </p:sp>
    </p:spTree>
    <p:extLst>
      <p:ext uri="{BB962C8B-B14F-4D97-AF65-F5344CB8AC3E}">
        <p14:creationId xmlns:p14="http://schemas.microsoft.com/office/powerpoint/2010/main" val="1887701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4B5A6-A2E3-4177-B8E6-8E8DFD12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蒙特卡洛法的操作步骤、主要优缺点是什么？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E8968-410D-43C5-A024-C48A5075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步骤：对于非线性变换，对于输入部分大量采样，计算非线性变换后的值，再用变换后的值构建输出分布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主要优点：可以用于任何分布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主要缺点：计算量随维数指数增长</a:t>
            </a:r>
          </a:p>
        </p:txBody>
      </p:sp>
    </p:spTree>
    <p:extLst>
      <p:ext uri="{BB962C8B-B14F-4D97-AF65-F5344CB8AC3E}">
        <p14:creationId xmlns:p14="http://schemas.microsoft.com/office/powerpoint/2010/main" val="3971663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37E0-409F-49C8-A056-27A76A47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线性化方法不准确的原因有哪四点？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0EC6A-E99B-43E8-8A84-004EFC61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</a:t>
            </a:r>
            <a:r>
              <a:rPr lang="zh-CN" altLang="en-US"/>
              <a:t>均值有问题，只是个估计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均值有问题，只是个估计</a:t>
            </a:r>
            <a:endParaRPr lang="en-US" altLang="zh-CN"/>
          </a:p>
          <a:p>
            <a:r>
              <a:rPr lang="zh-CN" altLang="en-US"/>
              <a:t>分布有问题，不是高斯分布硬要用</a:t>
            </a:r>
            <a:endParaRPr lang="en-US" altLang="zh-CN"/>
          </a:p>
          <a:p>
            <a:r>
              <a:rPr lang="zh-CN" altLang="en-US"/>
              <a:t>非线性线性化本身也是个近似</a:t>
            </a:r>
          </a:p>
        </p:txBody>
      </p:sp>
    </p:spTree>
    <p:extLst>
      <p:ext uri="{BB962C8B-B14F-4D97-AF65-F5344CB8AC3E}">
        <p14:creationId xmlns:p14="http://schemas.microsoft.com/office/powerpoint/2010/main" val="2321566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16BB-6FB5-4DF2-B929-58C53809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Sigma</a:t>
            </a:r>
            <a:r>
              <a:rPr lang="zh-CN" altLang="en-US"/>
              <a:t>变换，你能想到什么？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4F36B-8E1E-45B5-AE68-AAB2DF71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好像是对某个东西进行</a:t>
            </a:r>
            <a:r>
              <a:rPr lang="en-US" altLang="zh-CN" err="1"/>
              <a:t>cholosky</a:t>
            </a:r>
            <a:r>
              <a:rPr lang="zh-CN" altLang="en-US"/>
              <a:t>分解，对协方差吗？</a:t>
            </a:r>
            <a:endParaRPr lang="en-US" altLang="zh-CN"/>
          </a:p>
          <a:p>
            <a:r>
              <a:rPr lang="zh-CN" altLang="en-US"/>
              <a:t>对</a:t>
            </a:r>
            <a:r>
              <a:rPr lang="en-US" altLang="zh-CN"/>
              <a:t>L</a:t>
            </a:r>
            <a:r>
              <a:rPr lang="zh-CN" altLang="en-US"/>
              <a:t>进行一堆带根号的操作，得到一些列的点</a:t>
            </a:r>
            <a:r>
              <a:rPr lang="en-US" altLang="zh-CN"/>
              <a:t>……</a:t>
            </a:r>
          </a:p>
          <a:p>
            <a:r>
              <a:rPr lang="en-US" altLang="zh-CN"/>
              <a:t>————————————————————————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1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45AD-EA76-4FE6-8AAE-C332271C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Sigma</a:t>
            </a:r>
            <a:r>
              <a:rPr lang="zh-CN" altLang="en-US"/>
              <a:t>变换的操作是什么？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C0180-29A8-48BE-92A8-DFBD158E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r>
              <a:rPr lang="zh-CN" altLang="en-US"/>
              <a:t>手写一遍，口述一遍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9F79B-8E5C-4D62-A42B-61B8227B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1222"/>
            <a:ext cx="12192000" cy="48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43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AC94-A1DB-4E2C-8F38-86E85587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51BA-A10D-49C9-A542-939E1D9C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DDE4E-D876-44ED-AF89-470E62B7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14" y="1027906"/>
            <a:ext cx="9121930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5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ADA3-3A04-47AA-826C-A8376959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线性化方法下，均值和方差不准体现在哪些方面？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753C4-1665-4C13-A2A2-39407A08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均值有偏，方差偏小</a:t>
            </a:r>
          </a:p>
        </p:txBody>
      </p:sp>
    </p:spTree>
    <p:extLst>
      <p:ext uri="{BB962C8B-B14F-4D97-AF65-F5344CB8AC3E}">
        <p14:creationId xmlns:p14="http://schemas.microsoft.com/office/powerpoint/2010/main" val="469605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3FB1-0042-4E1E-B062-6017F303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请简述粒子滤波的流程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15EDC-903E-481E-8FBA-69EA9114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第一步，依概率采样</a:t>
            </a:r>
            <a:endParaRPr lang="en-US" altLang="zh-CN"/>
          </a:p>
          <a:p>
            <a:r>
              <a:rPr lang="zh-CN" altLang="en-US"/>
              <a:t>第二步，运动方程预测</a:t>
            </a:r>
            <a:endParaRPr lang="en-US" altLang="zh-CN"/>
          </a:p>
          <a:p>
            <a:r>
              <a:rPr lang="zh-CN" altLang="en-US"/>
              <a:t>第三步，根据观测方程更新权重</a:t>
            </a:r>
            <a:endParaRPr lang="en-US" altLang="zh-CN"/>
          </a:p>
          <a:p>
            <a:r>
              <a:rPr lang="zh-CN" altLang="en-US"/>
              <a:t>第四步，依权重重采样</a:t>
            </a:r>
          </a:p>
        </p:txBody>
      </p:sp>
    </p:spTree>
    <p:extLst>
      <p:ext uri="{BB962C8B-B14F-4D97-AF65-F5344CB8AC3E}">
        <p14:creationId xmlns:p14="http://schemas.microsoft.com/office/powerpoint/2010/main" val="835176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656E-1BEE-48D9-B727-3F7EB559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请简述</a:t>
            </a:r>
            <a:r>
              <a:rPr lang="en-US" altLang="zh-CN"/>
              <a:t>SPKF/UKF</a:t>
            </a:r>
            <a:r>
              <a:rPr lang="zh-CN" altLang="en-US"/>
              <a:t>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0EAD0-C59C-4E73-99B1-36AA2AD7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预测部分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AE0B5-7168-493F-9E6E-29031ABB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9" y="2453201"/>
            <a:ext cx="11560542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7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EE13-FEAB-43D4-BA9B-45F76449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5BA83-AEA4-42A1-8455-1D1637FE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观测部分，注意要再带入到广义高斯滤波里面进行高斯推断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230D96-A740-4F73-A973-671EED92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851"/>
            <a:ext cx="9348186" cy="3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贝叶斯公式是怎么用在状态估计中的？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联合 = 条件 × 边缘</a:t>
            </a:r>
          </a:p>
          <a:p>
            <a:r>
              <a:rPr lang="en-US" altLang="zh-CN"/>
              <a:t>后验 = 观测 × 先验 × 归一化</a:t>
            </a:r>
          </a:p>
          <a:p>
            <a:r>
              <a:rPr lang="en-US" altLang="zh-CN"/>
              <a:t>专有名词的对应关系：先验、传感器模型、后验、归一化参数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1244-2037-49E4-ACA1-3B6A674E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几种滤波器的比较图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73B87D-0259-461B-AB46-A802E37C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03" y="1928474"/>
            <a:ext cx="6858594" cy="4145639"/>
          </a:xfrm>
        </p:spPr>
      </p:pic>
    </p:spTree>
    <p:extLst>
      <p:ext uri="{BB962C8B-B14F-4D97-AF65-F5344CB8AC3E}">
        <p14:creationId xmlns:p14="http://schemas.microsoft.com/office/powerpoint/2010/main" val="3546019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382C-3E3C-4143-84F0-9FD2B4F0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用自己的语言，检索回忆描述最小二乘问题、牛顿法、高斯牛顿法的推导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B089-E448-4A6C-A269-2974AB1B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参见状态估计书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残差函数的构建</a:t>
            </a:r>
            <a:r>
              <a:rPr lang="en-US" altLang="zh-CN"/>
              <a:t>F = e</a:t>
            </a:r>
            <a:r>
              <a:rPr lang="en-US" altLang="zh-CN" baseline="30000"/>
              <a:t>T</a:t>
            </a:r>
            <a:r>
              <a:rPr lang="en-US" altLang="zh-CN"/>
              <a:t>W</a:t>
            </a:r>
            <a:r>
              <a:rPr lang="en-US" altLang="zh-CN" baseline="30000"/>
              <a:t>-1</a:t>
            </a:r>
            <a:r>
              <a:rPr lang="en-US" altLang="zh-CN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残差函数的归一化</a:t>
            </a:r>
            <a:r>
              <a:rPr lang="en-US" altLang="zh-CN"/>
              <a:t>F = </a:t>
            </a:r>
            <a:r>
              <a:rPr lang="en-US" altLang="zh-CN" err="1"/>
              <a:t>u</a:t>
            </a:r>
            <a:r>
              <a:rPr lang="en-US" altLang="zh-CN" baseline="30000" err="1"/>
              <a:t>T</a:t>
            </a:r>
            <a:r>
              <a:rPr lang="en-US" altLang="zh-CN" err="1"/>
              <a:t>u</a:t>
            </a:r>
            <a:r>
              <a:rPr lang="zh-CN" altLang="en-US"/>
              <a:t>。运用了</a:t>
            </a:r>
            <a:r>
              <a:rPr lang="en-US" altLang="zh-CN"/>
              <a:t>LL</a:t>
            </a:r>
            <a:r>
              <a:rPr lang="en-US" altLang="zh-CN" baseline="30000"/>
              <a:t>T</a:t>
            </a:r>
            <a:r>
              <a:rPr lang="en-US" altLang="zh-CN"/>
              <a:t>=W</a:t>
            </a:r>
            <a:r>
              <a:rPr lang="en-US" altLang="zh-CN" baseline="30000"/>
              <a:t>-1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对</a:t>
            </a:r>
            <a:r>
              <a:rPr lang="en-US" altLang="zh-CN"/>
              <a:t>F</a:t>
            </a:r>
            <a:r>
              <a:rPr lang="zh-CN" altLang="en-US"/>
              <a:t>二阶泰勒展开，得到牛顿法</a:t>
            </a:r>
            <a:r>
              <a:rPr lang="en-US" altLang="zh-CN" err="1"/>
              <a:t>HΔx</a:t>
            </a:r>
            <a:r>
              <a:rPr lang="en-US" altLang="zh-CN"/>
              <a:t> = -J</a:t>
            </a:r>
            <a:r>
              <a:rPr lang="en-US" altLang="zh-CN" baseline="3000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如果对</a:t>
            </a:r>
            <a:r>
              <a:rPr lang="en-US" altLang="zh-CN"/>
              <a:t>u</a:t>
            </a:r>
            <a:r>
              <a:rPr lang="zh-CN" altLang="en-US"/>
              <a:t>二阶泰勒展开，得到高斯牛顿法</a:t>
            </a:r>
            <a:r>
              <a:rPr lang="en-US" altLang="zh-CN" err="1"/>
              <a:t>J</a:t>
            </a:r>
            <a:r>
              <a:rPr lang="en-US" altLang="zh-CN" baseline="30000" err="1"/>
              <a:t>T</a:t>
            </a:r>
            <a:r>
              <a:rPr lang="en-US" altLang="zh-CN" err="1"/>
              <a:t>JΔx</a:t>
            </a:r>
            <a:r>
              <a:rPr lang="en-US" altLang="zh-CN"/>
              <a:t> = </a:t>
            </a:r>
            <a:r>
              <a:rPr lang="en-US" altLang="zh-CN" err="1"/>
              <a:t>J</a:t>
            </a:r>
            <a:r>
              <a:rPr lang="en-US" altLang="zh-CN" baseline="30000" err="1"/>
              <a:t>T</a:t>
            </a:r>
            <a:r>
              <a:rPr lang="en-US" altLang="zh-CN" err="1"/>
              <a:t>u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加上</a:t>
            </a:r>
            <a:r>
              <a:rPr lang="en-US" altLang="zh-CN" err="1"/>
              <a:t>λD</a:t>
            </a:r>
            <a:r>
              <a:rPr lang="zh-CN" altLang="en-US"/>
              <a:t>，变成</a:t>
            </a:r>
            <a:r>
              <a:rPr lang="en-US" altLang="zh-CN"/>
              <a:t>LM</a:t>
            </a:r>
            <a:r>
              <a:rPr lang="zh-CN" altLang="en-US"/>
              <a:t>算法</a:t>
            </a:r>
            <a:r>
              <a:rPr lang="en-US" altLang="zh-CN"/>
              <a:t>(J</a:t>
            </a:r>
            <a:r>
              <a:rPr lang="en-US" altLang="zh-CN" baseline="30000"/>
              <a:t>T</a:t>
            </a:r>
            <a:r>
              <a:rPr lang="en-US" altLang="zh-CN"/>
              <a:t>J + </a:t>
            </a:r>
            <a:r>
              <a:rPr lang="en-US" altLang="zh-CN" err="1"/>
              <a:t>λD</a:t>
            </a:r>
            <a:r>
              <a:rPr lang="en-US" altLang="zh-CN"/>
              <a:t> )</a:t>
            </a:r>
            <a:r>
              <a:rPr lang="en-US" altLang="zh-CN" err="1"/>
              <a:t>Δx</a:t>
            </a:r>
            <a:r>
              <a:rPr lang="en-US" altLang="zh-CN"/>
              <a:t> = </a:t>
            </a:r>
            <a:r>
              <a:rPr lang="en-US" altLang="zh-CN" err="1"/>
              <a:t>J</a:t>
            </a:r>
            <a:r>
              <a:rPr lang="en-US" altLang="zh-CN" baseline="30000" err="1"/>
              <a:t>t</a:t>
            </a:r>
            <a:r>
              <a:rPr lang="en-US" altLang="zh-CN" err="1"/>
              <a:t>u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带回误差</a:t>
            </a:r>
            <a:r>
              <a:rPr lang="en-US" altLang="zh-CN"/>
              <a:t>e</a:t>
            </a:r>
            <a:r>
              <a:rPr lang="zh-CN" altLang="en-US"/>
              <a:t>，变成</a:t>
            </a:r>
            <a:r>
              <a:rPr lang="en-US" altLang="zh-CN"/>
              <a:t>J</a:t>
            </a:r>
            <a:r>
              <a:rPr lang="en-US" altLang="zh-CN" baseline="30000"/>
              <a:t>T</a:t>
            </a:r>
            <a:r>
              <a:rPr lang="zh-CN" altLang="en-US" baseline="30000"/>
              <a:t> ∑</a:t>
            </a:r>
            <a:r>
              <a:rPr lang="en-US" altLang="zh-CN" baseline="30000"/>
              <a:t>-1</a:t>
            </a:r>
            <a:r>
              <a:rPr lang="en-US" altLang="zh-CN"/>
              <a:t>J </a:t>
            </a:r>
            <a:r>
              <a:rPr lang="en-US" altLang="zh-CN" err="1"/>
              <a:t>Δx</a:t>
            </a:r>
            <a:r>
              <a:rPr lang="en-US" altLang="zh-CN"/>
              <a:t> = J</a:t>
            </a:r>
            <a:r>
              <a:rPr lang="en-US" altLang="zh-CN" baseline="30000"/>
              <a:t>T</a:t>
            </a:r>
            <a:r>
              <a:rPr lang="zh-CN" altLang="en-US" baseline="30000"/>
              <a:t>∑</a:t>
            </a:r>
            <a:r>
              <a:rPr lang="en-US" altLang="zh-CN" baseline="30000"/>
              <a:t>-1</a:t>
            </a:r>
            <a:r>
              <a:rPr lang="en-US" altLang="zh-CN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96294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B400F-9D4D-471D-BC63-4802B5B9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 偏差、匹配和外点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1EAA7-92A7-4335-8EB4-4B1ABAA7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关于偏差，你能总结出几点？</a:t>
            </a:r>
            <a:endParaRPr lang="en-US" altLang="zh-CN"/>
          </a:p>
          <a:p>
            <a:r>
              <a:rPr lang="zh-CN" altLang="en-US"/>
              <a:t>使用增广的方法对付偏差，有哪些要点？</a:t>
            </a:r>
            <a:endParaRPr lang="en-US" altLang="zh-CN"/>
          </a:p>
          <a:p>
            <a:r>
              <a:rPr lang="en-US" altLang="zh-CN"/>
              <a:t>RANSAC</a:t>
            </a:r>
            <a:r>
              <a:rPr lang="zh-CN" altLang="en-US"/>
              <a:t>算法的思路和操作是什么？</a:t>
            </a:r>
            <a:endParaRPr lang="en-US" altLang="zh-CN"/>
          </a:p>
          <a:p>
            <a:r>
              <a:rPr lang="en-US" altLang="zh-CN"/>
              <a:t>RANSAC</a:t>
            </a:r>
            <a:r>
              <a:rPr lang="zh-CN" altLang="en-US"/>
              <a:t>性能如何？</a:t>
            </a:r>
            <a:endParaRPr lang="en-US" altLang="zh-CN"/>
          </a:p>
          <a:p>
            <a:r>
              <a:rPr lang="en-US" altLang="zh-CN"/>
              <a:t>M</a:t>
            </a:r>
            <a:r>
              <a:rPr lang="zh-CN" altLang="en-US"/>
              <a:t>估计方法是什么意思？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36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FF5ED-4E55-40B6-B023-314E6BF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关于偏差，你能总结出几点？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C8DDA-81C7-4742-87E1-3B6C9CC1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误差</a:t>
            </a:r>
            <a:r>
              <a:rPr lang="en-US" altLang="zh-CN"/>
              <a:t>e</a:t>
            </a:r>
            <a:r>
              <a:rPr lang="zh-CN" altLang="en-US"/>
              <a:t>的定义是什么？估计值</a:t>
            </a:r>
            <a:r>
              <a:rPr lang="en-US" altLang="zh-CN"/>
              <a:t>-</a:t>
            </a:r>
            <a:r>
              <a:rPr lang="zh-CN" altLang="en-US"/>
              <a:t>真值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误差的动态过程是如何得到？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偏差会对估计产生何种影响？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一般用什么办法来对付偏差</a:t>
            </a:r>
          </a:p>
        </p:txBody>
      </p:sp>
    </p:spTree>
    <p:extLst>
      <p:ext uri="{BB962C8B-B14F-4D97-AF65-F5344CB8AC3E}">
        <p14:creationId xmlns:p14="http://schemas.microsoft.com/office/powerpoint/2010/main" val="2717643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1357-C714-4FAE-ACD9-0C85497B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使用增广的方法对付偏差，有哪些要点？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1F6C6-6C12-451F-BBBF-54D2C7AB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操作方法：把偏差加到状态里面，形成增广</a:t>
            </a:r>
            <a:endParaRPr lang="en-US" altLang="zh-CN"/>
          </a:p>
          <a:p>
            <a:r>
              <a:rPr lang="zh-CN" altLang="en-US"/>
              <a:t>能观性：大部分不能关</a:t>
            </a:r>
            <a:endParaRPr lang="en-US" altLang="zh-CN"/>
          </a:p>
          <a:p>
            <a:r>
              <a:rPr lang="zh-CN" altLang="en-US"/>
              <a:t>不能观的原因：增广后左侧矩阵存在</a:t>
            </a:r>
            <a:r>
              <a:rPr lang="en-US" altLang="zh-CN"/>
              <a:t>0</a:t>
            </a:r>
            <a:r>
              <a:rPr lang="zh-CN" altLang="en-US"/>
              <a:t>空间，不能直接求逆</a:t>
            </a:r>
            <a:endParaRPr lang="en-US" altLang="zh-CN"/>
          </a:p>
          <a:p>
            <a:r>
              <a:rPr lang="zh-CN" altLang="en-US"/>
              <a:t>解决方法：找出</a:t>
            </a:r>
            <a:r>
              <a:rPr lang="en-US" altLang="zh-CN"/>
              <a:t>0</a:t>
            </a:r>
            <a:r>
              <a:rPr lang="zh-CN" altLang="en-US"/>
              <a:t>空间把对应的变量</a:t>
            </a:r>
            <a:r>
              <a:rPr lang="en-US" altLang="zh-CN"/>
              <a:t>fix</a:t>
            </a:r>
            <a:r>
              <a:rPr lang="zh-CN" altLang="en-US"/>
              <a:t>住，并且保证过程中零空间不变。这里面的细节参见</a:t>
            </a:r>
            <a:r>
              <a:rPr lang="en-US" altLang="zh-CN"/>
              <a:t>VIO</a:t>
            </a:r>
            <a:r>
              <a:rPr lang="zh-CN" altLang="en-US"/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3588351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89D3-7D09-419B-AD75-B4A544F2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RANSAC</a:t>
            </a:r>
            <a:r>
              <a:rPr lang="zh-CN" altLang="en-US"/>
              <a:t>算法的思路和操作是什么？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0DF8-E1C8-4468-AE89-8B9FFDDD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假设数据由内点和外点组成，内点符合预设模型，外点不符合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算法流程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随机假设一部分点为内点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利用这些内点算出一个模型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判断剩余的点是否符合这个模型，如果内点太少，回到</a:t>
            </a:r>
            <a:r>
              <a:rPr lang="en-US" altLang="zh-CN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根据</a:t>
            </a:r>
            <a:r>
              <a:rPr lang="en-US" altLang="zh-CN"/>
              <a:t>3</a:t>
            </a:r>
            <a:r>
              <a:rPr lang="zh-CN" altLang="en-US"/>
              <a:t>得到的内点，重新计算模型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利用</a:t>
            </a:r>
            <a:r>
              <a:rPr lang="en-US" altLang="zh-CN"/>
              <a:t>4</a:t>
            </a:r>
            <a:r>
              <a:rPr lang="zh-CN" altLang="en-US"/>
              <a:t>得到的模型重新判断内外点，直到收敛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19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8C93A-3D9D-4827-95EB-A414D8DD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RANSAC</a:t>
            </a:r>
            <a:r>
              <a:rPr lang="zh-CN" altLang="en-US"/>
              <a:t>性能如何？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3E01C-7059-4435-984D-69E08C08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比较简洁高效，设计算法时可以参考</a:t>
            </a:r>
          </a:p>
        </p:txBody>
      </p:sp>
    </p:spTree>
    <p:extLst>
      <p:ext uri="{BB962C8B-B14F-4D97-AF65-F5344CB8AC3E}">
        <p14:creationId xmlns:p14="http://schemas.microsoft.com/office/powerpoint/2010/main" val="3633513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6FDB3-8A4E-442F-814F-57D6C8FD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估计方法是什么意思？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B3100-2B1E-4A79-A4F4-B95D5007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就是鲁棒核函数大法</a:t>
            </a:r>
            <a:endParaRPr lang="en-US" altLang="zh-CN"/>
          </a:p>
          <a:p>
            <a:r>
              <a:rPr lang="zh-CN" altLang="en-US"/>
              <a:t>具体就是二次型开方，然后通过一个</a:t>
            </a:r>
            <a:r>
              <a:rPr lang="en-US" altLang="zh-CN"/>
              <a:t>ρ</a:t>
            </a:r>
            <a:r>
              <a:rPr lang="zh-CN" altLang="en-US"/>
              <a:t>函数映射，把残差的平方项变成一个对外点不那么敏感的曲线。</a:t>
            </a:r>
          </a:p>
        </p:txBody>
      </p:sp>
    </p:spTree>
    <p:extLst>
      <p:ext uri="{BB962C8B-B14F-4D97-AF65-F5344CB8AC3E}">
        <p14:creationId xmlns:p14="http://schemas.microsoft.com/office/powerpoint/2010/main" val="41220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2B898-B5E4-4D05-BA4B-A15F64E8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贝叶斯公式的分母有几种变式？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59BDDF-E4AE-4049-BA30-020327DF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13" y="2530136"/>
            <a:ext cx="5802540" cy="1963265"/>
          </a:xfrm>
        </p:spPr>
      </p:pic>
    </p:spTree>
    <p:extLst>
      <p:ext uri="{BB962C8B-B14F-4D97-AF65-F5344CB8AC3E}">
        <p14:creationId xmlns:p14="http://schemas.microsoft.com/office/powerpoint/2010/main" val="346339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矩是啥？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有时候给出一个概率分布很困难，就会转而采用矩来进行</a:t>
            </a:r>
            <a:r>
              <a:rPr lang="zh-CN" altLang="en-US"/>
              <a:t>刻画</a:t>
            </a:r>
            <a:endParaRPr lang="en-US" altLang="zh-CN"/>
          </a:p>
          <a:p>
            <a:r>
              <a:rPr lang="en-US" altLang="zh-CN"/>
              <a:t>0阶矩是1</a:t>
            </a:r>
            <a:r>
              <a:rPr lang="zh-CN" altLang="en-US"/>
              <a:t>；</a:t>
            </a:r>
            <a:r>
              <a:rPr lang="en-US" altLang="zh-CN"/>
              <a:t>1阶矩是期望；二阶矩是方差；三阶偏度；四阶峰度</a:t>
            </a: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期望和方差的数学定义和样本求法有啥区别？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期望定义，数学定义，不再多说</a:t>
            </a:r>
          </a:p>
          <a:p>
            <a:r>
              <a:rPr lang="en-US" altLang="zh-CN"/>
              <a:t>方差定义，对状态去中心化，然后列乘行，变成n×n矩阵；上述矩阵的期望就是协方差矩阵</a:t>
            </a:r>
          </a:p>
          <a:p>
            <a:r>
              <a:rPr lang="en-US" altLang="zh-CN"/>
              <a:t>样本求期望：直接求均值</a:t>
            </a:r>
          </a:p>
          <a:p>
            <a:r>
              <a:rPr lang="en-US" altLang="zh-CN"/>
              <a:t>样本求方差：每一个样本减去均值，然后列乘行，变成n×n矩阵；对上述矩阵求均值，注意贝塞尔修正！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2078</Words>
  <Application>Microsoft Office PowerPoint</Application>
  <PresentationFormat>宽屏</PresentationFormat>
  <Paragraphs>326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主题</vt:lpstr>
      <vt:lpstr>状态估计 - 问答清单</vt:lpstr>
      <vt:lpstr>第一章 概率论</vt:lpstr>
      <vt:lpstr>状态估计是干什么用的？</vt:lpstr>
      <vt:lpstr>状态估计为啥跟概率论扯上了关系？</vt:lpstr>
      <vt:lpstr>小插曲：如何用数学来研究现实问题？</vt:lpstr>
      <vt:lpstr>贝叶斯公式是怎么用在状态估计中的？</vt:lpstr>
      <vt:lpstr>贝叶斯公式的分母有几种变式？</vt:lpstr>
      <vt:lpstr>矩是啥？</vt:lpstr>
      <vt:lpstr>期望和方差的数学定义和样本求法有啥区别？</vt:lpstr>
      <vt:lpstr>独立性和不相关性，你能说清楚吗？</vt:lpstr>
      <vt:lpstr>什么是归一化积？为什么可用于状态估计？</vt:lpstr>
      <vt:lpstr>关于香农信息，你能想到什么？</vt:lpstr>
      <vt:lpstr>关于马氏距离，你有哪些理解？</vt:lpstr>
      <vt:lpstr>关于协方差矩阵，能想到哪些性质？</vt:lpstr>
      <vt:lpstr>高斯推断：联合分布的边缘化有哪些要点？</vt:lpstr>
      <vt:lpstr>高斯分布的独立性和不相关性有什么关系？</vt:lpstr>
      <vt:lpstr>高斯分布的归一化积结果是什么？</vt:lpstr>
      <vt:lpstr>高斯分布线性化的结果是什么？</vt:lpstr>
      <vt:lpstr>SMW公式</vt:lpstr>
      <vt:lpstr>高斯分布的非线性变换，结果是啥？</vt:lpstr>
      <vt:lpstr>第二章 线性高斯系统</vt:lpstr>
      <vt:lpstr>最基本的是：问题是怎么定义的？</vt:lpstr>
      <vt:lpstr>解决批量LG系统的方法有哪两种？</vt:lpstr>
      <vt:lpstr>小插曲：贝叶斯公式有什么心得？</vt:lpstr>
      <vt:lpstr>小插曲：p(x|v)和p(y|x)的因式分解，你真的看懂了吗？</vt:lpstr>
      <vt:lpstr>小插曲：一群高斯分布的乘积的最大值，用什么思路求解？</vt:lpstr>
      <vt:lpstr>小插曲：写成提升形式，有哪些心得？</vt:lpstr>
      <vt:lpstr>PowerPoint 演示文稿</vt:lpstr>
      <vt:lpstr>小插曲：二次型求导的分子布局和分母布局</vt:lpstr>
      <vt:lpstr>如何看待LG系统的MAP和贝叶斯推断的结果？</vt:lpstr>
      <vt:lpstr>对于系统的能观性，如何检索思考？</vt:lpstr>
      <vt:lpstr>MAP估计的协方差是什么？</vt:lpstr>
      <vt:lpstr>递归平滑算法的使命是什么？</vt:lpstr>
      <vt:lpstr>递归平滑算法的方法和步骤是怎样的？</vt:lpstr>
      <vt:lpstr>我一直说要背的卡尔曼增益三公式，是什么？</vt:lpstr>
      <vt:lpstr>如何理解卡尔曼滤波的数学本质？</vt:lpstr>
      <vt:lpstr>卡尔曼增益后验均值和方差的更新是什么形式？</vt:lpstr>
      <vt:lpstr>不带卡尔曼增益K的卡尔曼滤波是什么形式？</vt:lpstr>
      <vt:lpstr>老问题：带卡尔曼增益的经典形式是什么？</vt:lpstr>
      <vt:lpstr>如何通过MAP来推导得出卡尔曼滤波？</vt:lpstr>
      <vt:lpstr>如何通过贝叶斯推断得到卡尔曼滤波？</vt:lpstr>
      <vt:lpstr>第三章 非线性系统</vt:lpstr>
      <vt:lpstr>关于马尔可夫性和贝叶斯滤波，你能理解吗？</vt:lpstr>
      <vt:lpstr>都在说线性化，那么数学上怎么做线性化？</vt:lpstr>
      <vt:lpstr>在状态估计里面，怎么做线性化？</vt:lpstr>
      <vt:lpstr>EKF是什么形式？</vt:lpstr>
      <vt:lpstr>EKF问题是什么？</vt:lpstr>
      <vt:lpstr>广义高斯滤波是啥？有啥作用？</vt:lpstr>
      <vt:lpstr>迭代卡尔曼滤波是啥意思</vt:lpstr>
      <vt:lpstr>处理非线性函数都有哪些方法？</vt:lpstr>
      <vt:lpstr>蒙特卡洛法的操作步骤、主要优缺点是什么？</vt:lpstr>
      <vt:lpstr>线性化方法不准确的原因有哪四点？</vt:lpstr>
      <vt:lpstr>Sigma变换，你能想到什么？</vt:lpstr>
      <vt:lpstr>Sigma变换的操作是什么？</vt:lpstr>
      <vt:lpstr>PowerPoint 演示文稿</vt:lpstr>
      <vt:lpstr>线性化方法下，均值和方差不准体现在哪些方面？</vt:lpstr>
      <vt:lpstr>请简述粒子滤波的流程 </vt:lpstr>
      <vt:lpstr>请简述SPKF/UKF的步骤</vt:lpstr>
      <vt:lpstr>PowerPoint 演示文稿</vt:lpstr>
      <vt:lpstr>几种滤波器的比较图</vt:lpstr>
      <vt:lpstr>用自己的语言，检索回忆描述最小二乘问题、牛顿法、高斯牛顿法的推导</vt:lpstr>
      <vt:lpstr>第四章 偏差、匹配和外点 </vt:lpstr>
      <vt:lpstr>关于偏差，你能总结出几点？</vt:lpstr>
      <vt:lpstr>使用增广的方法对付偏差，有哪些要点？</vt:lpstr>
      <vt:lpstr>RANSAC算法的思路和操作是什么？</vt:lpstr>
      <vt:lpstr>RANSAC性能如何？</vt:lpstr>
      <vt:lpstr>M估计方法是什么意思？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状态估计 - 问答清单</dc:title>
  <dc:creator>wps</dc:creator>
  <cp:lastModifiedBy>东风 李</cp:lastModifiedBy>
  <cp:revision>72</cp:revision>
  <dcterms:created xsi:type="dcterms:W3CDTF">2021-03-11T11:28:32Z</dcterms:created>
  <dcterms:modified xsi:type="dcterms:W3CDTF">2021-10-17T02:00:25Z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