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3"/>
    <p:sldId id="261" r:id="rId4"/>
    <p:sldId id="258" r:id="rId5"/>
    <p:sldId id="262" r:id="rId6"/>
    <p:sldId id="271" r:id="rId7"/>
    <p:sldId id="297" r:id="rId8"/>
    <p:sldId id="263" r:id="rId9"/>
    <p:sldId id="270" r:id="rId10"/>
    <p:sldId id="264" r:id="rId11"/>
    <p:sldId id="273" r:id="rId12"/>
    <p:sldId id="274" r:id="rId13"/>
    <p:sldId id="288" r:id="rId14"/>
    <p:sldId id="289" r:id="rId15"/>
    <p:sldId id="290" r:id="rId16"/>
    <p:sldId id="291" r:id="rId17"/>
    <p:sldId id="293" r:id="rId18"/>
    <p:sldId id="259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77D"/>
    <a:srgbClr val="005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9" autoAdjust="0"/>
  </p:normalViewPr>
  <p:slideViewPr>
    <p:cSldViewPr snapToGrid="0" showGuides="1">
      <p:cViewPr varScale="1">
        <p:scale>
          <a:sx n="77" d="100"/>
          <a:sy n="77" d="100"/>
        </p:scale>
        <p:origin x="-240" y="-76"/>
      </p:cViewPr>
      <p:guideLst>
        <p:guide orient="horz" pos="215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/>
          <p:cNvSpPr txBox="1"/>
          <p:nvPr userDrawn="1"/>
        </p:nvSpPr>
        <p:spPr>
          <a:xfrm>
            <a:off x="-1707114" y="2422578"/>
            <a:ext cx="6145764" cy="110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509750" y="2338493"/>
            <a:ext cx="3531146" cy="14507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{ subject }</a:t>
            </a:r>
            <a:endParaRPr lang="en-US" dirty="0"/>
          </a:p>
        </p:txBody>
      </p:sp>
      <p:sp>
        <p:nvSpPr>
          <p:cNvPr id="1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7647842" y="6136265"/>
            <a:ext cx="4090199" cy="4531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presenter name }</a:t>
            </a:r>
            <a:endParaRPr lang="en-US" dirty="0"/>
          </a:p>
        </p:txBody>
      </p:sp>
      <p:pic>
        <p:nvPicPr>
          <p:cNvPr id="3" name="Picture 2" descr="Logo, company name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20" y="1849064"/>
            <a:ext cx="4384900" cy="2256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659774" y="1108956"/>
            <a:ext cx="7537688" cy="488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478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4370250" y="2924175"/>
            <a:ext cx="1115145" cy="979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grpSp>
        <p:nvGrpSpPr>
          <p:cNvPr id="19" name="Group 18" descr="Info"/>
          <p:cNvGrpSpPr/>
          <p:nvPr userDrawn="1"/>
        </p:nvGrpSpPr>
        <p:grpSpPr>
          <a:xfrm>
            <a:off x="4642801" y="3133724"/>
            <a:ext cx="567374" cy="550865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20" name="Freeform: Shape 19"/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6" name="Title 1"/>
          <p:cNvSpPr txBox="1"/>
          <p:nvPr userDrawn="1"/>
        </p:nvSpPr>
        <p:spPr>
          <a:xfrm>
            <a:off x="831099" y="2757997"/>
            <a:ext cx="2750301" cy="671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Objectives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908431" y="1603717"/>
            <a:ext cx="5524060" cy="3151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your objectives}</a:t>
            </a:r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6921" y="618977"/>
            <a:ext cx="9393848" cy="712765"/>
          </a:xfrm>
          <a:prstGeom prst="rect">
            <a:avLst/>
          </a:prstGeom>
        </p:spPr>
        <p:txBody>
          <a:bodyPr/>
          <a:lstStyle>
            <a:lvl1pPr>
              <a:defRPr lang="en-US" sz="3600" b="1" kern="1200" spc="-38" baseline="0" dirty="0">
                <a:solidFill>
                  <a:srgbClr val="25677D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{ Title }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56921" y="1603717"/>
            <a:ext cx="10275570" cy="4705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{write your bullet point }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1325880" y="638175"/>
            <a:ext cx="9942195" cy="666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25677D"/>
                </a:solidFill>
                <a:latin typeface="+mn-lt"/>
                <a:ea typeface="Cambria" panose="02040503050406030204" pitchFamily="18" charset="0"/>
              </a:rPr>
              <a:t>References</a:t>
            </a:r>
            <a:endParaRPr lang="en-US" sz="3200" b="1" dirty="0">
              <a:solidFill>
                <a:srgbClr val="25677D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325880" y="1524000"/>
            <a:ext cx="9681949" cy="3958659"/>
          </a:xfrm>
          <a:prstGeom prst="rect">
            <a:avLst/>
          </a:prstGeom>
        </p:spPr>
        <p:txBody>
          <a:bodyPr>
            <a:normAutofit/>
          </a:bodyPr>
          <a:lstStyle>
            <a:lvl1pPr marL="91440">
              <a:spcBef>
                <a:spcPts val="0"/>
              </a:spcBef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 link to reference1, example: http://app.icraftsoft.net }</a:t>
            </a:r>
            <a:endParaRPr lang="en-US" dirty="0"/>
          </a:p>
          <a:p>
            <a:pPr lvl="0"/>
            <a:r>
              <a:rPr lang="en-US" dirty="0"/>
              <a:t>{ link to reference1, example: http://app.icraftsoft.net }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7506" y="2055322"/>
            <a:ext cx="1683026" cy="2747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6B06-9FB6-4AA1-A097-666DD28834F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8621" y="625480"/>
            <a:ext cx="1036320" cy="68580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181726"/>
            <a:ext cx="2743200" cy="539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B06-9FB6-4AA1-A097-666DD28834F7}" type="slidenum">
              <a:rPr lang="en-US" smtClean="0"/>
            </a:fld>
            <a:endParaRPr lang="en-US" dirty="0"/>
          </a:p>
        </p:txBody>
      </p:sp>
      <p:pic>
        <p:nvPicPr>
          <p:cNvPr id="3" name="Picture 2" descr="Chart&#10;&#10;Description automatically generated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852" y="82268"/>
            <a:ext cx="944645" cy="1192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spc="-38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00025" indent="-200025" algn="l" defTabSz="685800" rtl="0" eaLnBrk="1" latinLnBrk="0" hangingPunct="1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29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45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61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77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86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72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22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8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www.guru99.com/alert-popup-handling-selenium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55" y="2338705"/>
            <a:ext cx="4243705" cy="145097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sz="2800" dirty="0">
                <a:cs typeface="Calibri" panose="020F0502020204030204"/>
                <a:sym typeface="+mn-ea"/>
              </a:rPr>
              <a:t>Cypress Test case Structure.</a:t>
            </a:r>
            <a:endParaRPr lang="en-US" sz="2800" dirty="0">
              <a:cs typeface="Calibri" panose="020F0502020204030204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32" y="586087"/>
            <a:ext cx="9393848" cy="712765"/>
          </a:xfrm>
        </p:spPr>
        <p:txBody>
          <a:bodyPr lIns="91440" tIns="45720" rIns="91440" bIns="45720" anchor="t"/>
          <a:lstStyle/>
          <a:p>
            <a:r>
              <a:rPr lang="en-US">
                <a:cs typeface="Calibri" panose="020F0502020204030204"/>
              </a:rPr>
              <a:t>Test Runer Playground </a:t>
            </a:r>
            <a:endParaRPr lang="en-US">
              <a:cs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58215" y="1451610"/>
            <a:ext cx="10275570" cy="5253990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The steps, how to use Cypress Selector Playground to grab locators?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1.First, open the Selector playground by clicking on the "Toggle" button.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2.Second, click on the "Selector" icon, 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3.Third, click on the "Widgets" menu to grab its CSS selector. 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4.Fourthly, click on the copy icon to copy the CSS selector.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5.Finally, you can use this CSS selector anywhere in your test.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cs typeface="Calibri" panose="020F0502020204030204"/>
              </a:rPr>
              <a:t>Interact with that element.</a:t>
            </a:r>
            <a:endParaRPr lang="en-US">
              <a:cs typeface="Calibri" panose="020F0502020204030204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58215" y="1451610"/>
            <a:ext cx="10275570" cy="5253990"/>
          </a:xfrm>
        </p:spPr>
        <p:txBody>
          <a:bodyPr lIns="91440" tIns="45720" rIns="91440" bIns="45720" anchor="t">
            <a:normAutofit lnSpcReduction="20000"/>
          </a:bodyPr>
          <a:p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Some commands in Cypress are for interacting with the DOM such as: 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 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.click()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.dblclick() 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.rightclick()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.type() 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.clear()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.check() 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.uncheck() 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.select() 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.trigger()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.selectFile() 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We call these "action commands."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Assertions 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r>
              <a:rPr lang="en-US"/>
              <a:t>Assertions are these validations in the test automation</a:t>
            </a:r>
            <a:endParaRPr lang="en-US"/>
          </a:p>
          <a:p>
            <a:r>
              <a:rPr lang="en-US"/>
              <a:t>Assertions  </a:t>
            </a:r>
            <a:r>
              <a:rPr lang="en-US">
                <a:sym typeface="+mn-ea"/>
              </a:rPr>
              <a:t>classify </a:t>
            </a:r>
            <a:r>
              <a:rPr lang="en-US"/>
              <a:t>into two segments based on the subject.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   1. Implicit Assertions </a:t>
            </a:r>
            <a:endParaRPr lang="en-US"/>
          </a:p>
          <a:p>
            <a:pPr marL="0" indent="0">
              <a:buNone/>
            </a:pPr>
            <a:r>
              <a:rPr lang="en-US"/>
              <a:t>	2. Explicit Assertions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 Implicit Assertions 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r>
              <a:rPr lang="en-US"/>
              <a:t>When the assertion applies to the object provided by the parent chained command.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>
                <a:sym typeface="+mn-ea"/>
              </a:rPr>
              <a:t>Implicit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Assertions </a:t>
            </a:r>
            <a:r>
              <a:rPr lang="en-US">
                <a:sym typeface="+mn-ea"/>
              </a:rPr>
              <a:t>use</a:t>
            </a:r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 </a:t>
            </a:r>
            <a:r>
              <a:rPr lang="en-US"/>
              <a:t>commands such as: </a:t>
            </a:r>
            <a:endParaRPr lang="en-US"/>
          </a:p>
          <a:p>
            <a:pPr marL="0" indent="0">
              <a:buNone/>
            </a:pPr>
            <a:r>
              <a:rPr lang="en-US"/>
              <a:t>          .should() </a:t>
            </a:r>
            <a:endParaRPr lang="en-US"/>
          </a:p>
          <a:p>
            <a:pPr marL="0" indent="0">
              <a:buNone/>
            </a:pPr>
            <a:r>
              <a:rPr lang="en-US"/>
              <a:t>          .and()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Generally, we use Implicit assertions when we want to: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r>
              <a:rPr lang="en-US"/>
              <a:t>             Assert multiple validations about the same subject.</a:t>
            </a:r>
            <a:endParaRPr lang="en-US"/>
          </a:p>
          <a:p>
            <a:pPr marL="0" indent="0">
              <a:buNone/>
            </a:pPr>
            <a:r>
              <a:rPr lang="en-US"/>
              <a:t>           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Explicit  Assertion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r>
              <a:rPr lang="en-US"/>
              <a:t> If an assertion is applicable to an object directly, it is known as the explicit assertion.</a:t>
            </a:r>
            <a:endParaRPr lang="en-US"/>
          </a:p>
          <a:p>
            <a:endParaRPr lang="en-US"/>
          </a:p>
          <a:p>
            <a:r>
              <a:rPr lang="en-US"/>
              <a:t> This category of assertions contains the commands such as</a:t>
            </a:r>
            <a:endParaRPr lang="en-US"/>
          </a:p>
          <a:p>
            <a:pPr marL="0" indent="0">
              <a:buNone/>
            </a:pPr>
            <a:r>
              <a:rPr lang="en-US"/>
              <a:t>             expect()</a:t>
            </a:r>
            <a:endParaRPr lang="en-US"/>
          </a:p>
          <a:p>
            <a:pPr marL="0" indent="0">
              <a:buNone/>
            </a:pPr>
            <a:r>
              <a:rPr lang="en-US"/>
              <a:t>             assert()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Generally, You will be using "Explicit assertions" </a:t>
            </a:r>
            <a:endParaRPr lang="en-US"/>
          </a:p>
          <a:p>
            <a:pPr marL="0" indent="0">
              <a:buNone/>
            </a:pPr>
            <a:r>
              <a:rPr lang="en-US"/>
              <a:t>      Perform some custom logic before making the assertions on the given subject.</a:t>
            </a:r>
            <a:endParaRPr lang="en-US"/>
          </a:p>
          <a:p>
            <a:pPr marL="0" indent="0">
              <a:buNone/>
            </a:pPr>
            <a:r>
              <a:rPr lang="en-US"/>
              <a:t>     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Common Cypress Assertions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p>
            <a:r>
              <a:rPr lang="en-US"/>
              <a:t>have.length</a:t>
            </a:r>
            <a:endParaRPr lang="en-US"/>
          </a:p>
          <a:p>
            <a:r>
              <a:rPr lang="en-US"/>
              <a:t>have.class</a:t>
            </a:r>
            <a:endParaRPr lang="en-US"/>
          </a:p>
          <a:p>
            <a:r>
              <a:rPr lang="en-US"/>
              <a:t>have.value</a:t>
            </a:r>
            <a:endParaRPr lang="en-US"/>
          </a:p>
          <a:p>
            <a:r>
              <a:rPr lang="en-US"/>
              <a:t>contain</a:t>
            </a:r>
            <a:endParaRPr lang="en-US"/>
          </a:p>
          <a:p>
            <a:r>
              <a:rPr lang="en-US"/>
              <a:t>be.visible</a:t>
            </a:r>
            <a:endParaRPr lang="en-US"/>
          </a:p>
          <a:p>
            <a:r>
              <a:rPr lang="en-US"/>
              <a:t>exist</a:t>
            </a:r>
            <a:endParaRPr lang="en-US"/>
          </a:p>
          <a:p>
            <a:r>
              <a:rPr lang="en-US"/>
              <a:t>be.checked</a:t>
            </a:r>
            <a:endParaRPr lang="en-US"/>
          </a:p>
          <a:p>
            <a:r>
              <a:rPr lang="en-US"/>
              <a:t>have.css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Positive assertions Vs Negative assertions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 lnSpcReduction="20000"/>
          </a:bodyPr>
          <a:p>
            <a:r>
              <a:rPr lang="en-US"/>
              <a:t> A positive assertion is an affirmative statement.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Example: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>
                <a:solidFill>
                  <a:srgbClr val="00B0F0"/>
                </a:solidFill>
              </a:rPr>
              <a:t>cy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US" sz="2400">
                <a:solidFill>
                  <a:srgbClr val="FFC000"/>
                </a:solidFill>
              </a:rPr>
              <a:t>url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().</a:t>
            </a:r>
            <a:r>
              <a:rPr lang="en-US" sz="2400">
                <a:solidFill>
                  <a:srgbClr val="FFC000"/>
                </a:solidFill>
              </a:rPr>
              <a:t>should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('</a:t>
            </a:r>
            <a:r>
              <a:rPr lang="en-US" sz="2400">
                <a:solidFill>
                  <a:srgbClr val="FF0000"/>
                </a:solidFill>
              </a:rPr>
              <a:t>include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','</a:t>
            </a:r>
            <a:r>
              <a:rPr lang="en-US" sz="2400">
                <a:solidFill>
                  <a:srgbClr val="FF0000"/>
                </a:solidFill>
              </a:rPr>
              <a:t>project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')</a:t>
            </a:r>
            <a:endParaRPr lang="en-US" sz="240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US" sz="2400">
                <a:solidFill>
                  <a:srgbClr val="FFC000"/>
                </a:solidFill>
              </a:rPr>
              <a:t>should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>
                <a:solidFill>
                  <a:srgbClr val="FF0000"/>
                </a:solidFill>
              </a:rPr>
              <a:t>'contain'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en-US" sz="2400">
                <a:solidFill>
                  <a:srgbClr val="FF0000"/>
                </a:solidFill>
              </a:rPr>
              <a:t>'project'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240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US" sz="2400">
                <a:solidFill>
                  <a:srgbClr val="FFC000"/>
                </a:solidFill>
              </a:rPr>
              <a:t>should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>
                <a:solidFill>
                  <a:srgbClr val="FF0000"/>
                </a:solidFill>
              </a:rPr>
              <a:t>'eq'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,'</a:t>
            </a:r>
            <a:r>
              <a:rPr lang="en-US" sz="2400">
                <a:solidFill>
                  <a:srgbClr val="FF0000"/>
                </a:solidFill>
              </a:rPr>
              <a:t>http://127.0.0.1:5500/project/form.html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')</a:t>
            </a:r>
            <a:endParaRPr lang="en-US" sz="240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  <a:p>
            <a:r>
              <a:rPr lang="en-US"/>
              <a:t>The Negative assertions have the "not" chainer prefixed to the assertion. </a:t>
            </a:r>
            <a:endParaRPr lang="en-US"/>
          </a:p>
          <a:p>
            <a:r>
              <a:rPr lang="en-US"/>
              <a:t>A Negative assertions show what is not true.</a:t>
            </a:r>
            <a:endParaRPr lang="en-US"/>
          </a:p>
          <a:p>
            <a:pPr marL="0" indent="0">
              <a:buNone/>
            </a:pPr>
            <a:r>
              <a:rPr lang="en-US"/>
              <a:t>   </a:t>
            </a:r>
            <a:endParaRPr lang="en-US"/>
          </a:p>
          <a:p>
            <a:pPr marL="0" indent="0">
              <a:buNone/>
            </a:pPr>
            <a:r>
              <a:rPr lang="en-US"/>
              <a:t>      Example</a:t>
            </a:r>
            <a:endParaRPr lang="en-US"/>
          </a:p>
          <a:p>
            <a:pPr marL="457200" lvl="1" indent="0"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   </a:t>
            </a:r>
            <a:r>
              <a:rPr lang="en-US" sz="2400">
                <a:solidFill>
                  <a:srgbClr val="00B0F0"/>
                </a:solidFill>
                <a:sym typeface="+mn-ea"/>
              </a:rPr>
              <a:t>cy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.</a:t>
            </a:r>
            <a:r>
              <a:rPr lang="en-US" sz="2400">
                <a:solidFill>
                  <a:srgbClr val="FFC000"/>
                </a:solidFill>
                <a:sym typeface="+mn-ea"/>
              </a:rPr>
              <a:t>url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().</a:t>
            </a:r>
            <a:r>
              <a:rPr lang="en-US" sz="2400">
                <a:solidFill>
                  <a:srgbClr val="FFC000"/>
                </a:solidFill>
                <a:sym typeface="+mn-ea"/>
              </a:rPr>
              <a:t>should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('</a:t>
            </a:r>
            <a:r>
              <a:rPr lang="en-US" sz="2400">
                <a:solidFill>
                  <a:srgbClr val="FF0000"/>
                </a:solidFill>
                <a:sym typeface="+mn-ea"/>
              </a:rPr>
              <a:t>include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','</a:t>
            </a:r>
            <a:r>
              <a:rPr lang="en-US" sz="2400">
                <a:solidFill>
                  <a:srgbClr val="FF0000"/>
                </a:solidFill>
                <a:sym typeface="+mn-ea"/>
              </a:rPr>
              <a:t>project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')</a:t>
            </a:r>
            <a:endParaRPr lang="en-US" sz="240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   .</a:t>
            </a:r>
            <a:r>
              <a:rPr lang="en-US" sz="2400">
                <a:solidFill>
                  <a:srgbClr val="FFC000"/>
                </a:solidFill>
                <a:sym typeface="+mn-ea"/>
              </a:rPr>
              <a:t>should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(</a:t>
            </a:r>
            <a:r>
              <a:rPr lang="en-US" sz="2400">
                <a:solidFill>
                  <a:srgbClr val="FF0000"/>
                </a:solidFill>
                <a:sym typeface="+mn-ea"/>
              </a:rPr>
              <a:t>'not.contain'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,</a:t>
            </a:r>
            <a:r>
              <a:rPr lang="en-US" sz="2400">
                <a:solidFill>
                  <a:srgbClr val="FF0000"/>
                </a:solidFill>
                <a:sym typeface="+mn-ea"/>
              </a:rPr>
              <a:t>'project'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)</a:t>
            </a:r>
            <a:endParaRPr lang="en-US" sz="240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   .</a:t>
            </a:r>
            <a:r>
              <a:rPr lang="en-US" sz="2400">
                <a:solidFill>
                  <a:srgbClr val="FFC000"/>
                </a:solidFill>
                <a:sym typeface="+mn-ea"/>
              </a:rPr>
              <a:t>should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(</a:t>
            </a:r>
            <a:r>
              <a:rPr lang="en-US" sz="2400">
                <a:solidFill>
                  <a:srgbClr val="FF0000"/>
                </a:solidFill>
                <a:sym typeface="+mn-ea"/>
              </a:rPr>
              <a:t>'eq'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,'</a:t>
            </a:r>
            <a:r>
              <a:rPr lang="en-US" sz="2400">
                <a:solidFill>
                  <a:srgbClr val="FF0000"/>
                </a:solidFill>
                <a:sym typeface="+mn-ea"/>
              </a:rPr>
              <a:t>http://127.0.0.1:5500/project/form.html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')</a:t>
            </a:r>
            <a:endParaRPr lang="en-US" sz="240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82566" y="1481959"/>
            <a:ext cx="10363200" cy="4876799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dirty="0">
                <a:ea typeface="+mn-lt"/>
                <a:cs typeface="+mn-lt"/>
                <a:sym typeface="+mn-ea"/>
                <a:hlinkClick r:id="rId1"/>
              </a:rPr>
              <a:t>https://www.tutorialspoint.com/cypress/index.htm</a:t>
            </a:r>
            <a:endParaRPr lang="en-US" dirty="0">
              <a:ea typeface="+mn-lt"/>
              <a:cs typeface="+mn-lt"/>
              <a:hlinkClick r:id="rId1"/>
            </a:endParaRPr>
          </a:p>
          <a:p>
            <a:r>
              <a:rPr lang="en-US" dirty="0">
                <a:ea typeface="+mn-lt"/>
                <a:cs typeface="+mn-lt"/>
                <a:sym typeface="+mn-ea"/>
                <a:hlinkClick r:id="rId1"/>
              </a:rPr>
              <a:t>https://toolsqa.com/cypress-tutorial/</a:t>
            </a:r>
            <a:endParaRPr lang="en-US" dirty="0">
              <a:ea typeface="+mn-lt"/>
              <a:cs typeface="+mn-lt"/>
              <a:hlinkClick r:id="rId1"/>
            </a:endParaRPr>
          </a:p>
          <a:p>
            <a:r>
              <a:rPr lang="en-US" dirty="0">
                <a:ea typeface="+mn-lt"/>
                <a:cs typeface="+mn-lt"/>
                <a:sym typeface="+mn-ea"/>
                <a:hlinkClick r:id="rId1"/>
              </a:rPr>
              <a:t>https://docs.cypress.io/examples/tutorials</a:t>
            </a:r>
            <a:endParaRPr lang="en-US" dirty="0">
              <a:ea typeface="+mn-lt"/>
              <a:cs typeface="+mn-lt"/>
              <a:hlinkClick r:id="rId1"/>
            </a:endParaRPr>
          </a:p>
          <a:p>
            <a:r>
              <a:rPr lang="en-US" dirty="0">
                <a:ea typeface="+mn-lt"/>
                <a:cs typeface="+mn-lt"/>
                <a:sym typeface="+mn-ea"/>
                <a:hlinkClick r:id="rId1"/>
              </a:rPr>
              <a:t>https://mindmajix.com/cypress-tutorial</a:t>
            </a:r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5656580" y="1561465"/>
            <a:ext cx="5483860" cy="3912870"/>
          </a:xfrm>
        </p:spPr>
        <p:txBody>
          <a:bodyPr lIns="91440" tIns="45720" rIns="91440" bIns="45720" anchor="t">
            <a:normAutofit lnSpcReduction="20000"/>
          </a:bodyPr>
          <a:lstStyle/>
          <a:p>
            <a:pPr marL="0" indent="0">
              <a:buNone/>
            </a:pPr>
            <a:r>
              <a:rPr lang="en-US" sz="2400" b="1" dirty="0">
                <a:cs typeface="Calibri" panose="020F0502020204030204"/>
              </a:rPr>
              <a:t>Chapter 3: Cypress Test case Structure.</a:t>
            </a:r>
            <a:endParaRPr lang="en-US" sz="2400" b="1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b="1" dirty="0"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Visit web page.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  <a:sym typeface="+mn-ea"/>
              </a:rPr>
              <a:t>Cypress Commands for Querry elements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Locate or Select elements.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Interact with Element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Assertion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b="1" dirty="0">
              <a:cs typeface="Calibri" panose="020F0502020204030204"/>
            </a:endParaRPr>
          </a:p>
          <a:p>
            <a:endParaRPr lang="en-US" b="1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355" y="628650"/>
            <a:ext cx="8321696" cy="719930"/>
          </a:xfrm>
        </p:spPr>
        <p:txBody>
          <a:bodyPr lIns="91440" tIns="45720" rIns="91440" bIns="45720" anchor="t"/>
          <a:lstStyle/>
          <a:p>
            <a:r>
              <a:rPr>
                <a:cs typeface="Calibri" panose="020F0502020204030204"/>
                <a:sym typeface="+mn-ea"/>
              </a:rPr>
              <a:t>Cypress Test case Structure.</a:t>
            </a:r>
            <a:br>
              <a:rPr lang="en-US" b="1" dirty="0">
                <a:cs typeface="Calibri" panose="020F0502020204030204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40524" y="1523999"/>
            <a:ext cx="10657490" cy="5023945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 solid Test generally covers 4 phases: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1. Visit a web page.</a:t>
            </a: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2. Query for an element.</a:t>
            </a: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3. Interact with that element.</a:t>
            </a: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4. Assert about the content on the page.</a:t>
            </a: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>
                <a:solidFill>
                  <a:schemeClr val="accent1">
                    <a:lumMod val="50000"/>
                  </a:schemeClr>
                </a:solidFill>
                <a:cs typeface="Calibri" panose="020F0502020204030204"/>
                <a:sym typeface="+mn-ea"/>
              </a:rPr>
              <a:t>Visit web page.</a:t>
            </a:r>
            <a:endParaRPr lang="en-US">
              <a:cs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56921" y="1567431"/>
            <a:ext cx="10275570" cy="4705350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We can pass the URL to cy.visit() methods to visit web page.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Uniform Resource Locator (URL) is a reference to a web resource that specifies its location.  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URL is made up of two parts: 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1.Base URL: </a:t>
            </a: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2. Relative URL: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055" y="614045"/>
            <a:ext cx="9393555" cy="633730"/>
          </a:xfrm>
        </p:spPr>
        <p:txBody>
          <a:bodyPr lIns="91440" tIns="45720" rIns="91440" bIns="45720" anchor="t"/>
          <a:lstStyle/>
          <a:p>
            <a:r>
              <a:rPr>
                <a:solidFill>
                  <a:schemeClr val="accent1">
                    <a:lumMod val="50000"/>
                  </a:schemeClr>
                </a:solidFill>
                <a:cs typeface="Calibri" panose="020F0502020204030204"/>
                <a:sym typeface="+mn-ea"/>
              </a:rPr>
              <a:t>Cypress Commands for Querry elements.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008380" y="1247775"/>
            <a:ext cx="11256645" cy="5431155"/>
          </a:xfrm>
        </p:spPr>
        <p:txBody>
          <a:bodyPr lIns="91440" tIns="45720" rIns="91440" bIns="45720" anchor="t">
            <a:noAutofit/>
          </a:bodyPr>
          <a:p>
            <a:r>
              <a:rPr lang="en-US">
                <a:solidFill>
                  <a:schemeClr val="tx1"/>
                </a:solidFill>
                <a:cs typeface="+mn-lt"/>
              </a:rPr>
              <a:t>Parent Command </a:t>
            </a:r>
            <a:endParaRPr lang="en-US">
              <a:solidFill>
                <a:schemeClr val="tx1"/>
              </a:solidFill>
              <a:cs typeface="+mn-lt"/>
            </a:endParaRPr>
          </a:p>
          <a:p>
            <a:pPr marL="0" indent="457200">
              <a:buNone/>
            </a:pPr>
            <a:r>
              <a:rPr lang="en-US" sz="2800">
                <a:solidFill>
                  <a:srgbClr val="0070C0"/>
                </a:solidFill>
                <a:cs typeface="+mn-lt"/>
              </a:rPr>
              <a:t>cy</a:t>
            </a:r>
            <a:r>
              <a:rPr lang="en-US" sz="2800">
                <a:solidFill>
                  <a:schemeClr val="tx1"/>
                </a:solidFill>
                <a:cs typeface="+mn-lt"/>
              </a:rPr>
              <a:t>.</a:t>
            </a:r>
            <a:r>
              <a:rPr lang="en-US" sz="2800">
                <a:solidFill>
                  <a:srgbClr val="FFC000"/>
                </a:solidFill>
                <a:cs typeface="+mn-lt"/>
              </a:rPr>
              <a:t>get(</a:t>
            </a:r>
            <a:r>
              <a:rPr lang="en-US" sz="2800">
                <a:solidFill>
                  <a:srgbClr val="0070C0"/>
                </a:solidFill>
                <a:cs typeface="+mn-lt"/>
              </a:rPr>
              <a:t>selector</a:t>
            </a:r>
            <a:r>
              <a:rPr lang="en-US" sz="2800">
                <a:solidFill>
                  <a:srgbClr val="FFC000"/>
                </a:solidFill>
                <a:cs typeface="+mn-lt"/>
              </a:rPr>
              <a:t>)</a:t>
            </a:r>
            <a:endParaRPr lang="en-US" sz="2800">
              <a:solidFill>
                <a:srgbClr val="FFC000"/>
              </a:solidFill>
              <a:cs typeface="+mn-lt"/>
            </a:endParaRPr>
          </a:p>
          <a:p>
            <a:pPr marL="0" indent="457200">
              <a:buNone/>
            </a:pPr>
            <a:r>
              <a:rPr lang="en-US" sz="2800">
                <a:solidFill>
                  <a:srgbClr val="00B0F0"/>
                </a:solidFill>
                <a:cs typeface="+mn-lt"/>
                <a:sym typeface="+mn-ea"/>
              </a:rPr>
              <a:t>cy</a:t>
            </a:r>
            <a:r>
              <a:rPr lang="en-US" sz="2800">
                <a:solidFill>
                  <a:schemeClr val="tx1"/>
                </a:solidFill>
                <a:cs typeface="+mn-lt"/>
                <a:sym typeface="+mn-ea"/>
              </a:rPr>
              <a:t>.</a:t>
            </a:r>
            <a:r>
              <a:rPr lang="en-US" sz="2800">
                <a:solidFill>
                  <a:srgbClr val="FFC000"/>
                </a:solidFill>
                <a:cs typeface="+mn-lt"/>
                <a:sym typeface="+mn-ea"/>
              </a:rPr>
              <a:t>contains</a:t>
            </a:r>
            <a:r>
              <a:rPr lang="en-US" sz="2800">
                <a:solidFill>
                  <a:schemeClr val="tx1"/>
                </a:solidFill>
                <a:cs typeface="+mn-lt"/>
                <a:sym typeface="+mn-ea"/>
              </a:rPr>
              <a:t>(</a:t>
            </a:r>
            <a:r>
              <a:rPr lang="en-US" sz="2800">
                <a:solidFill>
                  <a:schemeClr val="accent2"/>
                </a:solidFill>
                <a:cs typeface="+mn-lt"/>
                <a:sym typeface="+mn-ea"/>
              </a:rPr>
              <a:t>visible_</a:t>
            </a:r>
            <a:r>
              <a:rPr lang="en-US" sz="2800">
                <a:solidFill>
                  <a:srgbClr val="0070C0"/>
                </a:solidFill>
                <a:cs typeface="+mn-lt"/>
                <a:sym typeface="+mn-ea"/>
              </a:rPr>
              <a:t>text_on_elementt </a:t>
            </a:r>
            <a:r>
              <a:rPr lang="en-US" sz="2800">
                <a:solidFill>
                  <a:schemeClr val="tx1"/>
                </a:solidFill>
                <a:cs typeface="+mn-lt"/>
                <a:sym typeface="+mn-ea"/>
              </a:rPr>
              <a:t>) </a:t>
            </a:r>
            <a:endParaRPr lang="en-US" sz="2800">
              <a:solidFill>
                <a:schemeClr val="tx1"/>
              </a:solidFill>
              <a:cs typeface="+mn-lt"/>
              <a:sym typeface="+mn-ea"/>
            </a:endParaRPr>
          </a:p>
          <a:p>
            <a:pPr marL="0" indent="0">
              <a:buNone/>
            </a:pPr>
            <a:endParaRPr lang="en-US" sz="2800">
              <a:solidFill>
                <a:schemeClr val="tx1"/>
              </a:solidFill>
              <a:cs typeface="+mn-lt"/>
              <a:sym typeface="+mn-ea"/>
            </a:endParaRPr>
          </a:p>
          <a:p>
            <a:r>
              <a:rPr lang="en-US" sz="2800">
                <a:solidFill>
                  <a:schemeClr val="tx1"/>
                </a:solidFill>
                <a:cs typeface="+mn-lt"/>
                <a:sym typeface="+mn-ea"/>
              </a:rPr>
              <a:t>Chiled command</a:t>
            </a:r>
            <a:endParaRPr lang="en-US" sz="2800">
              <a:solidFill>
                <a:schemeClr val="tx1"/>
              </a:solidFill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  <a:cs typeface="+mn-lt"/>
                <a:sym typeface="+mn-ea"/>
              </a:rPr>
              <a:t> </a:t>
            </a:r>
            <a:endParaRPr lang="en-US" sz="2800">
              <a:solidFill>
                <a:schemeClr val="tx1"/>
              </a:solidFill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  <a:cs typeface="+mn-lt"/>
                <a:sym typeface="+mn-ea"/>
              </a:rPr>
              <a:t>	.</a:t>
            </a:r>
            <a:r>
              <a:rPr lang="en-US" sz="2800">
                <a:solidFill>
                  <a:srgbClr val="FFC000"/>
                </a:solidFill>
                <a:cs typeface="+mn-lt"/>
                <a:sym typeface="+mn-ea"/>
              </a:rPr>
              <a:t>find</a:t>
            </a:r>
            <a:r>
              <a:rPr lang="en-US" sz="2800">
                <a:solidFill>
                  <a:schemeClr val="tx1"/>
                </a:solidFill>
                <a:cs typeface="+mn-lt"/>
                <a:sym typeface="+mn-ea"/>
              </a:rPr>
              <a:t>(</a:t>
            </a:r>
            <a:r>
              <a:rPr lang="en-US" sz="2800">
                <a:solidFill>
                  <a:srgbClr val="0070C0"/>
                </a:solidFill>
                <a:cs typeface="+mn-lt"/>
                <a:sym typeface="+mn-ea"/>
              </a:rPr>
              <a:t>childSelector</a:t>
            </a:r>
            <a:r>
              <a:rPr lang="en-US" sz="2800">
                <a:solidFill>
                  <a:schemeClr val="tx1"/>
                </a:solidFill>
                <a:cs typeface="+mn-lt"/>
                <a:sym typeface="+mn-ea"/>
              </a:rPr>
              <a:t>) </a:t>
            </a:r>
            <a:endParaRPr lang="en-US" sz="2800">
              <a:solidFill>
                <a:schemeClr val="tx1"/>
              </a:solidFill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  <a:cs typeface="+mn-lt"/>
                <a:sym typeface="+mn-ea"/>
              </a:rPr>
              <a:t>	.</a:t>
            </a:r>
            <a:r>
              <a:rPr lang="en-US" sz="2800">
                <a:solidFill>
                  <a:srgbClr val="FFC000"/>
                </a:solidFill>
                <a:cs typeface="+mn-lt"/>
                <a:sym typeface="+mn-ea"/>
              </a:rPr>
              <a:t>first</a:t>
            </a:r>
            <a:r>
              <a:rPr lang="en-US" sz="2800">
                <a:solidFill>
                  <a:schemeClr val="tx1"/>
                </a:solidFill>
                <a:cs typeface="+mn-lt"/>
                <a:sym typeface="+mn-ea"/>
              </a:rPr>
              <a:t>(</a:t>
            </a:r>
            <a:r>
              <a:rPr lang="en-US" sz="2800">
                <a:solidFill>
                  <a:srgbClr val="0070C0"/>
                </a:solidFill>
                <a:cs typeface="+mn-lt"/>
                <a:sym typeface="+mn-ea"/>
              </a:rPr>
              <a:t>childSelector</a:t>
            </a:r>
            <a:r>
              <a:rPr lang="en-US" sz="2800">
                <a:solidFill>
                  <a:schemeClr val="tx1"/>
                </a:solidFill>
                <a:cs typeface="+mn-lt"/>
                <a:sym typeface="+mn-ea"/>
              </a:rPr>
              <a:t>)</a:t>
            </a:r>
            <a:endParaRPr lang="en-US" sz="2800">
              <a:solidFill>
                <a:schemeClr val="tx1"/>
              </a:solidFill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  <a:cs typeface="+mn-lt"/>
                <a:sym typeface="+mn-ea"/>
              </a:rPr>
              <a:t>	.</a:t>
            </a:r>
            <a:r>
              <a:rPr lang="en-US" sz="2800">
                <a:solidFill>
                  <a:srgbClr val="FFC000"/>
                </a:solidFill>
                <a:cs typeface="+mn-lt"/>
                <a:sym typeface="+mn-ea"/>
              </a:rPr>
              <a:t>last</a:t>
            </a:r>
            <a:r>
              <a:rPr lang="en-US" sz="2800">
                <a:solidFill>
                  <a:schemeClr val="tx1"/>
                </a:solidFill>
                <a:cs typeface="+mn-lt"/>
                <a:sym typeface="+mn-ea"/>
              </a:rPr>
              <a:t>(</a:t>
            </a:r>
            <a:r>
              <a:rPr lang="en-US" sz="2800">
                <a:solidFill>
                  <a:srgbClr val="0070C0"/>
                </a:solidFill>
                <a:cs typeface="+mn-lt"/>
                <a:sym typeface="+mn-ea"/>
              </a:rPr>
              <a:t>childSelector</a:t>
            </a:r>
            <a:r>
              <a:rPr lang="en-US" sz="2800">
                <a:solidFill>
                  <a:schemeClr val="tx1"/>
                </a:solidFill>
                <a:cs typeface="+mn-lt"/>
                <a:sym typeface="+mn-ea"/>
              </a:rPr>
              <a:t>)</a:t>
            </a:r>
            <a:endParaRPr lang="en-US" sz="2800">
              <a:solidFill>
                <a:srgbClr val="FFC000"/>
              </a:solidFill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  <a:cs typeface="+mn-lt"/>
                <a:sym typeface="+mn-ea"/>
              </a:rPr>
              <a:t>	.</a:t>
            </a:r>
            <a:r>
              <a:rPr lang="en-US" sz="2800">
                <a:solidFill>
                  <a:srgbClr val="FFC000"/>
                </a:solidFill>
                <a:cs typeface="+mn-lt"/>
                <a:sym typeface="+mn-ea"/>
              </a:rPr>
              <a:t>eq</a:t>
            </a:r>
            <a:r>
              <a:rPr lang="en-US" sz="2800">
                <a:solidFill>
                  <a:schemeClr val="tx1"/>
                </a:solidFill>
                <a:cs typeface="+mn-lt"/>
                <a:sym typeface="+mn-ea"/>
              </a:rPr>
              <a:t>(</a:t>
            </a:r>
            <a:r>
              <a:rPr lang="en-US" sz="2800">
                <a:solidFill>
                  <a:srgbClr val="0070C0"/>
                </a:solidFill>
                <a:cs typeface="+mn-lt"/>
                <a:sym typeface="+mn-ea"/>
              </a:rPr>
              <a:t>childSelector</a:t>
            </a:r>
            <a:r>
              <a:rPr lang="en-US" sz="2800">
                <a:solidFill>
                  <a:schemeClr val="tx1"/>
                </a:solidFill>
                <a:cs typeface="+mn-lt"/>
                <a:sym typeface="+mn-ea"/>
              </a:rPr>
              <a:t>)</a:t>
            </a:r>
            <a:endParaRPr lang="en-US" sz="2800">
              <a:solidFill>
                <a:schemeClr val="tx1"/>
              </a:solidFill>
              <a:cs typeface="+mn-lt"/>
              <a:sym typeface="+mn-ea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cs typeface="+mn-lt"/>
              <a:sym typeface="+mn-ea"/>
            </a:endParaRPr>
          </a:p>
          <a:p>
            <a:endParaRPr lang="en-US" sz="2200">
              <a:solidFill>
                <a:schemeClr val="tx1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055" y="614045"/>
            <a:ext cx="9393555" cy="633730"/>
          </a:xfrm>
        </p:spPr>
        <p:txBody>
          <a:bodyPr lIns="91440" tIns="45720" rIns="91440" bIns="45720" anchor="t"/>
          <a:lstStyle/>
          <a:p>
            <a:r>
              <a:rPr>
                <a:solidFill>
                  <a:schemeClr val="accent1">
                    <a:lumMod val="50000"/>
                  </a:schemeClr>
                </a:solidFill>
                <a:cs typeface="Calibri" panose="020F0502020204030204"/>
                <a:sym typeface="+mn-ea"/>
              </a:rPr>
              <a:t>Cypress Commands for Querry elements.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008380" y="1247775"/>
            <a:ext cx="11256645" cy="5431155"/>
          </a:xfrm>
        </p:spPr>
        <p:txBody>
          <a:bodyPr lIns="91440" tIns="45720" rIns="91440" bIns="45720" anchor="t">
            <a:noAutofit/>
          </a:bodyPr>
          <a:p>
            <a:r>
              <a:rPr lang="en-US">
                <a:solidFill>
                  <a:schemeClr val="tx1"/>
                </a:solidFill>
                <a:cs typeface="+mn-lt"/>
              </a:rPr>
              <a:t>Parent command </a:t>
            </a:r>
            <a:endParaRPr lang="en-US">
              <a:solidFill>
                <a:schemeClr val="tx1"/>
              </a:solidFill>
              <a:cs typeface="+mn-lt"/>
            </a:endParaRPr>
          </a:p>
          <a:p>
            <a:r>
              <a:rPr lang="en-US">
                <a:solidFill>
                  <a:srgbClr val="FFC000"/>
                </a:solidFill>
                <a:cs typeface="+mn-lt"/>
              </a:rPr>
              <a:t>get methods</a:t>
            </a:r>
            <a:r>
              <a:rPr lang="en-US">
                <a:solidFill>
                  <a:schemeClr val="tx1"/>
                </a:solidFill>
                <a:cs typeface="+mn-lt"/>
              </a:rPr>
              <a:t>:- gets one or more elements based on the selector passed as aparameter</a:t>
            </a:r>
            <a:endParaRPr lang="en-US">
              <a:solidFill>
                <a:schemeClr val="tx1"/>
              </a:solidFill>
              <a:cs typeface="+mn-lt"/>
            </a:endParaRPr>
          </a:p>
          <a:p>
            <a:r>
              <a:rPr lang="en-US">
                <a:solidFill>
                  <a:srgbClr val="FFC000"/>
                </a:solidFill>
                <a:cs typeface="+mn-lt"/>
              </a:rPr>
              <a:t>contains methods</a:t>
            </a:r>
            <a:r>
              <a:rPr lang="en-US">
                <a:solidFill>
                  <a:schemeClr val="tx1"/>
                </a:solidFill>
                <a:cs typeface="+mn-lt"/>
              </a:rPr>
              <a:t>:- Another way to locate things is to look them up by their content,</a:t>
            </a:r>
            <a:endParaRPr lang="en-US">
              <a:solidFill>
                <a:schemeClr val="tx1"/>
              </a:solidFill>
              <a:cs typeface="+mn-lt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cs typeface="+mn-lt"/>
            </a:endParaRPr>
          </a:p>
          <a:p>
            <a:r>
              <a:rPr lang="en-US">
                <a:solidFill>
                  <a:schemeClr val="tx1"/>
                </a:solidFill>
                <a:cs typeface="+mn-lt"/>
              </a:rPr>
              <a:t>Cypress uses to chain commands together. </a:t>
            </a:r>
            <a:endParaRPr lang="en-US">
              <a:solidFill>
                <a:schemeClr val="tx1"/>
              </a:solidFill>
              <a:cs typeface="+mn-lt"/>
            </a:endParaRPr>
          </a:p>
          <a:p>
            <a:r>
              <a:rPr lang="en-US">
                <a:solidFill>
                  <a:schemeClr val="tx1"/>
                </a:solidFill>
                <a:cs typeface="+mn-lt"/>
              </a:rPr>
              <a:t>Chiled command</a:t>
            </a:r>
            <a:endParaRPr lang="en-US">
              <a:solidFill>
                <a:schemeClr val="tx1"/>
              </a:solidFill>
              <a:cs typeface="+mn-lt"/>
            </a:endParaRPr>
          </a:p>
          <a:p>
            <a:r>
              <a:rPr lang="en-US">
                <a:solidFill>
                  <a:srgbClr val="FFC000"/>
                </a:solidFill>
                <a:cs typeface="+mn-lt"/>
              </a:rPr>
              <a:t>.find methods</a:t>
            </a:r>
            <a:r>
              <a:rPr lang="en-US">
                <a:solidFill>
                  <a:schemeClr val="tx1"/>
                </a:solidFill>
                <a:cs typeface="+mn-lt"/>
              </a:rPr>
              <a:t>:- always chains with other methods that return DOM elements.</a:t>
            </a:r>
            <a:endParaRPr lang="en-US">
              <a:solidFill>
                <a:schemeClr val="tx1"/>
              </a:solidFill>
              <a:cs typeface="+mn-lt"/>
            </a:endParaRPr>
          </a:p>
          <a:p>
            <a:r>
              <a:rPr lang="en-US">
                <a:solidFill>
                  <a:srgbClr val="FFC000"/>
                </a:solidFill>
                <a:cs typeface="+mn-lt"/>
              </a:rPr>
              <a:t>.first()</a:t>
            </a:r>
            <a:r>
              <a:rPr lang="en-US">
                <a:solidFill>
                  <a:schemeClr val="tx1"/>
                </a:solidFill>
                <a:cs typeface="+mn-lt"/>
              </a:rPr>
              <a:t>:- This method selects the first element in the collection of elements matched by the preceding command.</a:t>
            </a:r>
            <a:endParaRPr lang="en-US">
              <a:solidFill>
                <a:schemeClr val="tx1"/>
              </a:solidFill>
              <a:cs typeface="+mn-lt"/>
            </a:endParaRPr>
          </a:p>
          <a:p>
            <a:r>
              <a:rPr lang="en-US">
                <a:solidFill>
                  <a:srgbClr val="FFC000"/>
                </a:solidFill>
                <a:cs typeface="+mn-lt"/>
              </a:rPr>
              <a:t>.last()</a:t>
            </a:r>
            <a:r>
              <a:rPr lang="en-US">
                <a:solidFill>
                  <a:schemeClr val="tx1"/>
                </a:solidFill>
                <a:cs typeface="+mn-lt"/>
              </a:rPr>
              <a:t>:- This method selects the last element in the collection of elements matched by the preceding command</a:t>
            </a:r>
            <a:endParaRPr lang="en-US">
              <a:solidFill>
                <a:schemeClr val="tx1"/>
              </a:solidFill>
              <a:cs typeface="+mn-lt"/>
            </a:endParaRPr>
          </a:p>
          <a:p>
            <a:r>
              <a:rPr lang="en-US">
                <a:solidFill>
                  <a:srgbClr val="FFC000"/>
                </a:solidFill>
                <a:cs typeface="+mn-lt"/>
              </a:rPr>
              <a:t>.eq(index)</a:t>
            </a:r>
            <a:r>
              <a:rPr lang="en-US">
                <a:solidFill>
                  <a:schemeClr val="tx1"/>
                </a:solidFill>
                <a:cs typeface="+mn-lt"/>
              </a:rPr>
              <a:t>:- This method selects the element at the specified index within the collection of elements matched by the preceding command. The index is zero-based, so .eq(0) selects the first element,</a:t>
            </a:r>
            <a:endParaRPr lang="en-US">
              <a:solidFill>
                <a:schemeClr val="tx1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>
                <a:solidFill>
                  <a:schemeClr val="accent1">
                    <a:lumMod val="50000"/>
                  </a:schemeClr>
                </a:solidFill>
                <a:cs typeface="Calibri" panose="020F0502020204030204"/>
                <a:sym typeface="+mn-ea"/>
              </a:rPr>
              <a:t>Locator or Selector elements.</a:t>
            </a:r>
            <a:endParaRPr lang="en-US">
              <a:cs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56921" y="1519050"/>
            <a:ext cx="10275570" cy="4705350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The Locator or Selector helps to locate an element in the webpage.</a:t>
            </a: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Cypress supports:-</a:t>
            </a: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pPr marL="288290" lvl="2" indent="0">
              <a:buNone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           1. CSS selectors by default.</a:t>
            </a: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marL="288290" lvl="2" indent="0">
              <a:buNone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           2. XPath selectors by help of additional plugin</a:t>
            </a: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665" y="668020"/>
            <a:ext cx="9393555" cy="679450"/>
          </a:xfrm>
        </p:spPr>
        <p:txBody>
          <a:bodyPr lIns="91440" tIns="45720" rIns="91440" bIns="45720" anchor="t"/>
          <a:lstStyle/>
          <a:p>
            <a:r>
              <a:rPr lang="en-US">
                <a:cs typeface="Calibri" panose="020F0502020204030204"/>
              </a:rPr>
              <a:t>CSS selectors</a:t>
            </a:r>
            <a:endParaRPr lang="en-US">
              <a:cs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65225" y="1583055"/>
            <a:ext cx="11256645" cy="5199380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We can write CSS selectors in multiple ways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3565" y="2505710"/>
            <a:ext cx="7298055" cy="32842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>
                <a:cs typeface="Calibri" panose="020F0502020204030204"/>
                <a:sym typeface="+mn-ea"/>
              </a:rPr>
              <a:t>XPath selectors</a:t>
            </a:r>
            <a:endParaRPr>
              <a:cs typeface="Calibri" panose="020F0502020204030204"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56921" y="1611600"/>
            <a:ext cx="10626331" cy="4705350"/>
          </a:xfrm>
        </p:spPr>
        <p:txBody>
          <a:bodyPr lIns="91440" tIns="45720" rIns="91440" bIns="45720" anchor="t">
            <a:noAutofit/>
          </a:bodyPr>
          <a:lstStyle/>
          <a:p>
            <a:pPr marL="0" indent="0" algn="l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To install and configure cypress-xpath use the following step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 algn="l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 algn="l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Step 1: Install the cypress-xpath plugin using the below command: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 algn="l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  npm install -D cypress-xpath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 algn="l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 algn="l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Step 2: Set Up XPath plugin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 algn="l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Navigate to cypress/support/index.js and add the below line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 algn="l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 require('cypress-xpath')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 algn="l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 algn="l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Step 3: Use cy.xpath() 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4505</Words>
  <Application>WPS Presentation</Application>
  <PresentationFormat>Custom</PresentationFormat>
  <Paragraphs>180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Cambria</vt:lpstr>
      <vt:lpstr>Calibri</vt:lpstr>
      <vt:lpstr>Wingdings</vt:lpstr>
      <vt:lpstr>Microsoft YaHei</vt:lpstr>
      <vt:lpstr>Arial Unicode MS</vt:lpstr>
      <vt:lpstr>RetrospectVTI</vt:lpstr>
      <vt:lpstr>Cypress Test case Structure.</vt:lpstr>
      <vt:lpstr>PowerPoint 演示文稿</vt:lpstr>
      <vt:lpstr>Cypress Test case Structure.  </vt:lpstr>
      <vt:lpstr>Visit web page.</vt:lpstr>
      <vt:lpstr>Cypress Commands for Querry elements.</vt:lpstr>
      <vt:lpstr>Cypress Commands for Querry elements.</vt:lpstr>
      <vt:lpstr>Locator or Selector elements.</vt:lpstr>
      <vt:lpstr>CSS selectors</vt:lpstr>
      <vt:lpstr>XPath selectors</vt:lpstr>
      <vt:lpstr>Test Runer Playground </vt:lpstr>
      <vt:lpstr>Interact with that element.</vt:lpstr>
      <vt:lpstr>Assertions </vt:lpstr>
      <vt:lpstr> Implicit Assertions </vt:lpstr>
      <vt:lpstr>Explicit  Assertion</vt:lpstr>
      <vt:lpstr>Common Cypress Assertions</vt:lpstr>
      <vt:lpstr>Positive assertions Vs Negative assertions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</dc:title>
  <dc:creator/>
  <cp:lastModifiedBy>efrem</cp:lastModifiedBy>
  <cp:revision>208</cp:revision>
  <dcterms:created xsi:type="dcterms:W3CDTF">2020-02-06T00:04:00Z</dcterms:created>
  <dcterms:modified xsi:type="dcterms:W3CDTF">2024-01-13T11:03:35Z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FA76E50A0B3B43639319D67C7B431445</vt:lpwstr>
  </property>
  <property fmtid="{D5CDD505-2E9C-101B-9397-08002B2CF9AE}" pid="3" name="KSOProductBuildVer">
    <vt:lpwstr>1033-12.2.0.13359</vt:lpwstr>
  </property>
</Properties>
</file>