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3"/>
    <p:sldId id="261" r:id="rId4"/>
    <p:sldId id="258" r:id="rId5"/>
    <p:sldId id="262" r:id="rId6"/>
    <p:sldId id="263" r:id="rId7"/>
    <p:sldId id="264" r:id="rId8"/>
    <p:sldId id="270" r:id="rId9"/>
    <p:sldId id="273" r:id="rId10"/>
    <p:sldId id="274" r:id="rId11"/>
    <p:sldId id="265" r:id="rId12"/>
    <p:sldId id="266" r:id="rId13"/>
    <p:sldId id="259" r:id="rId14"/>
    <p:sldId id="26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677D"/>
    <a:srgbClr val="0058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39" autoAdjust="0"/>
  </p:normalViewPr>
  <p:slideViewPr>
    <p:cSldViewPr snapToGrid="0" showGuides="1">
      <p:cViewPr varScale="1">
        <p:scale>
          <a:sx n="77" d="100"/>
          <a:sy n="77" d="100"/>
        </p:scale>
        <p:origin x="-240" y="-76"/>
      </p:cViewPr>
      <p:guideLst>
        <p:guide orient="horz" pos="2153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51" d="100"/>
          <a:sy n="51" d="100"/>
        </p:scale>
        <p:origin x="2692" y="2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handoutMaster" Target="handoutMasters/handoutMaster1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48E1AF-6343-46AA-8AEF-4C12F4118850}" type="datetimeFigureOut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2858E0-3D38-47B7-97D4-4FE08D90D359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9D2517-63AA-420A-887D-BE60360A8F4D}" type="datetimeFigureOut">
              <a:rPr lang="en-US" noProof="0" smtClean="0"/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4ECAD9-32EE-4091-BDA5-6BD15ACC5E58}" type="slidenum">
              <a:rPr lang="en-US" noProof="0" smtClean="0"/>
            </a:fld>
            <a:endParaRPr lang="en-US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4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0" y="377030"/>
            <a:ext cx="4654296" cy="6103940"/>
          </a:xfrm>
          <a:prstGeom prst="rect">
            <a:avLst/>
          </a:prstGeom>
          <a:solidFill>
            <a:srgbClr val="2567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Title 1"/>
          <p:cNvSpPr txBox="1"/>
          <p:nvPr userDrawn="1"/>
        </p:nvSpPr>
        <p:spPr>
          <a:xfrm>
            <a:off x="-1707114" y="2422578"/>
            <a:ext cx="6145764" cy="110975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endParaRPr lang="en-US" sz="2400" dirty="0"/>
          </a:p>
        </p:txBody>
      </p:sp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509750" y="2338493"/>
            <a:ext cx="3531146" cy="14507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4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{ subject }</a:t>
            </a:r>
            <a:endParaRPr lang="en-US" dirty="0"/>
          </a:p>
        </p:txBody>
      </p:sp>
      <p:sp>
        <p:nvSpPr>
          <p:cNvPr id="19" name="Content Placeholder 8"/>
          <p:cNvSpPr>
            <a:spLocks noGrp="1"/>
          </p:cNvSpPr>
          <p:nvPr>
            <p:ph sz="quarter" idx="13" hasCustomPrompt="1"/>
          </p:nvPr>
        </p:nvSpPr>
        <p:spPr>
          <a:xfrm>
            <a:off x="7647842" y="6136265"/>
            <a:ext cx="4090199" cy="4531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2400" baseline="0">
                <a:solidFill>
                  <a:srgbClr val="25677D"/>
                </a:solidFill>
              </a:defRPr>
            </a:lvl1pPr>
          </a:lstStyle>
          <a:p>
            <a:pPr lvl="0"/>
            <a:r>
              <a:rPr lang="en-US" dirty="0"/>
              <a:t> { write presenter name }</a:t>
            </a:r>
            <a:endParaRPr lang="en-US" dirty="0"/>
          </a:p>
        </p:txBody>
      </p:sp>
      <p:pic>
        <p:nvPicPr>
          <p:cNvPr id="3" name="Picture 2" descr="Logo, company name&#10;&#10;Description automatically generated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5320" y="1849064"/>
            <a:ext cx="4384900" cy="225678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5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659774" y="1108956"/>
            <a:ext cx="7537688" cy="48858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noProof="0" dirty="0"/>
          </a:p>
        </p:txBody>
      </p:sp>
      <p:sp>
        <p:nvSpPr>
          <p:cNvPr id="23" name="Rectangle 22"/>
          <p:cNvSpPr/>
          <p:nvPr userDrawn="1"/>
        </p:nvSpPr>
        <p:spPr>
          <a:xfrm>
            <a:off x="5478" y="377030"/>
            <a:ext cx="4654296" cy="6103940"/>
          </a:xfrm>
          <a:prstGeom prst="rect">
            <a:avLst/>
          </a:prstGeom>
          <a:solidFill>
            <a:srgbClr val="2567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 userDrawn="1"/>
        </p:nvSpPr>
        <p:spPr>
          <a:xfrm>
            <a:off x="4370250" y="2924175"/>
            <a:ext cx="1115145" cy="97949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noProof="0" dirty="0"/>
          </a:p>
        </p:txBody>
      </p:sp>
      <p:grpSp>
        <p:nvGrpSpPr>
          <p:cNvPr id="19" name="Group 18" descr="Info"/>
          <p:cNvGrpSpPr/>
          <p:nvPr userDrawn="1"/>
        </p:nvGrpSpPr>
        <p:grpSpPr>
          <a:xfrm>
            <a:off x="4642801" y="3133724"/>
            <a:ext cx="567374" cy="550865"/>
            <a:chOff x="4914764" y="3319462"/>
            <a:chExt cx="619125" cy="619125"/>
          </a:xfrm>
          <a:solidFill>
            <a:schemeClr val="bg1"/>
          </a:solidFill>
        </p:grpSpPr>
        <p:sp>
          <p:nvSpPr>
            <p:cNvPr id="20" name="Freeform: Shape 19"/>
            <p:cNvSpPr/>
            <p:nvPr/>
          </p:nvSpPr>
          <p:spPr>
            <a:xfrm>
              <a:off x="4914764" y="3319462"/>
              <a:ext cx="619125" cy="619125"/>
            </a:xfrm>
            <a:custGeom>
              <a:avLst/>
              <a:gdLst>
                <a:gd name="connsiteX0" fmla="*/ 309563 w 619125"/>
                <a:gd name="connsiteY0" fmla="*/ 0 h 619125"/>
                <a:gd name="connsiteX1" fmla="*/ 0 w 619125"/>
                <a:gd name="connsiteY1" fmla="*/ 309563 h 619125"/>
                <a:gd name="connsiteX2" fmla="*/ 309563 w 619125"/>
                <a:gd name="connsiteY2" fmla="*/ 619125 h 619125"/>
                <a:gd name="connsiteX3" fmla="*/ 619125 w 619125"/>
                <a:gd name="connsiteY3" fmla="*/ 309563 h 619125"/>
                <a:gd name="connsiteX4" fmla="*/ 309563 w 619125"/>
                <a:gd name="connsiteY4" fmla="*/ 0 h 619125"/>
                <a:gd name="connsiteX5" fmla="*/ 309563 w 619125"/>
                <a:gd name="connsiteY5" fmla="*/ 581025 h 619125"/>
                <a:gd name="connsiteX6" fmla="*/ 38100 w 619125"/>
                <a:gd name="connsiteY6" fmla="*/ 309563 h 619125"/>
                <a:gd name="connsiteX7" fmla="*/ 309563 w 619125"/>
                <a:gd name="connsiteY7" fmla="*/ 38100 h 619125"/>
                <a:gd name="connsiteX8" fmla="*/ 581025 w 619125"/>
                <a:gd name="connsiteY8" fmla="*/ 309563 h 619125"/>
                <a:gd name="connsiteX9" fmla="*/ 309563 w 619125"/>
                <a:gd name="connsiteY9" fmla="*/ 581025 h 619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19125" h="619125">
                  <a:moveTo>
                    <a:pt x="309563" y="0"/>
                  </a:moveTo>
                  <a:cubicBezTo>
                    <a:pt x="138875" y="0"/>
                    <a:pt x="0" y="138865"/>
                    <a:pt x="0" y="309563"/>
                  </a:cubicBezTo>
                  <a:cubicBezTo>
                    <a:pt x="0" y="480260"/>
                    <a:pt x="138875" y="619125"/>
                    <a:pt x="309563" y="619125"/>
                  </a:cubicBezTo>
                  <a:cubicBezTo>
                    <a:pt x="480250" y="619125"/>
                    <a:pt x="619125" y="480260"/>
                    <a:pt x="619125" y="309563"/>
                  </a:cubicBezTo>
                  <a:cubicBezTo>
                    <a:pt x="619125" y="138865"/>
                    <a:pt x="480250" y="0"/>
                    <a:pt x="309563" y="0"/>
                  </a:cubicBezTo>
                  <a:close/>
                  <a:moveTo>
                    <a:pt x="309563" y="581025"/>
                  </a:moveTo>
                  <a:cubicBezTo>
                    <a:pt x="159877" y="581025"/>
                    <a:pt x="38100" y="459248"/>
                    <a:pt x="38100" y="309563"/>
                  </a:cubicBezTo>
                  <a:cubicBezTo>
                    <a:pt x="38100" y="159877"/>
                    <a:pt x="159877" y="38100"/>
                    <a:pt x="309563" y="38100"/>
                  </a:cubicBezTo>
                  <a:cubicBezTo>
                    <a:pt x="459248" y="38100"/>
                    <a:pt x="581025" y="159877"/>
                    <a:pt x="581025" y="309563"/>
                  </a:cubicBezTo>
                  <a:cubicBezTo>
                    <a:pt x="581025" y="459248"/>
                    <a:pt x="459248" y="581025"/>
                    <a:pt x="309563" y="58102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 dirty="0"/>
            </a:p>
          </p:txBody>
        </p:sp>
        <p:sp>
          <p:nvSpPr>
            <p:cNvPr id="21" name="Freeform: Shape 20"/>
            <p:cNvSpPr/>
            <p:nvPr/>
          </p:nvSpPr>
          <p:spPr>
            <a:xfrm>
              <a:off x="5195751" y="3473729"/>
              <a:ext cx="57150" cy="57150"/>
            </a:xfrm>
            <a:custGeom>
              <a:avLst/>
              <a:gdLst>
                <a:gd name="connsiteX0" fmla="*/ 63722 w 57150"/>
                <a:gd name="connsiteY0" fmla="*/ 31861 h 57150"/>
                <a:gd name="connsiteX1" fmla="*/ 31861 w 57150"/>
                <a:gd name="connsiteY1" fmla="*/ 63722 h 57150"/>
                <a:gd name="connsiteX2" fmla="*/ 0 w 57150"/>
                <a:gd name="connsiteY2" fmla="*/ 31861 h 57150"/>
                <a:gd name="connsiteX3" fmla="*/ 31861 w 57150"/>
                <a:gd name="connsiteY3" fmla="*/ 0 h 57150"/>
                <a:gd name="connsiteX4" fmla="*/ 63722 w 57150"/>
                <a:gd name="connsiteY4" fmla="*/ 31861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63722" y="31861"/>
                  </a:moveTo>
                  <a:cubicBezTo>
                    <a:pt x="63722" y="49458"/>
                    <a:pt x="49458" y="63722"/>
                    <a:pt x="31861" y="63722"/>
                  </a:cubicBezTo>
                  <a:cubicBezTo>
                    <a:pt x="14265" y="63722"/>
                    <a:pt x="0" y="49458"/>
                    <a:pt x="0" y="31861"/>
                  </a:cubicBezTo>
                  <a:cubicBezTo>
                    <a:pt x="0" y="14265"/>
                    <a:pt x="14265" y="0"/>
                    <a:pt x="31861" y="0"/>
                  </a:cubicBezTo>
                  <a:cubicBezTo>
                    <a:pt x="49458" y="0"/>
                    <a:pt x="63722" y="14265"/>
                    <a:pt x="63722" y="3186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 dirty="0"/>
            </a:p>
          </p:txBody>
        </p:sp>
        <p:sp>
          <p:nvSpPr>
            <p:cNvPr id="22" name="Freeform: Shape 21"/>
            <p:cNvSpPr/>
            <p:nvPr/>
          </p:nvSpPr>
          <p:spPr>
            <a:xfrm>
              <a:off x="5205276" y="3589420"/>
              <a:ext cx="38100" cy="200025"/>
            </a:xfrm>
            <a:custGeom>
              <a:avLst/>
              <a:gdLst>
                <a:gd name="connsiteX0" fmla="*/ 19050 w 38100"/>
                <a:gd name="connsiteY0" fmla="*/ 0 h 200025"/>
                <a:gd name="connsiteX1" fmla="*/ 0 w 38100"/>
                <a:gd name="connsiteY1" fmla="*/ 19050 h 200025"/>
                <a:gd name="connsiteX2" fmla="*/ 0 w 38100"/>
                <a:gd name="connsiteY2" fmla="*/ 180975 h 200025"/>
                <a:gd name="connsiteX3" fmla="*/ 19050 w 38100"/>
                <a:gd name="connsiteY3" fmla="*/ 200025 h 200025"/>
                <a:gd name="connsiteX4" fmla="*/ 38100 w 38100"/>
                <a:gd name="connsiteY4" fmla="*/ 180975 h 200025"/>
                <a:gd name="connsiteX5" fmla="*/ 38100 w 38100"/>
                <a:gd name="connsiteY5" fmla="*/ 19050 h 200025"/>
                <a:gd name="connsiteX6" fmla="*/ 19050 w 38100"/>
                <a:gd name="connsiteY6" fmla="*/ 0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" h="200025">
                  <a:moveTo>
                    <a:pt x="19050" y="0"/>
                  </a:moveTo>
                  <a:cubicBezTo>
                    <a:pt x="8534" y="0"/>
                    <a:pt x="0" y="8534"/>
                    <a:pt x="0" y="19050"/>
                  </a:cubicBezTo>
                  <a:lnTo>
                    <a:pt x="0" y="180975"/>
                  </a:lnTo>
                  <a:cubicBezTo>
                    <a:pt x="0" y="191491"/>
                    <a:pt x="8534" y="200025"/>
                    <a:pt x="19050" y="200025"/>
                  </a:cubicBezTo>
                  <a:cubicBezTo>
                    <a:pt x="29566" y="200025"/>
                    <a:pt x="38100" y="191491"/>
                    <a:pt x="38100" y="180975"/>
                  </a:cubicBezTo>
                  <a:lnTo>
                    <a:pt x="38100" y="19050"/>
                  </a:lnTo>
                  <a:cubicBezTo>
                    <a:pt x="38100" y="8525"/>
                    <a:pt x="29566" y="0"/>
                    <a:pt x="19050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 dirty="0"/>
            </a:p>
          </p:txBody>
        </p:sp>
      </p:grpSp>
      <p:sp>
        <p:nvSpPr>
          <p:cNvPr id="16" name="Title 1"/>
          <p:cNvSpPr txBox="1"/>
          <p:nvPr userDrawn="1"/>
        </p:nvSpPr>
        <p:spPr>
          <a:xfrm>
            <a:off x="831099" y="2757997"/>
            <a:ext cx="2750301" cy="67100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bg1"/>
                </a:solidFill>
              </a:rPr>
              <a:t>Objectives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5908431" y="1603717"/>
            <a:ext cx="5524060" cy="31511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0"/>
              </a:spcAft>
              <a:defRPr sz="3200">
                <a:solidFill>
                  <a:srgbClr val="25677D"/>
                </a:solidFill>
              </a:defRPr>
            </a:lvl1pPr>
          </a:lstStyle>
          <a:p>
            <a:pPr lvl="0"/>
            <a:r>
              <a:rPr lang="en-US" dirty="0"/>
              <a:t> { write your objectives}</a:t>
            </a:r>
            <a:endParaRPr lang="en-US" dirty="0"/>
          </a:p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56921" y="618977"/>
            <a:ext cx="9393848" cy="712765"/>
          </a:xfrm>
          <a:prstGeom prst="rect">
            <a:avLst/>
          </a:prstGeom>
        </p:spPr>
        <p:txBody>
          <a:bodyPr/>
          <a:lstStyle>
            <a:lvl1pPr>
              <a:defRPr lang="en-US" sz="3600" b="1" kern="1200" spc="-38" baseline="0" dirty="0">
                <a:solidFill>
                  <a:srgbClr val="25677D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dirty="0"/>
              <a:t>{ Title }</a:t>
            </a: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1156921" y="1603717"/>
            <a:ext cx="10275570" cy="470535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0"/>
              </a:spcAft>
              <a:defRPr sz="2400">
                <a:solidFill>
                  <a:srgbClr val="25677D"/>
                </a:solidFill>
              </a:defRPr>
            </a:lvl1pPr>
          </a:lstStyle>
          <a:p>
            <a:pPr lvl="0"/>
            <a:r>
              <a:rPr lang="en-US" dirty="0"/>
              <a:t>{write your bullet point }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/>
          <p:nvPr userDrawn="1"/>
        </p:nvSpPr>
        <p:spPr>
          <a:xfrm>
            <a:off x="1325880" y="638175"/>
            <a:ext cx="9942195" cy="6667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rgbClr val="25677D"/>
                </a:solidFill>
                <a:latin typeface="+mn-lt"/>
                <a:ea typeface="Cambria" panose="02040503050406030204" pitchFamily="18" charset="0"/>
              </a:rPr>
              <a:t>References</a:t>
            </a:r>
            <a:endParaRPr lang="en-US" sz="3200" b="1" dirty="0">
              <a:solidFill>
                <a:srgbClr val="25677D"/>
              </a:solidFill>
              <a:latin typeface="+mn-lt"/>
              <a:ea typeface="Cambria" panose="02040503050406030204" pitchFamily="18" charset="0"/>
            </a:endParaRPr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1325880" y="1524000"/>
            <a:ext cx="9681949" cy="3958659"/>
          </a:xfrm>
          <a:prstGeom prst="rect">
            <a:avLst/>
          </a:prstGeom>
        </p:spPr>
        <p:txBody>
          <a:bodyPr>
            <a:normAutofit/>
          </a:bodyPr>
          <a:lstStyle>
            <a:lvl1pPr marL="91440">
              <a:spcBef>
                <a:spcPts val="0"/>
              </a:spcBef>
              <a:defRPr sz="2400">
                <a:solidFill>
                  <a:srgbClr val="25677D"/>
                </a:solidFill>
              </a:defRPr>
            </a:lvl1pPr>
          </a:lstStyle>
          <a:p>
            <a:pPr lvl="0"/>
            <a:r>
              <a:rPr lang="en-US" dirty="0"/>
              <a:t>{ link to reference1, example: http://app.icraftsoft.net }</a:t>
            </a:r>
            <a:endParaRPr lang="en-US" dirty="0"/>
          </a:p>
          <a:p>
            <a:pPr lvl="0"/>
            <a:r>
              <a:rPr lang="en-US" dirty="0"/>
              <a:t>{ link to reference1, example: http://app.icraftsoft.net }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light&#10;&#10;Description automatically generated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967506" y="2055322"/>
            <a:ext cx="1683026" cy="274735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36B06-9FB6-4AA1-A097-666DD28834F7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image" Target="../media/image3.jpeg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-8621" y="625480"/>
            <a:ext cx="1036320" cy="685800"/>
          </a:xfrm>
          <a:prstGeom prst="rect">
            <a:avLst/>
          </a:prstGeom>
          <a:solidFill>
            <a:srgbClr val="2567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10600" y="6181726"/>
            <a:ext cx="2743200" cy="5397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836B06-9FB6-4AA1-A097-666DD28834F7}" type="slidenum">
              <a:rPr lang="en-US" smtClean="0"/>
            </a:fld>
            <a:endParaRPr lang="en-US" dirty="0"/>
          </a:p>
        </p:txBody>
      </p:sp>
      <p:pic>
        <p:nvPicPr>
          <p:cNvPr id="3" name="Picture 2" descr="Chart&#10;&#10;Description automatically generated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3852" y="82268"/>
            <a:ext cx="944645" cy="11920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600" b="1" kern="1200" spc="-38" baseline="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+mj-cs"/>
        </a:defRPr>
      </a:lvl1pPr>
    </p:titleStyle>
    <p:bodyStyle>
      <a:lvl1pPr marL="200025" indent="-200025" algn="l" defTabSz="685800" rtl="0" eaLnBrk="1" latinLnBrk="0" hangingPunct="1">
        <a:lnSpc>
          <a:spcPct val="10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Wingdings" panose="05000000000000000000" pitchFamily="2" charset="2"/>
        <a:buChar char="§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290" indent="-137160" algn="l" defTabSz="685800" rtl="0" eaLnBrk="1" latinLnBrk="0" hangingPunct="1">
        <a:lnSpc>
          <a:spcPct val="100000"/>
        </a:lnSpc>
        <a:spcBef>
          <a:spcPts val="150"/>
        </a:spcBef>
        <a:spcAft>
          <a:spcPts val="300"/>
        </a:spcAft>
        <a:buClr>
          <a:schemeClr val="accent1"/>
        </a:buClr>
        <a:buFont typeface="Wingdings" panose="05000000000000000000" pitchFamily="2" charset="2"/>
        <a:buChar char="§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450" indent="-137160" algn="l" defTabSz="685800" rtl="0" eaLnBrk="1" latinLnBrk="0" hangingPunct="1">
        <a:lnSpc>
          <a:spcPct val="100000"/>
        </a:lnSpc>
        <a:spcBef>
          <a:spcPts val="150"/>
        </a:spcBef>
        <a:spcAft>
          <a:spcPts val="300"/>
        </a:spcAft>
        <a:buClr>
          <a:schemeClr val="accent1"/>
        </a:buClr>
        <a:buFont typeface="Wingdings" panose="05000000000000000000" pitchFamily="2" charset="2"/>
        <a:buChar char="§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610" indent="-137160" algn="l" defTabSz="685800" rtl="0" eaLnBrk="1" latinLnBrk="0" hangingPunct="1">
        <a:lnSpc>
          <a:spcPct val="100000"/>
        </a:lnSpc>
        <a:spcBef>
          <a:spcPts val="150"/>
        </a:spcBef>
        <a:spcAft>
          <a:spcPts val="300"/>
        </a:spcAft>
        <a:buClr>
          <a:schemeClr val="accent1"/>
        </a:buClr>
        <a:buFont typeface="Wingdings" panose="05000000000000000000" pitchFamily="2" charset="2"/>
        <a:buChar char="§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770" indent="-137160" algn="l" defTabSz="685800" rtl="0" eaLnBrk="1" latinLnBrk="0" hangingPunct="1">
        <a:lnSpc>
          <a:spcPct val="100000"/>
        </a:lnSpc>
        <a:spcBef>
          <a:spcPts val="150"/>
        </a:spcBef>
        <a:spcAft>
          <a:spcPts val="300"/>
        </a:spcAft>
        <a:buClr>
          <a:schemeClr val="accent1"/>
        </a:buClr>
        <a:buFont typeface="Wingdings" panose="05000000000000000000" pitchFamily="2" charset="2"/>
        <a:buChar char="§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4865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anose="020F0502020204030204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4725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anose="020F0502020204030204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22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anose="020F0502020204030204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8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anose="020F0502020204030204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hyperlink" Target="https://www.guru99.com/alert-popup-handling-selenium.html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455" y="2338705"/>
            <a:ext cx="4243705" cy="1450975"/>
          </a:xfrm>
        </p:spPr>
        <p:txBody>
          <a:bodyPr lIns="91440" tIns="45720" rIns="91440" bIns="45720" anchor="t">
            <a:normAutofit/>
          </a:bodyPr>
          <a:lstStyle/>
          <a:p>
            <a:r>
              <a:rPr lang="en-US" sz="2800" dirty="0">
                <a:cs typeface="Calibri" panose="020F0502020204030204"/>
                <a:sym typeface="+mn-ea"/>
              </a:rPr>
              <a:t>Testing Web Element</a:t>
            </a:r>
            <a:endParaRPr lang="en-US" sz="2800" dirty="0">
              <a:cs typeface="Calibri" panose="020F0502020204030204"/>
              <a:sym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6970" y="654685"/>
            <a:ext cx="9393555" cy="676910"/>
          </a:xfrm>
        </p:spPr>
        <p:txBody>
          <a:bodyPr lIns="91440" tIns="45720" rIns="91440" bIns="45720" anchor="t"/>
          <a:lstStyle/>
          <a:p>
            <a:r>
              <a:rPr>
                <a:solidFill>
                  <a:schemeClr val="tx1"/>
                </a:solidFill>
                <a:ea typeface="+mn-lt"/>
                <a:cs typeface="+mn-lt"/>
                <a:sym typeface="+mn-ea"/>
              </a:rPr>
              <a:t>Handling iframes</a:t>
            </a:r>
            <a:endParaRPr lang="en-US">
              <a:cs typeface="Calibri" panose="020F0502020204030204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866140" y="1442720"/>
            <a:ext cx="10699750" cy="4781550"/>
          </a:xfrm>
        </p:spPr>
        <p:txBody>
          <a:bodyPr lIns="91440" tIns="45720" rIns="91440" bIns="45720" anchor="t">
            <a:normAutofit lnSpcReduction="20000"/>
          </a:bodyPr>
          <a:lstStyle/>
          <a:p>
            <a:r>
              <a:rPr lang="en-US" sz="2800" dirty="0">
                <a:solidFill>
                  <a:schemeClr val="tx1"/>
                </a:solidFill>
                <a:ea typeface="+mn-lt"/>
                <a:cs typeface="+mn-lt"/>
              </a:rPr>
              <a:t>To work with frames, first, we have to install a plugin </a:t>
            </a:r>
            <a:endParaRPr lang="en-US" sz="2800" dirty="0">
              <a:solidFill>
                <a:schemeClr val="tx1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  <a:ea typeface="+mn-lt"/>
                <a:cs typeface="+mn-lt"/>
              </a:rPr>
              <a:t>            npm install -D cypress-iframe</a:t>
            </a:r>
            <a:endParaRPr lang="en-US" sz="2800" dirty="0">
              <a:solidFill>
                <a:schemeClr val="tx1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  <a:ea typeface="+mn-lt"/>
                <a:cs typeface="+mn-lt"/>
                <a:sym typeface="+mn-ea"/>
              </a:rPr>
              <a:t>            </a:t>
            </a:r>
            <a:endParaRPr lang="en-US" sz="2800" dirty="0">
              <a:solidFill>
                <a:schemeClr val="tx1"/>
              </a:solidFill>
              <a:ea typeface="+mn-lt"/>
              <a:cs typeface="+mn-lt"/>
              <a:sym typeface="+mn-ea"/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  <a:ea typeface="+mn-lt"/>
                <a:cs typeface="+mn-lt"/>
                <a:sym typeface="+mn-ea"/>
              </a:rPr>
              <a:t>In your cypress/support/commands.js file, add the following:</a:t>
            </a:r>
            <a:endParaRPr lang="en-US" sz="2800" dirty="0">
              <a:solidFill>
                <a:schemeClr val="tx1"/>
              </a:solidFill>
              <a:ea typeface="+mn-lt"/>
              <a:cs typeface="+mn-lt"/>
              <a:sym typeface="+mn-ea"/>
            </a:endParaRPr>
          </a:p>
          <a:p>
            <a:pPr marL="914400" lvl="2" indent="457200">
              <a:buNone/>
            </a:pPr>
            <a:r>
              <a:rPr lang="en-US" sz="2800" dirty="0">
                <a:solidFill>
                  <a:schemeClr val="tx1"/>
                </a:solidFill>
                <a:ea typeface="+mn-lt"/>
                <a:cs typeface="+mn-lt"/>
                <a:sym typeface="+mn-ea"/>
              </a:rPr>
              <a:t>import 'cypress-iframe';</a:t>
            </a:r>
            <a:endParaRPr lang="en-US" sz="2800" dirty="0">
              <a:solidFill>
                <a:schemeClr val="tx1"/>
              </a:solidFill>
              <a:ea typeface="+mn-lt"/>
              <a:cs typeface="+mn-lt"/>
              <a:sym typeface="+mn-ea"/>
            </a:endParaRPr>
          </a:p>
          <a:p>
            <a:pPr marL="1371600" lvl="3" indent="457200">
              <a:buNone/>
            </a:pPr>
            <a:r>
              <a:rPr lang="en-US" sz="2800" dirty="0">
                <a:solidFill>
                  <a:schemeClr val="tx1"/>
                </a:solidFill>
                <a:ea typeface="+mn-lt"/>
                <a:cs typeface="+mn-lt"/>
                <a:sym typeface="+mn-ea"/>
              </a:rPr>
              <a:t>// or</a:t>
            </a:r>
            <a:endParaRPr lang="en-US" sz="2800" dirty="0">
              <a:solidFill>
                <a:schemeClr val="tx1"/>
              </a:solidFill>
              <a:ea typeface="+mn-lt"/>
              <a:cs typeface="+mn-lt"/>
              <a:sym typeface="+mn-ea"/>
            </a:endParaRPr>
          </a:p>
          <a:p>
            <a:pPr marL="914400" lvl="2" indent="457200">
              <a:buNone/>
            </a:pPr>
            <a:r>
              <a:rPr lang="en-US" sz="2800" dirty="0">
                <a:solidFill>
                  <a:schemeClr val="tx1"/>
                </a:solidFill>
                <a:ea typeface="+mn-lt"/>
                <a:cs typeface="+mn-lt"/>
                <a:sym typeface="+mn-ea"/>
              </a:rPr>
              <a:t>require('cypress-iframe'); </a:t>
            </a:r>
            <a:endParaRPr lang="en-US" sz="2800" dirty="0">
              <a:solidFill>
                <a:schemeClr val="tx1"/>
              </a:solidFill>
              <a:ea typeface="+mn-lt"/>
              <a:cs typeface="+mn-lt"/>
              <a:sym typeface="+mn-ea"/>
            </a:endParaRPr>
          </a:p>
          <a:p>
            <a:r>
              <a:rPr lang="en-US" sz="2800" dirty="0">
                <a:solidFill>
                  <a:schemeClr val="tx1"/>
                </a:solidFill>
                <a:ea typeface="+mn-lt"/>
                <a:cs typeface="+mn-lt"/>
              </a:rPr>
              <a:t>frameload(“selector”): is used to move the focus to </a:t>
            </a:r>
            <a:r>
              <a:rPr lang="en-US" sz="2800" dirty="0">
                <a:solidFill>
                  <a:schemeClr val="tx1"/>
                </a:solidFill>
                <a:ea typeface="+mn-lt"/>
                <a:cs typeface="+mn-lt"/>
                <a:sym typeface="+mn-ea"/>
              </a:rPr>
              <a:t>frame</a:t>
            </a:r>
            <a:endParaRPr lang="en-US" sz="2800" dirty="0">
              <a:solidFill>
                <a:schemeClr val="tx1"/>
              </a:solidFill>
              <a:ea typeface="+mn-lt"/>
              <a:cs typeface="+mn-lt"/>
              <a:sym typeface="+mn-ea"/>
            </a:endParaRPr>
          </a:p>
          <a:p>
            <a:r>
              <a:rPr lang="en-US" sz="2800" dirty="0">
                <a:solidFill>
                  <a:schemeClr val="tx1"/>
                </a:solidFill>
                <a:ea typeface="+mn-lt"/>
                <a:cs typeface="+mn-lt"/>
                <a:sym typeface="+mn-ea"/>
              </a:rPr>
              <a:t>cy.iframe() : </a:t>
            </a:r>
            <a:r>
              <a:rPr lang="en-US" sz="2800" dirty="0">
                <a:solidFill>
                  <a:schemeClr val="tx1"/>
                </a:solidFill>
                <a:ea typeface="+mn-lt"/>
                <a:cs typeface="+mn-lt"/>
              </a:rPr>
              <a:t>to interact with the elements inside the frame . </a:t>
            </a:r>
            <a:endParaRPr lang="en-US" sz="2800" dirty="0">
              <a:solidFill>
                <a:schemeClr val="tx1"/>
              </a:solidFill>
              <a:ea typeface="+mn-lt"/>
              <a:cs typeface="+mn-lt"/>
            </a:endParaRPr>
          </a:p>
          <a:p>
            <a:pPr marL="0" indent="0">
              <a:buNone/>
            </a:pPr>
            <a:endParaRPr lang="en-US" sz="2800" dirty="0">
              <a:solidFill>
                <a:schemeClr val="tx1"/>
              </a:solidFill>
              <a:ea typeface="+mn-lt"/>
              <a:cs typeface="+mn-l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6878" y="652014"/>
            <a:ext cx="9393848" cy="712765"/>
          </a:xfrm>
        </p:spPr>
        <p:txBody>
          <a:bodyPr lIns="91440" tIns="45720" rIns="91440" bIns="45720" anchor="t"/>
          <a:lstStyle/>
          <a:p>
            <a:r>
              <a:rPr>
                <a:solidFill>
                  <a:schemeClr val="tx1"/>
                </a:solidFill>
                <a:ea typeface="+mn-lt"/>
                <a:cs typeface="+mn-lt"/>
                <a:sym typeface="+mn-ea"/>
              </a:rPr>
              <a:t>Handling Mouse Actions</a:t>
            </a:r>
            <a:endParaRPr lang="en-US">
              <a:cs typeface="Calibri" panose="020F0502020204030204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958215" y="1572895"/>
            <a:ext cx="10275570" cy="5182870"/>
          </a:xfrm>
        </p:spPr>
        <p:txBody>
          <a:bodyPr lIns="91440" tIns="45720" rIns="91440" bIns="45720" anchor="t">
            <a:normAutofit lnSpcReduction="10000"/>
          </a:bodyPr>
          <a:lstStyle/>
          <a:p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 There are different mouse action. </a:t>
            </a:r>
            <a:endParaRPr lang="en-US">
              <a:solidFill>
                <a:schemeClr val="tx1"/>
              </a:solidFill>
              <a:ea typeface="+mn-lt"/>
              <a:cs typeface="+mn-lt"/>
            </a:endParaRPr>
          </a:p>
          <a:p>
            <a:pPr marL="0" indent="0">
              <a:buNone/>
            </a:pPr>
            <a:endParaRPr lang="en-US">
              <a:solidFill>
                <a:schemeClr val="tx1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       1. Left Click</a:t>
            </a:r>
            <a:endParaRPr lang="en-US">
              <a:solidFill>
                <a:schemeClr val="tx1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       2. Right Click</a:t>
            </a:r>
            <a:endParaRPr lang="en-US">
              <a:solidFill>
                <a:schemeClr val="tx1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       3. Double Click</a:t>
            </a:r>
            <a:endParaRPr lang="en-US">
              <a:solidFill>
                <a:schemeClr val="tx1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       4. mousehover</a:t>
            </a:r>
            <a:endParaRPr lang="en-US">
              <a:solidFill>
                <a:schemeClr val="tx1"/>
              </a:solidFill>
              <a:ea typeface="+mn-lt"/>
              <a:cs typeface="+mn-l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1082566" y="1481959"/>
            <a:ext cx="10363200" cy="4876799"/>
          </a:xfrm>
        </p:spPr>
        <p:txBody>
          <a:bodyPr lIns="91440" tIns="45720" rIns="91440" bIns="45720" anchor="t">
            <a:normAutofit/>
          </a:bodyPr>
          <a:lstStyle/>
          <a:p>
            <a:r>
              <a:rPr lang="en-US" dirty="0">
                <a:ea typeface="+mn-lt"/>
                <a:cs typeface="+mn-lt"/>
                <a:sym typeface="+mn-ea"/>
                <a:hlinkClick r:id="rId1"/>
              </a:rPr>
              <a:t>https://www.tutorialspoint.com/cypress/index.htm</a:t>
            </a:r>
            <a:endParaRPr lang="en-US" dirty="0">
              <a:ea typeface="+mn-lt"/>
              <a:cs typeface="+mn-lt"/>
              <a:hlinkClick r:id="rId1"/>
            </a:endParaRPr>
          </a:p>
          <a:p>
            <a:r>
              <a:rPr lang="en-US" dirty="0">
                <a:ea typeface="+mn-lt"/>
                <a:cs typeface="+mn-lt"/>
                <a:sym typeface="+mn-ea"/>
                <a:hlinkClick r:id="rId1"/>
              </a:rPr>
              <a:t>https://toolsqa.com/cypress-tutorial/</a:t>
            </a:r>
            <a:endParaRPr lang="en-US" dirty="0">
              <a:ea typeface="+mn-lt"/>
              <a:cs typeface="+mn-lt"/>
              <a:hlinkClick r:id="rId1"/>
            </a:endParaRPr>
          </a:p>
          <a:p>
            <a:r>
              <a:rPr lang="en-US" dirty="0">
                <a:ea typeface="+mn-lt"/>
                <a:cs typeface="+mn-lt"/>
                <a:sym typeface="+mn-ea"/>
                <a:hlinkClick r:id="rId1"/>
              </a:rPr>
              <a:t>https://docs.cypress.io/examples/tutorials</a:t>
            </a:r>
            <a:endParaRPr lang="en-US" dirty="0">
              <a:ea typeface="+mn-lt"/>
              <a:cs typeface="+mn-lt"/>
              <a:hlinkClick r:id="rId1"/>
            </a:endParaRPr>
          </a:p>
          <a:p>
            <a:r>
              <a:rPr lang="en-US" dirty="0">
                <a:ea typeface="+mn-lt"/>
                <a:cs typeface="+mn-lt"/>
                <a:sym typeface="+mn-ea"/>
                <a:hlinkClick r:id="rId1"/>
              </a:rPr>
              <a:t>https://mindmajix.com/cypress-tutorial</a:t>
            </a:r>
            <a:endParaRPr lang="en-US" dirty="0">
              <a:ea typeface="+mn-lt"/>
              <a:cs typeface="+mn-l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5656580" y="1561465"/>
            <a:ext cx="5483860" cy="3912870"/>
          </a:xfrm>
        </p:spPr>
        <p:txBody>
          <a:bodyPr lIns="91440" tIns="45720" rIns="91440" bIns="45720" anchor="t">
            <a:normAutofit lnSpcReduction="20000"/>
          </a:bodyPr>
          <a:lstStyle/>
          <a:p>
            <a:pPr marL="0" indent="0">
              <a:buNone/>
            </a:pPr>
            <a:r>
              <a:rPr lang="en-US" b="1" dirty="0">
                <a:cs typeface="Calibri" panose="020F0502020204030204"/>
              </a:rPr>
              <a:t>Testing Web Element.</a:t>
            </a:r>
            <a:endParaRPr lang="en-US" b="1" dirty="0">
              <a:cs typeface="Calibri" panose="020F0502020204030204"/>
            </a:endParaRPr>
          </a:p>
          <a:p>
            <a:pPr marL="742950" lvl="1" indent="-285750">
              <a:buFont typeface="Wingdings" panose="05000000000000000000" charset="0"/>
              <a:buChar char="§"/>
            </a:pP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cs typeface="Calibri" panose="020F0502020204030204"/>
              </a:rPr>
              <a:t>Handling Text Verification //</a:t>
            </a:r>
            <a:endParaRPr lang="en-US" sz="1600" b="1" dirty="0">
              <a:solidFill>
                <a:schemeClr val="accent1">
                  <a:lumMod val="50000"/>
                </a:schemeClr>
              </a:solidFill>
              <a:cs typeface="Calibri" panose="020F0502020204030204"/>
            </a:endParaRPr>
          </a:p>
          <a:p>
            <a:pPr marL="742950" lvl="1" indent="-285750">
              <a:buFont typeface="Wingdings" panose="05000000000000000000" charset="0"/>
              <a:buChar char="§"/>
            </a:pP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cs typeface="Calibri" panose="020F0502020204030204"/>
              </a:rPr>
              <a:t>Handling input tag //</a:t>
            </a:r>
            <a:endParaRPr lang="en-US" sz="1600" b="1" dirty="0">
              <a:solidFill>
                <a:schemeClr val="accent1">
                  <a:lumMod val="50000"/>
                </a:schemeClr>
              </a:solidFill>
              <a:cs typeface="Calibri" panose="020F0502020204030204"/>
            </a:endParaRPr>
          </a:p>
          <a:p>
            <a:pPr marL="742950" lvl="1" indent="-285750">
              <a:buFont typeface="Wingdings" panose="05000000000000000000" charset="0"/>
              <a:buChar char="§"/>
            </a:pP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cs typeface="Calibri" panose="020F0502020204030204"/>
              </a:rPr>
              <a:t>Handling Checkbox //</a:t>
            </a:r>
            <a:endParaRPr lang="en-US" sz="1600" b="1" dirty="0">
              <a:solidFill>
                <a:schemeClr val="accent1">
                  <a:lumMod val="50000"/>
                </a:schemeClr>
              </a:solidFill>
              <a:cs typeface="Calibri" panose="020F0502020204030204"/>
            </a:endParaRPr>
          </a:p>
          <a:p>
            <a:pPr marL="742950" lvl="1" indent="-285750">
              <a:buFont typeface="Wingdings" panose="05000000000000000000" charset="0"/>
              <a:buChar char="§"/>
            </a:pP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cs typeface="Calibri" panose="020F0502020204030204"/>
              </a:rPr>
              <a:t>Handling Radio //</a:t>
            </a:r>
            <a:endParaRPr lang="en-US" sz="1600" b="1" dirty="0">
              <a:solidFill>
                <a:schemeClr val="accent1">
                  <a:lumMod val="50000"/>
                </a:schemeClr>
              </a:solidFill>
              <a:cs typeface="Calibri" panose="020F0502020204030204"/>
            </a:endParaRPr>
          </a:p>
          <a:p>
            <a:pPr marL="742950" lvl="1" indent="-285750">
              <a:buFont typeface="Wingdings" panose="05000000000000000000" charset="0"/>
              <a:buChar char="§"/>
            </a:pP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cs typeface="Calibri" panose="020F0502020204030204"/>
              </a:rPr>
              <a:t>Handling Select Menu//</a:t>
            </a:r>
            <a:endParaRPr lang="en-US" sz="1600" b="1" dirty="0">
              <a:solidFill>
                <a:schemeClr val="accent1">
                  <a:lumMod val="50000"/>
                </a:schemeClr>
              </a:solidFill>
              <a:cs typeface="Calibri" panose="020F0502020204030204"/>
            </a:endParaRPr>
          </a:p>
          <a:p>
            <a:pPr marL="742950" lvl="1" indent="-285750">
              <a:buFont typeface="Wingdings" panose="05000000000000000000" charset="0"/>
              <a:buChar char="§"/>
            </a:pP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cs typeface="Calibri" panose="020F0502020204030204"/>
                <a:sym typeface="+mn-ea"/>
              </a:rPr>
              <a:t>Handling auto complete //</a:t>
            </a:r>
            <a:endParaRPr lang="en-US" sz="1600" b="1" dirty="0">
              <a:solidFill>
                <a:schemeClr val="accent1">
                  <a:lumMod val="50000"/>
                </a:schemeClr>
              </a:solidFill>
              <a:cs typeface="Calibri" panose="020F0502020204030204"/>
            </a:endParaRPr>
          </a:p>
          <a:p>
            <a:pPr marL="742950" lvl="1" indent="-285750">
              <a:buFont typeface="Wingdings" panose="05000000000000000000" charset="0"/>
              <a:buChar char="§"/>
            </a:pP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cs typeface="Calibri" panose="020F0502020204030204"/>
                <a:sym typeface="+mn-ea"/>
              </a:rPr>
              <a:t>Handling File Upload//</a:t>
            </a:r>
            <a:endParaRPr lang="en-US" sz="1600" b="1" dirty="0">
              <a:solidFill>
                <a:schemeClr val="accent1">
                  <a:lumMod val="50000"/>
                </a:schemeClr>
              </a:solidFill>
              <a:cs typeface="Calibri" panose="020F0502020204030204"/>
            </a:endParaRPr>
          </a:p>
          <a:p>
            <a:pPr marL="742950" lvl="1" indent="-285750">
              <a:buFont typeface="Wingdings" panose="05000000000000000000" charset="0"/>
              <a:buChar char="§"/>
            </a:pP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cs typeface="Calibri" panose="020F0502020204030204"/>
              </a:rPr>
              <a:t>Handling Alert  </a:t>
            </a:r>
            <a:endParaRPr lang="en-US" sz="1600" b="1" dirty="0">
              <a:solidFill>
                <a:schemeClr val="accent1">
                  <a:lumMod val="50000"/>
                </a:schemeClr>
              </a:solidFill>
              <a:cs typeface="Calibri" panose="020F0502020204030204"/>
            </a:endParaRPr>
          </a:p>
          <a:p>
            <a:pPr marL="742950" lvl="1" indent="-285750">
              <a:buFont typeface="Wingdings" panose="05000000000000000000" charset="0"/>
              <a:buChar char="§"/>
            </a:pP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cs typeface="Calibri" panose="020F0502020204030204"/>
              </a:rPr>
              <a:t>Handling new Tab //  </a:t>
            </a:r>
            <a:endParaRPr lang="en-US" sz="1600" b="1" dirty="0">
              <a:solidFill>
                <a:schemeClr val="accent1">
                  <a:lumMod val="50000"/>
                </a:schemeClr>
              </a:solidFill>
              <a:cs typeface="Calibri" panose="020F0502020204030204"/>
            </a:endParaRPr>
          </a:p>
          <a:p>
            <a:pPr marL="742950" lvl="1" indent="-285750">
              <a:buFont typeface="Wingdings" panose="05000000000000000000" charset="0"/>
              <a:buChar char="§"/>
            </a:pP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cs typeface="Calibri" panose="020F0502020204030204"/>
                <a:sym typeface="+mn-ea"/>
              </a:rPr>
              <a:t>Handling web table </a:t>
            </a:r>
            <a:endParaRPr lang="en-US" sz="1600" b="1" dirty="0">
              <a:solidFill>
                <a:schemeClr val="accent1">
                  <a:lumMod val="50000"/>
                </a:schemeClr>
              </a:solidFill>
              <a:cs typeface="Calibri" panose="020F0502020204030204"/>
            </a:endParaRPr>
          </a:p>
          <a:p>
            <a:pPr marL="742950" lvl="1" indent="-285750">
              <a:buFont typeface="Wingdings" panose="05000000000000000000" charset="0"/>
              <a:buChar char="§"/>
            </a:pP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cs typeface="Calibri" panose="020F0502020204030204"/>
              </a:rPr>
              <a:t>Handling iFrames  </a:t>
            </a:r>
            <a:endParaRPr lang="en-US" sz="1600" b="1" dirty="0">
              <a:solidFill>
                <a:schemeClr val="accent1">
                  <a:lumMod val="50000"/>
                </a:schemeClr>
              </a:solidFill>
              <a:cs typeface="Calibri" panose="020F0502020204030204"/>
            </a:endParaRPr>
          </a:p>
          <a:p>
            <a:pPr marL="742950" lvl="1" indent="-285750">
              <a:buFont typeface="Wingdings" panose="05000000000000000000" charset="0"/>
              <a:buChar char="§"/>
            </a:pP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cs typeface="Calibri" panose="020F0502020204030204"/>
              </a:rPr>
              <a:t>Handling Mouse Events.</a:t>
            </a:r>
            <a:endParaRPr lang="en-US" sz="1600" b="1" dirty="0">
              <a:solidFill>
                <a:schemeClr val="accent1">
                  <a:lumMod val="50000"/>
                </a:schemeClr>
              </a:solidFill>
              <a:cs typeface="Calibri" panose="020F0502020204030204"/>
            </a:endParaRPr>
          </a:p>
          <a:p>
            <a:endParaRPr lang="en-US" b="1" dirty="0">
              <a:cs typeface="Calibri" panose="020F0502020204030204"/>
            </a:endParaRPr>
          </a:p>
          <a:p>
            <a:endParaRPr lang="en-US" dirty="0"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6355" y="628650"/>
            <a:ext cx="8321696" cy="719930"/>
          </a:xfrm>
        </p:spPr>
        <p:txBody>
          <a:bodyPr lIns="91440" tIns="45720" rIns="91440" bIns="45720" anchor="t"/>
          <a:lstStyle/>
          <a:p>
            <a:r>
              <a:rPr>
                <a:solidFill>
                  <a:schemeClr val="accent1">
                    <a:lumMod val="50000"/>
                  </a:schemeClr>
                </a:solidFill>
                <a:ea typeface="+mn-lt"/>
                <a:cs typeface="+mn-lt"/>
                <a:sym typeface="+mn-ea"/>
              </a:rPr>
              <a:t>Cypress - Text Verification</a:t>
            </a:r>
            <a:br>
              <a:rPr lang="en-US" b="1" dirty="0">
                <a:cs typeface="Calibri" panose="020F0502020204030204"/>
              </a:rPr>
            </a:b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1040524" y="1523999"/>
            <a:ext cx="10657490" cy="5023945"/>
          </a:xfrm>
        </p:spPr>
        <p:txBody>
          <a:bodyPr lIns="91440" tIns="45720" rIns="91440" bIns="45720" anchor="t">
            <a:noAutofit/>
          </a:bodyPr>
          <a:lstStyle/>
          <a:p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we use different assertion method to verify text. </a:t>
            </a:r>
            <a:endParaRPr lang="en-US" dirty="0">
              <a:solidFill>
                <a:schemeClr val="tx1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              have.text </a:t>
            </a:r>
            <a:endParaRPr lang="en-US" dirty="0">
              <a:solidFill>
                <a:schemeClr val="tx1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              exist</a:t>
            </a:r>
            <a:endParaRPr lang="en-US" dirty="0">
              <a:solidFill>
                <a:schemeClr val="tx1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              be.vsisble </a:t>
            </a:r>
            <a:endParaRPr lang="en-US" dirty="0">
              <a:solidFill>
                <a:schemeClr val="tx1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              contain </a:t>
            </a:r>
            <a:endParaRPr lang="en-US" dirty="0">
              <a:solidFill>
                <a:schemeClr val="tx1"/>
              </a:solidFill>
              <a:ea typeface="+mn-lt"/>
              <a:cs typeface="+mn-lt"/>
            </a:endParaRPr>
          </a:p>
          <a:p>
            <a:endParaRPr lang="en-US" dirty="0">
              <a:solidFill>
                <a:schemeClr val="tx1"/>
              </a:solidFill>
              <a:ea typeface="+mn-lt"/>
              <a:cs typeface="+mn-lt"/>
            </a:endParaRPr>
          </a:p>
          <a:p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The method text() can be used to obtain text of a web element. </a:t>
            </a:r>
            <a:endParaRPr lang="en-US" dirty="0">
              <a:solidFill>
                <a:schemeClr val="tx1"/>
              </a:solidFill>
              <a:ea typeface="+mn-lt"/>
              <a:cs typeface="+mn-lt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ea typeface="+mn-lt"/>
              <a:cs typeface="+mn-l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t"/>
          <a:lstStyle/>
          <a:p>
            <a:r>
              <a:rPr>
                <a:solidFill>
                  <a:schemeClr val="accent1">
                    <a:lumMod val="50000"/>
                  </a:schemeClr>
                </a:solidFill>
                <a:ea typeface="+mn-lt"/>
                <a:cs typeface="+mn-lt"/>
                <a:sym typeface="+mn-ea"/>
              </a:rPr>
              <a:t>input_tag</a:t>
            </a:r>
            <a:r>
              <a:rPr>
                <a:solidFill>
                  <a:schemeClr val="tx1"/>
                </a:solidFill>
                <a:ea typeface="+mn-lt"/>
                <a:cs typeface="+mn-lt"/>
                <a:sym typeface="+mn-ea"/>
              </a:rPr>
              <a:t> </a:t>
            </a:r>
            <a:r>
              <a:rPr>
                <a:solidFill>
                  <a:schemeClr val="accent1">
                    <a:lumMod val="50000"/>
                  </a:schemeClr>
                </a:solidFill>
                <a:ea typeface="+mn-lt"/>
                <a:cs typeface="+mn-lt"/>
                <a:sym typeface="+mn-ea"/>
              </a:rPr>
              <a:t>Verification</a:t>
            </a:r>
            <a:endParaRPr lang="en-US">
              <a:cs typeface="Calibri" panose="020F0502020204030204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1156921" y="1567431"/>
            <a:ext cx="10275570" cy="4705350"/>
          </a:xfrm>
        </p:spPr>
        <p:txBody>
          <a:bodyPr lIns="91440" tIns="45720" rIns="91440" bIns="45720" anchor="t">
            <a:noAutofit/>
          </a:bodyPr>
          <a:lstStyle/>
          <a:p>
            <a:r>
              <a:rPr lang="en-US" dirty="0">
                <a:solidFill>
                  <a:schemeClr val="tx1"/>
                </a:solidFill>
                <a:ea typeface="+mn-lt"/>
                <a:cs typeface="+mn-lt"/>
                <a:sym typeface="+mn-ea"/>
              </a:rPr>
              <a:t>input_tag The different input types are as follows:</a:t>
            </a:r>
            <a:endParaRPr lang="en-US" dirty="0">
              <a:solidFill>
                <a:schemeClr val="tx1"/>
              </a:solidFill>
              <a:ea typeface="+mn-lt"/>
              <a:cs typeface="+mn-lt"/>
              <a:sym typeface="+mn-ea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ea typeface="+mn-lt"/>
              <a:cs typeface="+mn-lt"/>
              <a:sym typeface="+mn-ea"/>
            </a:endParaRPr>
          </a:p>
          <a:p>
            <a:r>
              <a:rPr lang="en-US" dirty="0">
                <a:solidFill>
                  <a:schemeClr val="tx1"/>
                </a:solidFill>
                <a:ea typeface="+mn-lt"/>
                <a:cs typeface="+mn-lt"/>
                <a:sym typeface="+mn-ea"/>
              </a:rPr>
              <a:t> &lt;input type="text"&gt; </a:t>
            </a:r>
            <a:endParaRPr lang="en-US" dirty="0">
              <a:solidFill>
                <a:schemeClr val="tx1"/>
              </a:solidFill>
              <a:ea typeface="+mn-lt"/>
              <a:cs typeface="+mn-lt"/>
              <a:sym typeface="+mn-ea"/>
            </a:endParaRPr>
          </a:p>
          <a:p>
            <a:r>
              <a:rPr lang="en-US" dirty="0">
                <a:solidFill>
                  <a:schemeClr val="tx1"/>
                </a:solidFill>
                <a:ea typeface="+mn-lt"/>
                <a:cs typeface="+mn-lt"/>
                <a:sym typeface="+mn-ea"/>
              </a:rPr>
              <a:t>&lt;input type="email"&gt; </a:t>
            </a:r>
            <a:endParaRPr lang="en-US" dirty="0">
              <a:solidFill>
                <a:schemeClr val="tx1"/>
              </a:solidFill>
              <a:ea typeface="+mn-lt"/>
              <a:cs typeface="+mn-lt"/>
              <a:sym typeface="+mn-ea"/>
            </a:endParaRPr>
          </a:p>
          <a:p>
            <a:r>
              <a:rPr lang="en-US" dirty="0">
                <a:solidFill>
                  <a:schemeClr val="tx1"/>
                </a:solidFill>
                <a:ea typeface="+mn-lt"/>
                <a:cs typeface="+mn-lt"/>
                <a:sym typeface="+mn-ea"/>
              </a:rPr>
              <a:t>&lt;input type="password"&gt;</a:t>
            </a:r>
            <a:endParaRPr lang="en-US" dirty="0">
              <a:solidFill>
                <a:schemeClr val="tx1"/>
              </a:solidFill>
              <a:ea typeface="+mn-lt"/>
              <a:cs typeface="+mn-lt"/>
              <a:sym typeface="+mn-ea"/>
            </a:endParaRPr>
          </a:p>
          <a:p>
            <a:endParaRPr lang="en-US" dirty="0">
              <a:solidFill>
                <a:schemeClr val="tx1"/>
              </a:solidFill>
              <a:ea typeface="+mn-lt"/>
              <a:cs typeface="+mn-lt"/>
              <a:sym typeface="+mn-ea"/>
            </a:endParaRPr>
          </a:p>
          <a:p>
            <a:r>
              <a:rPr lang="en-US" dirty="0">
                <a:solidFill>
                  <a:schemeClr val="tx1"/>
                </a:solidFill>
                <a:ea typeface="+mn-lt"/>
                <a:cs typeface="+mn-lt"/>
                <a:sym typeface="+mn-ea"/>
              </a:rPr>
              <a:t> there are different type of assertion we can made. </a:t>
            </a:r>
            <a:endParaRPr lang="en-US" dirty="0">
              <a:solidFill>
                <a:schemeClr val="tx1"/>
              </a:solidFill>
              <a:ea typeface="+mn-lt"/>
              <a:cs typeface="+mn-lt"/>
              <a:sym typeface="+mn-ea"/>
            </a:endParaRPr>
          </a:p>
          <a:p>
            <a:r>
              <a:rPr lang="en-US" dirty="0">
                <a:solidFill>
                  <a:schemeClr val="tx1"/>
                </a:solidFill>
                <a:ea typeface="+mn-lt"/>
                <a:cs typeface="+mn-lt"/>
                <a:sym typeface="+mn-ea"/>
              </a:rPr>
              <a:t>but the command type of assert is "have.value”</a:t>
            </a:r>
            <a:endParaRPr lang="en-US" dirty="0">
              <a:solidFill>
                <a:schemeClr val="tx1"/>
              </a:solidFill>
              <a:ea typeface="+mn-lt"/>
              <a:cs typeface="+mn-lt"/>
              <a:sym typeface="+mn-ea"/>
            </a:endParaRPr>
          </a:p>
          <a:p>
            <a:endParaRPr lang="en-US" dirty="0">
              <a:solidFill>
                <a:schemeClr val="tx1"/>
              </a:solidFill>
              <a:ea typeface="+mn-lt"/>
              <a:cs typeface="+mn-lt"/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t"/>
          <a:lstStyle/>
          <a:p>
            <a:r>
              <a:rPr>
                <a:solidFill>
                  <a:schemeClr val="accent1">
                    <a:lumMod val="50000"/>
                  </a:schemeClr>
                </a:solidFill>
                <a:ea typeface="+mn-lt"/>
                <a:cs typeface="+mn-lt"/>
                <a:sym typeface="+mn-ea"/>
              </a:rPr>
              <a:t>checkbox and radio</a:t>
            </a:r>
            <a:r>
              <a:rPr>
                <a:solidFill>
                  <a:schemeClr val="tx1"/>
                </a:solidFill>
                <a:ea typeface="+mn-lt"/>
                <a:cs typeface="+mn-lt"/>
                <a:sym typeface="+mn-ea"/>
              </a:rPr>
              <a:t> </a:t>
            </a:r>
            <a:r>
              <a:rPr>
                <a:solidFill>
                  <a:schemeClr val="accent1">
                    <a:lumMod val="50000"/>
                  </a:schemeClr>
                </a:solidFill>
                <a:ea typeface="+mn-lt"/>
                <a:cs typeface="+mn-lt"/>
                <a:sym typeface="+mn-ea"/>
              </a:rPr>
              <a:t>Verification</a:t>
            </a:r>
            <a:endParaRPr lang="en-US">
              <a:cs typeface="Calibri" panose="020F0502020204030204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1156921" y="1519050"/>
            <a:ext cx="10275570" cy="4705350"/>
          </a:xfrm>
        </p:spPr>
        <p:txBody>
          <a:bodyPr lIns="91440" tIns="45720" rIns="91440" bIns="45720" anchor="t"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  <a:ea typeface="+mn-lt"/>
                <a:cs typeface="+mn-lt"/>
              </a:rPr>
              <a:t>The commands check and uncheck are used to work with checkbox and radio btn.</a:t>
            </a:r>
            <a:endParaRPr lang="en-US" sz="2800" dirty="0">
              <a:solidFill>
                <a:schemeClr val="tx1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  <a:ea typeface="+mn-lt"/>
                <a:cs typeface="+mn-lt"/>
              </a:rPr>
              <a:t>         .check()</a:t>
            </a:r>
            <a:endParaRPr lang="en-US" sz="2800" dirty="0">
              <a:solidFill>
                <a:schemeClr val="tx1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  <a:ea typeface="+mn-lt"/>
                <a:cs typeface="+mn-lt"/>
              </a:rPr>
              <a:t>         .uncheck()</a:t>
            </a:r>
            <a:endParaRPr lang="en-US" sz="2800" dirty="0">
              <a:solidFill>
                <a:schemeClr val="tx1"/>
              </a:solidFill>
              <a:ea typeface="+mn-lt"/>
              <a:cs typeface="+mn-l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t"/>
          <a:lstStyle/>
          <a:p>
            <a:r>
              <a:rPr>
                <a:solidFill>
                  <a:schemeClr val="accent1">
                    <a:lumMod val="50000"/>
                  </a:schemeClr>
                </a:solidFill>
                <a:ea typeface="+mn-lt"/>
                <a:cs typeface="+mn-lt"/>
                <a:sym typeface="+mn-ea"/>
              </a:rPr>
              <a:t>File upload </a:t>
            </a:r>
            <a:endParaRPr>
              <a:solidFill>
                <a:schemeClr val="accent1">
                  <a:lumMod val="50000"/>
                </a:schemeClr>
              </a:solidFill>
              <a:ea typeface="+mn-lt"/>
              <a:cs typeface="+mn-lt"/>
              <a:sym typeface="+mn-e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1156921" y="1611600"/>
            <a:ext cx="10626331" cy="4705350"/>
          </a:xfrm>
        </p:spPr>
        <p:txBody>
          <a:bodyPr lIns="91440" tIns="45720" rIns="91440" bIns="45720" anchor="t">
            <a:noAutofit/>
          </a:bodyPr>
          <a:lstStyle/>
          <a:p>
            <a:pPr algn="l"/>
            <a:r>
              <a:rPr lang="en-US">
                <a:solidFill>
                  <a:schemeClr val="tx1"/>
                </a:solidFill>
                <a:ea typeface="+mn-lt"/>
                <a:cs typeface="+mn-lt"/>
                <a:sym typeface="+mn-ea"/>
              </a:rPr>
              <a:t>To perform file upload task in Cypress. </a:t>
            </a:r>
            <a:endParaRPr lang="en-US">
              <a:solidFill>
                <a:schemeClr val="tx1"/>
              </a:solidFill>
              <a:ea typeface="+mn-lt"/>
              <a:cs typeface="+mn-lt"/>
              <a:sym typeface="+mn-ea"/>
            </a:endParaRPr>
          </a:p>
          <a:p>
            <a:pPr algn="l"/>
            <a:r>
              <a:rPr lang="en-US">
                <a:solidFill>
                  <a:schemeClr val="tx1"/>
                </a:solidFill>
                <a:ea typeface="+mn-lt"/>
                <a:cs typeface="+mn-lt"/>
                <a:sym typeface="+mn-ea"/>
              </a:rPr>
              <a:t>we have to first install a plugin with the command mentioned below: </a:t>
            </a:r>
            <a:endParaRPr lang="en-US">
              <a:solidFill>
                <a:schemeClr val="tx1"/>
              </a:solidFill>
              <a:ea typeface="+mn-lt"/>
              <a:cs typeface="+mn-lt"/>
              <a:sym typeface="+mn-ea"/>
            </a:endParaRPr>
          </a:p>
          <a:p>
            <a:pPr marL="0" indent="0" algn="l">
              <a:buNone/>
            </a:pPr>
            <a:endParaRPr lang="en-US">
              <a:solidFill>
                <a:schemeClr val="tx1"/>
              </a:solidFill>
              <a:ea typeface="+mn-lt"/>
              <a:cs typeface="+mn-lt"/>
              <a:sym typeface="+mn-ea"/>
            </a:endParaRPr>
          </a:p>
          <a:p>
            <a:pPr marL="0" indent="0" algn="l">
              <a:buNone/>
            </a:pPr>
            <a:r>
              <a:rPr lang="en-US">
                <a:solidFill>
                  <a:schemeClr val="tx1"/>
                </a:solidFill>
                <a:ea typeface="+mn-lt"/>
                <a:cs typeface="+mn-lt"/>
                <a:sym typeface="+mn-ea"/>
              </a:rPr>
              <a:t>            npm install --save-dev cypress-file-upload</a:t>
            </a:r>
            <a:endParaRPr lang="en-US">
              <a:solidFill>
                <a:schemeClr val="tx1"/>
              </a:solidFill>
              <a:ea typeface="+mn-lt"/>
              <a:cs typeface="+mn-lt"/>
              <a:sym typeface="+mn-ea"/>
            </a:endParaRPr>
          </a:p>
          <a:p>
            <a:pPr marL="0" indent="0" algn="l">
              <a:buNone/>
            </a:pPr>
            <a:endParaRPr lang="en-US">
              <a:solidFill>
                <a:schemeClr val="tx1"/>
              </a:solidFill>
              <a:ea typeface="+mn-lt"/>
              <a:cs typeface="+mn-lt"/>
              <a:sym typeface="+mn-ea"/>
            </a:endParaRPr>
          </a:p>
          <a:p>
            <a:pPr algn="l"/>
            <a:r>
              <a:rPr lang="en-US">
                <a:solidFill>
                  <a:schemeClr val="tx1"/>
                </a:solidFill>
                <a:ea typeface="+mn-lt"/>
                <a:cs typeface="+mn-lt"/>
                <a:sym typeface="+mn-ea"/>
              </a:rPr>
              <a:t>Once the installation is done, we have to add the statement</a:t>
            </a:r>
            <a:endParaRPr lang="en-US">
              <a:solidFill>
                <a:schemeClr val="tx1"/>
              </a:solidFill>
              <a:ea typeface="+mn-lt"/>
              <a:cs typeface="+mn-lt"/>
              <a:sym typeface="+mn-ea"/>
            </a:endParaRPr>
          </a:p>
          <a:p>
            <a:pPr marL="0" indent="0" algn="l">
              <a:buNone/>
            </a:pPr>
            <a:endParaRPr lang="en-US">
              <a:solidFill>
                <a:schemeClr val="tx1"/>
              </a:solidFill>
              <a:ea typeface="+mn-lt"/>
              <a:cs typeface="+mn-lt"/>
              <a:sym typeface="+mn-ea"/>
            </a:endParaRPr>
          </a:p>
          <a:p>
            <a:pPr marL="0" indent="0" algn="l">
              <a:buNone/>
            </a:pPr>
            <a:r>
              <a:rPr lang="en-US">
                <a:solidFill>
                  <a:schemeClr val="tx1"/>
                </a:solidFill>
                <a:ea typeface="+mn-lt"/>
                <a:cs typeface="+mn-lt"/>
                <a:sym typeface="+mn-ea"/>
              </a:rPr>
              <a:t>              import 'cypress-file-upload'  in the e2e.js file in support folder. </a:t>
            </a:r>
            <a:endParaRPr lang="en-US">
              <a:solidFill>
                <a:schemeClr val="tx1"/>
              </a:solidFill>
              <a:ea typeface="+mn-lt"/>
              <a:cs typeface="+mn-lt"/>
              <a:sym typeface="+mn-ea"/>
            </a:endParaRPr>
          </a:p>
          <a:p>
            <a:pPr marL="0" indent="0" algn="l">
              <a:buNone/>
            </a:pPr>
            <a:endParaRPr lang="en-US">
              <a:solidFill>
                <a:schemeClr val="tx1"/>
              </a:solidFill>
              <a:ea typeface="+mn-lt"/>
              <a:cs typeface="+mn-lt"/>
              <a:sym typeface="+mn-ea"/>
            </a:endParaRPr>
          </a:p>
          <a:p>
            <a:pPr algn="l"/>
            <a:r>
              <a:rPr lang="en-US">
                <a:solidFill>
                  <a:schemeClr val="tx1"/>
                </a:solidFill>
                <a:ea typeface="+mn-lt"/>
                <a:cs typeface="+mn-lt"/>
                <a:sym typeface="+mn-ea"/>
              </a:rPr>
              <a:t>Also, we shall add the file that we want to upload within the fixtures folder.</a:t>
            </a:r>
            <a:endParaRPr lang="en-US">
              <a:solidFill>
                <a:schemeClr val="tx1"/>
              </a:solidFill>
              <a:ea typeface="+mn-lt"/>
              <a:cs typeface="+mn-lt"/>
              <a:sym typeface="+mn-ea"/>
            </a:endParaRPr>
          </a:p>
          <a:p>
            <a:pPr algn="l"/>
            <a:r>
              <a:rPr lang="en-US">
                <a:solidFill>
                  <a:schemeClr val="tx1"/>
                </a:solidFill>
                <a:ea typeface="+mn-lt"/>
                <a:cs typeface="+mn-lt"/>
                <a:sym typeface="+mn-ea"/>
              </a:rPr>
              <a:t>To upload a file, use the Cypress command, </a:t>
            </a:r>
            <a:r>
              <a:rPr lang="en-US" b="1">
                <a:solidFill>
                  <a:schemeClr val="tx1"/>
                </a:solidFill>
                <a:ea typeface="+mn-lt"/>
                <a:cs typeface="+mn-lt"/>
                <a:sym typeface="+mn-ea"/>
              </a:rPr>
              <a:t>attachFile </a:t>
            </a:r>
            <a:r>
              <a:rPr lang="en-US">
                <a:solidFill>
                  <a:schemeClr val="tx1"/>
                </a:solidFill>
                <a:ea typeface="+mn-lt"/>
                <a:cs typeface="+mn-lt"/>
                <a:sym typeface="+mn-ea"/>
              </a:rPr>
              <a:t>and pass the path of the file </a:t>
            </a:r>
            <a:endParaRPr lang="en-US">
              <a:solidFill>
                <a:schemeClr val="tx1"/>
              </a:solidFill>
              <a:ea typeface="+mn-lt"/>
              <a:cs typeface="+mn-lt"/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6665" y="668020"/>
            <a:ext cx="9393555" cy="679450"/>
          </a:xfrm>
        </p:spPr>
        <p:txBody>
          <a:bodyPr lIns="91440" tIns="45720" rIns="91440" bIns="45720" anchor="t"/>
          <a:lstStyle/>
          <a:p>
            <a:r>
              <a:rPr>
                <a:solidFill>
                  <a:schemeClr val="accent1">
                    <a:lumMod val="50000"/>
                  </a:schemeClr>
                </a:solidFill>
                <a:ea typeface="+mn-lt"/>
                <a:cs typeface="+mn-lt"/>
                <a:sym typeface="+mn-ea"/>
              </a:rPr>
              <a:t>Dropdown </a:t>
            </a:r>
            <a:endParaRPr lang="en-US">
              <a:solidFill>
                <a:schemeClr val="accent1">
                  <a:lumMod val="50000"/>
                </a:schemeClr>
              </a:solidFill>
              <a:ea typeface="+mn-lt"/>
              <a:cs typeface="+mn-lt"/>
              <a:sym typeface="+mn-e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1165225" y="1583055"/>
            <a:ext cx="11256645" cy="5199380"/>
          </a:xfrm>
        </p:spPr>
        <p:txBody>
          <a:bodyPr lIns="91440" tIns="45720" rIns="91440" bIns="45720" anchor="t">
            <a:noAutofit/>
          </a:bodyPr>
          <a:lstStyle/>
          <a:p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The types of dropdowns are static and dynamic.</a:t>
            </a:r>
            <a:endParaRPr lang="en-US">
              <a:solidFill>
                <a:schemeClr val="tx1"/>
              </a:solidFill>
              <a:ea typeface="+mn-lt"/>
              <a:cs typeface="+mn-lt"/>
            </a:endParaRPr>
          </a:p>
          <a:p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>
                <a:solidFill>
                  <a:schemeClr val="tx1"/>
                </a:solidFill>
                <a:ea typeface="+mn-lt"/>
                <a:cs typeface="+mn-lt"/>
                <a:sym typeface="+mn-ea"/>
              </a:rPr>
              <a:t> to handle static dropdowns we use .select() methods.</a:t>
            </a:r>
            <a:endParaRPr lang="en-US">
              <a:solidFill>
                <a:schemeClr val="tx1"/>
              </a:solidFill>
              <a:ea typeface="+mn-lt"/>
              <a:cs typeface="+mn-lt"/>
            </a:endParaRPr>
          </a:p>
          <a:p>
            <a:pPr marL="0" indent="0">
              <a:buNone/>
            </a:pPr>
            <a:endParaRPr lang="en-US">
              <a:solidFill>
                <a:schemeClr val="tx1"/>
              </a:solidFill>
              <a:ea typeface="+mn-lt"/>
              <a:cs typeface="+mn-lt"/>
            </a:endParaRPr>
          </a:p>
          <a:p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 The dynamic dropdowns generally have the &lt;input&gt; or &lt;ul&gt; tags.</a:t>
            </a:r>
            <a:endParaRPr lang="en-US">
              <a:solidFill>
                <a:schemeClr val="tx1"/>
              </a:solidFill>
              <a:ea typeface="+mn-lt"/>
              <a:cs typeface="+mn-lt"/>
            </a:endParaRPr>
          </a:p>
          <a:p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 The dynamic dropdowns are mostly the auto suggestive dropdown where on typing the first few letters of our search, a list of suggested items get displayed. </a:t>
            </a:r>
            <a:endParaRPr lang="en-US">
              <a:solidFill>
                <a:schemeClr val="tx1"/>
              </a:solidFill>
              <a:ea typeface="+mn-lt"/>
              <a:cs typeface="+mn-lt"/>
            </a:endParaRPr>
          </a:p>
          <a:p>
            <a:endParaRPr lang="en-US">
              <a:solidFill>
                <a:schemeClr val="tx1"/>
              </a:solidFill>
              <a:ea typeface="+mn-lt"/>
              <a:cs typeface="+mn-lt"/>
            </a:endParaRPr>
          </a:p>
          <a:p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so that there are different method to handle dynamic dropdown.</a:t>
            </a:r>
            <a:endParaRPr lang="en-US">
              <a:solidFill>
                <a:schemeClr val="tx1"/>
              </a:solidFill>
              <a:ea typeface="+mn-lt"/>
              <a:cs typeface="+mn-lt"/>
            </a:endParaRPr>
          </a:p>
          <a:p>
            <a:endParaRPr lang="en-US">
              <a:solidFill>
                <a:schemeClr val="tx1"/>
              </a:solidFill>
              <a:ea typeface="+mn-lt"/>
              <a:cs typeface="+mn-l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5932" y="586087"/>
            <a:ext cx="9393848" cy="712765"/>
          </a:xfrm>
        </p:spPr>
        <p:txBody>
          <a:bodyPr lIns="91440" tIns="45720" rIns="91440" bIns="45720" anchor="t"/>
          <a:lstStyle/>
          <a:p>
            <a:r>
              <a:rPr>
                <a:solidFill>
                  <a:schemeClr val="accent1">
                    <a:lumMod val="50000"/>
                  </a:schemeClr>
                </a:solidFill>
                <a:ea typeface="+mn-lt"/>
                <a:cs typeface="+mn-lt"/>
                <a:sym typeface="+mn-ea"/>
              </a:rPr>
              <a:t>Handling Alert</a:t>
            </a:r>
            <a:endParaRPr lang="en-US">
              <a:solidFill>
                <a:schemeClr val="accent1">
                  <a:lumMod val="50000"/>
                </a:schemeClr>
              </a:solidFill>
              <a:ea typeface="+mn-lt"/>
              <a:cs typeface="+mn-lt"/>
              <a:sym typeface="+mn-e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958215" y="1451610"/>
            <a:ext cx="10275570" cy="5253990"/>
          </a:xfrm>
        </p:spPr>
        <p:txBody>
          <a:bodyPr lIns="91440" tIns="45720" rIns="91440" bIns="45720" anchor="t">
            <a:normAutofit/>
          </a:bodyPr>
          <a:lstStyle/>
          <a:p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Cypress can work with alerts by default. </a:t>
            </a:r>
            <a:endParaRPr lang="en-US">
              <a:solidFill>
                <a:schemeClr val="tx1"/>
              </a:solidFill>
              <a:ea typeface="+mn-lt"/>
              <a:cs typeface="+mn-lt"/>
            </a:endParaRPr>
          </a:p>
          <a:p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Cypress is designed in such a way that it shall always click on the OK button on the pop-up. </a:t>
            </a:r>
            <a:endParaRPr lang="en-US">
              <a:solidFill>
                <a:schemeClr val="tx1"/>
              </a:solidFill>
              <a:ea typeface="+mn-lt"/>
              <a:cs typeface="+mn-lt"/>
            </a:endParaRPr>
          </a:p>
          <a:p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Moreover, Cypress has the ability to fire the browser events.</a:t>
            </a:r>
            <a:endParaRPr lang="en-US">
              <a:solidFill>
                <a:schemeClr val="tx1"/>
              </a:solidFill>
              <a:ea typeface="+mn-lt"/>
              <a:cs typeface="+mn-lt"/>
            </a:endParaRPr>
          </a:p>
          <a:p>
            <a:pPr marL="0" indent="0">
              <a:buNone/>
            </a:pPr>
            <a:endParaRPr lang="en-US">
              <a:solidFill>
                <a:schemeClr val="tx1"/>
              </a:solidFill>
              <a:ea typeface="+mn-lt"/>
              <a:cs typeface="+mn-l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t"/>
          <a:lstStyle/>
          <a:p>
            <a:r>
              <a:rPr>
                <a:solidFill>
                  <a:schemeClr val="accent1">
                    <a:lumMod val="50000"/>
                  </a:schemeClr>
                </a:solidFill>
                <a:ea typeface="+mn-lt"/>
                <a:cs typeface="+mn-lt"/>
                <a:sym typeface="+mn-ea"/>
              </a:rPr>
              <a:t>Handling New Tab</a:t>
            </a:r>
            <a:endParaRPr lang="en-US">
              <a:solidFill>
                <a:schemeClr val="accent1">
                  <a:lumMod val="50000"/>
                </a:schemeClr>
              </a:solidFill>
              <a:ea typeface="+mn-lt"/>
              <a:cs typeface="+mn-lt"/>
              <a:sym typeface="+mn-ea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958215" y="1451610"/>
            <a:ext cx="10275570" cy="5253990"/>
          </a:xfrm>
        </p:spPr>
        <p:txBody>
          <a:bodyPr lIns="91440" tIns="45720" rIns="91440" bIns="45720" anchor="t">
            <a:normAutofit lnSpcReduction="20000"/>
          </a:bodyPr>
          <a:p>
            <a:pPr marL="0" indent="0">
              <a:buNone/>
            </a:pPr>
            <a:endParaRPr lang="en-US">
              <a:solidFill>
                <a:schemeClr val="tx1"/>
              </a:solidFill>
              <a:ea typeface="+mn-lt"/>
              <a:cs typeface="+mn-lt"/>
              <a:sym typeface="+mn-ea"/>
            </a:endParaRPr>
          </a:p>
          <a:p>
            <a:r>
              <a:rPr lang="en-US">
                <a:solidFill>
                  <a:schemeClr val="tx1"/>
                </a:solidFill>
                <a:ea typeface="+mn-lt"/>
                <a:cs typeface="+mn-lt"/>
                <a:sym typeface="+mn-ea"/>
              </a:rPr>
              <a:t>Cypress does not have a specific command to work with tabs.</a:t>
            </a:r>
            <a:endParaRPr lang="en-US">
              <a:solidFill>
                <a:schemeClr val="tx1"/>
              </a:solidFill>
              <a:ea typeface="+mn-lt"/>
              <a:cs typeface="+mn-lt"/>
              <a:sym typeface="+mn-ea"/>
            </a:endParaRPr>
          </a:p>
          <a:p>
            <a:pPr marL="0" indent="0">
              <a:buNone/>
            </a:pPr>
            <a:endParaRPr lang="en-US">
              <a:solidFill>
                <a:schemeClr val="tx1"/>
              </a:solidFill>
              <a:ea typeface="+mn-lt"/>
              <a:cs typeface="+mn-lt"/>
              <a:sym typeface="+mn-ea"/>
            </a:endParaRPr>
          </a:p>
          <a:p>
            <a:r>
              <a:rPr lang="en-US">
                <a:solidFill>
                  <a:schemeClr val="tx1"/>
                </a:solidFill>
                <a:ea typeface="+mn-lt"/>
                <a:cs typeface="+mn-lt"/>
                <a:sym typeface="+mn-ea"/>
              </a:rPr>
              <a:t>In the html code, a link or button opens to a new tab, because of the attribute target.</a:t>
            </a:r>
            <a:endParaRPr lang="en-US">
              <a:solidFill>
                <a:schemeClr val="tx1"/>
              </a:solidFill>
              <a:ea typeface="+mn-lt"/>
              <a:cs typeface="+mn-lt"/>
              <a:sym typeface="+mn-ea"/>
            </a:endParaRPr>
          </a:p>
          <a:p>
            <a:pPr marL="0" indent="0">
              <a:buNone/>
            </a:pPr>
            <a:endParaRPr lang="en-US">
              <a:solidFill>
                <a:schemeClr val="tx1"/>
              </a:solidFill>
              <a:ea typeface="+mn-lt"/>
              <a:cs typeface="+mn-lt"/>
              <a:sym typeface="+mn-ea"/>
            </a:endParaRPr>
          </a:p>
          <a:p>
            <a:r>
              <a:rPr lang="en-US">
                <a:solidFill>
                  <a:schemeClr val="tx1"/>
                </a:solidFill>
                <a:ea typeface="+mn-lt"/>
                <a:cs typeface="+mn-lt"/>
                <a:sym typeface="+mn-ea"/>
              </a:rPr>
              <a:t>If the target attribute has value blank, it opens to a new tab.</a:t>
            </a:r>
            <a:endParaRPr lang="en-US">
              <a:solidFill>
                <a:schemeClr val="tx1"/>
              </a:solidFill>
              <a:ea typeface="+mn-lt"/>
              <a:cs typeface="+mn-lt"/>
              <a:sym typeface="+mn-ea"/>
            </a:endParaRPr>
          </a:p>
          <a:p>
            <a:pPr marL="0" indent="0">
              <a:buNone/>
            </a:pPr>
            <a:endParaRPr lang="en-US">
              <a:solidFill>
                <a:schemeClr val="tx1"/>
              </a:solidFill>
              <a:ea typeface="+mn-lt"/>
              <a:cs typeface="+mn-lt"/>
              <a:sym typeface="+mn-ea"/>
            </a:endParaRPr>
          </a:p>
          <a:p>
            <a:r>
              <a:rPr lang="en-US">
                <a:solidFill>
                  <a:schemeClr val="tx1"/>
                </a:solidFill>
                <a:ea typeface="+mn-lt"/>
                <a:cs typeface="+mn-lt"/>
                <a:sym typeface="+mn-ea"/>
              </a:rPr>
              <a:t>The removeAttr deletes the attribute, which is passed as one</a:t>
            </a:r>
            <a:endParaRPr lang="en-US">
              <a:solidFill>
                <a:schemeClr val="tx1"/>
              </a:solidFill>
              <a:ea typeface="+mn-lt"/>
              <a:cs typeface="+mn-lt"/>
              <a:sym typeface="+mn-ea"/>
            </a:endParaRPr>
          </a:p>
          <a:p>
            <a:pPr marL="0" indent="0">
              <a:buNone/>
            </a:pPr>
            <a:endParaRPr lang="en-US">
              <a:solidFill>
                <a:schemeClr val="tx1"/>
              </a:solidFill>
              <a:ea typeface="+mn-lt"/>
              <a:cs typeface="+mn-lt"/>
              <a:sym typeface="+mn-ea"/>
            </a:endParaRPr>
          </a:p>
          <a:p>
            <a:r>
              <a:rPr lang="en-US">
                <a:solidFill>
                  <a:schemeClr val="tx1"/>
                </a:solidFill>
                <a:ea typeface="+mn-lt"/>
                <a:cs typeface="+mn-lt"/>
                <a:sym typeface="+mn-ea"/>
              </a:rPr>
              <a:t>Once the target=blank is removed, then a link opens in the parent window.</a:t>
            </a:r>
            <a:endParaRPr lang="en-US">
              <a:solidFill>
                <a:schemeClr val="tx1"/>
              </a:solidFill>
              <a:ea typeface="+mn-lt"/>
              <a:cs typeface="+mn-lt"/>
              <a:sym typeface="+mn-ea"/>
            </a:endParaRPr>
          </a:p>
          <a:p>
            <a:pPr marL="0" indent="0">
              <a:buNone/>
            </a:pPr>
            <a:endParaRPr lang="en-US">
              <a:solidFill>
                <a:schemeClr val="tx1"/>
              </a:solidFill>
              <a:ea typeface="+mn-lt"/>
              <a:cs typeface="+mn-lt"/>
              <a:sym typeface="+mn-ea"/>
            </a:endParaRPr>
          </a:p>
          <a:p>
            <a:r>
              <a:rPr lang="en-US">
                <a:solidFill>
                  <a:schemeClr val="tx1"/>
                </a:solidFill>
                <a:ea typeface="+mn-lt"/>
                <a:cs typeface="+mn-lt"/>
                <a:sym typeface="+mn-ea"/>
              </a:rPr>
              <a:t>back to the parent URL with the go command.</a:t>
            </a:r>
            <a:endParaRPr lang="en-US">
              <a:solidFill>
                <a:schemeClr val="tx1"/>
              </a:solidFill>
              <a:ea typeface="+mn-lt"/>
              <a:cs typeface="+mn-lt"/>
              <a:sym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3047</Words>
  <Application>WPS Presentation</Application>
  <PresentationFormat>Custom</PresentationFormat>
  <Paragraphs>120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3" baseType="lpstr">
      <vt:lpstr>Arial</vt:lpstr>
      <vt:lpstr>SimSun</vt:lpstr>
      <vt:lpstr>Wingdings</vt:lpstr>
      <vt:lpstr>Calibri</vt:lpstr>
      <vt:lpstr>Cambria</vt:lpstr>
      <vt:lpstr>Calibri</vt:lpstr>
      <vt:lpstr>Wingdings</vt:lpstr>
      <vt:lpstr>Microsoft YaHei</vt:lpstr>
      <vt:lpstr>Arial Unicode MS</vt:lpstr>
      <vt:lpstr>RetrospectVTI</vt:lpstr>
      <vt:lpstr>Testing Web Element</vt:lpstr>
      <vt:lpstr>PowerPoint 演示文稿</vt:lpstr>
      <vt:lpstr>Cypress - Text Verification  </vt:lpstr>
      <vt:lpstr>input_tag Verification</vt:lpstr>
      <vt:lpstr>checkbox and radio Verification</vt:lpstr>
      <vt:lpstr>File upload </vt:lpstr>
      <vt:lpstr>Dropdown </vt:lpstr>
      <vt:lpstr>Handling Alert</vt:lpstr>
      <vt:lpstr>Handling New Tab</vt:lpstr>
      <vt:lpstr>Handling iframes</vt:lpstr>
      <vt:lpstr>Handling Mouse Actions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</dc:title>
  <dc:creator/>
  <cp:lastModifiedBy>Efrem Yohanis</cp:lastModifiedBy>
  <cp:revision>209</cp:revision>
  <dcterms:created xsi:type="dcterms:W3CDTF">2020-02-06T00:04:00Z</dcterms:created>
  <dcterms:modified xsi:type="dcterms:W3CDTF">2024-01-23T15:47:59Z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543699B4142C4D60A454AB31C8B35F5B</vt:lpwstr>
  </property>
  <property fmtid="{D5CDD505-2E9C-101B-9397-08002B2CF9AE}" pid="3" name="KSOProductBuildVer">
    <vt:lpwstr>1033-12.2.0.13431</vt:lpwstr>
  </property>
</Properties>
</file>