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3"/>
  </p:notesMasterIdLst>
  <p:handoutMasterIdLst>
    <p:handoutMasterId r:id="rId44"/>
  </p:handoutMasterIdLst>
  <p:sldIdLst>
    <p:sldId id="279" r:id="rId3"/>
    <p:sldId id="280" r:id="rId4"/>
    <p:sldId id="311" r:id="rId5"/>
    <p:sldId id="312" r:id="rId6"/>
    <p:sldId id="342" r:id="rId7"/>
    <p:sldId id="310" r:id="rId8"/>
    <p:sldId id="344" r:id="rId9"/>
    <p:sldId id="345" r:id="rId10"/>
    <p:sldId id="309" r:id="rId11"/>
    <p:sldId id="314" r:id="rId12"/>
    <p:sldId id="313" r:id="rId13"/>
    <p:sldId id="343" r:id="rId14"/>
    <p:sldId id="315" r:id="rId15"/>
    <p:sldId id="316" r:id="rId16"/>
    <p:sldId id="317" r:id="rId17"/>
    <p:sldId id="318" r:id="rId18"/>
    <p:sldId id="319" r:id="rId19"/>
    <p:sldId id="320" r:id="rId20"/>
    <p:sldId id="321" r:id="rId21"/>
    <p:sldId id="322" r:id="rId22"/>
    <p:sldId id="337" r:id="rId23"/>
    <p:sldId id="292" r:id="rId24"/>
    <p:sldId id="323" r:id="rId25"/>
    <p:sldId id="324" r:id="rId26"/>
    <p:sldId id="325" r:id="rId27"/>
    <p:sldId id="293" r:id="rId28"/>
    <p:sldId id="326" r:id="rId29"/>
    <p:sldId id="347" r:id="rId30"/>
    <p:sldId id="327" r:id="rId31"/>
    <p:sldId id="328" r:id="rId32"/>
    <p:sldId id="329" r:id="rId33"/>
    <p:sldId id="330" r:id="rId34"/>
    <p:sldId id="331" r:id="rId35"/>
    <p:sldId id="297" r:id="rId36"/>
    <p:sldId id="349" r:id="rId37"/>
    <p:sldId id="346" r:id="rId38"/>
    <p:sldId id="333" r:id="rId39"/>
    <p:sldId id="334" r:id="rId40"/>
    <p:sldId id="350" r:id="rId41"/>
    <p:sldId id="335"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E9EDEC"/>
    <a:srgbClr val="E1E8F5"/>
    <a:srgbClr val="ECEFEA"/>
    <a:srgbClr val="EFF0E7"/>
    <a:srgbClr val="E9EDF0"/>
    <a:srgbClr val="0D529C"/>
    <a:srgbClr val="0F519B"/>
    <a:srgbClr val="0D52A0"/>
    <a:srgbClr val="A929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8" autoAdjust="0"/>
    <p:restoredTop sz="94660"/>
  </p:normalViewPr>
  <p:slideViewPr>
    <p:cSldViewPr>
      <p:cViewPr varScale="1">
        <p:scale>
          <a:sx n="83" d="100"/>
          <a:sy n="83" d="100"/>
        </p:scale>
        <p:origin x="1182" y="72"/>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4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C8CBA1-D47E-4F47-A666-A787A47C7754}" type="datetimeFigureOut">
              <a:rPr lang="zh-CN" altLang="en-US" smtClean="0"/>
              <a:t>2016/9/28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D40728-C6EC-4E92-9678-A6D12777D198}" type="slidenum">
              <a:rPr lang="zh-CN" altLang="en-US" smtClean="0"/>
              <a:t>‹#›</a:t>
            </a:fld>
            <a:endParaRPr lang="zh-CN" altLang="en-US"/>
          </a:p>
        </p:txBody>
      </p:sp>
    </p:spTree>
    <p:extLst>
      <p:ext uri="{BB962C8B-B14F-4D97-AF65-F5344CB8AC3E}">
        <p14:creationId xmlns:p14="http://schemas.microsoft.com/office/powerpoint/2010/main" val="1352716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7E12C-A3F4-47B0-9392-8041EA0F6B07}" type="datetimeFigureOut">
              <a:rPr lang="zh-CN" altLang="en-US" smtClean="0"/>
              <a:t>2016/9/28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68B5F5-93D1-49F8-99AD-64BBBC5BE860}" type="slidenum">
              <a:rPr lang="zh-CN" altLang="en-US" smtClean="0"/>
              <a:t>‹#›</a:t>
            </a:fld>
            <a:endParaRPr lang="zh-CN" altLang="en-US"/>
          </a:p>
        </p:txBody>
      </p:sp>
    </p:spTree>
    <p:extLst>
      <p:ext uri="{BB962C8B-B14F-4D97-AF65-F5344CB8AC3E}">
        <p14:creationId xmlns:p14="http://schemas.microsoft.com/office/powerpoint/2010/main" val="977004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02710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7875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677032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F5FB8F3-6CBA-469F-A56F-D05D3785CD6F}" type="datetimeFigureOut">
              <a:rPr lang="zh-CN" altLang="en-US" smtClean="0"/>
              <a:t>2016/9/28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3517127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5FB8F3-6CBA-469F-A56F-D05D3785CD6F}" type="datetimeFigureOut">
              <a:rPr lang="zh-CN" altLang="en-US" smtClean="0"/>
              <a:t>2016/9/28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4155649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F5FB8F3-6CBA-469F-A56F-D05D3785CD6F}" type="datetimeFigureOut">
              <a:rPr lang="zh-CN" altLang="en-US" smtClean="0"/>
              <a:t>2016/9/28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2026921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F5FB8F3-6CBA-469F-A56F-D05D3785CD6F}" type="datetimeFigureOut">
              <a:rPr lang="zh-CN" altLang="en-US" smtClean="0"/>
              <a:t>2016/9/28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32436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5FB8F3-6CBA-469F-A56F-D05D3785CD6F}" type="datetimeFigureOut">
              <a:rPr lang="zh-CN" altLang="en-US" smtClean="0"/>
              <a:t>2016/9/28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1479886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F5FB8F3-6CBA-469F-A56F-D05D3785CD6F}" type="datetimeFigureOut">
              <a:rPr lang="zh-CN" altLang="en-US" smtClean="0"/>
              <a:t>2016/9/28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781342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5FB8F3-6CBA-469F-A56F-D05D3785CD6F}" type="datetimeFigureOut">
              <a:rPr lang="zh-CN" altLang="en-US" smtClean="0"/>
              <a:t>2016/9/28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42166420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5FB8F3-6CBA-469F-A56F-D05D3785CD6F}" type="datetimeFigureOut">
              <a:rPr lang="zh-CN" altLang="en-US" smtClean="0"/>
              <a:t>2016/9/28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164008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855947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5FB8F3-6CBA-469F-A56F-D05D3785CD6F}" type="datetimeFigureOut">
              <a:rPr lang="zh-CN" altLang="en-US" smtClean="0"/>
              <a:t>2016/9/28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3679228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5FB8F3-6CBA-469F-A56F-D05D3785CD6F}" type="datetimeFigureOut">
              <a:rPr lang="zh-CN" altLang="en-US" smtClean="0"/>
              <a:t>2016/9/28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2658041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5FB8F3-6CBA-469F-A56F-D05D3785CD6F}" type="datetimeFigureOut">
              <a:rPr lang="zh-CN" altLang="en-US" smtClean="0"/>
              <a:t>2016/9/28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680426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7050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502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838439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381089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4"/>
          <p:cNvSpPr txBox="1"/>
          <p:nvPr userDrawn="1"/>
        </p:nvSpPr>
        <p:spPr>
          <a:xfrm>
            <a:off x="0" y="-243408"/>
            <a:ext cx="9144000" cy="1200329"/>
          </a:xfrm>
          <a:prstGeom prst="rect">
            <a:avLst/>
          </a:prstGeom>
          <a:gradFill>
            <a:gsLst>
              <a:gs pos="6000">
                <a:schemeClr val="accent1">
                  <a:lumMod val="60000"/>
                  <a:lumOff val="40000"/>
                </a:schemeClr>
              </a:gs>
              <a:gs pos="53000">
                <a:schemeClr val="accent1">
                  <a:lumMod val="20000"/>
                  <a:lumOff val="80000"/>
                </a:schemeClr>
              </a:gs>
              <a:gs pos="73000">
                <a:srgbClr val="E1E8F5"/>
              </a:gs>
            </a:gsLst>
            <a:lin ang="2700000" scaled="1"/>
          </a:gradFill>
          <a:ln>
            <a:noFill/>
          </a:ln>
        </p:spPr>
        <p:txBody>
          <a:bodyPr wrap="square" rtlCol="0">
            <a:spAutoFit/>
          </a:bodyPr>
          <a:lstStyle/>
          <a:p>
            <a:endParaRPr lang="en-US" altLang="zh-CN" dirty="0" smtClean="0"/>
          </a:p>
          <a:p>
            <a:endParaRPr lang="en-US" altLang="zh-CN" dirty="0"/>
          </a:p>
          <a:p>
            <a:endParaRPr lang="en-US" altLang="zh-CN" dirty="0" smtClean="0"/>
          </a:p>
          <a:p>
            <a:endParaRPr lang="zh-CN" altLang="en-US" dirty="0"/>
          </a:p>
        </p:txBody>
      </p:sp>
      <p:sp>
        <p:nvSpPr>
          <p:cNvPr id="6" name="文本框 5"/>
          <p:cNvSpPr txBox="1"/>
          <p:nvPr userDrawn="1"/>
        </p:nvSpPr>
        <p:spPr>
          <a:xfrm>
            <a:off x="0" y="6516052"/>
            <a:ext cx="9144000" cy="369332"/>
          </a:xfrm>
          <a:prstGeom prst="rect">
            <a:avLst/>
          </a:prstGeom>
          <a:gradFill>
            <a:gsLst>
              <a:gs pos="0">
                <a:schemeClr val="accent1">
                  <a:lumMod val="60000"/>
                  <a:lumOff val="40000"/>
                </a:schemeClr>
              </a:gs>
              <a:gs pos="29000">
                <a:schemeClr val="accent1">
                  <a:lumMod val="40000"/>
                  <a:lumOff val="60000"/>
                </a:schemeClr>
              </a:gs>
              <a:gs pos="63000">
                <a:schemeClr val="tx2">
                  <a:lumMod val="20000"/>
                  <a:lumOff val="80000"/>
                </a:schemeClr>
              </a:gs>
            </a:gsLst>
            <a:lin ang="2700000" scaled="1"/>
          </a:gradFill>
          <a:ln>
            <a:noFill/>
          </a:ln>
        </p:spPr>
        <p:txBody>
          <a:bodyPr wrap="square" rtlCol="0">
            <a:spAutoFit/>
          </a:bodyPr>
          <a:lstStyle/>
          <a:p>
            <a:endParaRPr lang="zh-CN" altLang="en-US" dirty="0"/>
          </a:p>
        </p:txBody>
      </p:sp>
      <p:cxnSp>
        <p:nvCxnSpPr>
          <p:cNvPr id="7" name="直接连接符 6"/>
          <p:cNvCxnSpPr/>
          <p:nvPr userDrawn="1"/>
        </p:nvCxnSpPr>
        <p:spPr>
          <a:xfrm>
            <a:off x="0" y="980728"/>
            <a:ext cx="9144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72804"/>
          <a:stretch/>
        </p:blipFill>
        <p:spPr>
          <a:xfrm>
            <a:off x="251520" y="-27384"/>
            <a:ext cx="792088" cy="890157"/>
          </a:xfrm>
          <a:prstGeom prst="rect">
            <a:avLst/>
          </a:prstGeom>
        </p:spPr>
      </p:pic>
      <p:sp>
        <p:nvSpPr>
          <p:cNvPr id="9" name="文本框 8"/>
          <p:cNvSpPr txBox="1"/>
          <p:nvPr userDrawn="1"/>
        </p:nvSpPr>
        <p:spPr>
          <a:xfrm>
            <a:off x="3203848" y="6505599"/>
            <a:ext cx="3312368" cy="307777"/>
          </a:xfrm>
          <a:prstGeom prst="rect">
            <a:avLst/>
          </a:prstGeom>
          <a:noFill/>
          <a:ln>
            <a:noFill/>
          </a:ln>
        </p:spPr>
        <p:txBody>
          <a:bodyPr wrap="square" rtlCol="0">
            <a:spAutoFit/>
          </a:bodyPr>
          <a:lstStyle/>
          <a:p>
            <a:r>
              <a:rPr lang="en-US" altLang="zh-CN" sz="1400" dirty="0" smtClean="0">
                <a:solidFill>
                  <a:schemeClr val="bg1"/>
                </a:solidFill>
                <a:latin typeface="Cambria Math" panose="02040503050406030204" pitchFamily="18" charset="0"/>
                <a:ea typeface="Cambria Math" panose="02040503050406030204" pitchFamily="18" charset="0"/>
              </a:rPr>
              <a:t>School of Marxism Shandong University</a:t>
            </a:r>
            <a:endParaRPr lang="zh-CN" altLang="en-US" sz="1400" dirty="0">
              <a:solidFill>
                <a:schemeClr val="bg1"/>
              </a:solidFill>
              <a:latin typeface="Cambria Math" panose="02040503050406030204" pitchFamily="18" charset="0"/>
            </a:endParaRPr>
          </a:p>
        </p:txBody>
      </p:sp>
      <p:cxnSp>
        <p:nvCxnSpPr>
          <p:cNvPr id="10" name="直接连接符 9"/>
          <p:cNvCxnSpPr/>
          <p:nvPr userDrawn="1"/>
        </p:nvCxnSpPr>
        <p:spPr>
          <a:xfrm>
            <a:off x="0" y="6505599"/>
            <a:ext cx="9144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5075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990506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662731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820CF-B880-4189-942D-D702A7CBA730}" type="datetimeFigureOut">
              <a:rPr lang="zh-CN" altLang="en-US" smtClean="0"/>
              <a:t>2016/9/28</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04959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5FB8F3-6CBA-469F-A56F-D05D3785CD6F}" type="datetimeFigureOut">
              <a:rPr lang="zh-CN" altLang="en-US" smtClean="0"/>
              <a:t>2016/9/28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34249239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9144" y="1988840"/>
            <a:ext cx="4955203" cy="461665"/>
          </a:xfrm>
          <a:prstGeom prst="rect">
            <a:avLst/>
          </a:prstGeom>
        </p:spPr>
        <p:txBody>
          <a:bodyPr wrap="none">
            <a:spAutoFit/>
          </a:bodyPr>
          <a:lstStyle/>
          <a:p>
            <a:r>
              <a:rPr lang="zh-CN" altLang="en-US" sz="2400" b="1" dirty="0" smtClean="0">
                <a:solidFill>
                  <a:srgbClr val="000099"/>
                </a:solidFill>
                <a:latin typeface="华文楷体" pitchFamily="2" charset="-122"/>
                <a:ea typeface="华文楷体" pitchFamily="2" charset="-122"/>
              </a:rPr>
              <a:t>第三节  中国特色社会主义理论体系</a:t>
            </a:r>
            <a:endParaRPr lang="zh-CN" altLang="en-US" sz="2400" b="1" dirty="0">
              <a:solidFill>
                <a:srgbClr val="000099"/>
              </a:solidFill>
              <a:latin typeface="华文楷体" pitchFamily="2" charset="-122"/>
              <a:ea typeface="华文楷体" pitchFamily="2" charset="-122"/>
            </a:endParaRPr>
          </a:p>
        </p:txBody>
      </p:sp>
      <p:sp>
        <p:nvSpPr>
          <p:cNvPr id="3" name="矩形 2"/>
          <p:cNvSpPr/>
          <p:nvPr/>
        </p:nvSpPr>
        <p:spPr>
          <a:xfrm>
            <a:off x="1439144" y="2924944"/>
            <a:ext cx="7704856" cy="2308324"/>
          </a:xfrm>
          <a:prstGeom prst="rect">
            <a:avLst/>
          </a:prstGeom>
        </p:spPr>
        <p:txBody>
          <a:bodyPr wrap="square">
            <a:spAutoFit/>
          </a:bodyPr>
          <a:lstStyle/>
          <a:p>
            <a:pPr>
              <a:lnSpc>
                <a:spcPct val="150000"/>
              </a:lnSpc>
            </a:pPr>
            <a:r>
              <a:rPr lang="zh-CN" altLang="en-US" sz="2400" b="1" dirty="0">
                <a:solidFill>
                  <a:srgbClr val="000099"/>
                </a:solidFill>
                <a:latin typeface="华文楷体" pitchFamily="2" charset="-122"/>
                <a:ea typeface="华文楷体" pitchFamily="2" charset="-122"/>
              </a:rPr>
              <a:t>一、中国特色社会主义理论</a:t>
            </a:r>
            <a:r>
              <a:rPr lang="zh-CN" altLang="en-US" sz="2400" b="1" dirty="0" smtClean="0">
                <a:solidFill>
                  <a:srgbClr val="000099"/>
                </a:solidFill>
                <a:latin typeface="华文楷体" pitchFamily="2" charset="-122"/>
                <a:ea typeface="华文楷体" pitchFamily="2" charset="-122"/>
              </a:rPr>
              <a:t>体系的</a:t>
            </a:r>
            <a:r>
              <a:rPr lang="zh-CN" altLang="en-US" sz="2400" b="1" dirty="0">
                <a:solidFill>
                  <a:srgbClr val="000099"/>
                </a:solidFill>
                <a:latin typeface="华文楷体" pitchFamily="2" charset="-122"/>
                <a:ea typeface="华文楷体" pitchFamily="2" charset="-122"/>
              </a:rPr>
              <a:t>形成和发展</a:t>
            </a:r>
            <a:endParaRPr lang="en-US" altLang="zh-CN" sz="2400" b="1" dirty="0">
              <a:solidFill>
                <a:srgbClr val="000099"/>
              </a:solidFill>
              <a:latin typeface="华文楷体" pitchFamily="2" charset="-122"/>
              <a:ea typeface="华文楷体" pitchFamily="2" charset="-122"/>
            </a:endParaRPr>
          </a:p>
          <a:p>
            <a:pPr>
              <a:lnSpc>
                <a:spcPct val="150000"/>
              </a:lnSpc>
            </a:pPr>
            <a:r>
              <a:rPr lang="zh-CN" altLang="en-US" sz="2400" b="1" dirty="0">
                <a:solidFill>
                  <a:srgbClr val="000099"/>
                </a:solidFill>
                <a:latin typeface="华文楷体" pitchFamily="2" charset="-122"/>
                <a:ea typeface="华文楷体" pitchFamily="2" charset="-122"/>
              </a:rPr>
              <a:t>二、中国特色社会主义理论</a:t>
            </a:r>
            <a:r>
              <a:rPr lang="zh-CN" altLang="en-US" sz="2400" b="1" dirty="0" smtClean="0">
                <a:solidFill>
                  <a:srgbClr val="000099"/>
                </a:solidFill>
                <a:latin typeface="华文楷体" pitchFamily="2" charset="-122"/>
                <a:ea typeface="华文楷体" pitchFamily="2" charset="-122"/>
              </a:rPr>
              <a:t>体系的</a:t>
            </a:r>
            <a:r>
              <a:rPr lang="zh-CN" altLang="en-US" sz="2400" b="1" dirty="0">
                <a:solidFill>
                  <a:srgbClr val="000099"/>
                </a:solidFill>
                <a:latin typeface="华文楷体" pitchFamily="2" charset="-122"/>
                <a:ea typeface="华文楷体" pitchFamily="2" charset="-122"/>
              </a:rPr>
              <a:t>主要</a:t>
            </a:r>
            <a:r>
              <a:rPr lang="zh-CN" altLang="en-US" sz="2400" b="1" dirty="0" smtClean="0">
                <a:solidFill>
                  <a:srgbClr val="000099"/>
                </a:solidFill>
                <a:latin typeface="华文楷体" pitchFamily="2" charset="-122"/>
                <a:ea typeface="华文楷体" pitchFamily="2" charset="-122"/>
              </a:rPr>
              <a:t>内容</a:t>
            </a:r>
            <a:endParaRPr lang="en-US" altLang="zh-CN" sz="2400" b="1" dirty="0" smtClean="0">
              <a:solidFill>
                <a:srgbClr val="000099"/>
              </a:solidFill>
              <a:latin typeface="华文楷体" pitchFamily="2" charset="-122"/>
              <a:ea typeface="华文楷体" pitchFamily="2" charset="-122"/>
            </a:endParaRPr>
          </a:p>
          <a:p>
            <a:pPr>
              <a:lnSpc>
                <a:spcPct val="150000"/>
              </a:lnSpc>
            </a:pPr>
            <a:r>
              <a:rPr lang="zh-CN" altLang="en-US" sz="2400" b="1" dirty="0">
                <a:solidFill>
                  <a:srgbClr val="000099"/>
                </a:solidFill>
                <a:latin typeface="华文楷体" pitchFamily="2" charset="-122"/>
                <a:ea typeface="华文楷体" pitchFamily="2" charset="-122"/>
              </a:rPr>
              <a:t>三、中国特色社会主义理论</a:t>
            </a:r>
            <a:r>
              <a:rPr lang="zh-CN" altLang="en-US" sz="2400" b="1" dirty="0" smtClean="0">
                <a:solidFill>
                  <a:srgbClr val="000099"/>
                </a:solidFill>
                <a:latin typeface="华文楷体" pitchFamily="2" charset="-122"/>
                <a:ea typeface="华文楷体" pitchFamily="2" charset="-122"/>
              </a:rPr>
              <a:t>体系的最新成果</a:t>
            </a:r>
            <a:endParaRPr lang="zh-CN" altLang="en-US" sz="2400" b="1" dirty="0">
              <a:solidFill>
                <a:srgbClr val="000099"/>
              </a:solidFill>
              <a:latin typeface="华文楷体" pitchFamily="2" charset="-122"/>
              <a:ea typeface="华文楷体" pitchFamily="2" charset="-122"/>
            </a:endParaRPr>
          </a:p>
          <a:p>
            <a:pPr>
              <a:lnSpc>
                <a:spcPct val="150000"/>
              </a:lnSpc>
            </a:pPr>
            <a:r>
              <a:rPr lang="zh-CN" altLang="en-US" sz="2400" b="1" dirty="0">
                <a:solidFill>
                  <a:srgbClr val="000099"/>
                </a:solidFill>
                <a:latin typeface="华文楷体" pitchFamily="2" charset="-122"/>
                <a:ea typeface="华文楷体" pitchFamily="2" charset="-122"/>
              </a:rPr>
              <a:t>四、中国特色社会主义理论</a:t>
            </a:r>
            <a:r>
              <a:rPr lang="zh-CN" altLang="en-US" sz="2400" b="1" dirty="0" smtClean="0">
                <a:solidFill>
                  <a:srgbClr val="000099"/>
                </a:solidFill>
                <a:latin typeface="华文楷体" pitchFamily="2" charset="-122"/>
                <a:ea typeface="华文楷体" pitchFamily="2" charset="-122"/>
              </a:rPr>
              <a:t>体系的</a:t>
            </a:r>
            <a:r>
              <a:rPr lang="zh-CN" altLang="en-US" sz="2400" b="1" dirty="0">
                <a:solidFill>
                  <a:srgbClr val="000099"/>
                </a:solidFill>
                <a:latin typeface="华文楷体" pitchFamily="2" charset="-122"/>
                <a:ea typeface="华文楷体" pitchFamily="2" charset="-122"/>
              </a:rPr>
              <a:t>历史地位</a:t>
            </a:r>
          </a:p>
        </p:txBody>
      </p:sp>
    </p:spTree>
    <p:extLst>
      <p:ext uri="{BB962C8B-B14F-4D97-AF65-F5344CB8AC3E}">
        <p14:creationId xmlns:p14="http://schemas.microsoft.com/office/powerpoint/2010/main" val="213805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3608" y="2132856"/>
            <a:ext cx="6192688" cy="1200329"/>
          </a:xfrm>
          <a:prstGeom prst="rect">
            <a:avLst/>
          </a:prstGeom>
          <a:ln>
            <a:solidFill>
              <a:schemeClr val="accent1">
                <a:lumMod val="20000"/>
                <a:lumOff val="80000"/>
              </a:schemeClr>
            </a:solidFill>
          </a:ln>
        </p:spPr>
        <p:txBody>
          <a:bodyPr wrap="square">
            <a:spAutoFit/>
          </a:bodyPr>
          <a:lstStyle/>
          <a:p>
            <a:pPr>
              <a:lnSpc>
                <a:spcPct val="150000"/>
              </a:lnSpc>
            </a:pPr>
            <a:r>
              <a:rPr lang="en-US" altLang="zh-CN" sz="2400" b="1" dirty="0">
                <a:solidFill>
                  <a:srgbClr val="000099"/>
                </a:solidFill>
                <a:latin typeface="华文楷体" pitchFamily="2" charset="-122"/>
                <a:ea typeface="华文楷体" pitchFamily="2" charset="-122"/>
              </a:rPr>
              <a:t>1982</a:t>
            </a:r>
            <a:r>
              <a:rPr lang="zh-CN" altLang="zh-CN" sz="2400" b="1" dirty="0">
                <a:solidFill>
                  <a:srgbClr val="000099"/>
                </a:solidFill>
                <a:latin typeface="华文楷体" pitchFamily="2" charset="-122"/>
                <a:ea typeface="华文楷体" pitchFamily="2" charset="-122"/>
              </a:rPr>
              <a:t>年</a:t>
            </a:r>
            <a:r>
              <a:rPr lang="en-US" altLang="zh-CN" sz="2400" b="1" dirty="0">
                <a:solidFill>
                  <a:srgbClr val="000099"/>
                </a:solidFill>
                <a:latin typeface="华文楷体" pitchFamily="2" charset="-122"/>
                <a:ea typeface="华文楷体" pitchFamily="2" charset="-122"/>
              </a:rPr>
              <a:t>9</a:t>
            </a:r>
            <a:r>
              <a:rPr lang="zh-CN" altLang="zh-CN" sz="2400" b="1" dirty="0">
                <a:solidFill>
                  <a:srgbClr val="000099"/>
                </a:solidFill>
                <a:latin typeface="华文楷体" pitchFamily="2" charset="-122"/>
                <a:ea typeface="华文楷体" pitchFamily="2" charset="-122"/>
              </a:rPr>
              <a:t>月，邓小平在中共十二大开幕词中首次提出</a:t>
            </a:r>
            <a:r>
              <a:rPr lang="en-US" altLang="zh-CN" sz="2400" b="1" dirty="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建设有中国特色的社会主义</a:t>
            </a:r>
            <a:r>
              <a:rPr lang="en-US" altLang="zh-CN" sz="2400" b="1" dirty="0" smtClean="0">
                <a:solidFill>
                  <a:srgbClr val="000099"/>
                </a:solidFill>
                <a:latin typeface="华文楷体" pitchFamily="2" charset="-122"/>
                <a:ea typeface="华文楷体" pitchFamily="2" charset="-122"/>
              </a:rPr>
              <a:t>”</a:t>
            </a:r>
            <a:r>
              <a:rPr lang="zh-CN" altLang="en-US" sz="2400" b="1" dirty="0" smtClean="0">
                <a:solidFill>
                  <a:srgbClr val="000099"/>
                </a:solidFill>
                <a:latin typeface="华文楷体" pitchFamily="2" charset="-122"/>
                <a:ea typeface="华文楷体" pitchFamily="2" charset="-122"/>
              </a:rPr>
              <a:t>。</a:t>
            </a:r>
            <a:endParaRPr lang="zh-CN" altLang="en-US" sz="2400" dirty="0">
              <a:solidFill>
                <a:srgbClr val="000099"/>
              </a:solidFill>
              <a:latin typeface="华文楷体" pitchFamily="2" charset="-122"/>
              <a:ea typeface="华文楷体" pitchFamily="2" charset="-122"/>
            </a:endParaRPr>
          </a:p>
        </p:txBody>
      </p:sp>
      <p:sp>
        <p:nvSpPr>
          <p:cNvPr id="3" name="矩形 2"/>
          <p:cNvSpPr/>
          <p:nvPr/>
        </p:nvSpPr>
        <p:spPr>
          <a:xfrm>
            <a:off x="1331640" y="4009935"/>
            <a:ext cx="4104456" cy="1754326"/>
          </a:xfrm>
          <a:prstGeom prst="rect">
            <a:avLst/>
          </a:prstGeom>
          <a:ln>
            <a:solidFill>
              <a:schemeClr val="accent1">
                <a:lumMod val="20000"/>
                <a:lumOff val="80000"/>
              </a:schemeClr>
            </a:solidFill>
          </a:ln>
        </p:spPr>
        <p:txBody>
          <a:bodyPr wrap="square">
            <a:spAutoFit/>
          </a:bodyPr>
          <a:lstStyle/>
          <a:p>
            <a:pPr>
              <a:lnSpc>
                <a:spcPct val="150000"/>
              </a:lnSpc>
            </a:pPr>
            <a:r>
              <a:rPr lang="en-US" altLang="zh-CN" sz="2400" b="1" dirty="0" smtClean="0">
                <a:solidFill>
                  <a:srgbClr val="000099"/>
                </a:solidFill>
                <a:latin typeface="华文楷体" pitchFamily="2" charset="-122"/>
                <a:ea typeface="华文楷体" pitchFamily="2" charset="-122"/>
              </a:rPr>
              <a:t>1992</a:t>
            </a:r>
            <a:r>
              <a:rPr lang="zh-CN" altLang="zh-CN" sz="2400" b="1" dirty="0" smtClean="0">
                <a:solidFill>
                  <a:srgbClr val="000099"/>
                </a:solidFill>
                <a:latin typeface="华文楷体" pitchFamily="2" charset="-122"/>
                <a:ea typeface="华文楷体" pitchFamily="2" charset="-122"/>
              </a:rPr>
              <a:t>年邓小平</a:t>
            </a:r>
            <a:r>
              <a:rPr lang="en-US" altLang="zh-CN" sz="2400" b="1" dirty="0" smtClean="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南方谈话</a:t>
            </a:r>
            <a:r>
              <a:rPr lang="en-US" altLang="zh-CN" sz="2400" b="1" dirty="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，对建设有中国特色社会主义作了一系列重要论述。</a:t>
            </a:r>
            <a:endParaRPr lang="zh-CN" altLang="en-US" sz="2400" dirty="0">
              <a:solidFill>
                <a:srgbClr val="000099"/>
              </a:solidFill>
              <a:latin typeface="华文楷体" pitchFamily="2" charset="-122"/>
              <a:ea typeface="华文楷体" pitchFamily="2" charset="-122"/>
            </a:endParaRPr>
          </a:p>
        </p:txBody>
      </p:sp>
      <p:pic>
        <p:nvPicPr>
          <p:cNvPr id="1030" name="Picture 6" descr="http://p0.so.qhimg.com/bdr/_240_/t010b1e8c55be0f5d5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5782" y="3877016"/>
            <a:ext cx="1845393" cy="2020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57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9672" y="2492896"/>
            <a:ext cx="6480720" cy="2677656"/>
          </a:xfrm>
          <a:prstGeom prst="rect">
            <a:avLst/>
          </a:prstGeom>
        </p:spPr>
        <p:txBody>
          <a:bodyPr wrap="square">
            <a:spAutoFit/>
          </a:bodyPr>
          <a:lstStyle/>
          <a:p>
            <a:pPr>
              <a:lnSpc>
                <a:spcPct val="150000"/>
              </a:lnSpc>
            </a:pPr>
            <a:r>
              <a:rPr lang="en-US" altLang="zh-CN" sz="2800" b="1" dirty="0">
                <a:solidFill>
                  <a:srgbClr val="000099"/>
                </a:solidFill>
                <a:latin typeface="华文楷体" pitchFamily="2" charset="-122"/>
                <a:ea typeface="华文楷体" pitchFamily="2" charset="-122"/>
              </a:rPr>
              <a:t>1997</a:t>
            </a:r>
            <a:r>
              <a:rPr lang="zh-CN" altLang="zh-CN" sz="2800" b="1" dirty="0">
                <a:solidFill>
                  <a:srgbClr val="000099"/>
                </a:solidFill>
                <a:latin typeface="华文楷体" pitchFamily="2" charset="-122"/>
                <a:ea typeface="华文楷体" pitchFamily="2" charset="-122"/>
              </a:rPr>
              <a:t>年</a:t>
            </a:r>
            <a:r>
              <a:rPr lang="en-US" altLang="zh-CN" sz="2800" b="1" dirty="0">
                <a:solidFill>
                  <a:srgbClr val="000099"/>
                </a:solidFill>
                <a:latin typeface="华文楷体" pitchFamily="2" charset="-122"/>
                <a:ea typeface="华文楷体" pitchFamily="2" charset="-122"/>
              </a:rPr>
              <a:t>9</a:t>
            </a:r>
            <a:r>
              <a:rPr lang="zh-CN" altLang="zh-CN" sz="2800" b="1" dirty="0">
                <a:solidFill>
                  <a:srgbClr val="000099"/>
                </a:solidFill>
                <a:latin typeface="华文楷体" pitchFamily="2" charset="-122"/>
                <a:ea typeface="华文楷体" pitchFamily="2" charset="-122"/>
              </a:rPr>
              <a:t>月</a:t>
            </a:r>
            <a:r>
              <a:rPr lang="en-US" altLang="zh-CN" sz="2800" b="1" dirty="0">
                <a:solidFill>
                  <a:srgbClr val="000099"/>
                </a:solidFill>
                <a:latin typeface="华文楷体" pitchFamily="2" charset="-122"/>
                <a:ea typeface="华文楷体" pitchFamily="2" charset="-122"/>
              </a:rPr>
              <a:t>12</a:t>
            </a:r>
            <a:r>
              <a:rPr lang="zh-CN" altLang="zh-CN" sz="2800" b="1" dirty="0">
                <a:solidFill>
                  <a:srgbClr val="000099"/>
                </a:solidFill>
                <a:latin typeface="华文楷体" pitchFamily="2" charset="-122"/>
                <a:ea typeface="华文楷体" pitchFamily="2" charset="-122"/>
              </a:rPr>
              <a:t>日</a:t>
            </a:r>
            <a:r>
              <a:rPr lang="zh-CN" altLang="zh-CN" sz="2800" b="1" dirty="0" smtClean="0">
                <a:solidFill>
                  <a:srgbClr val="000099"/>
                </a:solidFill>
                <a:latin typeface="华文楷体" pitchFamily="2" charset="-122"/>
                <a:ea typeface="华文楷体" pitchFamily="2" charset="-122"/>
              </a:rPr>
              <a:t>，十五大报告</a:t>
            </a:r>
            <a:r>
              <a:rPr lang="zh-CN" altLang="zh-CN" sz="2800" b="1" dirty="0">
                <a:solidFill>
                  <a:srgbClr val="000099"/>
                </a:solidFill>
                <a:latin typeface="华文楷体" pitchFamily="2" charset="-122"/>
                <a:ea typeface="华文楷体" pitchFamily="2" charset="-122"/>
              </a:rPr>
              <a:t>把中国特色社会主义理论正式以邓小平的名字命名，全面论述了邓小平理论形成的历史背景和科学</a:t>
            </a:r>
            <a:r>
              <a:rPr lang="zh-CN" altLang="zh-CN" sz="2800" b="1" dirty="0" smtClean="0">
                <a:solidFill>
                  <a:srgbClr val="000099"/>
                </a:solidFill>
                <a:latin typeface="华文楷体" pitchFamily="2" charset="-122"/>
                <a:ea typeface="华文楷体" pitchFamily="2" charset="-122"/>
              </a:rPr>
              <a:t>体系</a:t>
            </a:r>
            <a:r>
              <a:rPr lang="zh-CN" altLang="en-US" sz="2800" b="1" dirty="0" smtClean="0">
                <a:solidFill>
                  <a:srgbClr val="000099"/>
                </a:solidFill>
                <a:latin typeface="华文楷体" pitchFamily="2" charset="-122"/>
                <a:ea typeface="华文楷体" pitchFamily="2" charset="-122"/>
              </a:rPr>
              <a:t>。</a:t>
            </a:r>
            <a:endParaRPr lang="zh-CN" altLang="en-US" sz="28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2562753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3647" y="1628800"/>
            <a:ext cx="1620957" cy="523220"/>
          </a:xfrm>
          <a:prstGeom prst="rect">
            <a:avLst/>
          </a:prstGeom>
        </p:spPr>
        <p:txBody>
          <a:bodyPr wrap="none">
            <a:spAutoFit/>
          </a:bodyPr>
          <a:lstStyle/>
          <a:p>
            <a:r>
              <a:rPr lang="zh-CN" altLang="en-US" sz="2800" b="1" kern="0" dirty="0" smtClean="0">
                <a:solidFill>
                  <a:srgbClr val="FF0000"/>
                </a:solidFill>
                <a:latin typeface="华文楷体" panose="02010600040101010101" pitchFamily="2" charset="-122"/>
                <a:ea typeface="华文楷体" panose="02010600040101010101" pitchFamily="2" charset="-122"/>
                <a:cs typeface="宋体" panose="02010600030101010101" pitchFamily="2" charset="-122"/>
              </a:rPr>
              <a:t>知识拓展</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
        <p:nvSpPr>
          <p:cNvPr id="3" name="矩形 2"/>
          <p:cNvSpPr/>
          <p:nvPr/>
        </p:nvSpPr>
        <p:spPr>
          <a:xfrm>
            <a:off x="2185565" y="2348880"/>
            <a:ext cx="4801314" cy="461665"/>
          </a:xfrm>
          <a:prstGeom prst="rect">
            <a:avLst/>
          </a:prstGeom>
        </p:spPr>
        <p:txBody>
          <a:bodyPr wrap="none">
            <a:spAutoFit/>
          </a:bodyPr>
          <a:lstStyle/>
          <a:p>
            <a:r>
              <a:rPr lang="zh-CN" altLang="en-US" sz="2400" b="1" u="sng" dirty="0">
                <a:solidFill>
                  <a:srgbClr val="000099"/>
                </a:solidFill>
                <a:latin typeface="华文楷体" panose="02010600040101010101" pitchFamily="2" charset="-122"/>
                <a:ea typeface="华文楷体" panose="02010600040101010101" pitchFamily="2" charset="-122"/>
              </a:rPr>
              <a:t>邓小平为什么提中国特色社会主义</a:t>
            </a:r>
          </a:p>
        </p:txBody>
      </p:sp>
      <p:sp>
        <p:nvSpPr>
          <p:cNvPr id="4" name="矩形 3"/>
          <p:cNvSpPr/>
          <p:nvPr/>
        </p:nvSpPr>
        <p:spPr>
          <a:xfrm>
            <a:off x="1619672" y="3007405"/>
            <a:ext cx="6192688" cy="2980111"/>
          </a:xfrm>
          <a:prstGeom prst="rect">
            <a:avLst/>
          </a:prstGeom>
        </p:spPr>
        <p:txBody>
          <a:bodyPr wrap="square">
            <a:spAutoFit/>
          </a:bodyPr>
          <a:lstStyle/>
          <a:p>
            <a:pPr>
              <a:lnSpc>
                <a:spcPts val="3800"/>
              </a:lnSpc>
            </a:pPr>
            <a:r>
              <a:rPr lang="zh-CN" altLang="en-US" sz="2400" b="1" dirty="0" smtClean="0">
                <a:solidFill>
                  <a:srgbClr val="000099"/>
                </a:solidFill>
                <a:latin typeface="华文楷体" panose="02010600040101010101" pitchFamily="2" charset="-122"/>
                <a:ea typeface="华文楷体" panose="02010600040101010101" pitchFamily="2" charset="-122"/>
              </a:rPr>
              <a:t>一</a:t>
            </a:r>
            <a:r>
              <a:rPr lang="zh-CN" altLang="en-US" sz="2400" b="1" dirty="0">
                <a:solidFill>
                  <a:srgbClr val="000099"/>
                </a:solidFill>
                <a:latin typeface="华文楷体" panose="02010600040101010101" pitchFamily="2" charset="-122"/>
                <a:ea typeface="华文楷体" panose="02010600040101010101" pitchFamily="2" charset="-122"/>
              </a:rPr>
              <a:t>是为了抛弃苏联模</a:t>
            </a:r>
            <a:r>
              <a:rPr lang="zh-CN" altLang="en-US" sz="2400" b="1" dirty="0" smtClean="0">
                <a:solidFill>
                  <a:srgbClr val="000099"/>
                </a:solidFill>
                <a:latin typeface="华文楷体" panose="02010600040101010101" pitchFamily="2" charset="-122"/>
                <a:ea typeface="华文楷体" panose="02010600040101010101" pitchFamily="2" charset="-122"/>
              </a:rPr>
              <a:t>式</a:t>
            </a:r>
            <a:r>
              <a:rPr lang="zh-CN" altLang="en-US" sz="2400" b="1" dirty="0">
                <a:solidFill>
                  <a:srgbClr val="000099"/>
                </a:solidFill>
                <a:latin typeface="华文楷体" panose="02010600040101010101" pitchFamily="2" charset="-122"/>
                <a:ea typeface="华文楷体" panose="02010600040101010101" pitchFamily="2" charset="-122"/>
              </a:rPr>
              <a:t>，</a:t>
            </a:r>
            <a:r>
              <a:rPr lang="zh-CN" altLang="en-US" sz="2400" b="1" dirty="0" smtClean="0">
                <a:solidFill>
                  <a:srgbClr val="000099"/>
                </a:solidFill>
                <a:latin typeface="华文楷体" panose="02010600040101010101" pitchFamily="2" charset="-122"/>
                <a:ea typeface="华文楷体" panose="02010600040101010101" pitchFamily="2" charset="-122"/>
              </a:rPr>
              <a:t>二</a:t>
            </a:r>
            <a:r>
              <a:rPr lang="zh-CN" altLang="en-US" sz="2400" b="1" dirty="0">
                <a:solidFill>
                  <a:srgbClr val="000099"/>
                </a:solidFill>
                <a:latin typeface="华文楷体" panose="02010600040101010101" pitchFamily="2" charset="-122"/>
                <a:ea typeface="华文楷体" panose="02010600040101010101" pitchFamily="2" charset="-122"/>
              </a:rPr>
              <a:t>是为了取得独立自主地建设社会主义的主动权</a:t>
            </a:r>
            <a:r>
              <a:rPr lang="zh-CN" altLang="en-US" sz="2400" b="1" dirty="0" smtClean="0">
                <a:solidFill>
                  <a:srgbClr val="000099"/>
                </a:solidFill>
                <a:latin typeface="华文楷体" panose="02010600040101010101" pitchFamily="2" charset="-122"/>
                <a:ea typeface="华文楷体" panose="02010600040101010101" pitchFamily="2" charset="-122"/>
              </a:rPr>
              <a:t>。</a:t>
            </a:r>
            <a:r>
              <a:rPr lang="zh-CN" altLang="en-US" sz="2400" b="1" dirty="0">
                <a:solidFill>
                  <a:srgbClr val="000099"/>
                </a:solidFill>
                <a:latin typeface="华文楷体" panose="02010600040101010101" pitchFamily="2" charset="-122"/>
                <a:ea typeface="华文楷体" panose="02010600040101010101" pitchFamily="2" charset="-122"/>
              </a:rPr>
              <a:t>对建设有中国特色的社会主</a:t>
            </a:r>
            <a:r>
              <a:rPr lang="zh-CN" altLang="en-US" sz="2400" b="1" dirty="0" smtClean="0">
                <a:solidFill>
                  <a:srgbClr val="000099"/>
                </a:solidFill>
                <a:latin typeface="华文楷体" panose="02010600040101010101" pitchFamily="2" charset="-122"/>
                <a:ea typeface="华文楷体" panose="02010600040101010101" pitchFamily="2" charset="-122"/>
              </a:rPr>
              <a:t>义认识，</a:t>
            </a:r>
            <a:r>
              <a:rPr lang="zh-CN" altLang="en-US" sz="2400" b="1" dirty="0">
                <a:solidFill>
                  <a:srgbClr val="000099"/>
                </a:solidFill>
                <a:latin typeface="华文楷体" panose="02010600040101010101" pitchFamily="2" charset="-122"/>
                <a:ea typeface="华文楷体" panose="02010600040101010101" pitchFamily="2" charset="-122"/>
              </a:rPr>
              <a:t>有一个强调从基本国情出</a:t>
            </a:r>
            <a:r>
              <a:rPr lang="zh-CN" altLang="en-US" sz="2400" b="1" dirty="0" smtClean="0">
                <a:solidFill>
                  <a:srgbClr val="000099"/>
                </a:solidFill>
                <a:latin typeface="华文楷体" panose="02010600040101010101" pitchFamily="2" charset="-122"/>
                <a:ea typeface="华文楷体" panose="02010600040101010101" pitchFamily="2" charset="-122"/>
              </a:rPr>
              <a:t>发到</a:t>
            </a:r>
            <a:r>
              <a:rPr lang="zh-CN" altLang="en-US" sz="2400" b="1" dirty="0">
                <a:solidFill>
                  <a:srgbClr val="000099"/>
                </a:solidFill>
                <a:latin typeface="华文楷体" panose="02010600040101010101" pitchFamily="2" charset="-122"/>
                <a:ea typeface="华文楷体" panose="02010600040101010101" pitchFamily="2" charset="-122"/>
              </a:rPr>
              <a:t>既强调国情又重视客观规律的过程</a:t>
            </a:r>
            <a:r>
              <a:rPr lang="zh-CN" altLang="en-US" sz="2400" b="1" dirty="0" smtClean="0">
                <a:solidFill>
                  <a:srgbClr val="000099"/>
                </a:solidFill>
                <a:latin typeface="华文楷体" panose="02010600040101010101" pitchFamily="2" charset="-122"/>
                <a:ea typeface="华文楷体" panose="02010600040101010101" pitchFamily="2" charset="-122"/>
              </a:rPr>
              <a:t>。</a:t>
            </a:r>
            <a:r>
              <a:rPr lang="zh-CN" altLang="en-US" sz="2400" b="1" dirty="0">
                <a:solidFill>
                  <a:srgbClr val="000099"/>
                </a:solidFill>
                <a:latin typeface="华文楷体" panose="02010600040101010101" pitchFamily="2" charset="-122"/>
                <a:ea typeface="华文楷体" panose="02010600040101010101" pitchFamily="2" charset="-122"/>
              </a:rPr>
              <a:t>对于中国特色社会主义的“特”，应作不同层次的理</a:t>
            </a:r>
            <a:r>
              <a:rPr lang="zh-CN" altLang="en-US" sz="2400" b="1" dirty="0" smtClean="0">
                <a:solidFill>
                  <a:srgbClr val="000099"/>
                </a:solidFill>
                <a:latin typeface="华文楷体" panose="02010600040101010101" pitchFamily="2" charset="-122"/>
                <a:ea typeface="华文楷体" panose="02010600040101010101" pitchFamily="2" charset="-122"/>
              </a:rPr>
              <a:t>解。</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47322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2763258"/>
            <a:ext cx="6696744" cy="1384995"/>
          </a:xfrm>
          <a:prstGeom prst="rect">
            <a:avLst/>
          </a:prstGeom>
        </p:spPr>
        <p:txBody>
          <a:bodyPr wrap="square">
            <a:spAutoFit/>
          </a:bodyPr>
          <a:lstStyle/>
          <a:p>
            <a:pPr>
              <a:lnSpc>
                <a:spcPct val="150000"/>
              </a:lnSpc>
            </a:pPr>
            <a:r>
              <a:rPr lang="zh-CN" altLang="zh-CN" sz="2800" b="1" dirty="0">
                <a:solidFill>
                  <a:srgbClr val="FF0000"/>
                </a:solidFill>
                <a:latin typeface="华文楷体" pitchFamily="2" charset="-122"/>
                <a:ea typeface="华文楷体" pitchFamily="2" charset="-122"/>
              </a:rPr>
              <a:t>思考讨论：</a:t>
            </a:r>
            <a:r>
              <a:rPr lang="zh-CN" altLang="zh-CN" sz="2800" b="1" dirty="0">
                <a:solidFill>
                  <a:srgbClr val="000099"/>
                </a:solidFill>
                <a:latin typeface="华文楷体" pitchFamily="2" charset="-122"/>
                <a:ea typeface="华文楷体" pitchFamily="2" charset="-122"/>
              </a:rPr>
              <a:t>邓小平开创中国特色社会主义道路的历史贡献？</a:t>
            </a:r>
            <a:endParaRPr lang="zh-CN" altLang="en-US" sz="2800" b="1" dirty="0">
              <a:solidFill>
                <a:srgbClr val="000099"/>
              </a:solidFill>
              <a:latin typeface="华文楷体" pitchFamily="2" charset="-122"/>
              <a:ea typeface="华文楷体" pitchFamily="2" charset="-122"/>
            </a:endParaRPr>
          </a:p>
        </p:txBody>
      </p:sp>
      <p:pic>
        <p:nvPicPr>
          <p:cNvPr id="3" name="Picture 16" descr="C:\Users\zhao\AppData\Roaming\360se6\Application\User Data\temp\t016c17e3529601fdc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4231103"/>
            <a:ext cx="2362572" cy="1771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773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75660" y="2040523"/>
            <a:ext cx="3587842" cy="461665"/>
          </a:xfrm>
          <a:prstGeom prst="rect">
            <a:avLst/>
          </a:prstGeom>
          <a:ln w="19050">
            <a:solidFill>
              <a:srgbClr val="E1E8F5"/>
            </a:solidFill>
            <a:prstDash val="sysDot"/>
          </a:ln>
        </p:spPr>
        <p:txBody>
          <a:bodyPr wrap="none">
            <a:spAutoFit/>
          </a:bodyPr>
          <a:lstStyle/>
          <a:p>
            <a:r>
              <a:rPr lang="zh-CN" altLang="zh-CN" sz="2400" b="1" dirty="0">
                <a:solidFill>
                  <a:srgbClr val="000099"/>
                </a:solidFill>
                <a:latin typeface="华文楷体" pitchFamily="2" charset="-122"/>
                <a:ea typeface="华文楷体" pitchFamily="2" charset="-122"/>
              </a:rPr>
              <a:t>改革开放打开了一条新路</a:t>
            </a:r>
            <a:endParaRPr lang="zh-CN" altLang="zh-CN" sz="2400" dirty="0">
              <a:solidFill>
                <a:srgbClr val="000099"/>
              </a:solidFill>
              <a:latin typeface="华文楷体" pitchFamily="2" charset="-122"/>
              <a:ea typeface="华文楷体" pitchFamily="2" charset="-122"/>
            </a:endParaRPr>
          </a:p>
        </p:txBody>
      </p:sp>
      <p:sp>
        <p:nvSpPr>
          <p:cNvPr id="3" name="矩形 2"/>
          <p:cNvSpPr/>
          <p:nvPr/>
        </p:nvSpPr>
        <p:spPr>
          <a:xfrm>
            <a:off x="1115616" y="2852936"/>
            <a:ext cx="5233176" cy="1200329"/>
          </a:xfrm>
          <a:prstGeom prst="rect">
            <a:avLst/>
          </a:prstGeom>
          <a:ln w="12700">
            <a:solidFill>
              <a:schemeClr val="tx2">
                <a:lumMod val="20000"/>
                <a:lumOff val="80000"/>
              </a:schemeClr>
            </a:solidFill>
            <a:prstDash val="dash"/>
          </a:ln>
        </p:spPr>
        <p:txBody>
          <a:bodyPr wrap="square">
            <a:spAutoFit/>
          </a:bodyPr>
          <a:lstStyle/>
          <a:p>
            <a:pPr>
              <a:lnSpc>
                <a:spcPct val="150000"/>
              </a:lnSpc>
            </a:pPr>
            <a:r>
              <a:rPr lang="zh-CN" altLang="zh-CN" sz="2400" b="1" dirty="0">
                <a:solidFill>
                  <a:srgbClr val="000099"/>
                </a:solidFill>
                <a:latin typeface="华文楷体" pitchFamily="2" charset="-122"/>
                <a:ea typeface="华文楷体" pitchFamily="2" charset="-122"/>
              </a:rPr>
              <a:t>最重要的是搞清楚什么是社会主义、怎样建设社会主义</a:t>
            </a:r>
            <a:endParaRPr lang="zh-CN" altLang="zh-CN" sz="2400" dirty="0">
              <a:solidFill>
                <a:srgbClr val="000099"/>
              </a:solidFill>
              <a:latin typeface="华文楷体" pitchFamily="2" charset="-122"/>
              <a:ea typeface="华文楷体" pitchFamily="2" charset="-122"/>
            </a:endParaRPr>
          </a:p>
        </p:txBody>
      </p:sp>
      <p:sp>
        <p:nvSpPr>
          <p:cNvPr id="4" name="矩形 3"/>
          <p:cNvSpPr/>
          <p:nvPr/>
        </p:nvSpPr>
        <p:spPr>
          <a:xfrm>
            <a:off x="2590926" y="4293096"/>
            <a:ext cx="5157310" cy="1200329"/>
          </a:xfrm>
          <a:prstGeom prst="rect">
            <a:avLst/>
          </a:prstGeom>
          <a:ln>
            <a:solidFill>
              <a:srgbClr val="E9EDEC"/>
            </a:solidFill>
            <a:prstDash val="dash"/>
          </a:ln>
        </p:spPr>
        <p:txBody>
          <a:bodyPr wrap="square">
            <a:spAutoFit/>
          </a:bodyPr>
          <a:lstStyle/>
          <a:p>
            <a:pPr>
              <a:lnSpc>
                <a:spcPct val="150000"/>
              </a:lnSpc>
            </a:pPr>
            <a:r>
              <a:rPr lang="zh-CN" altLang="zh-CN" sz="2400" b="1" dirty="0">
                <a:solidFill>
                  <a:srgbClr val="000099"/>
                </a:solidFill>
                <a:latin typeface="华文楷体" pitchFamily="2" charset="-122"/>
                <a:ea typeface="华文楷体" pitchFamily="2" charset="-122"/>
              </a:rPr>
              <a:t>一个真正马克思主义者的坚定信念和科学态度</a:t>
            </a:r>
            <a:endParaRPr lang="zh-CN" altLang="zh-CN" sz="2400"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1833461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2780928"/>
            <a:ext cx="6048672" cy="1200329"/>
          </a:xfrm>
          <a:prstGeom prst="rect">
            <a:avLst/>
          </a:prstGeom>
        </p:spPr>
        <p:txBody>
          <a:bodyPr wrap="square">
            <a:spAutoFit/>
          </a:bodyPr>
          <a:lstStyle/>
          <a:p>
            <a:pPr>
              <a:lnSpc>
                <a:spcPct val="150000"/>
              </a:lnSpc>
            </a:pPr>
            <a:r>
              <a:rPr lang="zh-CN" altLang="zh-CN" sz="2400" b="1" dirty="0">
                <a:solidFill>
                  <a:srgbClr val="FF0000"/>
                </a:solidFill>
                <a:latin typeface="华文楷体" pitchFamily="2" charset="-122"/>
                <a:ea typeface="华文楷体" pitchFamily="2" charset="-122"/>
              </a:rPr>
              <a:t>延伸思考</a:t>
            </a:r>
            <a:r>
              <a:rPr lang="zh-CN" altLang="zh-CN" sz="2400" b="1" dirty="0">
                <a:solidFill>
                  <a:srgbClr val="000099"/>
                </a:solidFill>
                <a:latin typeface="华文楷体" pitchFamily="2" charset="-122"/>
                <a:ea typeface="华文楷体" pitchFamily="2" charset="-122"/>
              </a:rPr>
              <a:t>：为什么说邓小平理论是中国特色社会主义理论体系的奠基之作？</a:t>
            </a:r>
          </a:p>
        </p:txBody>
      </p:sp>
      <p:pic>
        <p:nvPicPr>
          <p:cNvPr id="3" name="Picture 6" descr="C:\Users\zhao\AppData\Roaming\360se6\Application\User Data\temp\t01d3a4f9d247084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79" y="4221088"/>
            <a:ext cx="2127071" cy="1110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165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2348880"/>
            <a:ext cx="6408712" cy="2862322"/>
          </a:xfrm>
          <a:prstGeom prst="rect">
            <a:avLst/>
          </a:prstGeom>
        </p:spPr>
        <p:txBody>
          <a:bodyPr wrap="square">
            <a:spAutoFit/>
          </a:bodyPr>
          <a:lstStyle/>
          <a:p>
            <a:pPr>
              <a:lnSpc>
                <a:spcPct val="150000"/>
              </a:lnSpc>
            </a:pPr>
            <a:r>
              <a:rPr lang="zh-CN" altLang="zh-CN" sz="2400" b="1" dirty="0">
                <a:solidFill>
                  <a:srgbClr val="000099"/>
                </a:solidFill>
                <a:latin typeface="华文楷体" pitchFamily="2" charset="-122"/>
                <a:ea typeface="华文楷体" pitchFamily="2" charset="-122"/>
              </a:rPr>
              <a:t>邓小平理论中关于重视实践、重视生产力、重视群众路线这三个相互联系相互渗透的基本观点，以及与之相联系的一系列基本思想，为中国特色社会主义理论体系的形成发展提供了重要的哲学基础。</a:t>
            </a:r>
            <a:endParaRPr lang="zh-CN" altLang="en-US"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3974412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5656" y="2348880"/>
            <a:ext cx="6480720" cy="2616101"/>
          </a:xfrm>
          <a:prstGeom prst="rect">
            <a:avLst/>
          </a:prstGeom>
        </p:spPr>
        <p:txBody>
          <a:bodyPr wrap="square">
            <a:spAutoFit/>
          </a:bodyPr>
          <a:lstStyle/>
          <a:p>
            <a:pPr>
              <a:lnSpc>
                <a:spcPct val="150000"/>
              </a:lnSpc>
            </a:pPr>
            <a:r>
              <a:rPr lang="zh-CN" altLang="zh-CN" sz="2800" b="1" dirty="0">
                <a:solidFill>
                  <a:srgbClr val="000099"/>
                </a:solidFill>
                <a:latin typeface="华文楷体" pitchFamily="2" charset="-122"/>
                <a:ea typeface="华文楷体" pitchFamily="2" charset="-122"/>
              </a:rPr>
              <a:t>邓小平理论中关于“</a:t>
            </a:r>
            <a:r>
              <a:rPr lang="zh-CN" altLang="zh-CN" sz="2800" b="1" dirty="0">
                <a:solidFill>
                  <a:srgbClr val="FF0000"/>
                </a:solidFill>
                <a:latin typeface="华文楷体" pitchFamily="2" charset="-122"/>
                <a:ea typeface="华文楷体" pitchFamily="2" charset="-122"/>
              </a:rPr>
              <a:t>建设有中国特色的社会主义”</a:t>
            </a:r>
            <a:r>
              <a:rPr lang="zh-CN" altLang="zh-CN" sz="2800" b="1" dirty="0">
                <a:solidFill>
                  <a:srgbClr val="000099"/>
                </a:solidFill>
                <a:latin typeface="华文楷体" pitchFamily="2" charset="-122"/>
                <a:ea typeface="华文楷体" pitchFamily="2" charset="-122"/>
              </a:rPr>
              <a:t>的科学命题，为中国特色社会主义理论体系的概念演进提供了必备的概念基础。</a:t>
            </a:r>
            <a:endParaRPr lang="zh-CN" altLang="en-US" sz="28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441966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9672" y="2420888"/>
            <a:ext cx="6624736" cy="2677656"/>
          </a:xfrm>
          <a:prstGeom prst="rect">
            <a:avLst/>
          </a:prstGeom>
        </p:spPr>
        <p:txBody>
          <a:bodyPr wrap="square">
            <a:spAutoFit/>
          </a:bodyPr>
          <a:lstStyle/>
          <a:p>
            <a:pPr>
              <a:lnSpc>
                <a:spcPct val="150000"/>
              </a:lnSpc>
            </a:pPr>
            <a:r>
              <a:rPr lang="zh-CN" altLang="zh-CN" sz="2800" b="1" dirty="0">
                <a:solidFill>
                  <a:srgbClr val="000099"/>
                </a:solidFill>
                <a:latin typeface="华文楷体" pitchFamily="2" charset="-122"/>
                <a:ea typeface="华文楷体" pitchFamily="2" charset="-122"/>
              </a:rPr>
              <a:t>邓小平理论中关于中国特色社会主义基本理论、基本路线的概括，为中国特色社会主义理论体系的形成和发展提供了逻辑前提和基本框架。</a:t>
            </a:r>
            <a:endParaRPr lang="zh-CN" altLang="en-US" sz="28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1413125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51720" y="1916832"/>
            <a:ext cx="3725700" cy="461665"/>
          </a:xfrm>
          <a:prstGeom prst="rect">
            <a:avLst/>
          </a:prstGeom>
        </p:spPr>
        <p:txBody>
          <a:bodyPr wrap="none">
            <a:spAutoFit/>
          </a:bodyPr>
          <a:lstStyle/>
          <a:p>
            <a:r>
              <a:rPr lang="en-US" altLang="zh-CN" sz="2400" b="1" dirty="0">
                <a:solidFill>
                  <a:srgbClr val="000099"/>
                </a:solidFill>
                <a:latin typeface="华文楷体" pitchFamily="2" charset="-122"/>
                <a:ea typeface="华文楷体" pitchFamily="2" charset="-122"/>
              </a:rPr>
              <a:t>2</a:t>
            </a:r>
            <a:r>
              <a:rPr lang="zh-CN" altLang="zh-CN" sz="2400" b="1" dirty="0">
                <a:solidFill>
                  <a:srgbClr val="000099"/>
                </a:solidFill>
                <a:latin typeface="华文楷体" pitchFamily="2" charset="-122"/>
                <a:ea typeface="华文楷体" pitchFamily="2" charset="-122"/>
              </a:rPr>
              <a:t>、“三个代表”重要思想</a:t>
            </a:r>
          </a:p>
        </p:txBody>
      </p:sp>
      <p:sp>
        <p:nvSpPr>
          <p:cNvPr id="3" name="矩形 2"/>
          <p:cNvSpPr/>
          <p:nvPr/>
        </p:nvSpPr>
        <p:spPr>
          <a:xfrm>
            <a:off x="1619672" y="2708920"/>
            <a:ext cx="6486134" cy="2862322"/>
          </a:xfrm>
          <a:prstGeom prst="rect">
            <a:avLst/>
          </a:prstGeom>
        </p:spPr>
        <p:txBody>
          <a:bodyPr wrap="square">
            <a:spAutoFit/>
          </a:bodyPr>
          <a:lstStyle/>
          <a:p>
            <a:pPr>
              <a:lnSpc>
                <a:spcPts val="3600"/>
              </a:lnSpc>
            </a:pPr>
            <a:r>
              <a:rPr lang="zh-CN" altLang="en-US" sz="2400" b="1" dirty="0">
                <a:solidFill>
                  <a:srgbClr val="000099"/>
                </a:solidFill>
                <a:latin typeface="华文楷体" pitchFamily="2" charset="-122"/>
                <a:ea typeface="华文楷体" pitchFamily="2" charset="-122"/>
              </a:rPr>
              <a:t>三个代表”重要</a:t>
            </a:r>
            <a:r>
              <a:rPr lang="zh-CN" altLang="en-US" sz="2400" b="1" dirty="0" smtClean="0">
                <a:solidFill>
                  <a:srgbClr val="000099"/>
                </a:solidFill>
                <a:latin typeface="华文楷体" pitchFamily="2" charset="-122"/>
                <a:ea typeface="华文楷体" pitchFamily="2" charset="-122"/>
              </a:rPr>
              <a:t>思想</a:t>
            </a:r>
            <a:r>
              <a:rPr lang="zh-CN" altLang="en-US" sz="2400" b="1" dirty="0">
                <a:solidFill>
                  <a:srgbClr val="000099"/>
                </a:solidFill>
                <a:latin typeface="华文楷体" pitchFamily="2" charset="-122"/>
                <a:ea typeface="华文楷体" pitchFamily="2" charset="-122"/>
              </a:rPr>
              <a:t>进一步</a:t>
            </a:r>
            <a:r>
              <a:rPr lang="zh-CN" altLang="en-US" sz="2400" b="1" dirty="0" smtClean="0">
                <a:solidFill>
                  <a:srgbClr val="000099"/>
                </a:solidFill>
                <a:latin typeface="华文楷体" pitchFamily="2" charset="-122"/>
                <a:ea typeface="华文楷体" pitchFamily="2" charset="-122"/>
              </a:rPr>
              <a:t>回答</a:t>
            </a:r>
            <a:r>
              <a:rPr lang="zh-CN" altLang="en-US" sz="2400" b="1" dirty="0">
                <a:solidFill>
                  <a:srgbClr val="000099"/>
                </a:solidFill>
                <a:latin typeface="华文楷体" pitchFamily="2" charset="-122"/>
                <a:ea typeface="华文楷体" pitchFamily="2" charset="-122"/>
              </a:rPr>
              <a:t>了 </a:t>
            </a:r>
            <a:r>
              <a:rPr lang="zh-CN" altLang="en-US" sz="2400" b="1" dirty="0" smtClean="0">
                <a:solidFill>
                  <a:srgbClr val="000099"/>
                </a:solidFill>
                <a:latin typeface="华文楷体" pitchFamily="2" charset="-122"/>
                <a:ea typeface="华文楷体" pitchFamily="2" charset="-122"/>
              </a:rPr>
              <a:t>什么</a:t>
            </a:r>
            <a:r>
              <a:rPr lang="zh-CN" altLang="en-US" sz="2400" b="1" dirty="0">
                <a:solidFill>
                  <a:srgbClr val="000099"/>
                </a:solidFill>
                <a:latin typeface="华文楷体" pitchFamily="2" charset="-122"/>
                <a:ea typeface="华文楷体" pitchFamily="2" charset="-122"/>
              </a:rPr>
              <a:t>是社会主义、怎样建设社会主义的问题 ，</a:t>
            </a:r>
            <a:r>
              <a:rPr lang="zh-CN" altLang="en-US" sz="2400" b="1" dirty="0" smtClean="0">
                <a:solidFill>
                  <a:srgbClr val="000099"/>
                </a:solidFill>
                <a:latin typeface="华文楷体" pitchFamily="2" charset="-122"/>
                <a:ea typeface="华文楷体" pitchFamily="2" charset="-122"/>
              </a:rPr>
              <a:t>建设</a:t>
            </a:r>
            <a:r>
              <a:rPr lang="zh-CN" altLang="en-US" sz="2400" b="1" dirty="0">
                <a:solidFill>
                  <a:srgbClr val="000099"/>
                </a:solidFill>
                <a:latin typeface="华文楷体" pitchFamily="2" charset="-122"/>
                <a:ea typeface="华文楷体" pitchFamily="2" charset="-122"/>
              </a:rPr>
              <a:t>什么样的党、怎样建设党的问题 </a:t>
            </a:r>
            <a:r>
              <a:rPr lang="zh-CN" altLang="en-US" sz="2400" b="1" dirty="0" smtClean="0">
                <a:solidFill>
                  <a:srgbClr val="000099"/>
                </a:solidFill>
                <a:latin typeface="华文楷体" pitchFamily="2" charset="-122"/>
                <a:ea typeface="华文楷体" pitchFamily="2" charset="-122"/>
              </a:rPr>
              <a:t>，丰富发展了中国特色社会主义理论体系，开创全面改革开放新局面，推进党的建设新的伟大工程，成功把中国特色社会主义推向</a:t>
            </a:r>
            <a:r>
              <a:rPr lang="en-US" altLang="zh-CN" sz="2400" b="1" dirty="0" smtClean="0">
                <a:solidFill>
                  <a:srgbClr val="000099"/>
                </a:solidFill>
                <a:latin typeface="华文楷体" pitchFamily="2" charset="-122"/>
                <a:ea typeface="华文楷体" pitchFamily="2" charset="-122"/>
              </a:rPr>
              <a:t>21</a:t>
            </a:r>
            <a:r>
              <a:rPr lang="zh-CN" altLang="en-US" sz="2400" b="1" dirty="0" smtClean="0">
                <a:solidFill>
                  <a:srgbClr val="000099"/>
                </a:solidFill>
                <a:latin typeface="华文楷体" pitchFamily="2" charset="-122"/>
                <a:ea typeface="华文楷体" pitchFamily="2" charset="-122"/>
              </a:rPr>
              <a:t>世纪。</a:t>
            </a:r>
            <a:endParaRPr lang="zh-CN" altLang="en-US"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79873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1988840"/>
            <a:ext cx="6624736" cy="646331"/>
          </a:xfrm>
          <a:prstGeom prst="rect">
            <a:avLst/>
          </a:prstGeom>
        </p:spPr>
        <p:txBody>
          <a:bodyPr wrap="square">
            <a:spAutoFit/>
          </a:bodyPr>
          <a:lstStyle/>
          <a:p>
            <a:pPr>
              <a:lnSpc>
                <a:spcPct val="150000"/>
              </a:lnSpc>
            </a:pPr>
            <a:r>
              <a:rPr lang="zh-CN" altLang="en-US" sz="2400" b="1" dirty="0">
                <a:solidFill>
                  <a:srgbClr val="000099"/>
                </a:solidFill>
                <a:latin typeface="华文楷体" pitchFamily="2" charset="-122"/>
                <a:ea typeface="华文楷体" pitchFamily="2" charset="-122"/>
              </a:rPr>
              <a:t>一、中国特色社会主义理论体系的形成和发展</a:t>
            </a:r>
            <a:endParaRPr lang="en-US" altLang="zh-CN" sz="2400" b="1" dirty="0">
              <a:solidFill>
                <a:srgbClr val="000099"/>
              </a:solidFill>
              <a:latin typeface="华文楷体" pitchFamily="2" charset="-122"/>
              <a:ea typeface="华文楷体" pitchFamily="2" charset="-122"/>
            </a:endParaRPr>
          </a:p>
        </p:txBody>
      </p:sp>
      <p:sp>
        <p:nvSpPr>
          <p:cNvPr id="3" name="矩形 2"/>
          <p:cNvSpPr/>
          <p:nvPr/>
        </p:nvSpPr>
        <p:spPr>
          <a:xfrm>
            <a:off x="1151620" y="3068960"/>
            <a:ext cx="7416824" cy="1200329"/>
          </a:xfrm>
          <a:prstGeom prst="rect">
            <a:avLst/>
          </a:prstGeom>
        </p:spPr>
        <p:txBody>
          <a:bodyPr wrap="square">
            <a:spAutoFit/>
          </a:bodyPr>
          <a:lstStyle/>
          <a:p>
            <a:pPr>
              <a:lnSpc>
                <a:spcPct val="150000"/>
              </a:lnSpc>
            </a:pPr>
            <a:r>
              <a:rPr lang="zh-CN" altLang="en-US" sz="2400" b="1" dirty="0">
                <a:solidFill>
                  <a:srgbClr val="000099"/>
                </a:solidFill>
                <a:latin typeface="华文楷体" pitchFamily="2" charset="-122"/>
                <a:ea typeface="华文楷体" pitchFamily="2" charset="-122"/>
              </a:rPr>
              <a:t>（一）中国特色社会主义理论体系形成和发展的条件</a:t>
            </a:r>
          </a:p>
          <a:p>
            <a:pPr>
              <a:lnSpc>
                <a:spcPct val="150000"/>
              </a:lnSpc>
            </a:pPr>
            <a:r>
              <a:rPr lang="zh-CN" altLang="en-US" sz="2400" b="1" dirty="0">
                <a:solidFill>
                  <a:srgbClr val="000099"/>
                </a:solidFill>
                <a:latin typeface="华文楷体" pitchFamily="2" charset="-122"/>
                <a:ea typeface="华文楷体" pitchFamily="2" charset="-122"/>
              </a:rPr>
              <a:t>（二）中国特色社会主义理论体系形成和发展的过程</a:t>
            </a:r>
          </a:p>
        </p:txBody>
      </p:sp>
    </p:spTree>
    <p:extLst>
      <p:ext uri="{BB962C8B-B14F-4D97-AF65-F5344CB8AC3E}">
        <p14:creationId xmlns:p14="http://schemas.microsoft.com/office/powerpoint/2010/main" val="870933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2204864"/>
            <a:ext cx="2186817" cy="461665"/>
          </a:xfrm>
          <a:prstGeom prst="rect">
            <a:avLst/>
          </a:prstGeom>
        </p:spPr>
        <p:txBody>
          <a:bodyPr wrap="none">
            <a:spAutoFit/>
          </a:bodyPr>
          <a:lstStyle/>
          <a:p>
            <a:r>
              <a:rPr lang="en-US" altLang="zh-CN" sz="2400" b="1" dirty="0">
                <a:solidFill>
                  <a:srgbClr val="000099"/>
                </a:solidFill>
                <a:latin typeface="华文楷体" pitchFamily="2" charset="-122"/>
                <a:ea typeface="华文楷体" pitchFamily="2" charset="-122"/>
              </a:rPr>
              <a:t>3</a:t>
            </a:r>
            <a:r>
              <a:rPr lang="zh-CN" altLang="zh-CN" sz="2400" b="1" dirty="0">
                <a:solidFill>
                  <a:srgbClr val="000099"/>
                </a:solidFill>
                <a:latin typeface="华文楷体" pitchFamily="2" charset="-122"/>
                <a:ea typeface="华文楷体" pitchFamily="2" charset="-122"/>
              </a:rPr>
              <a:t>、科学发展观</a:t>
            </a:r>
          </a:p>
        </p:txBody>
      </p:sp>
      <p:sp>
        <p:nvSpPr>
          <p:cNvPr id="3" name="矩形 2"/>
          <p:cNvSpPr/>
          <p:nvPr/>
        </p:nvSpPr>
        <p:spPr>
          <a:xfrm>
            <a:off x="1403648" y="2852936"/>
            <a:ext cx="6696744" cy="2657138"/>
          </a:xfrm>
          <a:prstGeom prst="rect">
            <a:avLst/>
          </a:prstGeom>
        </p:spPr>
        <p:txBody>
          <a:bodyPr wrap="square">
            <a:spAutoFit/>
          </a:bodyPr>
          <a:lstStyle/>
          <a:p>
            <a:pPr>
              <a:lnSpc>
                <a:spcPts val="4000"/>
              </a:lnSpc>
            </a:pPr>
            <a:r>
              <a:rPr lang="en-US" altLang="zh-CN" sz="2400" b="1" dirty="0" smtClean="0">
                <a:solidFill>
                  <a:srgbClr val="000099"/>
                </a:solidFill>
                <a:latin typeface="华文楷体" pitchFamily="2" charset="-122"/>
                <a:ea typeface="华文楷体" pitchFamily="2" charset="-122"/>
              </a:rPr>
              <a:t>2003</a:t>
            </a:r>
            <a:r>
              <a:rPr lang="zh-CN" altLang="zh-CN" sz="2400" b="1" dirty="0" smtClean="0">
                <a:solidFill>
                  <a:srgbClr val="000099"/>
                </a:solidFill>
                <a:latin typeface="华文楷体" pitchFamily="2" charset="-122"/>
                <a:ea typeface="华文楷体" pitchFamily="2" charset="-122"/>
              </a:rPr>
              <a:t>年</a:t>
            </a:r>
            <a:r>
              <a:rPr lang="zh-CN" altLang="en-US" sz="2400" b="1" dirty="0" smtClean="0">
                <a:solidFill>
                  <a:srgbClr val="000099"/>
                </a:solidFill>
                <a:latin typeface="华文楷体" pitchFamily="2" charset="-122"/>
                <a:ea typeface="华文楷体" pitchFamily="2" charset="-122"/>
              </a:rPr>
              <a:t>党的</a:t>
            </a:r>
            <a:r>
              <a:rPr lang="zh-CN" altLang="zh-CN" sz="2400" b="1" dirty="0" smtClean="0">
                <a:solidFill>
                  <a:srgbClr val="000099"/>
                </a:solidFill>
                <a:latin typeface="华文楷体" pitchFamily="2" charset="-122"/>
                <a:ea typeface="华文楷体" pitchFamily="2" charset="-122"/>
              </a:rPr>
              <a:t>十六</a:t>
            </a:r>
            <a:r>
              <a:rPr lang="zh-CN" altLang="zh-CN" sz="2400" b="1" dirty="0">
                <a:solidFill>
                  <a:srgbClr val="000099"/>
                </a:solidFill>
                <a:latin typeface="华文楷体" pitchFamily="2" charset="-122"/>
                <a:ea typeface="华文楷体" pitchFamily="2" charset="-122"/>
              </a:rPr>
              <a:t>届三中全会</a:t>
            </a:r>
            <a:r>
              <a:rPr lang="zh-CN" altLang="zh-CN" sz="2400" b="1" dirty="0" smtClean="0">
                <a:solidFill>
                  <a:srgbClr val="000099"/>
                </a:solidFill>
                <a:latin typeface="华文楷体" pitchFamily="2" charset="-122"/>
                <a:ea typeface="华文楷体" pitchFamily="2" charset="-122"/>
              </a:rPr>
              <a:t>作出</a:t>
            </a:r>
            <a:r>
              <a:rPr lang="zh-CN" altLang="en-US" sz="2400" b="1" dirty="0" smtClean="0">
                <a:solidFill>
                  <a:srgbClr val="000099"/>
                </a:solidFill>
                <a:latin typeface="华文楷体" pitchFamily="2" charset="-122"/>
                <a:ea typeface="华文楷体" pitchFamily="2" charset="-122"/>
              </a:rPr>
              <a:t>的</a:t>
            </a:r>
            <a:r>
              <a:rPr lang="zh-CN" altLang="zh-CN" sz="2400" b="1" dirty="0" smtClean="0">
                <a:solidFill>
                  <a:srgbClr val="000099"/>
                </a:solidFill>
                <a:latin typeface="华文楷体" pitchFamily="2" charset="-122"/>
                <a:ea typeface="华文楷体" pitchFamily="2" charset="-122"/>
              </a:rPr>
              <a:t>《中共中央关于完善社会主义市场经济体制若干问题的决定》</a:t>
            </a:r>
            <a:r>
              <a:rPr lang="zh-CN" altLang="en-US" sz="2400" b="1" dirty="0" smtClean="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正式提出科学发展观这一重大战略思想</a:t>
            </a:r>
            <a:r>
              <a:rPr lang="zh-CN" altLang="zh-CN" sz="2400" b="1" dirty="0" smtClean="0">
                <a:solidFill>
                  <a:srgbClr val="000099"/>
                </a:solidFill>
                <a:latin typeface="华文楷体" pitchFamily="2" charset="-122"/>
                <a:ea typeface="华文楷体" pitchFamily="2" charset="-122"/>
              </a:rPr>
              <a:t>，指出</a:t>
            </a:r>
            <a:r>
              <a:rPr lang="en-US" altLang="zh-CN" sz="2400" b="1" dirty="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坚持以人为本，树立全面、协调、可持续的发展观，促进经济社会和人的全面发展。</a:t>
            </a:r>
            <a:r>
              <a:rPr lang="en-US" altLang="zh-CN" sz="2400" b="1" dirty="0">
                <a:solidFill>
                  <a:srgbClr val="000099"/>
                </a:solidFill>
                <a:latin typeface="华文楷体" pitchFamily="2" charset="-122"/>
                <a:ea typeface="华文楷体" pitchFamily="2" charset="-122"/>
              </a:rPr>
              <a:t>” </a:t>
            </a:r>
            <a:endParaRPr lang="zh-CN" altLang="zh-CN"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1820922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2492896"/>
            <a:ext cx="6408711" cy="1754326"/>
          </a:xfrm>
          <a:prstGeom prst="rect">
            <a:avLst/>
          </a:prstGeom>
        </p:spPr>
        <p:txBody>
          <a:bodyPr wrap="square">
            <a:spAutoFit/>
          </a:bodyPr>
          <a:lstStyle/>
          <a:p>
            <a:pPr>
              <a:lnSpc>
                <a:spcPct val="150000"/>
              </a:lnSpc>
            </a:pPr>
            <a:r>
              <a:rPr lang="zh-CN" altLang="en-US" sz="2400" b="1" dirty="0">
                <a:solidFill>
                  <a:srgbClr val="FF0000"/>
                </a:solidFill>
                <a:latin typeface="华文楷体" pitchFamily="2" charset="-122"/>
                <a:ea typeface="华文楷体" pitchFamily="2" charset="-122"/>
              </a:rPr>
              <a:t>思考</a:t>
            </a:r>
            <a:r>
              <a:rPr lang="zh-CN" altLang="en-US" sz="2400" b="1" dirty="0" smtClean="0">
                <a:solidFill>
                  <a:srgbClr val="FF0000"/>
                </a:solidFill>
                <a:latin typeface="华文楷体" pitchFamily="2" charset="-122"/>
                <a:ea typeface="华文楷体" pitchFamily="2" charset="-122"/>
              </a:rPr>
              <a:t>讨论：</a:t>
            </a:r>
            <a:r>
              <a:rPr lang="zh-CN" altLang="en-US" sz="2400" b="1" dirty="0" smtClean="0">
                <a:solidFill>
                  <a:srgbClr val="000099"/>
                </a:solidFill>
                <a:latin typeface="华文楷体" pitchFamily="2" charset="-122"/>
                <a:ea typeface="华文楷体" pitchFamily="2" charset="-122"/>
              </a:rPr>
              <a:t>什么才是真正的发展？怎样看待发展观的转变过程？如何理解科学发展观的丰富内涵和创新特点？</a:t>
            </a:r>
            <a:endParaRPr lang="zh-CN" altLang="en-US" sz="2400" dirty="0">
              <a:solidFill>
                <a:srgbClr val="000099"/>
              </a:solidFill>
              <a:latin typeface="华文楷体" pitchFamily="2" charset="-122"/>
              <a:ea typeface="华文楷体" pitchFamily="2" charset="-122"/>
            </a:endParaRPr>
          </a:p>
        </p:txBody>
      </p:sp>
      <p:pic>
        <p:nvPicPr>
          <p:cNvPr id="3" name="Picture 16" descr="C:\Users\zhao\AppData\Roaming\360se6\Application\User Data\temp\t016c17e3529601fdc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003" y="3861048"/>
            <a:ext cx="2506588" cy="1879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870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67641" y="1779204"/>
            <a:ext cx="6032421" cy="461665"/>
          </a:xfrm>
          <a:prstGeom prst="rect">
            <a:avLst/>
          </a:prstGeom>
        </p:spPr>
        <p:txBody>
          <a:bodyPr wrap="none">
            <a:spAutoFit/>
          </a:bodyPr>
          <a:lstStyle/>
          <a:p>
            <a:r>
              <a:rPr lang="zh-CN" altLang="en-US" sz="2400" b="1" dirty="0" smtClean="0">
                <a:solidFill>
                  <a:srgbClr val="000099"/>
                </a:solidFill>
                <a:latin typeface="华文楷体" pitchFamily="2" charset="-122"/>
                <a:ea typeface="华文楷体" pitchFamily="2" charset="-122"/>
              </a:rPr>
              <a:t>二、</a:t>
            </a:r>
            <a:r>
              <a:rPr lang="zh-CN" altLang="en-US" sz="2400" b="1" dirty="0">
                <a:solidFill>
                  <a:srgbClr val="000099"/>
                </a:solidFill>
                <a:latin typeface="华文楷体" pitchFamily="2" charset="-122"/>
                <a:ea typeface="华文楷体" pitchFamily="2" charset="-122"/>
              </a:rPr>
              <a:t>中国特色社会主义理论</a:t>
            </a:r>
            <a:r>
              <a:rPr lang="zh-CN" altLang="en-US" sz="2400" b="1" dirty="0" smtClean="0">
                <a:solidFill>
                  <a:srgbClr val="000099"/>
                </a:solidFill>
                <a:latin typeface="华文楷体" pitchFamily="2" charset="-122"/>
                <a:ea typeface="华文楷体" pitchFamily="2" charset="-122"/>
              </a:rPr>
              <a:t>体系</a:t>
            </a:r>
            <a:r>
              <a:rPr lang="zh-CN" altLang="zh-CN" sz="2400" b="1" dirty="0" smtClean="0">
                <a:solidFill>
                  <a:srgbClr val="000099"/>
                </a:solidFill>
                <a:latin typeface="华文楷体" pitchFamily="2" charset="-122"/>
                <a:ea typeface="华文楷体" pitchFamily="2" charset="-122"/>
              </a:rPr>
              <a:t>的</a:t>
            </a:r>
            <a:r>
              <a:rPr lang="zh-CN" altLang="en-US" sz="2400" b="1" dirty="0" smtClean="0">
                <a:solidFill>
                  <a:srgbClr val="000099"/>
                </a:solidFill>
                <a:latin typeface="华文楷体" pitchFamily="2" charset="-122"/>
                <a:ea typeface="华文楷体" pitchFamily="2" charset="-122"/>
              </a:rPr>
              <a:t>主要</a:t>
            </a:r>
            <a:r>
              <a:rPr lang="zh-CN" altLang="zh-CN" sz="2400" b="1" dirty="0" smtClean="0">
                <a:solidFill>
                  <a:srgbClr val="000099"/>
                </a:solidFill>
                <a:latin typeface="华文楷体" pitchFamily="2" charset="-122"/>
                <a:ea typeface="华文楷体" pitchFamily="2" charset="-122"/>
              </a:rPr>
              <a:t>内容</a:t>
            </a:r>
            <a:endParaRPr lang="zh-CN" altLang="zh-CN" sz="2400" b="1" dirty="0">
              <a:solidFill>
                <a:srgbClr val="000099"/>
              </a:solidFill>
              <a:latin typeface="华文楷体" pitchFamily="2" charset="-122"/>
              <a:ea typeface="华文楷体" pitchFamily="2" charset="-122"/>
            </a:endParaRPr>
          </a:p>
        </p:txBody>
      </p:sp>
      <p:sp>
        <p:nvSpPr>
          <p:cNvPr id="3" name="矩形 2"/>
          <p:cNvSpPr/>
          <p:nvPr/>
        </p:nvSpPr>
        <p:spPr>
          <a:xfrm>
            <a:off x="2063196" y="2420888"/>
            <a:ext cx="6792244" cy="2862322"/>
          </a:xfrm>
          <a:prstGeom prst="rect">
            <a:avLst/>
          </a:prstGeom>
        </p:spPr>
        <p:txBody>
          <a:bodyPr wrap="none">
            <a:spAutoFit/>
          </a:bodyPr>
          <a:lstStyle/>
          <a:p>
            <a:pPr>
              <a:lnSpc>
                <a:spcPct val="150000"/>
              </a:lnSpc>
            </a:pPr>
            <a:r>
              <a:rPr lang="en-US" altLang="zh-CN" sz="2400" b="1" dirty="0" smtClean="0">
                <a:solidFill>
                  <a:srgbClr val="000099"/>
                </a:solidFill>
                <a:latin typeface="华文楷体" pitchFamily="2" charset="-122"/>
                <a:ea typeface="华文楷体" pitchFamily="2" charset="-122"/>
              </a:rPr>
              <a:t>1</a:t>
            </a:r>
            <a:r>
              <a:rPr lang="zh-CN" altLang="en-US" sz="2400" b="1" dirty="0" smtClean="0">
                <a:solidFill>
                  <a:srgbClr val="000099"/>
                </a:solidFill>
                <a:latin typeface="华文楷体" pitchFamily="2" charset="-122"/>
                <a:ea typeface="华文楷体" pitchFamily="2" charset="-122"/>
              </a:rPr>
              <a:t>、</a:t>
            </a:r>
            <a:r>
              <a:rPr lang="zh-CN" altLang="zh-CN" sz="2400" b="1" dirty="0" smtClean="0">
                <a:solidFill>
                  <a:srgbClr val="000099"/>
                </a:solidFill>
                <a:latin typeface="华文楷体" pitchFamily="2" charset="-122"/>
                <a:ea typeface="华文楷体" pitchFamily="2" charset="-122"/>
              </a:rPr>
              <a:t>中国</a:t>
            </a:r>
            <a:r>
              <a:rPr lang="zh-CN" altLang="zh-CN" sz="2400" b="1" dirty="0">
                <a:solidFill>
                  <a:srgbClr val="000099"/>
                </a:solidFill>
                <a:latin typeface="华文楷体" pitchFamily="2" charset="-122"/>
                <a:ea typeface="华文楷体" pitchFamily="2" charset="-122"/>
              </a:rPr>
              <a:t>特色社会主义</a:t>
            </a:r>
            <a:r>
              <a:rPr lang="zh-CN" altLang="zh-CN" sz="2400" b="1" dirty="0" smtClean="0">
                <a:solidFill>
                  <a:srgbClr val="000099"/>
                </a:solidFill>
                <a:latin typeface="华文楷体" pitchFamily="2" charset="-122"/>
                <a:ea typeface="华文楷体" pitchFamily="2" charset="-122"/>
              </a:rPr>
              <a:t>的</a:t>
            </a:r>
            <a:r>
              <a:rPr lang="zh-CN" altLang="en-US" sz="2400" b="1" dirty="0">
                <a:solidFill>
                  <a:srgbClr val="000099"/>
                </a:solidFill>
                <a:latin typeface="华文楷体" pitchFamily="2" charset="-122"/>
                <a:ea typeface="华文楷体" pitchFamily="2" charset="-122"/>
              </a:rPr>
              <a:t>思想</a:t>
            </a:r>
            <a:r>
              <a:rPr lang="zh-CN" altLang="zh-CN" sz="2400" b="1" dirty="0" smtClean="0">
                <a:solidFill>
                  <a:srgbClr val="000099"/>
                </a:solidFill>
                <a:latin typeface="华文楷体" pitchFamily="2" charset="-122"/>
                <a:ea typeface="华文楷体" pitchFamily="2" charset="-122"/>
              </a:rPr>
              <a:t>路</a:t>
            </a:r>
            <a:r>
              <a:rPr lang="zh-CN" altLang="zh-CN" sz="2400" b="1" dirty="0">
                <a:solidFill>
                  <a:srgbClr val="000099"/>
                </a:solidFill>
                <a:latin typeface="华文楷体" pitchFamily="2" charset="-122"/>
                <a:ea typeface="华文楷体" pitchFamily="2" charset="-122"/>
              </a:rPr>
              <a:t>线</a:t>
            </a:r>
          </a:p>
          <a:p>
            <a:pPr>
              <a:lnSpc>
                <a:spcPct val="150000"/>
              </a:lnSpc>
            </a:pPr>
            <a:r>
              <a:rPr lang="en-US" altLang="zh-CN" sz="2400" b="1" dirty="0">
                <a:solidFill>
                  <a:srgbClr val="000099"/>
                </a:solidFill>
                <a:latin typeface="华文楷体" pitchFamily="2" charset="-122"/>
                <a:ea typeface="华文楷体" pitchFamily="2" charset="-122"/>
              </a:rPr>
              <a:t>2</a:t>
            </a:r>
            <a:r>
              <a:rPr lang="zh-CN" altLang="zh-CN" sz="2400" b="1" dirty="0">
                <a:solidFill>
                  <a:srgbClr val="000099"/>
                </a:solidFill>
                <a:latin typeface="华文楷体" pitchFamily="2" charset="-122"/>
                <a:ea typeface="华文楷体" pitchFamily="2" charset="-122"/>
              </a:rPr>
              <a:t>、建设中国特色社会主义总</a:t>
            </a:r>
            <a:r>
              <a:rPr lang="zh-CN" altLang="zh-CN" sz="2400" b="1" dirty="0" smtClean="0">
                <a:solidFill>
                  <a:srgbClr val="000099"/>
                </a:solidFill>
                <a:latin typeface="华文楷体" pitchFamily="2" charset="-122"/>
                <a:ea typeface="华文楷体" pitchFamily="2" charset="-122"/>
              </a:rPr>
              <a:t>依据</a:t>
            </a:r>
            <a:endParaRPr lang="zh-CN" altLang="zh-CN" sz="2400" b="1" dirty="0">
              <a:solidFill>
                <a:srgbClr val="000099"/>
              </a:solidFill>
              <a:latin typeface="华文楷体" pitchFamily="2" charset="-122"/>
              <a:ea typeface="华文楷体" pitchFamily="2" charset="-122"/>
            </a:endParaRPr>
          </a:p>
          <a:p>
            <a:pPr>
              <a:lnSpc>
                <a:spcPct val="150000"/>
              </a:lnSpc>
            </a:pPr>
            <a:r>
              <a:rPr lang="en-US" altLang="zh-CN" sz="2400" b="1" dirty="0">
                <a:solidFill>
                  <a:srgbClr val="000099"/>
                </a:solidFill>
                <a:latin typeface="华文楷体" pitchFamily="2" charset="-122"/>
                <a:ea typeface="华文楷体" pitchFamily="2" charset="-122"/>
              </a:rPr>
              <a:t>3</a:t>
            </a:r>
            <a:r>
              <a:rPr lang="zh-CN" altLang="zh-CN" sz="2400" b="1" dirty="0">
                <a:solidFill>
                  <a:srgbClr val="000099"/>
                </a:solidFill>
                <a:latin typeface="华文楷体" pitchFamily="2" charset="-122"/>
                <a:ea typeface="华文楷体" pitchFamily="2" charset="-122"/>
              </a:rPr>
              <a:t>、社会主义本质和建设中国特色社会主义</a:t>
            </a:r>
            <a:r>
              <a:rPr lang="zh-CN" altLang="zh-CN" sz="2400" b="1" dirty="0" smtClean="0">
                <a:solidFill>
                  <a:srgbClr val="000099"/>
                </a:solidFill>
                <a:latin typeface="华文楷体" pitchFamily="2" charset="-122"/>
                <a:ea typeface="华文楷体" pitchFamily="2" charset="-122"/>
              </a:rPr>
              <a:t>总任务</a:t>
            </a:r>
            <a:endParaRPr lang="zh-CN" altLang="zh-CN" sz="2400" b="1" dirty="0">
              <a:solidFill>
                <a:srgbClr val="000099"/>
              </a:solidFill>
              <a:latin typeface="华文楷体" pitchFamily="2" charset="-122"/>
              <a:ea typeface="华文楷体" pitchFamily="2" charset="-122"/>
            </a:endParaRPr>
          </a:p>
          <a:p>
            <a:pPr>
              <a:lnSpc>
                <a:spcPct val="150000"/>
              </a:lnSpc>
            </a:pPr>
            <a:r>
              <a:rPr lang="en-US" altLang="zh-CN" sz="2400" b="1" dirty="0">
                <a:solidFill>
                  <a:srgbClr val="000099"/>
                </a:solidFill>
                <a:latin typeface="华文楷体" pitchFamily="2" charset="-122"/>
                <a:ea typeface="华文楷体" pitchFamily="2" charset="-122"/>
              </a:rPr>
              <a:t>4</a:t>
            </a:r>
            <a:r>
              <a:rPr lang="zh-CN" altLang="zh-CN" sz="2400" b="1" dirty="0">
                <a:solidFill>
                  <a:srgbClr val="000099"/>
                </a:solidFill>
                <a:latin typeface="华文楷体" pitchFamily="2" charset="-122"/>
                <a:ea typeface="华文楷体" pitchFamily="2" charset="-122"/>
              </a:rPr>
              <a:t>、社会主义</a:t>
            </a:r>
            <a:r>
              <a:rPr lang="zh-CN" altLang="zh-CN" sz="2400" b="1" dirty="0" smtClean="0">
                <a:solidFill>
                  <a:srgbClr val="000099"/>
                </a:solidFill>
                <a:latin typeface="华文楷体" pitchFamily="2" charset="-122"/>
                <a:ea typeface="华文楷体" pitchFamily="2" charset="-122"/>
              </a:rPr>
              <a:t>改革开放</a:t>
            </a:r>
            <a:endParaRPr lang="zh-CN" altLang="zh-CN" sz="2400" b="1" dirty="0">
              <a:solidFill>
                <a:srgbClr val="000099"/>
              </a:solidFill>
              <a:latin typeface="华文楷体" pitchFamily="2" charset="-122"/>
              <a:ea typeface="华文楷体" pitchFamily="2" charset="-122"/>
            </a:endParaRPr>
          </a:p>
          <a:p>
            <a:pPr>
              <a:lnSpc>
                <a:spcPct val="150000"/>
              </a:lnSpc>
            </a:pPr>
            <a:r>
              <a:rPr lang="en-US" altLang="zh-CN" sz="2400" b="1" dirty="0">
                <a:solidFill>
                  <a:srgbClr val="000099"/>
                </a:solidFill>
                <a:latin typeface="华文楷体" pitchFamily="2" charset="-122"/>
                <a:ea typeface="华文楷体" pitchFamily="2" charset="-122"/>
              </a:rPr>
              <a:t>5</a:t>
            </a:r>
            <a:r>
              <a:rPr lang="zh-CN" altLang="zh-CN" sz="2400" b="1" dirty="0">
                <a:solidFill>
                  <a:srgbClr val="000099"/>
                </a:solidFill>
                <a:latin typeface="华文楷体" pitchFamily="2" charset="-122"/>
                <a:ea typeface="华文楷体" pitchFamily="2" charset="-122"/>
              </a:rPr>
              <a:t>、建设中国特色社会主义总</a:t>
            </a:r>
            <a:r>
              <a:rPr lang="zh-CN" altLang="zh-CN" sz="2400" b="1" dirty="0" smtClean="0">
                <a:solidFill>
                  <a:srgbClr val="000099"/>
                </a:solidFill>
                <a:latin typeface="华文楷体" pitchFamily="2" charset="-122"/>
                <a:ea typeface="华文楷体" pitchFamily="2" charset="-122"/>
              </a:rPr>
              <a:t>布局</a:t>
            </a:r>
            <a:endParaRPr lang="zh-CN" altLang="zh-CN" sz="2400" b="1" dirty="0">
              <a:solidFill>
                <a:srgbClr val="000099"/>
              </a:solidFill>
              <a:latin typeface="华文楷体" pitchFamily="2" charset="-122"/>
              <a:ea typeface="华文楷体" pitchFamily="2" charset="-122"/>
            </a:endParaRPr>
          </a:p>
        </p:txBody>
      </p:sp>
      <p:sp>
        <p:nvSpPr>
          <p:cNvPr id="4" name="左大括号 3"/>
          <p:cNvSpPr/>
          <p:nvPr/>
        </p:nvSpPr>
        <p:spPr>
          <a:xfrm rot="10800000" flipH="1">
            <a:off x="1367642" y="2780926"/>
            <a:ext cx="695554" cy="2341133"/>
          </a:xfrm>
          <a:prstGeom prst="leftBrace">
            <a:avLst/>
          </a:prstGeom>
          <a:ln>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69398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2348880"/>
            <a:ext cx="6912768" cy="2862322"/>
          </a:xfrm>
          <a:prstGeom prst="rect">
            <a:avLst/>
          </a:prstGeom>
        </p:spPr>
        <p:txBody>
          <a:bodyPr wrap="square">
            <a:spAutoFit/>
          </a:bodyPr>
          <a:lstStyle/>
          <a:p>
            <a:pPr>
              <a:lnSpc>
                <a:spcPct val="150000"/>
              </a:lnSpc>
            </a:pPr>
            <a:r>
              <a:rPr lang="en-US" altLang="zh-CN" sz="2400" b="1" dirty="0">
                <a:solidFill>
                  <a:srgbClr val="000099"/>
                </a:solidFill>
                <a:latin typeface="华文楷体" pitchFamily="2" charset="-122"/>
                <a:ea typeface="华文楷体" pitchFamily="2" charset="-122"/>
              </a:rPr>
              <a:t>6</a:t>
            </a:r>
            <a:r>
              <a:rPr lang="zh-CN" altLang="zh-CN" sz="2400" b="1" dirty="0">
                <a:solidFill>
                  <a:srgbClr val="000099"/>
                </a:solidFill>
                <a:latin typeface="华文楷体" pitchFamily="2" charset="-122"/>
                <a:ea typeface="华文楷体" pitchFamily="2" charset="-122"/>
              </a:rPr>
              <a:t>、实现祖国完全</a:t>
            </a:r>
            <a:r>
              <a:rPr lang="zh-CN" altLang="zh-CN" sz="2400" b="1" dirty="0" smtClean="0">
                <a:solidFill>
                  <a:srgbClr val="000099"/>
                </a:solidFill>
                <a:latin typeface="华文楷体" pitchFamily="2" charset="-122"/>
                <a:ea typeface="华文楷体" pitchFamily="2" charset="-122"/>
              </a:rPr>
              <a:t>统一</a:t>
            </a:r>
            <a:endParaRPr lang="zh-CN" altLang="zh-CN" sz="2400" b="1" dirty="0">
              <a:solidFill>
                <a:srgbClr val="000099"/>
              </a:solidFill>
              <a:latin typeface="华文楷体" pitchFamily="2" charset="-122"/>
              <a:ea typeface="华文楷体" pitchFamily="2" charset="-122"/>
            </a:endParaRPr>
          </a:p>
          <a:p>
            <a:pPr>
              <a:lnSpc>
                <a:spcPct val="150000"/>
              </a:lnSpc>
            </a:pPr>
            <a:r>
              <a:rPr lang="en-US" altLang="zh-CN" sz="2400" b="1" dirty="0">
                <a:solidFill>
                  <a:srgbClr val="000099"/>
                </a:solidFill>
                <a:latin typeface="华文楷体" pitchFamily="2" charset="-122"/>
                <a:ea typeface="华文楷体" pitchFamily="2" charset="-122"/>
              </a:rPr>
              <a:t>7</a:t>
            </a:r>
            <a:r>
              <a:rPr lang="zh-CN" altLang="zh-CN" sz="2400" b="1" dirty="0">
                <a:solidFill>
                  <a:srgbClr val="000099"/>
                </a:solidFill>
                <a:latin typeface="华文楷体" pitchFamily="2" charset="-122"/>
                <a:ea typeface="华文楷体" pitchFamily="2" charset="-122"/>
              </a:rPr>
              <a:t>、中国特色社会主义外交和国际</a:t>
            </a:r>
            <a:r>
              <a:rPr lang="zh-CN" altLang="zh-CN" sz="2400" b="1" dirty="0" smtClean="0">
                <a:solidFill>
                  <a:srgbClr val="000099"/>
                </a:solidFill>
                <a:latin typeface="华文楷体" pitchFamily="2" charset="-122"/>
                <a:ea typeface="华文楷体" pitchFamily="2" charset="-122"/>
              </a:rPr>
              <a:t>战略</a:t>
            </a:r>
            <a:endParaRPr lang="zh-CN" altLang="zh-CN" sz="2400" b="1" dirty="0">
              <a:solidFill>
                <a:srgbClr val="000099"/>
              </a:solidFill>
              <a:latin typeface="华文楷体" pitchFamily="2" charset="-122"/>
              <a:ea typeface="华文楷体" pitchFamily="2" charset="-122"/>
            </a:endParaRPr>
          </a:p>
          <a:p>
            <a:pPr>
              <a:lnSpc>
                <a:spcPct val="150000"/>
              </a:lnSpc>
            </a:pPr>
            <a:r>
              <a:rPr lang="en-US" altLang="zh-CN" sz="2400" b="1" dirty="0">
                <a:solidFill>
                  <a:srgbClr val="000099"/>
                </a:solidFill>
                <a:latin typeface="华文楷体" pitchFamily="2" charset="-122"/>
                <a:ea typeface="华文楷体" pitchFamily="2" charset="-122"/>
              </a:rPr>
              <a:t>8</a:t>
            </a:r>
            <a:r>
              <a:rPr lang="zh-CN" altLang="zh-CN" sz="2400" b="1" dirty="0">
                <a:solidFill>
                  <a:srgbClr val="000099"/>
                </a:solidFill>
                <a:latin typeface="华文楷体" pitchFamily="2" charset="-122"/>
                <a:ea typeface="华文楷体" pitchFamily="2" charset="-122"/>
              </a:rPr>
              <a:t>、中国特色社会主义建设的根本目的和依靠</a:t>
            </a:r>
            <a:r>
              <a:rPr lang="zh-CN" altLang="zh-CN" sz="2400" b="1" dirty="0" smtClean="0">
                <a:solidFill>
                  <a:srgbClr val="000099"/>
                </a:solidFill>
                <a:latin typeface="华文楷体" pitchFamily="2" charset="-122"/>
                <a:ea typeface="华文楷体" pitchFamily="2" charset="-122"/>
              </a:rPr>
              <a:t>力量</a:t>
            </a:r>
            <a:endParaRPr lang="zh-CN" altLang="zh-CN" sz="2400" b="1" dirty="0">
              <a:solidFill>
                <a:srgbClr val="000099"/>
              </a:solidFill>
              <a:latin typeface="华文楷体" pitchFamily="2" charset="-122"/>
              <a:ea typeface="华文楷体" pitchFamily="2" charset="-122"/>
            </a:endParaRPr>
          </a:p>
          <a:p>
            <a:pPr>
              <a:lnSpc>
                <a:spcPct val="150000"/>
              </a:lnSpc>
            </a:pPr>
            <a:r>
              <a:rPr lang="en-US" altLang="zh-CN" sz="2400" b="1" dirty="0">
                <a:solidFill>
                  <a:srgbClr val="000099"/>
                </a:solidFill>
                <a:latin typeface="华文楷体" pitchFamily="2" charset="-122"/>
                <a:ea typeface="华文楷体" pitchFamily="2" charset="-122"/>
              </a:rPr>
              <a:t>9</a:t>
            </a:r>
            <a:r>
              <a:rPr lang="zh-CN" altLang="zh-CN" sz="2400" b="1" dirty="0">
                <a:solidFill>
                  <a:srgbClr val="000099"/>
                </a:solidFill>
                <a:latin typeface="华文楷体" pitchFamily="2" charset="-122"/>
                <a:ea typeface="华文楷体" pitchFamily="2" charset="-122"/>
              </a:rPr>
              <a:t>、国防和军队现代化</a:t>
            </a:r>
            <a:r>
              <a:rPr lang="zh-CN" altLang="zh-CN" sz="2400" b="1" dirty="0" smtClean="0">
                <a:solidFill>
                  <a:srgbClr val="000099"/>
                </a:solidFill>
                <a:latin typeface="华文楷体" pitchFamily="2" charset="-122"/>
                <a:ea typeface="华文楷体" pitchFamily="2" charset="-122"/>
              </a:rPr>
              <a:t>建设</a:t>
            </a:r>
            <a:endParaRPr lang="zh-CN" altLang="zh-CN" sz="2400" b="1" dirty="0">
              <a:solidFill>
                <a:srgbClr val="000099"/>
              </a:solidFill>
              <a:latin typeface="华文楷体" pitchFamily="2" charset="-122"/>
              <a:ea typeface="华文楷体" pitchFamily="2" charset="-122"/>
            </a:endParaRPr>
          </a:p>
          <a:p>
            <a:pPr>
              <a:lnSpc>
                <a:spcPct val="150000"/>
              </a:lnSpc>
            </a:pPr>
            <a:r>
              <a:rPr lang="en-US" altLang="zh-CN" sz="2400" b="1" dirty="0">
                <a:solidFill>
                  <a:srgbClr val="000099"/>
                </a:solidFill>
                <a:latin typeface="华文楷体" pitchFamily="2" charset="-122"/>
                <a:ea typeface="华文楷体" pitchFamily="2" charset="-122"/>
              </a:rPr>
              <a:t>10</a:t>
            </a:r>
            <a:r>
              <a:rPr lang="zh-CN" altLang="zh-CN" sz="2400" b="1" dirty="0">
                <a:solidFill>
                  <a:srgbClr val="000099"/>
                </a:solidFill>
                <a:latin typeface="华文楷体" pitchFamily="2" charset="-122"/>
                <a:ea typeface="华文楷体" pitchFamily="2" charset="-122"/>
              </a:rPr>
              <a:t>、中国特色社会主义建设的领导</a:t>
            </a:r>
            <a:r>
              <a:rPr lang="zh-CN" altLang="zh-CN" sz="2400" b="1" dirty="0" smtClean="0">
                <a:solidFill>
                  <a:srgbClr val="000099"/>
                </a:solidFill>
                <a:latin typeface="华文楷体" pitchFamily="2" charset="-122"/>
                <a:ea typeface="华文楷体" pitchFamily="2" charset="-122"/>
              </a:rPr>
              <a:t>核心</a:t>
            </a:r>
            <a:endParaRPr lang="zh-CN" altLang="zh-CN" dirty="0"/>
          </a:p>
        </p:txBody>
      </p:sp>
    </p:spTree>
    <p:extLst>
      <p:ext uri="{BB962C8B-B14F-4D97-AF65-F5344CB8AC3E}">
        <p14:creationId xmlns:p14="http://schemas.microsoft.com/office/powerpoint/2010/main" val="3432657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1685131"/>
            <a:ext cx="6062878" cy="461665"/>
          </a:xfrm>
          <a:prstGeom prst="rect">
            <a:avLst/>
          </a:prstGeom>
        </p:spPr>
        <p:txBody>
          <a:bodyPr wrap="none">
            <a:spAutoFit/>
          </a:bodyPr>
          <a:lstStyle/>
          <a:p>
            <a:r>
              <a:rPr lang="zh-CN" altLang="zh-CN" sz="2400" b="1" dirty="0">
                <a:solidFill>
                  <a:srgbClr val="000099"/>
                </a:solidFill>
                <a:latin typeface="华文楷体" pitchFamily="2" charset="-122"/>
                <a:ea typeface="华文楷体" pitchFamily="2" charset="-122"/>
              </a:rPr>
              <a:t>三、中国特色社会主义理论体系的最新成果</a:t>
            </a:r>
            <a:endParaRPr lang="zh-CN" altLang="zh-CN" sz="2400" dirty="0">
              <a:solidFill>
                <a:srgbClr val="000099"/>
              </a:solidFill>
              <a:latin typeface="华文楷体" pitchFamily="2" charset="-122"/>
              <a:ea typeface="华文楷体" pitchFamily="2" charset="-122"/>
            </a:endParaRPr>
          </a:p>
        </p:txBody>
      </p:sp>
      <p:sp>
        <p:nvSpPr>
          <p:cNvPr id="3" name="矩形 2"/>
          <p:cNvSpPr/>
          <p:nvPr/>
        </p:nvSpPr>
        <p:spPr>
          <a:xfrm>
            <a:off x="1658162" y="2420888"/>
            <a:ext cx="5976664" cy="3234219"/>
          </a:xfrm>
          <a:prstGeom prst="rect">
            <a:avLst/>
          </a:prstGeom>
        </p:spPr>
        <p:txBody>
          <a:bodyPr wrap="square">
            <a:spAutoFit/>
          </a:bodyPr>
          <a:lstStyle/>
          <a:p>
            <a:pPr>
              <a:lnSpc>
                <a:spcPts val="3500"/>
              </a:lnSpc>
            </a:pPr>
            <a:r>
              <a:rPr lang="zh-CN" altLang="en-US" sz="2400" b="1" dirty="0">
                <a:solidFill>
                  <a:srgbClr val="000099"/>
                </a:solidFill>
                <a:latin typeface="华文楷体" pitchFamily="2" charset="-122"/>
                <a:ea typeface="华文楷体" pitchFamily="2" charset="-122"/>
              </a:rPr>
              <a:t>习近平总书记系列重要讲话科学回答当代中国面临的一系列重大问题，鲜明提出新形势下党治国理政的一系列重要方略，特别是“四个全面”战略布局，开拓了马克思主义发展新境界，是中国特色社会主义理论体系的最新成果，是指导具有许多新的历史特点的伟大斗争最鲜活的马克思主义。</a:t>
            </a:r>
          </a:p>
        </p:txBody>
      </p:sp>
    </p:spTree>
    <p:extLst>
      <p:ext uri="{BB962C8B-B14F-4D97-AF65-F5344CB8AC3E}">
        <p14:creationId xmlns:p14="http://schemas.microsoft.com/office/powerpoint/2010/main" val="381371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1613991"/>
            <a:ext cx="4022255" cy="461665"/>
          </a:xfrm>
          <a:prstGeom prst="rect">
            <a:avLst/>
          </a:prstGeom>
        </p:spPr>
        <p:txBody>
          <a:bodyPr wrap="none">
            <a:spAutoFit/>
          </a:bodyPr>
          <a:lstStyle/>
          <a:p>
            <a:pPr lvl="0"/>
            <a:r>
              <a:rPr lang="en-US" altLang="zh-CN" sz="2400" b="1" dirty="0" smtClean="0">
                <a:solidFill>
                  <a:srgbClr val="000099"/>
                </a:solidFill>
                <a:latin typeface="华文楷体" pitchFamily="2" charset="-122"/>
                <a:ea typeface="华文楷体" pitchFamily="2" charset="-122"/>
              </a:rPr>
              <a:t>1</a:t>
            </a:r>
            <a:r>
              <a:rPr lang="zh-CN" altLang="en-US" sz="2400" b="1" dirty="0" smtClean="0">
                <a:solidFill>
                  <a:srgbClr val="000099"/>
                </a:solidFill>
                <a:latin typeface="华文楷体" pitchFamily="2" charset="-122"/>
                <a:ea typeface="华文楷体" pitchFamily="2" charset="-122"/>
              </a:rPr>
              <a:t>、</a:t>
            </a:r>
            <a:r>
              <a:rPr lang="zh-CN" altLang="zh-CN" sz="2400" b="1" dirty="0" smtClean="0">
                <a:solidFill>
                  <a:srgbClr val="000099"/>
                </a:solidFill>
                <a:latin typeface="华文楷体" pitchFamily="2" charset="-122"/>
                <a:ea typeface="华文楷体" pitchFamily="2" charset="-122"/>
              </a:rPr>
              <a:t>四</a:t>
            </a:r>
            <a:r>
              <a:rPr lang="zh-CN" altLang="zh-CN" sz="2400" b="1" dirty="0">
                <a:solidFill>
                  <a:srgbClr val="000099"/>
                </a:solidFill>
                <a:latin typeface="华文楷体" pitchFamily="2" charset="-122"/>
                <a:ea typeface="华文楷体" pitchFamily="2" charset="-122"/>
              </a:rPr>
              <a:t>个全面战略布局的提</a:t>
            </a:r>
            <a:r>
              <a:rPr lang="zh-CN" altLang="zh-CN" sz="2400" b="1" dirty="0" smtClean="0">
                <a:solidFill>
                  <a:srgbClr val="000099"/>
                </a:solidFill>
                <a:latin typeface="华文楷体" pitchFamily="2" charset="-122"/>
                <a:ea typeface="华文楷体" pitchFamily="2" charset="-122"/>
              </a:rPr>
              <a:t>出</a:t>
            </a:r>
            <a:endParaRPr lang="zh-CN" altLang="zh-CN" sz="2400" b="1" dirty="0">
              <a:solidFill>
                <a:srgbClr val="000099"/>
              </a:solidFill>
              <a:latin typeface="华文楷体" pitchFamily="2" charset="-122"/>
              <a:ea typeface="华文楷体" pitchFamily="2" charset="-122"/>
            </a:endParaRPr>
          </a:p>
        </p:txBody>
      </p:sp>
      <p:sp>
        <p:nvSpPr>
          <p:cNvPr id="3" name="矩形 2"/>
          <p:cNvSpPr/>
          <p:nvPr/>
        </p:nvSpPr>
        <p:spPr>
          <a:xfrm>
            <a:off x="1547664" y="2413338"/>
            <a:ext cx="6480720" cy="3234219"/>
          </a:xfrm>
          <a:prstGeom prst="rect">
            <a:avLst/>
          </a:prstGeom>
        </p:spPr>
        <p:txBody>
          <a:bodyPr wrap="square">
            <a:spAutoFit/>
          </a:bodyPr>
          <a:lstStyle/>
          <a:p>
            <a:pPr>
              <a:lnSpc>
                <a:spcPts val="3500"/>
              </a:lnSpc>
            </a:pPr>
            <a:r>
              <a:rPr lang="en-US" altLang="zh-CN" sz="2400" b="1" dirty="0">
                <a:solidFill>
                  <a:srgbClr val="000099"/>
                </a:solidFill>
                <a:latin typeface="华文楷体" pitchFamily="2" charset="-122"/>
                <a:ea typeface="华文楷体" pitchFamily="2" charset="-122"/>
              </a:rPr>
              <a:t>2014 </a:t>
            </a:r>
            <a:r>
              <a:rPr lang="zh-CN" altLang="zh-CN" sz="2400" b="1" dirty="0">
                <a:solidFill>
                  <a:srgbClr val="000099"/>
                </a:solidFill>
                <a:latin typeface="华文楷体" pitchFamily="2" charset="-122"/>
                <a:ea typeface="华文楷体" pitchFamily="2" charset="-122"/>
              </a:rPr>
              <a:t>年</a:t>
            </a:r>
            <a:r>
              <a:rPr lang="en-US" altLang="zh-CN" sz="2400" b="1" dirty="0">
                <a:solidFill>
                  <a:srgbClr val="000099"/>
                </a:solidFill>
                <a:latin typeface="华文楷体" pitchFamily="2" charset="-122"/>
                <a:ea typeface="华文楷体" pitchFamily="2" charset="-122"/>
              </a:rPr>
              <a:t>12 </a:t>
            </a:r>
            <a:r>
              <a:rPr lang="zh-CN" altLang="zh-CN" sz="2400" b="1" dirty="0">
                <a:solidFill>
                  <a:srgbClr val="000099"/>
                </a:solidFill>
                <a:latin typeface="华文楷体" pitchFamily="2" charset="-122"/>
                <a:ea typeface="华文楷体" pitchFamily="2" charset="-122"/>
              </a:rPr>
              <a:t>月，习近平总书记在江苏调研时首次提出“ 四个全面”战略布局，随</a:t>
            </a:r>
            <a:r>
              <a:rPr lang="zh-CN" altLang="zh-CN" sz="2400" b="1" dirty="0" smtClean="0">
                <a:solidFill>
                  <a:srgbClr val="000099"/>
                </a:solidFill>
                <a:latin typeface="华文楷体" pitchFamily="2" charset="-122"/>
                <a:ea typeface="华文楷体" pitchFamily="2" charset="-122"/>
              </a:rPr>
              <a:t>后多</a:t>
            </a:r>
            <a:r>
              <a:rPr lang="zh-CN" altLang="zh-CN" sz="2400" b="1" dirty="0">
                <a:solidFill>
                  <a:srgbClr val="000099"/>
                </a:solidFill>
                <a:latin typeface="华文楷体" pitchFamily="2" charset="-122"/>
                <a:ea typeface="华文楷体" pitchFamily="2" charset="-122"/>
              </a:rPr>
              <a:t>次对“ 四个全面”战略布局作了深刻阐发。并指出，“四个全面”是从我国发展现实需要中得出来的，是从我国人民群众的热切期待中得出来的，也是为推动解决我们面临的突出矛盾和问题提出</a:t>
            </a:r>
            <a:r>
              <a:rPr lang="zh-CN" altLang="zh-CN" sz="2400" b="1" dirty="0" smtClean="0">
                <a:solidFill>
                  <a:srgbClr val="000099"/>
                </a:solidFill>
                <a:latin typeface="华文楷体" pitchFamily="2" charset="-122"/>
                <a:ea typeface="华文楷体" pitchFamily="2" charset="-122"/>
              </a:rPr>
              <a:t>来</a:t>
            </a:r>
            <a:r>
              <a:rPr lang="zh-CN" altLang="en-US" sz="2400" b="1" dirty="0" smtClean="0">
                <a:solidFill>
                  <a:srgbClr val="000099"/>
                </a:solidFill>
                <a:latin typeface="华文楷体" pitchFamily="2" charset="-122"/>
                <a:ea typeface="华文楷体" pitchFamily="2" charset="-122"/>
              </a:rPr>
              <a:t>的</a:t>
            </a:r>
            <a:r>
              <a:rPr lang="zh-CN" altLang="zh-CN" sz="2400" b="1" dirty="0" smtClean="0">
                <a:solidFill>
                  <a:srgbClr val="000099"/>
                </a:solidFill>
                <a:latin typeface="华文楷体" pitchFamily="2" charset="-122"/>
                <a:ea typeface="华文楷体" pitchFamily="2" charset="-122"/>
              </a:rPr>
              <a:t>。</a:t>
            </a:r>
            <a:endParaRPr lang="zh-CN" altLang="zh-CN"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3816696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63688" y="3140968"/>
            <a:ext cx="6480720" cy="1384995"/>
          </a:xfrm>
          <a:prstGeom prst="rect">
            <a:avLst/>
          </a:prstGeom>
        </p:spPr>
        <p:txBody>
          <a:bodyPr wrap="square">
            <a:spAutoFit/>
          </a:bodyPr>
          <a:lstStyle/>
          <a:p>
            <a:pPr>
              <a:lnSpc>
                <a:spcPct val="150000"/>
              </a:lnSpc>
            </a:pPr>
            <a:r>
              <a:rPr lang="zh-CN" altLang="zh-CN" sz="2800" b="1" dirty="0" smtClean="0">
                <a:solidFill>
                  <a:srgbClr val="000099"/>
                </a:solidFill>
                <a:latin typeface="华文楷体" pitchFamily="2" charset="-122"/>
                <a:ea typeface="华文楷体" pitchFamily="2" charset="-122"/>
              </a:rPr>
              <a:t>如何</a:t>
            </a:r>
            <a:r>
              <a:rPr lang="zh-CN" altLang="zh-CN" sz="2800" b="1" dirty="0">
                <a:solidFill>
                  <a:srgbClr val="000099"/>
                </a:solidFill>
                <a:latin typeface="华文楷体" pitchFamily="2" charset="-122"/>
                <a:ea typeface="华文楷体" pitchFamily="2" charset="-122"/>
              </a:rPr>
              <a:t>理解“四个全面”的三个现实来源</a:t>
            </a:r>
            <a:r>
              <a:rPr lang="zh-CN" altLang="zh-CN" sz="2800" b="1" dirty="0" smtClean="0">
                <a:solidFill>
                  <a:srgbClr val="000099"/>
                </a:solidFill>
                <a:latin typeface="华文楷体" pitchFamily="2" charset="-122"/>
                <a:ea typeface="华文楷体" pitchFamily="2" charset="-122"/>
              </a:rPr>
              <a:t>？</a:t>
            </a:r>
            <a:r>
              <a:rPr lang="zh-CN" altLang="en-US" sz="2800" b="1" dirty="0" smtClean="0">
                <a:solidFill>
                  <a:srgbClr val="000099"/>
                </a:solidFill>
                <a:latin typeface="华文楷体" pitchFamily="2" charset="-122"/>
                <a:ea typeface="华文楷体" pitchFamily="2" charset="-122"/>
              </a:rPr>
              <a:t>（问题导向）</a:t>
            </a:r>
            <a:endParaRPr lang="zh-CN" altLang="zh-CN" sz="2800" b="1" dirty="0">
              <a:solidFill>
                <a:srgbClr val="000099"/>
              </a:solidFill>
              <a:latin typeface="华文楷体" pitchFamily="2" charset="-122"/>
              <a:ea typeface="华文楷体" pitchFamily="2" charset="-122"/>
            </a:endParaRPr>
          </a:p>
        </p:txBody>
      </p:sp>
      <p:pic>
        <p:nvPicPr>
          <p:cNvPr id="14" name="Picture 6" descr="C:\Users\zhao\AppData\Roaming\360se6\Application\User Data\temp\t01d3a4f9d247084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509120"/>
            <a:ext cx="2127071" cy="111006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19672" y="2204864"/>
            <a:ext cx="1620957" cy="523220"/>
          </a:xfrm>
          <a:prstGeom prst="rect">
            <a:avLst/>
          </a:prstGeom>
        </p:spPr>
        <p:txBody>
          <a:bodyPr wrap="none">
            <a:spAutoFit/>
          </a:bodyPr>
          <a:lstStyle/>
          <a:p>
            <a:r>
              <a:rPr lang="zh-CN" altLang="zh-CN" sz="2800" b="1" dirty="0">
                <a:solidFill>
                  <a:srgbClr val="FF0000"/>
                </a:solidFill>
                <a:latin typeface="华文楷体" pitchFamily="2" charset="-122"/>
                <a:ea typeface="华文楷体" pitchFamily="2" charset="-122"/>
              </a:rPr>
              <a:t>思</a:t>
            </a:r>
            <a:r>
              <a:rPr lang="zh-CN" altLang="zh-CN" sz="2800" b="1" dirty="0" smtClean="0">
                <a:solidFill>
                  <a:srgbClr val="FF0000"/>
                </a:solidFill>
                <a:latin typeface="华文楷体" pitchFamily="2" charset="-122"/>
                <a:ea typeface="华文楷体" pitchFamily="2" charset="-122"/>
              </a:rPr>
              <a:t>考</a:t>
            </a:r>
            <a:r>
              <a:rPr lang="zh-CN" altLang="en-US" sz="2800" b="1" dirty="0">
                <a:solidFill>
                  <a:srgbClr val="FF0000"/>
                </a:solidFill>
                <a:latin typeface="华文楷体" pitchFamily="2" charset="-122"/>
                <a:ea typeface="华文楷体" pitchFamily="2" charset="-122"/>
              </a:rPr>
              <a:t>问题</a:t>
            </a:r>
            <a:endParaRPr lang="zh-CN" altLang="en-US" sz="2800" dirty="0"/>
          </a:p>
        </p:txBody>
      </p:sp>
    </p:spTree>
    <p:extLst>
      <p:ext uri="{BB962C8B-B14F-4D97-AF65-F5344CB8AC3E}">
        <p14:creationId xmlns:p14="http://schemas.microsoft.com/office/powerpoint/2010/main" val="24906822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5656" y="2420888"/>
            <a:ext cx="6768752" cy="1384995"/>
          </a:xfrm>
          <a:prstGeom prst="rect">
            <a:avLst/>
          </a:prstGeom>
        </p:spPr>
        <p:txBody>
          <a:bodyPr wrap="square">
            <a:spAutoFit/>
          </a:bodyPr>
          <a:lstStyle/>
          <a:p>
            <a:pPr>
              <a:lnSpc>
                <a:spcPct val="150000"/>
              </a:lnSpc>
            </a:pPr>
            <a:r>
              <a:rPr lang="zh-CN" altLang="zh-CN" sz="2800" b="1" dirty="0">
                <a:solidFill>
                  <a:srgbClr val="000099"/>
                </a:solidFill>
                <a:latin typeface="华文楷体" pitchFamily="2" charset="-122"/>
                <a:ea typeface="华文楷体" pitchFamily="2" charset="-122"/>
              </a:rPr>
              <a:t>首先，</a:t>
            </a:r>
            <a:r>
              <a:rPr lang="en-US" altLang="zh-CN" sz="2800" b="1" dirty="0">
                <a:solidFill>
                  <a:srgbClr val="000099"/>
                </a:solidFill>
                <a:latin typeface="华文楷体" pitchFamily="2" charset="-122"/>
                <a:ea typeface="华文楷体" pitchFamily="2" charset="-122"/>
              </a:rPr>
              <a:t>“</a:t>
            </a:r>
            <a:r>
              <a:rPr lang="zh-CN" altLang="zh-CN" sz="2800" b="1" dirty="0">
                <a:solidFill>
                  <a:srgbClr val="000099"/>
                </a:solidFill>
                <a:latin typeface="华文楷体" pitchFamily="2" charset="-122"/>
                <a:ea typeface="华文楷体" pitchFamily="2" charset="-122"/>
              </a:rPr>
              <a:t>四个全面</a:t>
            </a:r>
            <a:r>
              <a:rPr lang="en-US" altLang="zh-CN" sz="2800" b="1" dirty="0">
                <a:solidFill>
                  <a:srgbClr val="000099"/>
                </a:solidFill>
                <a:latin typeface="华文楷体" pitchFamily="2" charset="-122"/>
                <a:ea typeface="华文楷体" pitchFamily="2" charset="-122"/>
              </a:rPr>
              <a:t>”</a:t>
            </a:r>
            <a:r>
              <a:rPr lang="zh-CN" altLang="zh-CN" sz="2800" b="1" dirty="0">
                <a:solidFill>
                  <a:srgbClr val="000099"/>
                </a:solidFill>
                <a:latin typeface="华文楷体" pitchFamily="2" charset="-122"/>
                <a:ea typeface="华文楷体" pitchFamily="2" charset="-122"/>
              </a:rPr>
              <a:t>战略布局适应了我国发展的现实需要。</a:t>
            </a:r>
            <a:endParaRPr lang="zh-CN" altLang="en-US" sz="2800" b="1" dirty="0">
              <a:solidFill>
                <a:srgbClr val="000099"/>
              </a:solidFill>
              <a:latin typeface="华文楷体" pitchFamily="2" charset="-122"/>
              <a:ea typeface="华文楷体"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3933056"/>
            <a:ext cx="4149020" cy="2123166"/>
          </a:xfrm>
          <a:prstGeom prst="rect">
            <a:avLst/>
          </a:prstGeom>
        </p:spPr>
      </p:pic>
    </p:spTree>
    <p:extLst>
      <p:ext uri="{BB962C8B-B14F-4D97-AF65-F5344CB8AC3E}">
        <p14:creationId xmlns:p14="http://schemas.microsoft.com/office/powerpoint/2010/main" val="2085156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9672" y="2708920"/>
            <a:ext cx="6480720" cy="2657138"/>
          </a:xfrm>
          <a:prstGeom prst="rect">
            <a:avLst/>
          </a:prstGeom>
        </p:spPr>
        <p:txBody>
          <a:bodyPr wrap="square">
            <a:spAutoFit/>
          </a:bodyPr>
          <a:lstStyle/>
          <a:p>
            <a:pPr>
              <a:lnSpc>
                <a:spcPts val="4000"/>
              </a:lnSpc>
            </a:pPr>
            <a:r>
              <a:rPr lang="zh-CN" altLang="zh-CN" sz="2400" b="1" dirty="0">
                <a:solidFill>
                  <a:srgbClr val="000099"/>
                </a:solidFill>
                <a:latin typeface="华文楷体" pitchFamily="2" charset="-122"/>
                <a:ea typeface="华文楷体" pitchFamily="2" charset="-122"/>
              </a:rPr>
              <a:t>我国仍处于并将长期处于社会主义初级阶段的基本国情没有变，人民日益增长的物质文化需要同落后的社会生产之间的矛盾这一社会主要矛盾没有变，我国是世界最大发展中国家的国际地位没有变。</a:t>
            </a:r>
            <a:endParaRPr lang="zh-CN" altLang="en-US" sz="2400" b="1" dirty="0">
              <a:latin typeface="华文楷体" panose="02010600040101010101" pitchFamily="2" charset="-122"/>
              <a:ea typeface="华文楷体" panose="02010600040101010101" pitchFamily="2" charset="-122"/>
            </a:endParaRPr>
          </a:p>
        </p:txBody>
      </p:sp>
      <p:sp>
        <p:nvSpPr>
          <p:cNvPr id="3" name="矩形 2"/>
          <p:cNvSpPr/>
          <p:nvPr/>
        </p:nvSpPr>
        <p:spPr>
          <a:xfrm>
            <a:off x="3203848" y="1988840"/>
            <a:ext cx="2339102" cy="461665"/>
          </a:xfrm>
          <a:prstGeom prst="rect">
            <a:avLst/>
          </a:prstGeom>
        </p:spPr>
        <p:txBody>
          <a:bodyPr wrap="none">
            <a:spAutoFit/>
          </a:bodyPr>
          <a:lstStyle/>
          <a:p>
            <a:r>
              <a:rPr lang="zh-CN" altLang="zh-CN" sz="2400" b="1" dirty="0">
                <a:solidFill>
                  <a:srgbClr val="FF0000"/>
                </a:solidFill>
                <a:latin typeface="华文细黑" panose="02010600040101010101" pitchFamily="2" charset="-122"/>
                <a:ea typeface="华文细黑" panose="02010600040101010101" pitchFamily="2" charset="-122"/>
              </a:rPr>
              <a:t>“三个没有变”</a:t>
            </a:r>
            <a:endParaRPr lang="zh-CN" altLang="zh-CN"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63592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3848" y="2060848"/>
            <a:ext cx="2659702" cy="461665"/>
          </a:xfrm>
          <a:prstGeom prst="rect">
            <a:avLst/>
          </a:prstGeom>
        </p:spPr>
        <p:txBody>
          <a:bodyPr wrap="none">
            <a:spAutoFit/>
          </a:bodyPr>
          <a:lstStyle/>
          <a:p>
            <a:r>
              <a:rPr lang="zh-CN" altLang="zh-CN" sz="2400" b="1" dirty="0">
                <a:solidFill>
                  <a:srgbClr val="FF0000"/>
                </a:solidFill>
                <a:latin typeface="华文细黑" panose="02010600040101010101" pitchFamily="2" charset="-122"/>
                <a:ea typeface="华文细黑" panose="02010600040101010101" pitchFamily="2" charset="-122"/>
              </a:rPr>
              <a:t>“三个前所未有”</a:t>
            </a:r>
          </a:p>
        </p:txBody>
      </p:sp>
      <p:sp>
        <p:nvSpPr>
          <p:cNvPr id="3" name="矩形 2"/>
          <p:cNvSpPr/>
          <p:nvPr/>
        </p:nvSpPr>
        <p:spPr>
          <a:xfrm>
            <a:off x="1475656" y="2708920"/>
            <a:ext cx="6552728" cy="2492798"/>
          </a:xfrm>
          <a:prstGeom prst="rect">
            <a:avLst/>
          </a:prstGeom>
        </p:spPr>
        <p:txBody>
          <a:bodyPr wrap="square">
            <a:spAutoFit/>
          </a:bodyPr>
          <a:lstStyle/>
          <a:p>
            <a:pPr>
              <a:lnSpc>
                <a:spcPts val="3800"/>
              </a:lnSpc>
            </a:pPr>
            <a:r>
              <a:rPr lang="en-US" altLang="zh-CN" sz="2400" b="1" dirty="0">
                <a:solidFill>
                  <a:srgbClr val="000099"/>
                </a:solidFill>
                <a:latin typeface="华文楷体" pitchFamily="2" charset="-122"/>
                <a:ea typeface="华文楷体" pitchFamily="2" charset="-122"/>
              </a:rPr>
              <a:t>2014</a:t>
            </a:r>
            <a:r>
              <a:rPr lang="zh-CN" altLang="zh-CN" sz="2400" b="1" dirty="0">
                <a:solidFill>
                  <a:srgbClr val="000099"/>
                </a:solidFill>
                <a:latin typeface="华文楷体" pitchFamily="2" charset="-122"/>
                <a:ea typeface="华文楷体" pitchFamily="2" charset="-122"/>
              </a:rPr>
              <a:t>年</a:t>
            </a:r>
            <a:r>
              <a:rPr lang="en-US" altLang="zh-CN" sz="2400" b="1" dirty="0">
                <a:solidFill>
                  <a:srgbClr val="000099"/>
                </a:solidFill>
                <a:latin typeface="华文楷体" pitchFamily="2" charset="-122"/>
                <a:ea typeface="华文楷体" pitchFamily="2" charset="-122"/>
              </a:rPr>
              <a:t>10</a:t>
            </a:r>
            <a:r>
              <a:rPr lang="zh-CN" altLang="zh-CN" sz="2400" b="1" dirty="0">
                <a:solidFill>
                  <a:srgbClr val="000099"/>
                </a:solidFill>
                <a:latin typeface="华文楷体" pitchFamily="2" charset="-122"/>
                <a:ea typeface="华文楷体" pitchFamily="2" charset="-122"/>
              </a:rPr>
              <a:t>月，习近平在古田会议召开前不久，曾深刻地指出，我们前所未有地靠近世界舞台中心，前所未有地接近实现中华民族伟大复兴的目标，前所未有地具有实现这个目标的能力和信心。</a:t>
            </a:r>
            <a:endParaRPr lang="zh-CN" altLang="en-US"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209810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7732" y="1467882"/>
            <a:ext cx="7445424" cy="553998"/>
          </a:xfrm>
          <a:prstGeom prst="rect">
            <a:avLst/>
          </a:prstGeom>
        </p:spPr>
        <p:txBody>
          <a:bodyPr wrap="square">
            <a:spAutoFit/>
          </a:bodyPr>
          <a:lstStyle/>
          <a:p>
            <a:pPr>
              <a:lnSpc>
                <a:spcPct val="125000"/>
              </a:lnSpc>
              <a:buFontTx/>
              <a:buNone/>
            </a:pPr>
            <a:r>
              <a:rPr lang="zh-CN" altLang="en-US" sz="2400" b="1" dirty="0">
                <a:solidFill>
                  <a:srgbClr val="000099"/>
                </a:solidFill>
                <a:latin typeface="华文楷体" pitchFamily="2" charset="-122"/>
                <a:ea typeface="华文楷体" pitchFamily="2" charset="-122"/>
              </a:rPr>
              <a:t>（一）中国特色社会主义理论体系形成和发展的条件</a:t>
            </a:r>
          </a:p>
        </p:txBody>
      </p:sp>
      <p:sp>
        <p:nvSpPr>
          <p:cNvPr id="3" name="矩形 2"/>
          <p:cNvSpPr/>
          <p:nvPr/>
        </p:nvSpPr>
        <p:spPr>
          <a:xfrm>
            <a:off x="1390204" y="2348880"/>
            <a:ext cx="6869360" cy="2758897"/>
          </a:xfrm>
          <a:prstGeom prst="rect">
            <a:avLst/>
          </a:prstGeom>
        </p:spPr>
        <p:txBody>
          <a:bodyPr wrap="square">
            <a:spAutoFit/>
          </a:bodyPr>
          <a:lstStyle/>
          <a:p>
            <a:pPr>
              <a:lnSpc>
                <a:spcPts val="3500"/>
              </a:lnSpc>
            </a:pPr>
            <a:r>
              <a:rPr lang="zh-CN" altLang="zh-CN" sz="2400" b="1" dirty="0">
                <a:solidFill>
                  <a:srgbClr val="000099"/>
                </a:solidFill>
                <a:latin typeface="华文楷体" pitchFamily="2" charset="-122"/>
                <a:ea typeface="华文楷体" pitchFamily="2" charset="-122"/>
              </a:rPr>
              <a:t>中国特色社会主义理论体系，是在和平与发展成为时代主题的历史条件下，在我国改革开放和现代化建设的伟大实践中，在总结我国社会主义建设正反两方面历史经验和改革开放以来新鲜经验，并汲取其他社会主义国家兴衰成败历史经验的基础上，逐步形成和发展起来的。 </a:t>
            </a:r>
          </a:p>
        </p:txBody>
      </p:sp>
    </p:spTree>
    <p:extLst>
      <p:ext uri="{BB962C8B-B14F-4D97-AF65-F5344CB8AC3E}">
        <p14:creationId xmlns:p14="http://schemas.microsoft.com/office/powerpoint/2010/main" val="3918315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13952" y="1772816"/>
            <a:ext cx="2659702" cy="461665"/>
          </a:xfrm>
          <a:prstGeom prst="rect">
            <a:avLst/>
          </a:prstGeom>
        </p:spPr>
        <p:txBody>
          <a:bodyPr wrap="none">
            <a:spAutoFit/>
          </a:bodyPr>
          <a:lstStyle/>
          <a:p>
            <a:r>
              <a:rPr lang="zh-CN" altLang="zh-CN" sz="2400" b="1" dirty="0">
                <a:solidFill>
                  <a:srgbClr val="FF0000"/>
                </a:solidFill>
                <a:latin typeface="华文细黑" panose="02010600040101010101" pitchFamily="2" charset="-122"/>
                <a:ea typeface="华文细黑" panose="02010600040101010101" pitchFamily="2" charset="-122"/>
              </a:rPr>
              <a:t>“三期叠加”时期</a:t>
            </a:r>
          </a:p>
        </p:txBody>
      </p:sp>
      <p:sp>
        <p:nvSpPr>
          <p:cNvPr id="3" name="矩形 2"/>
          <p:cNvSpPr/>
          <p:nvPr/>
        </p:nvSpPr>
        <p:spPr>
          <a:xfrm>
            <a:off x="1331640" y="2428900"/>
            <a:ext cx="3878128" cy="3656578"/>
          </a:xfrm>
          <a:prstGeom prst="rect">
            <a:avLst/>
          </a:prstGeom>
        </p:spPr>
        <p:txBody>
          <a:bodyPr wrap="square">
            <a:spAutoFit/>
          </a:bodyPr>
          <a:lstStyle/>
          <a:p>
            <a:pPr>
              <a:lnSpc>
                <a:spcPts val="3500"/>
              </a:lnSpc>
            </a:pPr>
            <a:r>
              <a:rPr lang="zh-CN" altLang="zh-CN" sz="2400" b="1" dirty="0">
                <a:solidFill>
                  <a:srgbClr val="000099"/>
                </a:solidFill>
                <a:latin typeface="华文楷体" pitchFamily="2" charset="-122"/>
                <a:ea typeface="华文楷体" pitchFamily="2" charset="-122"/>
              </a:rPr>
              <a:t>十八大以来，党中央准确把握经济发展大局，作出了我国经济社会发展基本面长期趋好，但正处在从高速到中高速的增长速度换挡期、结构调整阵痛期、前期刺激政策消化期“三期叠加”阶段的重要判断。</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2636911"/>
            <a:ext cx="2371832" cy="3348469"/>
          </a:xfrm>
          <a:prstGeom prst="rect">
            <a:avLst/>
          </a:prstGeom>
        </p:spPr>
      </p:pic>
    </p:spTree>
    <p:extLst>
      <p:ext uri="{BB962C8B-B14F-4D97-AF65-F5344CB8AC3E}">
        <p14:creationId xmlns:p14="http://schemas.microsoft.com/office/powerpoint/2010/main" val="3157774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71800" y="2060848"/>
            <a:ext cx="2646878" cy="461665"/>
          </a:xfrm>
          <a:prstGeom prst="rect">
            <a:avLst/>
          </a:prstGeom>
        </p:spPr>
        <p:txBody>
          <a:bodyPr wrap="none">
            <a:spAutoFit/>
          </a:bodyPr>
          <a:lstStyle/>
          <a:p>
            <a:r>
              <a:rPr lang="zh-CN" altLang="en-US" sz="2400" b="1" dirty="0" smtClean="0">
                <a:solidFill>
                  <a:srgbClr val="FF0000"/>
                </a:solidFill>
                <a:latin typeface="华文细黑" panose="02010600040101010101" pitchFamily="2" charset="-122"/>
                <a:ea typeface="华文细黑" panose="02010600040101010101" pitchFamily="2" charset="-122"/>
              </a:rPr>
              <a:t>“</a:t>
            </a:r>
            <a:r>
              <a:rPr lang="zh-CN" altLang="zh-CN" sz="2400" b="1" dirty="0" smtClean="0">
                <a:solidFill>
                  <a:srgbClr val="FF0000"/>
                </a:solidFill>
                <a:latin typeface="华文细黑" panose="02010600040101010101" pitchFamily="2" charset="-122"/>
                <a:ea typeface="华文细黑" panose="02010600040101010101" pitchFamily="2" charset="-122"/>
              </a:rPr>
              <a:t>五</a:t>
            </a:r>
            <a:r>
              <a:rPr lang="zh-CN" altLang="zh-CN" sz="2400" b="1" dirty="0">
                <a:solidFill>
                  <a:srgbClr val="FF0000"/>
                </a:solidFill>
                <a:latin typeface="华文细黑" panose="02010600040101010101" pitchFamily="2" charset="-122"/>
                <a:ea typeface="华文细黑" panose="02010600040101010101" pitchFamily="2" charset="-122"/>
              </a:rPr>
              <a:t>个不会改变”</a:t>
            </a:r>
          </a:p>
        </p:txBody>
      </p:sp>
      <p:sp>
        <p:nvSpPr>
          <p:cNvPr id="3" name="矩形 2"/>
          <p:cNvSpPr/>
          <p:nvPr/>
        </p:nvSpPr>
        <p:spPr>
          <a:xfrm>
            <a:off x="1619672" y="2852936"/>
            <a:ext cx="6408712" cy="2255554"/>
          </a:xfrm>
          <a:prstGeom prst="rect">
            <a:avLst/>
          </a:prstGeom>
        </p:spPr>
        <p:txBody>
          <a:bodyPr wrap="square">
            <a:spAutoFit/>
          </a:bodyPr>
          <a:lstStyle/>
          <a:p>
            <a:pPr>
              <a:lnSpc>
                <a:spcPct val="150000"/>
              </a:lnSpc>
            </a:pPr>
            <a:r>
              <a:rPr lang="zh-CN" altLang="zh-CN" sz="2400" b="1" dirty="0" smtClean="0">
                <a:solidFill>
                  <a:srgbClr val="000099"/>
                </a:solidFill>
                <a:latin typeface="华文楷体" pitchFamily="2" charset="-122"/>
                <a:ea typeface="华文楷体" pitchFamily="2" charset="-122"/>
              </a:rPr>
              <a:t>世界</a:t>
            </a:r>
            <a:r>
              <a:rPr lang="zh-CN" altLang="zh-CN" sz="2400" b="1" dirty="0">
                <a:solidFill>
                  <a:srgbClr val="000099"/>
                </a:solidFill>
                <a:latin typeface="华文楷体" pitchFamily="2" charset="-122"/>
                <a:ea typeface="华文楷体" pitchFamily="2" charset="-122"/>
              </a:rPr>
              <a:t>多极化向前推进的态势不会</a:t>
            </a:r>
            <a:r>
              <a:rPr lang="zh-CN" altLang="zh-CN" sz="2400" b="1" dirty="0" smtClean="0">
                <a:solidFill>
                  <a:srgbClr val="000099"/>
                </a:solidFill>
                <a:latin typeface="华文楷体" pitchFamily="2" charset="-122"/>
                <a:ea typeface="华文楷体" pitchFamily="2" charset="-122"/>
              </a:rPr>
              <a:t>改变</a:t>
            </a:r>
            <a:r>
              <a:rPr lang="zh-CN" altLang="en-US" sz="2400" b="1" dirty="0">
                <a:solidFill>
                  <a:srgbClr val="000099"/>
                </a:solidFill>
                <a:latin typeface="华文楷体" pitchFamily="2" charset="-122"/>
                <a:ea typeface="华文楷体" pitchFamily="2" charset="-122"/>
              </a:rPr>
              <a:t>，</a:t>
            </a:r>
            <a:r>
              <a:rPr lang="zh-CN" altLang="zh-CN" sz="2400" b="1" dirty="0" smtClean="0">
                <a:solidFill>
                  <a:srgbClr val="000099"/>
                </a:solidFill>
                <a:latin typeface="华文楷体" pitchFamily="2" charset="-122"/>
                <a:ea typeface="华文楷体" pitchFamily="2" charset="-122"/>
              </a:rPr>
              <a:t>经济</a:t>
            </a:r>
            <a:r>
              <a:rPr lang="zh-CN" altLang="zh-CN" sz="2400" b="1" dirty="0">
                <a:solidFill>
                  <a:srgbClr val="000099"/>
                </a:solidFill>
                <a:latin typeface="华文楷体" pitchFamily="2" charset="-122"/>
                <a:ea typeface="华文楷体" pitchFamily="2" charset="-122"/>
              </a:rPr>
              <a:t>全球化进程不会</a:t>
            </a:r>
            <a:r>
              <a:rPr lang="zh-CN" altLang="zh-CN" sz="2400" b="1" dirty="0" smtClean="0">
                <a:solidFill>
                  <a:srgbClr val="000099"/>
                </a:solidFill>
                <a:latin typeface="华文楷体" pitchFamily="2" charset="-122"/>
                <a:ea typeface="华文楷体" pitchFamily="2" charset="-122"/>
              </a:rPr>
              <a:t>改变</a:t>
            </a:r>
            <a:r>
              <a:rPr lang="zh-CN" altLang="en-US" sz="2400" b="1" dirty="0" smtClean="0">
                <a:solidFill>
                  <a:srgbClr val="000099"/>
                </a:solidFill>
                <a:latin typeface="华文楷体" pitchFamily="2" charset="-122"/>
                <a:ea typeface="华文楷体" pitchFamily="2" charset="-122"/>
              </a:rPr>
              <a:t>，</a:t>
            </a:r>
            <a:r>
              <a:rPr lang="zh-CN" altLang="zh-CN" sz="2400" b="1" dirty="0" smtClean="0">
                <a:solidFill>
                  <a:srgbClr val="000099"/>
                </a:solidFill>
                <a:latin typeface="华文楷体" pitchFamily="2" charset="-122"/>
                <a:ea typeface="华文楷体" pitchFamily="2" charset="-122"/>
              </a:rPr>
              <a:t>和平</a:t>
            </a:r>
            <a:r>
              <a:rPr lang="zh-CN" altLang="zh-CN" sz="2400" b="1" dirty="0">
                <a:solidFill>
                  <a:srgbClr val="000099"/>
                </a:solidFill>
                <a:latin typeface="华文楷体" pitchFamily="2" charset="-122"/>
                <a:ea typeface="华文楷体" pitchFamily="2" charset="-122"/>
              </a:rPr>
              <a:t>与发展的时代主题不会</a:t>
            </a:r>
            <a:r>
              <a:rPr lang="zh-CN" altLang="zh-CN" sz="2400" b="1" dirty="0" smtClean="0">
                <a:solidFill>
                  <a:srgbClr val="000099"/>
                </a:solidFill>
                <a:latin typeface="华文楷体" pitchFamily="2" charset="-122"/>
                <a:ea typeface="华文楷体" pitchFamily="2" charset="-122"/>
              </a:rPr>
              <a:t>改变</a:t>
            </a:r>
            <a:r>
              <a:rPr lang="zh-CN" altLang="en-US" sz="2400" b="1" dirty="0" smtClean="0">
                <a:solidFill>
                  <a:srgbClr val="000099"/>
                </a:solidFill>
                <a:latin typeface="华文楷体" pitchFamily="2" charset="-122"/>
                <a:ea typeface="华文楷体" pitchFamily="2" charset="-122"/>
              </a:rPr>
              <a:t>，</a:t>
            </a:r>
            <a:r>
              <a:rPr lang="zh-CN" altLang="zh-CN" sz="2400" b="1" dirty="0" smtClean="0">
                <a:solidFill>
                  <a:srgbClr val="000099"/>
                </a:solidFill>
                <a:latin typeface="华文楷体" pitchFamily="2" charset="-122"/>
                <a:ea typeface="华文楷体" pitchFamily="2" charset="-122"/>
              </a:rPr>
              <a:t>国际</a:t>
            </a:r>
            <a:r>
              <a:rPr lang="zh-CN" altLang="zh-CN" sz="2400" b="1" dirty="0">
                <a:solidFill>
                  <a:srgbClr val="000099"/>
                </a:solidFill>
                <a:latin typeface="华文楷体" pitchFamily="2" charset="-122"/>
                <a:ea typeface="华文楷体" pitchFamily="2" charset="-122"/>
              </a:rPr>
              <a:t>体系变革方向不会</a:t>
            </a:r>
            <a:r>
              <a:rPr lang="zh-CN" altLang="zh-CN" sz="2400" b="1" dirty="0" smtClean="0">
                <a:solidFill>
                  <a:srgbClr val="000099"/>
                </a:solidFill>
                <a:latin typeface="华文楷体" pitchFamily="2" charset="-122"/>
                <a:ea typeface="华文楷体" pitchFamily="2" charset="-122"/>
              </a:rPr>
              <a:t>改变</a:t>
            </a:r>
            <a:r>
              <a:rPr lang="zh-CN" altLang="en-US" sz="2400" b="1" dirty="0" smtClean="0">
                <a:solidFill>
                  <a:srgbClr val="000099"/>
                </a:solidFill>
                <a:latin typeface="华文楷体" pitchFamily="2" charset="-122"/>
                <a:ea typeface="华文楷体" pitchFamily="2" charset="-122"/>
              </a:rPr>
              <a:t>，</a:t>
            </a:r>
            <a:r>
              <a:rPr lang="zh-CN" altLang="zh-CN" sz="2400" b="1" dirty="0" smtClean="0">
                <a:solidFill>
                  <a:srgbClr val="000099"/>
                </a:solidFill>
                <a:latin typeface="华文楷体" pitchFamily="2" charset="-122"/>
                <a:ea typeface="华文楷体" pitchFamily="2" charset="-122"/>
              </a:rPr>
              <a:t>亚太地区</a:t>
            </a:r>
            <a:r>
              <a:rPr lang="zh-CN" altLang="zh-CN" sz="2400" b="1" dirty="0">
                <a:solidFill>
                  <a:srgbClr val="000099"/>
                </a:solidFill>
                <a:latin typeface="华文楷体" pitchFamily="2" charset="-122"/>
                <a:ea typeface="华文楷体" pitchFamily="2" charset="-122"/>
              </a:rPr>
              <a:t>总体繁荣稳定的态势不会改变</a:t>
            </a:r>
            <a:r>
              <a:rPr lang="zh-CN" altLang="zh-CN" sz="2400" b="1" dirty="0" smtClean="0">
                <a:solidFill>
                  <a:srgbClr val="000099"/>
                </a:solidFill>
                <a:latin typeface="华文楷体" pitchFamily="2" charset="-122"/>
                <a:ea typeface="华文楷体" pitchFamily="2" charset="-122"/>
              </a:rPr>
              <a:t>。</a:t>
            </a:r>
            <a:endParaRPr lang="zh-CN" altLang="zh-CN"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3621052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2420888"/>
            <a:ext cx="5976664" cy="2255554"/>
          </a:xfrm>
          <a:prstGeom prst="rect">
            <a:avLst/>
          </a:prstGeom>
        </p:spPr>
        <p:txBody>
          <a:bodyPr wrap="square">
            <a:spAutoFit/>
          </a:bodyPr>
          <a:lstStyle/>
          <a:p>
            <a:pPr>
              <a:lnSpc>
                <a:spcPct val="150000"/>
              </a:lnSpc>
            </a:pPr>
            <a:r>
              <a:rPr lang="zh-CN" altLang="zh-CN" sz="2400" b="1" dirty="0">
                <a:solidFill>
                  <a:srgbClr val="000099"/>
                </a:solidFill>
                <a:latin typeface="华文楷体" pitchFamily="2" charset="-122"/>
                <a:ea typeface="华文楷体" pitchFamily="2" charset="-122"/>
              </a:rPr>
              <a:t>其次，顺应了人民群众的愿望期盼</a:t>
            </a:r>
            <a:r>
              <a:rPr lang="zh-CN" altLang="zh-CN" sz="2400" b="1" dirty="0" smtClean="0">
                <a:solidFill>
                  <a:srgbClr val="000099"/>
                </a:solidFill>
                <a:latin typeface="华文楷体" pitchFamily="2" charset="-122"/>
                <a:ea typeface="华文楷体" pitchFamily="2" charset="-122"/>
              </a:rPr>
              <a:t>。</a:t>
            </a:r>
            <a:r>
              <a:rPr lang="en-US" altLang="zh-CN" sz="2400" b="1" dirty="0">
                <a:solidFill>
                  <a:srgbClr val="000099"/>
                </a:solidFill>
                <a:latin typeface="华文楷体" pitchFamily="2" charset="-122"/>
                <a:ea typeface="华文楷体" pitchFamily="2" charset="-122"/>
              </a:rPr>
              <a:t>2012</a:t>
            </a:r>
            <a:r>
              <a:rPr lang="zh-CN" altLang="zh-CN" sz="2400" b="1" dirty="0">
                <a:solidFill>
                  <a:srgbClr val="000099"/>
                </a:solidFill>
                <a:latin typeface="华文楷体" pitchFamily="2" charset="-122"/>
                <a:ea typeface="华文楷体" pitchFamily="2" charset="-122"/>
              </a:rPr>
              <a:t>年，习近平在新一届中共中央政治局常委与中外记者见面会上曾明确指出，</a:t>
            </a:r>
            <a:r>
              <a:rPr lang="en-US" altLang="zh-CN" sz="2400" b="1" dirty="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人民对美好生活的向往就是我们的奋斗目标。</a:t>
            </a:r>
            <a:r>
              <a:rPr lang="en-US" altLang="zh-CN" sz="2400" b="1" dirty="0">
                <a:solidFill>
                  <a:srgbClr val="000099"/>
                </a:solidFill>
                <a:latin typeface="华文楷体" pitchFamily="2" charset="-122"/>
                <a:ea typeface="华文楷体" pitchFamily="2" charset="-122"/>
              </a:rPr>
              <a:t>”</a:t>
            </a:r>
            <a:endParaRPr lang="zh-CN" altLang="en-US"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3774895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2060848"/>
            <a:ext cx="6408712" cy="2862322"/>
          </a:xfrm>
          <a:prstGeom prst="rect">
            <a:avLst/>
          </a:prstGeom>
        </p:spPr>
        <p:txBody>
          <a:bodyPr wrap="square">
            <a:spAutoFit/>
          </a:bodyPr>
          <a:lstStyle/>
          <a:p>
            <a:pPr>
              <a:lnSpc>
                <a:spcPct val="150000"/>
              </a:lnSpc>
            </a:pPr>
            <a:r>
              <a:rPr lang="zh-CN" altLang="zh-CN" sz="2400" b="1" dirty="0">
                <a:solidFill>
                  <a:srgbClr val="000099"/>
                </a:solidFill>
                <a:latin typeface="华文楷体" pitchFamily="2" charset="-122"/>
                <a:ea typeface="华文楷体" pitchFamily="2" charset="-122"/>
              </a:rPr>
              <a:t>最后，是为解决当前面临的突出矛盾和问题提出来的</a:t>
            </a:r>
            <a:r>
              <a:rPr lang="zh-CN" altLang="zh-CN" sz="2400" b="1" dirty="0" smtClean="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当前，全面建成小康社会进入决定性阶段，我国改</a:t>
            </a:r>
            <a:r>
              <a:rPr lang="zh-CN" altLang="zh-CN" sz="2400" b="1" dirty="0" smtClean="0">
                <a:solidFill>
                  <a:srgbClr val="000099"/>
                </a:solidFill>
                <a:latin typeface="华文楷体" pitchFamily="2" charset="-122"/>
                <a:ea typeface="华文楷体" pitchFamily="2" charset="-122"/>
              </a:rPr>
              <a:t>革进</a:t>
            </a:r>
            <a:r>
              <a:rPr lang="zh-CN" altLang="zh-CN" sz="2400" b="1" dirty="0">
                <a:solidFill>
                  <a:srgbClr val="000099"/>
                </a:solidFill>
                <a:latin typeface="华文楷体" pitchFamily="2" charset="-122"/>
                <a:ea typeface="华文楷体" pitchFamily="2" charset="-122"/>
              </a:rPr>
              <a:t>入攻坚期和深水区，发展中不平衡、不协调、不可持续问题依然突出，现代化建设面临的诸多新情况、新问题不断涌现。</a:t>
            </a:r>
            <a:endParaRPr lang="zh-CN" altLang="en-US"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1870481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65156" y="3284984"/>
            <a:ext cx="6678860" cy="1701556"/>
          </a:xfrm>
          <a:prstGeom prst="rect">
            <a:avLst/>
          </a:prstGeom>
        </p:spPr>
        <p:txBody>
          <a:bodyPr wrap="square">
            <a:spAutoFit/>
          </a:bodyPr>
          <a:lstStyle/>
          <a:p>
            <a:pPr>
              <a:lnSpc>
                <a:spcPct val="150000"/>
              </a:lnSpc>
            </a:pPr>
            <a:r>
              <a:rPr lang="zh-CN" altLang="en-US" sz="2400" b="1" dirty="0">
                <a:solidFill>
                  <a:srgbClr val="FF0000"/>
                </a:solidFill>
                <a:latin typeface="华文楷体" pitchFamily="2" charset="-122"/>
                <a:ea typeface="华文楷体" pitchFamily="2" charset="-122"/>
              </a:rPr>
              <a:t>思</a:t>
            </a:r>
            <a:r>
              <a:rPr lang="zh-CN" altLang="en-US" sz="2400" b="1" dirty="0" smtClean="0">
                <a:solidFill>
                  <a:srgbClr val="FF0000"/>
                </a:solidFill>
                <a:latin typeface="华文楷体" pitchFamily="2" charset="-122"/>
                <a:ea typeface="华文楷体" pitchFamily="2" charset="-122"/>
              </a:rPr>
              <a:t>考</a:t>
            </a:r>
            <a:r>
              <a:rPr lang="zh-CN" altLang="zh-CN" sz="2400" b="1" dirty="0" smtClean="0">
                <a:solidFill>
                  <a:srgbClr val="FF0000"/>
                </a:solidFill>
                <a:latin typeface="华文楷体" pitchFamily="2" charset="-122"/>
                <a:ea typeface="华文楷体" pitchFamily="2" charset="-122"/>
              </a:rPr>
              <a:t>：</a:t>
            </a:r>
            <a:r>
              <a:rPr lang="zh-CN" altLang="en-US" sz="2400" b="1" dirty="0" smtClean="0">
                <a:solidFill>
                  <a:srgbClr val="000099"/>
                </a:solidFill>
                <a:latin typeface="华文楷体" panose="02010600040101010101" pitchFamily="2" charset="-122"/>
                <a:ea typeface="华文楷体" panose="02010600040101010101" pitchFamily="2" charset="-122"/>
              </a:rPr>
              <a:t>“</a:t>
            </a:r>
            <a:r>
              <a:rPr lang="zh-CN" altLang="en-US" sz="2400" b="1" dirty="0">
                <a:solidFill>
                  <a:srgbClr val="000099"/>
                </a:solidFill>
                <a:latin typeface="华文楷体" panose="02010600040101010101" pitchFamily="2" charset="-122"/>
                <a:ea typeface="华文楷体" panose="02010600040101010101" pitchFamily="2" charset="-122"/>
              </a:rPr>
              <a:t>四个全面</a:t>
            </a:r>
            <a:r>
              <a:rPr lang="zh-CN" altLang="en-US" sz="2400" b="1" dirty="0" smtClean="0">
                <a:solidFill>
                  <a:srgbClr val="000099"/>
                </a:solidFill>
                <a:latin typeface="华文楷体" panose="02010600040101010101" pitchFamily="2" charset="-122"/>
                <a:ea typeface="华文楷体" panose="02010600040101010101" pitchFamily="2" charset="-122"/>
              </a:rPr>
              <a:t>”</a:t>
            </a:r>
            <a:r>
              <a:rPr lang="zh-CN" altLang="zh-CN" sz="2400" b="1" dirty="0">
                <a:solidFill>
                  <a:srgbClr val="000099"/>
                </a:solidFill>
                <a:latin typeface="华文楷体" pitchFamily="2" charset="-122"/>
                <a:ea typeface="华文楷体" pitchFamily="2" charset="-122"/>
              </a:rPr>
              <a:t>战略布局</a:t>
            </a:r>
            <a:r>
              <a:rPr lang="zh-CN" altLang="en-US" sz="2400" b="1" dirty="0" smtClean="0">
                <a:solidFill>
                  <a:srgbClr val="000099"/>
                </a:solidFill>
                <a:latin typeface="华文楷体" panose="02010600040101010101" pitchFamily="2" charset="-122"/>
                <a:ea typeface="华文楷体" panose="02010600040101010101" pitchFamily="2" charset="-122"/>
              </a:rPr>
              <a:t>的</a:t>
            </a:r>
            <a:r>
              <a:rPr lang="zh-CN" altLang="en-US" sz="2400" b="1" dirty="0">
                <a:solidFill>
                  <a:srgbClr val="000099"/>
                </a:solidFill>
                <a:latin typeface="华文楷体" panose="02010600040101010101" pitchFamily="2" charset="-122"/>
                <a:ea typeface="华文楷体" panose="02010600040101010101" pitchFamily="2" charset="-122"/>
              </a:rPr>
              <a:t>丰富内涵是什么？</a:t>
            </a:r>
            <a:r>
              <a:rPr lang="zh-CN" altLang="zh-CN" sz="2400" b="1" dirty="0" smtClean="0">
                <a:solidFill>
                  <a:srgbClr val="000099"/>
                </a:solidFill>
                <a:latin typeface="华文楷体" pitchFamily="2" charset="-122"/>
                <a:ea typeface="华文楷体" pitchFamily="2" charset="-122"/>
              </a:rPr>
              <a:t>如何</a:t>
            </a:r>
            <a:r>
              <a:rPr lang="zh-CN" altLang="zh-CN" sz="2400" b="1" dirty="0">
                <a:solidFill>
                  <a:srgbClr val="000099"/>
                </a:solidFill>
                <a:latin typeface="华文楷体" pitchFamily="2" charset="-122"/>
                <a:ea typeface="华文楷体" pitchFamily="2" charset="-122"/>
              </a:rPr>
              <a:t>正确认识和把</a:t>
            </a:r>
            <a:r>
              <a:rPr lang="zh-CN" altLang="zh-CN" sz="2400" b="1" dirty="0" smtClean="0">
                <a:solidFill>
                  <a:srgbClr val="000099"/>
                </a:solidFill>
                <a:latin typeface="华文楷体" pitchFamily="2" charset="-122"/>
                <a:ea typeface="华文楷体" pitchFamily="2" charset="-122"/>
              </a:rPr>
              <a:t>握</a:t>
            </a:r>
            <a:r>
              <a:rPr lang="zh-CN" altLang="en-US" sz="2400" b="1" dirty="0" smtClean="0">
                <a:solidFill>
                  <a:srgbClr val="000099"/>
                </a:solidFill>
                <a:latin typeface="华文楷体" pitchFamily="2" charset="-122"/>
                <a:ea typeface="华文楷体" pitchFamily="2" charset="-122"/>
              </a:rPr>
              <a:t>其</a:t>
            </a:r>
            <a:r>
              <a:rPr lang="zh-CN" altLang="zh-CN" sz="2400" b="1" dirty="0" smtClean="0">
                <a:solidFill>
                  <a:srgbClr val="000099"/>
                </a:solidFill>
                <a:latin typeface="华文楷体" pitchFamily="2" charset="-122"/>
                <a:ea typeface="华文楷体" pitchFamily="2" charset="-122"/>
              </a:rPr>
              <a:t>内</a:t>
            </a:r>
            <a:r>
              <a:rPr lang="zh-CN" altLang="zh-CN" sz="2400" b="1" dirty="0">
                <a:solidFill>
                  <a:srgbClr val="000099"/>
                </a:solidFill>
                <a:latin typeface="华文楷体" pitchFamily="2" charset="-122"/>
                <a:ea typeface="华文楷体" pitchFamily="2" charset="-122"/>
              </a:rPr>
              <a:t>在逻辑关系？</a:t>
            </a:r>
          </a:p>
          <a:p>
            <a:pPr>
              <a:lnSpc>
                <a:spcPct val="150000"/>
              </a:lnSpc>
            </a:pPr>
            <a:endParaRPr lang="zh-CN" altLang="zh-CN" sz="2400" b="1" dirty="0">
              <a:solidFill>
                <a:srgbClr val="000099"/>
              </a:solidFill>
              <a:latin typeface="华文楷体" pitchFamily="2" charset="-122"/>
              <a:ea typeface="华文楷体" pitchFamily="2" charset="-122"/>
            </a:endParaRPr>
          </a:p>
        </p:txBody>
      </p:sp>
      <p:pic>
        <p:nvPicPr>
          <p:cNvPr id="4112" name="Picture 16" descr="C:\Users\zhao\AppData\Roaming\360se6\Application\User Data\temp\t016c17e3529601fdc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4498851"/>
            <a:ext cx="2592288" cy="167418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464226" y="2372370"/>
            <a:ext cx="6480720" cy="461665"/>
          </a:xfrm>
          <a:prstGeom prst="rect">
            <a:avLst/>
          </a:prstGeom>
        </p:spPr>
        <p:txBody>
          <a:bodyPr wrap="square">
            <a:spAutoFit/>
          </a:bodyPr>
          <a:lstStyle/>
          <a:p>
            <a:r>
              <a:rPr lang="en-US" altLang="zh-CN" sz="2400" b="1" dirty="0">
                <a:solidFill>
                  <a:srgbClr val="000099"/>
                </a:solidFill>
                <a:latin typeface="华文楷体" pitchFamily="2" charset="-122"/>
                <a:ea typeface="华文楷体" pitchFamily="2" charset="-122"/>
              </a:rPr>
              <a:t>2</a:t>
            </a:r>
            <a:r>
              <a:rPr lang="zh-CN" altLang="zh-CN" sz="2400" b="1" dirty="0">
                <a:solidFill>
                  <a:srgbClr val="000099"/>
                </a:solidFill>
                <a:latin typeface="华文楷体" pitchFamily="2" charset="-122"/>
                <a:ea typeface="华文楷体" pitchFamily="2" charset="-122"/>
              </a:rPr>
              <a:t>、</a:t>
            </a:r>
            <a:r>
              <a:rPr lang="zh-CN" altLang="en-US" sz="2400" b="1" dirty="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四个全面</a:t>
            </a:r>
            <a:r>
              <a:rPr lang="zh-CN" altLang="en-US" sz="2400" b="1" dirty="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战略布局的内涵及其逻辑关系</a:t>
            </a:r>
          </a:p>
        </p:txBody>
      </p:sp>
    </p:spTree>
    <p:extLst>
      <p:ext uri="{BB962C8B-B14F-4D97-AF65-F5344CB8AC3E}">
        <p14:creationId xmlns:p14="http://schemas.microsoft.com/office/powerpoint/2010/main" val="29549638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844824"/>
            <a:ext cx="6480720" cy="3684240"/>
          </a:xfrm>
          <a:prstGeom prst="rect">
            <a:avLst/>
          </a:prstGeom>
        </p:spPr>
      </p:pic>
    </p:spTree>
    <p:extLst>
      <p:ext uri="{BB962C8B-B14F-4D97-AF65-F5344CB8AC3E}">
        <p14:creationId xmlns:p14="http://schemas.microsoft.com/office/powerpoint/2010/main" val="39277741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47664" y="2132856"/>
            <a:ext cx="6552728" cy="2657138"/>
          </a:xfrm>
          <a:prstGeom prst="rect">
            <a:avLst/>
          </a:prstGeom>
        </p:spPr>
        <p:txBody>
          <a:bodyPr wrap="square">
            <a:spAutoFit/>
          </a:bodyPr>
          <a:lstStyle/>
          <a:p>
            <a:pPr>
              <a:lnSpc>
                <a:spcPts val="4000"/>
              </a:lnSpc>
            </a:pPr>
            <a:r>
              <a:rPr lang="zh-CN" altLang="en-US" sz="2400" b="1" dirty="0">
                <a:solidFill>
                  <a:srgbClr val="FF0000"/>
                </a:solidFill>
                <a:latin typeface="华文楷体" panose="02010600040101010101" pitchFamily="2" charset="-122"/>
                <a:ea typeface="华文楷体" panose="02010600040101010101" pitchFamily="2" charset="-122"/>
              </a:rPr>
              <a:t>全面建成小康社会：</a:t>
            </a:r>
            <a:r>
              <a:rPr lang="zh-CN" altLang="en-US" sz="2400" b="1" dirty="0">
                <a:solidFill>
                  <a:srgbClr val="000099"/>
                </a:solidFill>
                <a:latin typeface="华文楷体" panose="02010600040101010101" pitchFamily="2" charset="-122"/>
                <a:ea typeface="华文楷体" panose="02010600040101010101" pitchFamily="2" charset="-122"/>
              </a:rPr>
              <a:t>实现中华民族伟大复兴中国梦的关键一</a:t>
            </a:r>
            <a:r>
              <a:rPr lang="zh-CN" altLang="en-US" sz="2400" b="1" dirty="0" smtClean="0">
                <a:solidFill>
                  <a:srgbClr val="000099"/>
                </a:solidFill>
                <a:latin typeface="华文楷体" panose="02010600040101010101" pitchFamily="2" charset="-122"/>
                <a:ea typeface="华文楷体" panose="02010600040101010101" pitchFamily="2" charset="-122"/>
              </a:rPr>
              <a:t>步；</a:t>
            </a:r>
            <a:r>
              <a:rPr lang="zh-CN" altLang="en-US" sz="2400" b="1" dirty="0" smtClean="0">
                <a:solidFill>
                  <a:srgbClr val="FF0000"/>
                </a:solidFill>
                <a:latin typeface="华文楷体" panose="02010600040101010101" pitchFamily="2" charset="-122"/>
                <a:ea typeface="华文楷体" panose="02010600040101010101" pitchFamily="2" charset="-122"/>
              </a:rPr>
              <a:t>全</a:t>
            </a:r>
            <a:r>
              <a:rPr lang="zh-CN" altLang="en-US" sz="2400" b="1" dirty="0">
                <a:solidFill>
                  <a:srgbClr val="FF0000"/>
                </a:solidFill>
                <a:latin typeface="华文楷体" panose="02010600040101010101" pitchFamily="2" charset="-122"/>
                <a:ea typeface="华文楷体" panose="02010600040101010101" pitchFamily="2" charset="-122"/>
              </a:rPr>
              <a:t>面深化改革：</a:t>
            </a:r>
            <a:r>
              <a:rPr lang="zh-CN" altLang="en-US" sz="2400" b="1" dirty="0">
                <a:solidFill>
                  <a:srgbClr val="000099"/>
                </a:solidFill>
                <a:latin typeface="华文楷体" panose="02010600040101010101" pitchFamily="2" charset="-122"/>
                <a:ea typeface="华文楷体" panose="02010600040101010101" pitchFamily="2" charset="-122"/>
              </a:rPr>
              <a:t>推进国家治理体系和治理能力现代化的活力之</a:t>
            </a:r>
            <a:r>
              <a:rPr lang="zh-CN" altLang="en-US" sz="2400" b="1" dirty="0" smtClean="0">
                <a:solidFill>
                  <a:srgbClr val="000099"/>
                </a:solidFill>
                <a:latin typeface="华文楷体" panose="02010600040101010101" pitchFamily="2" charset="-122"/>
                <a:ea typeface="华文楷体" panose="02010600040101010101" pitchFamily="2" charset="-122"/>
              </a:rPr>
              <a:t>源；</a:t>
            </a:r>
            <a:r>
              <a:rPr lang="zh-CN" altLang="en-US" sz="2400" b="1" dirty="0" smtClean="0">
                <a:solidFill>
                  <a:srgbClr val="FF0000"/>
                </a:solidFill>
                <a:latin typeface="华文楷体" panose="02010600040101010101" pitchFamily="2" charset="-122"/>
                <a:ea typeface="华文楷体" panose="02010600040101010101" pitchFamily="2" charset="-122"/>
              </a:rPr>
              <a:t>全</a:t>
            </a:r>
            <a:r>
              <a:rPr lang="zh-CN" altLang="en-US" sz="2400" b="1" dirty="0">
                <a:solidFill>
                  <a:srgbClr val="FF0000"/>
                </a:solidFill>
                <a:latin typeface="华文楷体" panose="02010600040101010101" pitchFamily="2" charset="-122"/>
                <a:ea typeface="华文楷体" panose="02010600040101010101" pitchFamily="2" charset="-122"/>
              </a:rPr>
              <a:t>面依法治国：</a:t>
            </a:r>
            <a:r>
              <a:rPr lang="zh-CN" altLang="en-US" sz="2400" b="1" dirty="0">
                <a:solidFill>
                  <a:srgbClr val="000099"/>
                </a:solidFill>
                <a:latin typeface="华文楷体" panose="02010600040101010101" pitchFamily="2" charset="-122"/>
                <a:ea typeface="华文楷体" panose="02010600040101010101" pitchFamily="2" charset="-122"/>
              </a:rPr>
              <a:t>实现国家长治久安的基础工</a:t>
            </a:r>
            <a:r>
              <a:rPr lang="zh-CN" altLang="en-US" sz="2400" b="1" dirty="0" smtClean="0">
                <a:solidFill>
                  <a:srgbClr val="000099"/>
                </a:solidFill>
                <a:latin typeface="华文楷体" panose="02010600040101010101" pitchFamily="2" charset="-122"/>
                <a:ea typeface="华文楷体" panose="02010600040101010101" pitchFamily="2" charset="-122"/>
              </a:rPr>
              <a:t>程；</a:t>
            </a:r>
            <a:r>
              <a:rPr lang="zh-CN" altLang="en-US" sz="2400" b="1" dirty="0" smtClean="0">
                <a:solidFill>
                  <a:srgbClr val="FF0000"/>
                </a:solidFill>
                <a:latin typeface="华文楷体" panose="02010600040101010101" pitchFamily="2" charset="-122"/>
                <a:ea typeface="华文楷体" panose="02010600040101010101" pitchFamily="2" charset="-122"/>
              </a:rPr>
              <a:t>全</a:t>
            </a:r>
            <a:r>
              <a:rPr lang="zh-CN" altLang="en-US" sz="2400" b="1" dirty="0">
                <a:solidFill>
                  <a:srgbClr val="FF0000"/>
                </a:solidFill>
                <a:latin typeface="华文楷体" panose="02010600040101010101" pitchFamily="2" charset="-122"/>
                <a:ea typeface="华文楷体" panose="02010600040101010101" pitchFamily="2" charset="-122"/>
              </a:rPr>
              <a:t>面从严治党：</a:t>
            </a:r>
            <a:r>
              <a:rPr lang="zh-CN" altLang="en-US" sz="2400" b="1" dirty="0">
                <a:solidFill>
                  <a:srgbClr val="000099"/>
                </a:solidFill>
                <a:latin typeface="华文楷体" panose="02010600040101010101" pitchFamily="2" charset="-122"/>
                <a:ea typeface="华文楷体" panose="02010600040101010101" pitchFamily="2" charset="-122"/>
              </a:rPr>
              <a:t>提高党的先进性纯洁性的关键所</a:t>
            </a:r>
            <a:r>
              <a:rPr lang="zh-CN" altLang="en-US" sz="2400" b="1" dirty="0" smtClean="0">
                <a:solidFill>
                  <a:srgbClr val="000099"/>
                </a:solidFill>
                <a:latin typeface="华文楷体" panose="02010600040101010101" pitchFamily="2" charset="-122"/>
                <a:ea typeface="华文楷体" panose="02010600040101010101" pitchFamily="2" charset="-122"/>
              </a:rPr>
              <a:t>在。</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664736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9632" y="2492896"/>
            <a:ext cx="3600400" cy="2862322"/>
          </a:xfrm>
          <a:prstGeom prst="rect">
            <a:avLst/>
          </a:prstGeom>
        </p:spPr>
        <p:txBody>
          <a:bodyPr wrap="square">
            <a:spAutoFit/>
          </a:bodyPr>
          <a:lstStyle/>
          <a:p>
            <a:pPr>
              <a:lnSpc>
                <a:spcPct val="150000"/>
              </a:lnSpc>
            </a:pPr>
            <a:r>
              <a:rPr lang="zh-CN" altLang="zh-CN" sz="2400" b="1" dirty="0">
                <a:solidFill>
                  <a:srgbClr val="000099"/>
                </a:solidFill>
                <a:latin typeface="华文楷体" pitchFamily="2" charset="-122"/>
                <a:ea typeface="华文楷体" pitchFamily="2" charset="-122"/>
              </a:rPr>
              <a:t>“四个全面”战略</a:t>
            </a:r>
            <a:r>
              <a:rPr lang="zh-CN" altLang="zh-CN" sz="2400" b="1" dirty="0" smtClean="0">
                <a:solidFill>
                  <a:srgbClr val="000099"/>
                </a:solidFill>
                <a:latin typeface="华文楷体" pitchFamily="2" charset="-122"/>
                <a:ea typeface="华文楷体" pitchFamily="2" charset="-122"/>
              </a:rPr>
              <a:t>布局</a:t>
            </a:r>
            <a:r>
              <a:rPr lang="zh-CN" altLang="en-US" sz="2400" b="1" dirty="0" smtClean="0">
                <a:solidFill>
                  <a:srgbClr val="000099"/>
                </a:solidFill>
                <a:latin typeface="华文楷体" pitchFamily="2" charset="-122"/>
                <a:ea typeface="华文楷体" pitchFamily="2" charset="-122"/>
              </a:rPr>
              <a:t>是一个整体</a:t>
            </a:r>
            <a:r>
              <a:rPr lang="zh-CN" altLang="zh-CN" sz="2400" b="1" dirty="0" smtClean="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既有战略目标，也有战略</a:t>
            </a:r>
            <a:r>
              <a:rPr lang="zh-CN" altLang="zh-CN" sz="2400" b="1" dirty="0" smtClean="0">
                <a:solidFill>
                  <a:srgbClr val="000099"/>
                </a:solidFill>
                <a:latin typeface="华文楷体" pitchFamily="2" charset="-122"/>
                <a:ea typeface="华文楷体" pitchFamily="2" charset="-122"/>
              </a:rPr>
              <a:t>举措</a:t>
            </a:r>
            <a:r>
              <a:rPr lang="zh-CN" altLang="en-US" sz="2400" b="1" dirty="0" smtClean="0">
                <a:solidFill>
                  <a:srgbClr val="000099"/>
                </a:solidFill>
                <a:latin typeface="华文楷体" pitchFamily="2" charset="-122"/>
                <a:ea typeface="华文楷体" pitchFamily="2" charset="-122"/>
              </a:rPr>
              <a:t>。</a:t>
            </a:r>
            <a:r>
              <a:rPr lang="zh-CN" altLang="zh-CN" sz="2400" b="1" dirty="0" smtClean="0">
                <a:solidFill>
                  <a:srgbClr val="000099"/>
                </a:solidFill>
                <a:latin typeface="华文楷体" pitchFamily="2" charset="-122"/>
                <a:ea typeface="华文楷体" pitchFamily="2" charset="-122"/>
              </a:rPr>
              <a:t>四者是</a:t>
            </a:r>
            <a:r>
              <a:rPr lang="zh-CN" altLang="zh-CN" sz="2400" b="1" dirty="0">
                <a:solidFill>
                  <a:srgbClr val="000099"/>
                </a:solidFill>
                <a:latin typeface="华文楷体" pitchFamily="2" charset="-122"/>
                <a:ea typeface="华文楷体" pitchFamily="2" charset="-122"/>
              </a:rPr>
              <a:t>有内在逻辑联系的相互贯通的顶层</a:t>
            </a:r>
            <a:r>
              <a:rPr lang="zh-CN" altLang="zh-CN" sz="2400" b="1" dirty="0" smtClean="0">
                <a:solidFill>
                  <a:srgbClr val="000099"/>
                </a:solidFill>
                <a:latin typeface="华文楷体" pitchFamily="2" charset="-122"/>
                <a:ea typeface="华文楷体" pitchFamily="2" charset="-122"/>
              </a:rPr>
              <a:t>设计</a:t>
            </a:r>
            <a:r>
              <a:rPr lang="zh-CN" altLang="en-US" sz="2400" b="1" dirty="0" smtClean="0">
                <a:solidFill>
                  <a:srgbClr val="000099"/>
                </a:solidFill>
                <a:latin typeface="华文楷体" pitchFamily="2" charset="-122"/>
                <a:ea typeface="华文楷体" pitchFamily="2" charset="-122"/>
              </a:rPr>
              <a:t>。</a:t>
            </a:r>
            <a:endParaRPr lang="zh-CN" altLang="en-US" sz="2400" b="1" dirty="0">
              <a:solidFill>
                <a:srgbClr val="000099"/>
              </a:solidFill>
              <a:latin typeface="华文楷体" pitchFamily="2" charset="-122"/>
              <a:ea typeface="华文楷体"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2475756"/>
            <a:ext cx="2907792" cy="3202672"/>
          </a:xfrm>
          <a:prstGeom prst="rect">
            <a:avLst/>
          </a:prstGeom>
        </p:spPr>
      </p:pic>
    </p:spTree>
    <p:extLst>
      <p:ext uri="{BB962C8B-B14F-4D97-AF65-F5344CB8AC3E}">
        <p14:creationId xmlns:p14="http://schemas.microsoft.com/office/powerpoint/2010/main" val="25925926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1988840"/>
            <a:ext cx="5341527" cy="461665"/>
          </a:xfrm>
          <a:prstGeom prst="rect">
            <a:avLst/>
          </a:prstGeom>
        </p:spPr>
        <p:txBody>
          <a:bodyPr wrap="none">
            <a:spAutoFit/>
          </a:bodyPr>
          <a:lstStyle/>
          <a:p>
            <a:r>
              <a:rPr lang="en-US" altLang="zh-CN" sz="2400" b="1" dirty="0">
                <a:solidFill>
                  <a:srgbClr val="000099"/>
                </a:solidFill>
                <a:latin typeface="华文楷体" pitchFamily="2" charset="-122"/>
                <a:ea typeface="华文楷体" pitchFamily="2" charset="-122"/>
              </a:rPr>
              <a:t>3</a:t>
            </a:r>
            <a:r>
              <a:rPr lang="zh-CN" altLang="zh-CN" sz="2400" b="1" dirty="0" smtClean="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 “四个全面”战略</a:t>
            </a:r>
            <a:r>
              <a:rPr lang="zh-CN" altLang="zh-CN" sz="2400" b="1" dirty="0" smtClean="0">
                <a:solidFill>
                  <a:srgbClr val="000099"/>
                </a:solidFill>
                <a:latin typeface="华文楷体" pitchFamily="2" charset="-122"/>
                <a:ea typeface="华文楷体" pitchFamily="2" charset="-122"/>
              </a:rPr>
              <a:t>布局</a:t>
            </a:r>
            <a:r>
              <a:rPr lang="zh-CN" altLang="en-US" sz="2400" b="1" dirty="0" smtClean="0">
                <a:solidFill>
                  <a:srgbClr val="000099"/>
                </a:solidFill>
                <a:latin typeface="华文楷体" pitchFamily="2" charset="-122"/>
                <a:ea typeface="华文楷体" pitchFamily="2" charset="-122"/>
              </a:rPr>
              <a:t>的</a:t>
            </a:r>
            <a:r>
              <a:rPr lang="zh-CN" altLang="zh-CN" sz="2400" b="1" dirty="0" smtClean="0">
                <a:solidFill>
                  <a:srgbClr val="000099"/>
                </a:solidFill>
                <a:latin typeface="华文楷体" pitchFamily="2" charset="-122"/>
                <a:ea typeface="华文楷体" pitchFamily="2" charset="-122"/>
              </a:rPr>
              <a:t>重要</a:t>
            </a:r>
            <a:r>
              <a:rPr lang="zh-CN" altLang="zh-CN" sz="2400" b="1" dirty="0">
                <a:solidFill>
                  <a:srgbClr val="000099"/>
                </a:solidFill>
                <a:latin typeface="华文楷体" pitchFamily="2" charset="-122"/>
                <a:ea typeface="华文楷体" pitchFamily="2" charset="-122"/>
              </a:rPr>
              <a:t>意义</a:t>
            </a:r>
          </a:p>
        </p:txBody>
      </p:sp>
      <p:sp>
        <p:nvSpPr>
          <p:cNvPr id="3" name="矩形 2"/>
          <p:cNvSpPr/>
          <p:nvPr/>
        </p:nvSpPr>
        <p:spPr>
          <a:xfrm>
            <a:off x="1547664" y="2780928"/>
            <a:ext cx="6480720" cy="2785378"/>
          </a:xfrm>
          <a:prstGeom prst="rect">
            <a:avLst/>
          </a:prstGeom>
        </p:spPr>
        <p:txBody>
          <a:bodyPr wrap="square">
            <a:spAutoFit/>
          </a:bodyPr>
          <a:lstStyle/>
          <a:p>
            <a:pPr>
              <a:lnSpc>
                <a:spcPts val="3500"/>
              </a:lnSpc>
            </a:pPr>
            <a:r>
              <a:rPr lang="zh-CN" altLang="zh-CN" sz="2400" b="1" dirty="0">
                <a:solidFill>
                  <a:srgbClr val="000099"/>
                </a:solidFill>
                <a:latin typeface="华文楷体" pitchFamily="2" charset="-122"/>
                <a:ea typeface="华文楷体" pitchFamily="2" charset="-122"/>
              </a:rPr>
              <a:t>“四个全面”战略布局是中国化马克思主义最新的重大理论和实践</a:t>
            </a:r>
            <a:r>
              <a:rPr lang="zh-CN" altLang="zh-CN" sz="2400" b="1" dirty="0" smtClean="0">
                <a:solidFill>
                  <a:srgbClr val="000099"/>
                </a:solidFill>
                <a:latin typeface="华文楷体" pitchFamily="2" charset="-122"/>
                <a:ea typeface="华文楷体" pitchFamily="2" charset="-122"/>
              </a:rPr>
              <a:t>成果</a:t>
            </a:r>
            <a:r>
              <a:rPr lang="zh-CN" altLang="en-US" sz="2400" b="1" dirty="0">
                <a:solidFill>
                  <a:srgbClr val="000099"/>
                </a:solidFill>
                <a:latin typeface="华文楷体" pitchFamily="2" charset="-122"/>
                <a:ea typeface="华文楷体" pitchFamily="2" charset="-122"/>
              </a:rPr>
              <a:t>，</a:t>
            </a:r>
            <a:r>
              <a:rPr lang="zh-CN" altLang="zh-CN" sz="2400" b="1" dirty="0" smtClean="0">
                <a:solidFill>
                  <a:srgbClr val="000099"/>
                </a:solidFill>
                <a:latin typeface="华文楷体" pitchFamily="2" charset="-122"/>
                <a:ea typeface="华文楷体" pitchFamily="2" charset="-122"/>
              </a:rPr>
              <a:t>是</a:t>
            </a:r>
            <a:r>
              <a:rPr lang="zh-CN" altLang="zh-CN" sz="2400" b="1" dirty="0">
                <a:solidFill>
                  <a:srgbClr val="000099"/>
                </a:solidFill>
                <a:latin typeface="华文楷体" pitchFamily="2" charset="-122"/>
                <a:ea typeface="华文楷体" pitchFamily="2" charset="-122"/>
              </a:rPr>
              <a:t>开启实现‘两个一百年’奋斗目标和实现中华民族伟大复兴中国梦之门的</a:t>
            </a:r>
            <a:r>
              <a:rPr lang="zh-CN" altLang="zh-CN" sz="2400" b="1" dirty="0" smtClean="0">
                <a:solidFill>
                  <a:srgbClr val="000099"/>
                </a:solidFill>
                <a:latin typeface="华文楷体" pitchFamily="2" charset="-122"/>
                <a:ea typeface="华文楷体" pitchFamily="2" charset="-122"/>
              </a:rPr>
              <a:t>金钥匙</a:t>
            </a:r>
            <a:r>
              <a:rPr lang="zh-CN" altLang="en-US" sz="2400" b="1" dirty="0">
                <a:solidFill>
                  <a:srgbClr val="000099"/>
                </a:solidFill>
                <a:latin typeface="华文楷体" pitchFamily="2" charset="-122"/>
                <a:ea typeface="华文楷体" pitchFamily="2" charset="-122"/>
              </a:rPr>
              <a:t>。</a:t>
            </a:r>
            <a:r>
              <a:rPr lang="zh-CN" altLang="zh-CN" sz="2400" b="1" dirty="0" smtClean="0">
                <a:solidFill>
                  <a:srgbClr val="000099"/>
                </a:solidFill>
                <a:latin typeface="华文楷体" pitchFamily="2" charset="-122"/>
                <a:ea typeface="华文楷体" pitchFamily="2" charset="-122"/>
              </a:rPr>
              <a:t> </a:t>
            </a:r>
            <a:r>
              <a:rPr lang="zh-CN" altLang="zh-CN" sz="2400" b="1" dirty="0">
                <a:solidFill>
                  <a:srgbClr val="000099"/>
                </a:solidFill>
                <a:latin typeface="华文楷体" pitchFamily="2" charset="-122"/>
                <a:ea typeface="华文楷体" pitchFamily="2" charset="-122"/>
              </a:rPr>
              <a:t>“四个全面”战略布局的贯彻实施首在全面、重在协调、贵在持久、力在</a:t>
            </a:r>
            <a:r>
              <a:rPr lang="zh-CN" altLang="zh-CN" sz="2400" b="1" dirty="0" smtClean="0">
                <a:solidFill>
                  <a:srgbClr val="000099"/>
                </a:solidFill>
                <a:latin typeface="华文楷体" pitchFamily="2" charset="-122"/>
                <a:ea typeface="华文楷体" pitchFamily="2" charset="-122"/>
              </a:rPr>
              <a:t>创新</a:t>
            </a:r>
            <a:r>
              <a:rPr lang="zh-CN" altLang="en-US" sz="2400" b="1" dirty="0" smtClean="0">
                <a:solidFill>
                  <a:srgbClr val="000099"/>
                </a:solidFill>
                <a:latin typeface="华文楷体" pitchFamily="2" charset="-122"/>
                <a:ea typeface="华文楷体" pitchFamily="2" charset="-122"/>
              </a:rPr>
              <a:t>。</a:t>
            </a:r>
            <a:endParaRPr lang="zh-CN" altLang="zh-CN"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3617703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3648" y="1412776"/>
            <a:ext cx="1415772" cy="461665"/>
          </a:xfrm>
          <a:prstGeom prst="rect">
            <a:avLst/>
          </a:prstGeom>
        </p:spPr>
        <p:txBody>
          <a:bodyPr wrap="none">
            <a:spAutoFit/>
          </a:bodyPr>
          <a:lstStyle/>
          <a:p>
            <a:r>
              <a:rPr lang="zh-CN" altLang="en-US" sz="2400" b="1" dirty="0">
                <a:solidFill>
                  <a:srgbClr val="FF0000"/>
                </a:solidFill>
                <a:latin typeface="华文细黑" panose="02010600040101010101" pitchFamily="2" charset="-122"/>
                <a:ea typeface="华文细黑" panose="02010600040101010101" pitchFamily="2" charset="-122"/>
              </a:rPr>
              <a:t>延伸</a:t>
            </a:r>
            <a:r>
              <a:rPr lang="zh-CN" altLang="en-US" sz="2400" b="1" dirty="0" smtClean="0">
                <a:solidFill>
                  <a:srgbClr val="FF0000"/>
                </a:solidFill>
                <a:latin typeface="华文细黑" panose="02010600040101010101" pitchFamily="2" charset="-122"/>
                <a:ea typeface="华文细黑" panose="02010600040101010101" pitchFamily="2" charset="-122"/>
              </a:rPr>
              <a:t>阅读</a:t>
            </a:r>
            <a:endParaRPr lang="zh-CN" altLang="en-US" sz="2400" dirty="0"/>
          </a:p>
        </p:txBody>
      </p:sp>
      <p:sp>
        <p:nvSpPr>
          <p:cNvPr id="3" name="矩形 2"/>
          <p:cNvSpPr/>
          <p:nvPr/>
        </p:nvSpPr>
        <p:spPr>
          <a:xfrm>
            <a:off x="1043608" y="2103239"/>
            <a:ext cx="3877985" cy="461665"/>
          </a:xfrm>
          <a:prstGeom prst="rect">
            <a:avLst/>
          </a:prstGeom>
        </p:spPr>
        <p:txBody>
          <a:bodyPr wrap="none">
            <a:spAutoFit/>
          </a:bodyPr>
          <a:lstStyle/>
          <a:p>
            <a:r>
              <a:rPr lang="zh-CN" altLang="en-US" sz="2400" b="1" dirty="0">
                <a:solidFill>
                  <a:srgbClr val="000099"/>
                </a:solidFill>
                <a:latin typeface="华文楷体" panose="02010600040101010101" pitchFamily="2" charset="-122"/>
                <a:ea typeface="华文楷体" panose="02010600040101010101" pitchFamily="2" charset="-122"/>
              </a:rPr>
              <a:t>“外国学者看‘四个全面’</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5173" y="1874441"/>
            <a:ext cx="1621970" cy="203557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609" y="3016047"/>
            <a:ext cx="1705125" cy="2058938"/>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6820" y="3429000"/>
            <a:ext cx="1649546" cy="2325860"/>
          </a:xfrm>
          <a:prstGeom prst="rect">
            <a:avLst/>
          </a:prstGeom>
        </p:spPr>
      </p:pic>
      <p:sp>
        <p:nvSpPr>
          <p:cNvPr id="7" name="矩形 6"/>
          <p:cNvSpPr/>
          <p:nvPr/>
        </p:nvSpPr>
        <p:spPr>
          <a:xfrm>
            <a:off x="4096820" y="6021288"/>
            <a:ext cx="1710725" cy="307777"/>
          </a:xfrm>
          <a:prstGeom prst="rect">
            <a:avLst/>
          </a:prstGeom>
        </p:spPr>
        <p:txBody>
          <a:bodyPr wrap="none">
            <a:spAutoFit/>
          </a:bodyPr>
          <a:lstStyle/>
          <a:p>
            <a:r>
              <a:rPr lang="zh-CN" altLang="en-US" sz="1400" dirty="0">
                <a:solidFill>
                  <a:srgbClr val="000080"/>
                </a:solidFill>
                <a:latin typeface="华文楷体" panose="02010600040101010101" pitchFamily="2" charset="-122"/>
                <a:ea typeface="华文楷体" panose="02010600040101010101" pitchFamily="2" charset="-122"/>
              </a:rPr>
              <a:t>克里斯坦 德瑞格尔</a:t>
            </a:r>
            <a:endParaRPr lang="zh-CN" altLang="en-US" sz="1400" dirty="0">
              <a:latin typeface="华文楷体" panose="02010600040101010101" pitchFamily="2" charset="-122"/>
              <a:ea typeface="华文楷体" panose="02010600040101010101" pitchFamily="2" charset="-122"/>
            </a:endParaRPr>
          </a:p>
        </p:txBody>
      </p:sp>
      <p:sp>
        <p:nvSpPr>
          <p:cNvPr id="8" name="矩形 7"/>
          <p:cNvSpPr/>
          <p:nvPr/>
        </p:nvSpPr>
        <p:spPr>
          <a:xfrm>
            <a:off x="2124110" y="5106993"/>
            <a:ext cx="877163" cy="369332"/>
          </a:xfrm>
          <a:prstGeom prst="rect">
            <a:avLst/>
          </a:prstGeom>
        </p:spPr>
        <p:txBody>
          <a:bodyPr wrap="none">
            <a:spAutoFit/>
          </a:bodyPr>
          <a:lstStyle/>
          <a:p>
            <a:r>
              <a:rPr lang="zh-CN" altLang="en-US" dirty="0">
                <a:solidFill>
                  <a:srgbClr val="000080"/>
                </a:solidFill>
                <a:latin typeface="仿宋" panose="02010609060101010101" pitchFamily="49" charset="-122"/>
                <a:ea typeface="仿宋" panose="02010609060101010101" pitchFamily="49" charset="-122"/>
              </a:rPr>
              <a:t>罗思义</a:t>
            </a:r>
            <a:endParaRPr lang="zh-CN" altLang="en-US" dirty="0"/>
          </a:p>
        </p:txBody>
      </p:sp>
      <p:sp>
        <p:nvSpPr>
          <p:cNvPr id="9" name="矩形 8"/>
          <p:cNvSpPr/>
          <p:nvPr/>
        </p:nvSpPr>
        <p:spPr>
          <a:xfrm>
            <a:off x="6279574" y="4077615"/>
            <a:ext cx="1223412" cy="369332"/>
          </a:xfrm>
          <a:prstGeom prst="rect">
            <a:avLst/>
          </a:prstGeom>
        </p:spPr>
        <p:txBody>
          <a:bodyPr wrap="none">
            <a:spAutoFit/>
          </a:bodyPr>
          <a:lstStyle/>
          <a:p>
            <a:r>
              <a:rPr lang="zh-CN" altLang="en-US" dirty="0">
                <a:solidFill>
                  <a:srgbClr val="000080"/>
                </a:solidFill>
                <a:latin typeface="仿宋" panose="02010609060101010101" pitchFamily="49" charset="-122"/>
                <a:ea typeface="仿宋" panose="02010609060101010101" pitchFamily="49" charset="-122"/>
              </a:rPr>
              <a:t>马丁 李斯</a:t>
            </a:r>
            <a:endParaRPr lang="zh-CN" altLang="en-US" dirty="0"/>
          </a:p>
        </p:txBody>
      </p:sp>
    </p:spTree>
    <p:extLst>
      <p:ext uri="{BB962C8B-B14F-4D97-AF65-F5344CB8AC3E}">
        <p14:creationId xmlns:p14="http://schemas.microsoft.com/office/powerpoint/2010/main" val="343491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p3.so.qhimg.com/bdr/_240_/t01fb73a2c5fb62117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3220" y="2780928"/>
            <a:ext cx="4460656" cy="269323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043608" y="1688114"/>
            <a:ext cx="7344816" cy="646331"/>
          </a:xfrm>
          <a:prstGeom prst="rect">
            <a:avLst/>
          </a:prstGeom>
        </p:spPr>
        <p:txBody>
          <a:bodyPr wrap="square">
            <a:spAutoFit/>
          </a:bodyPr>
          <a:lstStyle/>
          <a:p>
            <a:pPr>
              <a:lnSpc>
                <a:spcPct val="150000"/>
              </a:lnSpc>
            </a:pPr>
            <a:r>
              <a:rPr lang="zh-CN" altLang="en-US" sz="2400" b="1" dirty="0">
                <a:solidFill>
                  <a:srgbClr val="000099"/>
                </a:solidFill>
                <a:latin typeface="华文楷体" pitchFamily="2" charset="-122"/>
                <a:ea typeface="华文楷体" pitchFamily="2" charset="-122"/>
              </a:rPr>
              <a:t>（二）中国特色社会主义理论体系形成和发展的过程</a:t>
            </a:r>
          </a:p>
        </p:txBody>
      </p:sp>
      <p:sp>
        <p:nvSpPr>
          <p:cNvPr id="4" name="矩形 3"/>
          <p:cNvSpPr/>
          <p:nvPr/>
        </p:nvSpPr>
        <p:spPr>
          <a:xfrm>
            <a:off x="1187624" y="3212976"/>
            <a:ext cx="2175596" cy="461665"/>
          </a:xfrm>
          <a:prstGeom prst="rect">
            <a:avLst/>
          </a:prstGeom>
        </p:spPr>
        <p:txBody>
          <a:bodyPr wrap="none">
            <a:spAutoFit/>
          </a:bodyPr>
          <a:lstStyle/>
          <a:p>
            <a:r>
              <a:rPr lang="en-US" altLang="zh-CN" sz="2400" b="1" dirty="0" smtClean="0">
                <a:solidFill>
                  <a:srgbClr val="000099"/>
                </a:solidFill>
                <a:latin typeface="华文楷体" pitchFamily="2" charset="-122"/>
                <a:ea typeface="华文楷体" pitchFamily="2" charset="-122"/>
              </a:rPr>
              <a:t>1</a:t>
            </a:r>
            <a:r>
              <a:rPr lang="zh-CN" altLang="en-US" sz="2400" b="1" dirty="0" smtClean="0">
                <a:solidFill>
                  <a:srgbClr val="000099"/>
                </a:solidFill>
                <a:latin typeface="华文楷体" pitchFamily="2" charset="-122"/>
                <a:ea typeface="华文楷体" pitchFamily="2" charset="-122"/>
              </a:rPr>
              <a:t>、邓</a:t>
            </a:r>
            <a:r>
              <a:rPr lang="zh-CN" altLang="en-US" sz="2400" b="1" dirty="0">
                <a:solidFill>
                  <a:srgbClr val="000099"/>
                </a:solidFill>
                <a:latin typeface="华文楷体" pitchFamily="2" charset="-122"/>
                <a:ea typeface="华文楷体" pitchFamily="2" charset="-122"/>
              </a:rPr>
              <a:t>小平理论</a:t>
            </a:r>
            <a:endParaRPr lang="zh-CN" altLang="en-US" sz="2400" dirty="0"/>
          </a:p>
        </p:txBody>
      </p:sp>
    </p:spTree>
    <p:extLst>
      <p:ext uri="{BB962C8B-B14F-4D97-AF65-F5344CB8AC3E}">
        <p14:creationId xmlns:p14="http://schemas.microsoft.com/office/powerpoint/2010/main" val="9350237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9538" y="2753663"/>
            <a:ext cx="6624736" cy="2310056"/>
          </a:xfrm>
          <a:prstGeom prst="rect">
            <a:avLst/>
          </a:prstGeom>
        </p:spPr>
        <p:txBody>
          <a:bodyPr wrap="square">
            <a:spAutoFit/>
          </a:bodyPr>
          <a:lstStyle/>
          <a:p>
            <a:pPr>
              <a:lnSpc>
                <a:spcPts val="3500"/>
              </a:lnSpc>
            </a:pPr>
            <a:r>
              <a:rPr lang="zh-CN" altLang="zh-CN" sz="2400" b="1" dirty="0" smtClean="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一）马克思主义中国化第二次历史性飞跃的理论成果</a:t>
            </a:r>
          </a:p>
          <a:p>
            <a:pPr>
              <a:lnSpc>
                <a:spcPts val="3500"/>
              </a:lnSpc>
            </a:pPr>
            <a:r>
              <a:rPr lang="zh-CN" altLang="zh-CN" sz="2400" b="1" dirty="0">
                <a:solidFill>
                  <a:srgbClr val="000099"/>
                </a:solidFill>
                <a:latin typeface="华文楷体" pitchFamily="2" charset="-122"/>
                <a:ea typeface="华文楷体" pitchFamily="2" charset="-122"/>
              </a:rPr>
              <a:t>（二）新时期全党全国各族人民团结奋斗的共同思想基础</a:t>
            </a:r>
          </a:p>
          <a:p>
            <a:pPr>
              <a:lnSpc>
                <a:spcPts val="3500"/>
              </a:lnSpc>
            </a:pPr>
            <a:r>
              <a:rPr lang="zh-CN" altLang="zh-CN" sz="2400" b="1" dirty="0">
                <a:solidFill>
                  <a:srgbClr val="000099"/>
                </a:solidFill>
                <a:latin typeface="华文楷体" pitchFamily="2" charset="-122"/>
                <a:ea typeface="华文楷体" pitchFamily="2" charset="-122"/>
              </a:rPr>
              <a:t>（三）实现中华民族伟大复兴中国梦的根本指针</a:t>
            </a:r>
          </a:p>
        </p:txBody>
      </p:sp>
      <p:sp>
        <p:nvSpPr>
          <p:cNvPr id="3" name="矩形 2"/>
          <p:cNvSpPr/>
          <p:nvPr/>
        </p:nvSpPr>
        <p:spPr>
          <a:xfrm>
            <a:off x="1835695" y="1737682"/>
            <a:ext cx="6032421" cy="646331"/>
          </a:xfrm>
          <a:prstGeom prst="rect">
            <a:avLst/>
          </a:prstGeom>
        </p:spPr>
        <p:txBody>
          <a:bodyPr wrap="none">
            <a:spAutoFit/>
          </a:bodyPr>
          <a:lstStyle/>
          <a:p>
            <a:pPr>
              <a:lnSpc>
                <a:spcPct val="150000"/>
              </a:lnSpc>
            </a:pPr>
            <a:r>
              <a:rPr lang="zh-CN" altLang="zh-CN" sz="2400" b="1" dirty="0">
                <a:solidFill>
                  <a:srgbClr val="000099"/>
                </a:solidFill>
                <a:latin typeface="华文楷体" pitchFamily="2" charset="-122"/>
                <a:ea typeface="华文楷体" pitchFamily="2" charset="-122"/>
              </a:rPr>
              <a:t>四、中国特色社会主义理论体系的历史地位</a:t>
            </a:r>
          </a:p>
        </p:txBody>
      </p:sp>
    </p:spTree>
    <p:extLst>
      <p:ext uri="{BB962C8B-B14F-4D97-AF65-F5344CB8AC3E}">
        <p14:creationId xmlns:p14="http://schemas.microsoft.com/office/powerpoint/2010/main" val="725295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3728" y="2996952"/>
            <a:ext cx="5211683" cy="523220"/>
          </a:xfrm>
          <a:prstGeom prst="rect">
            <a:avLst/>
          </a:prstGeom>
        </p:spPr>
        <p:txBody>
          <a:bodyPr wrap="none">
            <a:spAutoFit/>
          </a:bodyPr>
          <a:lstStyle/>
          <a:p>
            <a:r>
              <a:rPr lang="zh-CN" altLang="en-US" sz="2800" b="1" dirty="0" smtClean="0">
                <a:solidFill>
                  <a:srgbClr val="FF0000"/>
                </a:solidFill>
                <a:latin typeface="华文楷体" panose="02010600040101010101" pitchFamily="2" charset="-122"/>
                <a:ea typeface="华文楷体" panose="02010600040101010101" pitchFamily="2" charset="-122"/>
              </a:rPr>
              <a:t>视频</a:t>
            </a:r>
            <a:r>
              <a:rPr lang="zh-CN" altLang="en-US" sz="2800" b="1" dirty="0">
                <a:solidFill>
                  <a:srgbClr val="FF0000"/>
                </a:solidFill>
                <a:latin typeface="华文楷体" panose="02010600040101010101" pitchFamily="2" charset="-122"/>
                <a:ea typeface="华文楷体" panose="02010600040101010101" pitchFamily="2" charset="-122"/>
              </a:rPr>
              <a:t>：</a:t>
            </a:r>
            <a:r>
              <a:rPr lang="zh-CN" altLang="en-US" sz="2800" b="1" u="sng" dirty="0" smtClean="0">
                <a:solidFill>
                  <a:srgbClr val="000099"/>
                </a:solidFill>
                <a:latin typeface="华文楷体" panose="02010600040101010101" pitchFamily="2" charset="-122"/>
                <a:ea typeface="华文楷体" panose="02010600040101010101" pitchFamily="2" charset="-122"/>
              </a:rPr>
              <a:t>各</a:t>
            </a:r>
            <a:r>
              <a:rPr lang="zh-CN" altLang="en-US" sz="2800" b="1" u="sng" dirty="0">
                <a:solidFill>
                  <a:srgbClr val="000099"/>
                </a:solidFill>
                <a:latin typeface="华文楷体" panose="02010600040101010101" pitchFamily="2" charset="-122"/>
                <a:ea typeface="华文楷体" panose="02010600040101010101" pitchFamily="2" charset="-122"/>
              </a:rPr>
              <a:t>国友人对邓小平的评价</a:t>
            </a:r>
            <a:endParaRPr lang="zh-CN" altLang="en-US" sz="2800" b="1" i="0" u="sng" dirty="0">
              <a:solidFill>
                <a:srgbClr val="000099"/>
              </a:solidFill>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43623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9632" y="1628800"/>
            <a:ext cx="6624736" cy="3170099"/>
          </a:xfrm>
          <a:prstGeom prst="rect">
            <a:avLst/>
          </a:prstGeom>
        </p:spPr>
        <p:txBody>
          <a:bodyPr wrap="square">
            <a:spAutoFit/>
          </a:bodyPr>
          <a:lstStyle/>
          <a:p>
            <a:pPr>
              <a:lnSpc>
                <a:spcPts val="4000"/>
              </a:lnSpc>
            </a:pPr>
            <a:r>
              <a:rPr lang="zh-CN" altLang="en-US" sz="2400" b="1" dirty="0">
                <a:solidFill>
                  <a:srgbClr val="000099"/>
                </a:solidFill>
                <a:latin typeface="华文楷体" pitchFamily="2" charset="-122"/>
                <a:ea typeface="华文楷体" pitchFamily="2" charset="-122"/>
              </a:rPr>
              <a:t>邓小平同志是全党全军全国各族人民公认的享有崇高威望的卓越领导人，伟大的马克思主义者，伟大的无产阶级革命家、政治家、军事家、外交家，久经考验的共产主义战士，中国社会主义改革开放和现代化建设的总设计师，</a:t>
            </a:r>
            <a:r>
              <a:rPr lang="zh-CN" altLang="en-US" sz="2400" b="1" dirty="0">
                <a:solidFill>
                  <a:srgbClr val="FF0000"/>
                </a:solidFill>
                <a:latin typeface="华文楷体" pitchFamily="2" charset="-122"/>
                <a:ea typeface="华文楷体" pitchFamily="2" charset="-122"/>
              </a:rPr>
              <a:t>中国特色社会主义道路的开创者</a:t>
            </a:r>
            <a:r>
              <a:rPr lang="zh-CN" altLang="en-US" sz="2400" b="1" dirty="0">
                <a:solidFill>
                  <a:srgbClr val="000099"/>
                </a:solidFill>
                <a:latin typeface="华文楷体" pitchFamily="2" charset="-122"/>
                <a:ea typeface="华文楷体" pitchFamily="2" charset="-122"/>
              </a:rPr>
              <a:t>，邓小平理论的主要创立者。</a:t>
            </a:r>
          </a:p>
        </p:txBody>
      </p:sp>
      <p:sp>
        <p:nvSpPr>
          <p:cNvPr id="3" name="矩形 2"/>
          <p:cNvSpPr/>
          <p:nvPr/>
        </p:nvSpPr>
        <p:spPr>
          <a:xfrm>
            <a:off x="1835696" y="4941168"/>
            <a:ext cx="6289848" cy="412934"/>
          </a:xfrm>
          <a:prstGeom prst="rect">
            <a:avLst/>
          </a:prstGeom>
        </p:spPr>
        <p:txBody>
          <a:bodyPr wrap="square">
            <a:spAutoFit/>
          </a:bodyPr>
          <a:lstStyle/>
          <a:p>
            <a:pPr>
              <a:lnSpc>
                <a:spcPts val="2500"/>
              </a:lnSpc>
            </a:pPr>
            <a:r>
              <a:rPr lang="en-US" altLang="zh-CN" dirty="0">
                <a:solidFill>
                  <a:srgbClr val="000099"/>
                </a:solidFill>
                <a:latin typeface="华文楷体" pitchFamily="2" charset="-122"/>
                <a:ea typeface="华文楷体" pitchFamily="2" charset="-122"/>
              </a:rPr>
              <a:t>——</a:t>
            </a:r>
            <a:r>
              <a:rPr lang="zh-CN" altLang="en-US" dirty="0">
                <a:solidFill>
                  <a:srgbClr val="000099"/>
                </a:solidFill>
                <a:latin typeface="华文楷体" pitchFamily="2" charset="-122"/>
                <a:ea typeface="华文楷体" pitchFamily="2" charset="-122"/>
              </a:rPr>
              <a:t>习近平：在纪念邓小平同志诞辰</a:t>
            </a:r>
            <a:r>
              <a:rPr lang="en-US" altLang="zh-CN" dirty="0">
                <a:solidFill>
                  <a:srgbClr val="000099"/>
                </a:solidFill>
                <a:latin typeface="华文楷体" pitchFamily="2" charset="-122"/>
                <a:ea typeface="华文楷体" pitchFamily="2" charset="-122"/>
              </a:rPr>
              <a:t>110</a:t>
            </a:r>
            <a:r>
              <a:rPr lang="zh-CN" altLang="en-US" dirty="0">
                <a:solidFill>
                  <a:srgbClr val="000099"/>
                </a:solidFill>
                <a:latin typeface="华文楷体" pitchFamily="2" charset="-122"/>
                <a:ea typeface="华文楷体" pitchFamily="2" charset="-122"/>
              </a:rPr>
              <a:t>周年座谈会上的讲话</a:t>
            </a:r>
          </a:p>
        </p:txBody>
      </p:sp>
    </p:spTree>
    <p:extLst>
      <p:ext uri="{BB962C8B-B14F-4D97-AF65-F5344CB8AC3E}">
        <p14:creationId xmlns:p14="http://schemas.microsoft.com/office/powerpoint/2010/main" val="2491483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85792" y="2132856"/>
            <a:ext cx="3416320" cy="477054"/>
          </a:xfrm>
          <a:prstGeom prst="rect">
            <a:avLst/>
          </a:prstGeom>
        </p:spPr>
        <p:txBody>
          <a:bodyPr wrap="none">
            <a:spAutoFit/>
          </a:bodyPr>
          <a:lstStyle/>
          <a:p>
            <a:pPr>
              <a:lnSpc>
                <a:spcPts val="3000"/>
              </a:lnSpc>
              <a:spcAft>
                <a:spcPts val="0"/>
              </a:spcAft>
            </a:pPr>
            <a:r>
              <a:rPr lang="zh-CN" altLang="zh-CN" sz="2800" b="1" dirty="0">
                <a:solidFill>
                  <a:srgbClr val="000099"/>
                </a:solidFill>
                <a:latin typeface="华文细黑" panose="02010600040101010101" pitchFamily="2" charset="-122"/>
                <a:ea typeface="华文细黑" panose="02010600040101010101" pitchFamily="2" charset="-122"/>
                <a:cs typeface="宋体" panose="02010600030101010101" pitchFamily="2" charset="-122"/>
              </a:rPr>
              <a:t>邓小</a:t>
            </a:r>
            <a:r>
              <a:rPr lang="zh-CN" altLang="zh-CN" sz="2800" b="1" dirty="0" smtClean="0">
                <a:solidFill>
                  <a:srgbClr val="000099"/>
                </a:solidFill>
                <a:latin typeface="华文细黑" panose="02010600040101010101" pitchFamily="2" charset="-122"/>
                <a:ea typeface="华文细黑" panose="02010600040101010101" pitchFamily="2" charset="-122"/>
                <a:cs typeface="宋体" panose="02010600030101010101" pitchFamily="2" charset="-122"/>
              </a:rPr>
              <a:t>平</a:t>
            </a:r>
            <a:r>
              <a:rPr lang="zh-CN" altLang="en-US" sz="2800" b="1" dirty="0" smtClean="0">
                <a:solidFill>
                  <a:srgbClr val="000099"/>
                </a:solidFill>
                <a:latin typeface="华文细黑" panose="02010600040101010101" pitchFamily="2" charset="-122"/>
                <a:ea typeface="华文细黑" panose="02010600040101010101" pitchFamily="2" charset="-122"/>
                <a:cs typeface="宋体" panose="02010600030101010101" pitchFamily="2" charset="-122"/>
              </a:rPr>
              <a:t>三大</a:t>
            </a:r>
            <a:r>
              <a:rPr lang="zh-CN" altLang="zh-CN" sz="2800" b="1" dirty="0" smtClean="0">
                <a:solidFill>
                  <a:srgbClr val="000099"/>
                </a:solidFill>
                <a:latin typeface="华文细黑" panose="02010600040101010101" pitchFamily="2" charset="-122"/>
                <a:ea typeface="华文细黑" panose="02010600040101010101" pitchFamily="2" charset="-122"/>
                <a:cs typeface="宋体" panose="02010600030101010101" pitchFamily="2" charset="-122"/>
              </a:rPr>
              <a:t>著名论</a:t>
            </a:r>
            <a:r>
              <a:rPr lang="zh-CN" altLang="zh-CN" sz="2800" b="1" dirty="0">
                <a:solidFill>
                  <a:srgbClr val="000099"/>
                </a:solidFill>
                <a:latin typeface="华文细黑" panose="02010600040101010101" pitchFamily="2" charset="-122"/>
                <a:ea typeface="华文细黑" panose="02010600040101010101" pitchFamily="2" charset="-122"/>
                <a:cs typeface="宋体" panose="02010600030101010101" pitchFamily="2" charset="-122"/>
              </a:rPr>
              <a:t>断</a:t>
            </a:r>
          </a:p>
        </p:txBody>
      </p:sp>
      <p:sp>
        <p:nvSpPr>
          <p:cNvPr id="3" name="矩形 2"/>
          <p:cNvSpPr/>
          <p:nvPr/>
        </p:nvSpPr>
        <p:spPr>
          <a:xfrm>
            <a:off x="1835696" y="3068960"/>
            <a:ext cx="6408712" cy="1438855"/>
          </a:xfrm>
          <a:prstGeom prst="rect">
            <a:avLst/>
          </a:prstGeom>
        </p:spPr>
        <p:txBody>
          <a:bodyPr wrap="square">
            <a:spAutoFit/>
          </a:bodyPr>
          <a:lstStyle/>
          <a:p>
            <a:pPr>
              <a:lnSpc>
                <a:spcPts val="3500"/>
              </a:lnSpc>
            </a:pPr>
            <a:r>
              <a:rPr lang="en-US" altLang="zh-CN" sz="2800" b="1" dirty="0" smtClean="0">
                <a:solidFill>
                  <a:srgbClr val="000099"/>
                </a:solidFill>
                <a:latin typeface="华文楷体" panose="02010600040101010101" pitchFamily="2" charset="-122"/>
                <a:ea typeface="华文楷体" panose="02010600040101010101" pitchFamily="2" charset="-122"/>
              </a:rPr>
              <a:t>1</a:t>
            </a:r>
            <a:r>
              <a:rPr lang="zh-CN" altLang="en-US" sz="2800" b="1" dirty="0" smtClean="0">
                <a:solidFill>
                  <a:srgbClr val="000099"/>
                </a:solidFill>
                <a:latin typeface="华文楷体" panose="02010600040101010101" pitchFamily="2" charset="-122"/>
                <a:ea typeface="华文楷体" panose="02010600040101010101" pitchFamily="2" charset="-122"/>
              </a:rPr>
              <a:t>、不</a:t>
            </a:r>
            <a:r>
              <a:rPr lang="zh-CN" altLang="en-US" sz="2800" b="1" dirty="0">
                <a:solidFill>
                  <a:srgbClr val="000099"/>
                </a:solidFill>
                <a:latin typeface="华文楷体" panose="02010600040101010101" pitchFamily="2" charset="-122"/>
                <a:ea typeface="华文楷体" panose="02010600040101010101" pitchFamily="2" charset="-122"/>
              </a:rPr>
              <a:t>管白猫黑猫，抓住老鼠就是好</a:t>
            </a:r>
            <a:r>
              <a:rPr lang="zh-CN" altLang="en-US" sz="2800" b="1" dirty="0" smtClean="0">
                <a:solidFill>
                  <a:srgbClr val="000099"/>
                </a:solidFill>
                <a:latin typeface="华文楷体" panose="02010600040101010101" pitchFamily="2" charset="-122"/>
                <a:ea typeface="华文楷体" panose="02010600040101010101" pitchFamily="2" charset="-122"/>
              </a:rPr>
              <a:t>猫</a:t>
            </a:r>
            <a:endParaRPr lang="en-US" altLang="zh-CN" sz="2800" b="1" dirty="0" smtClean="0">
              <a:solidFill>
                <a:srgbClr val="000099"/>
              </a:solidFill>
              <a:latin typeface="华文楷体" panose="02010600040101010101" pitchFamily="2" charset="-122"/>
              <a:ea typeface="华文楷体" panose="02010600040101010101" pitchFamily="2" charset="-122"/>
            </a:endParaRPr>
          </a:p>
          <a:p>
            <a:pPr>
              <a:lnSpc>
                <a:spcPts val="3500"/>
              </a:lnSpc>
            </a:pPr>
            <a:r>
              <a:rPr lang="en-US" altLang="zh-CN" sz="2800" b="1" dirty="0" smtClean="0">
                <a:solidFill>
                  <a:srgbClr val="000099"/>
                </a:solidFill>
                <a:latin typeface="华文楷体" panose="02010600040101010101" pitchFamily="2" charset="-122"/>
                <a:ea typeface="华文楷体" panose="02010600040101010101" pitchFamily="2" charset="-122"/>
              </a:rPr>
              <a:t>2</a:t>
            </a:r>
            <a:r>
              <a:rPr lang="zh-CN" altLang="en-US" sz="2800" b="1" dirty="0" smtClean="0">
                <a:solidFill>
                  <a:srgbClr val="000099"/>
                </a:solidFill>
                <a:latin typeface="华文楷体" panose="02010600040101010101" pitchFamily="2" charset="-122"/>
                <a:ea typeface="华文楷体" panose="02010600040101010101" pitchFamily="2" charset="-122"/>
              </a:rPr>
              <a:t>、摸</a:t>
            </a:r>
            <a:r>
              <a:rPr lang="zh-CN" altLang="en-US" sz="2800" b="1" dirty="0">
                <a:solidFill>
                  <a:srgbClr val="000099"/>
                </a:solidFill>
                <a:latin typeface="华文楷体" panose="02010600040101010101" pitchFamily="2" charset="-122"/>
                <a:ea typeface="华文楷体" panose="02010600040101010101" pitchFamily="2" charset="-122"/>
              </a:rPr>
              <a:t>着石头过</a:t>
            </a:r>
            <a:r>
              <a:rPr lang="zh-CN" altLang="en-US" sz="2800" b="1" dirty="0" smtClean="0">
                <a:solidFill>
                  <a:srgbClr val="000099"/>
                </a:solidFill>
                <a:latin typeface="华文楷体" panose="02010600040101010101" pitchFamily="2" charset="-122"/>
                <a:ea typeface="华文楷体" panose="02010600040101010101" pitchFamily="2" charset="-122"/>
              </a:rPr>
              <a:t>河</a:t>
            </a:r>
            <a:endParaRPr lang="en-US" altLang="zh-CN" sz="2800" b="1" dirty="0" smtClean="0">
              <a:solidFill>
                <a:srgbClr val="000099"/>
              </a:solidFill>
              <a:latin typeface="华文楷体" panose="02010600040101010101" pitchFamily="2" charset="-122"/>
              <a:ea typeface="华文楷体" panose="02010600040101010101" pitchFamily="2" charset="-122"/>
            </a:endParaRPr>
          </a:p>
          <a:p>
            <a:pPr>
              <a:lnSpc>
                <a:spcPts val="3500"/>
              </a:lnSpc>
            </a:pPr>
            <a:r>
              <a:rPr lang="en-US" altLang="zh-CN" sz="2800" b="1" dirty="0" smtClean="0">
                <a:solidFill>
                  <a:srgbClr val="000099"/>
                </a:solidFill>
                <a:latin typeface="华文楷体" panose="02010600040101010101" pitchFamily="2" charset="-122"/>
                <a:ea typeface="华文楷体" panose="02010600040101010101" pitchFamily="2" charset="-122"/>
              </a:rPr>
              <a:t>3</a:t>
            </a:r>
            <a:r>
              <a:rPr lang="zh-CN" altLang="en-US" sz="2800" b="1" dirty="0" smtClean="0">
                <a:solidFill>
                  <a:srgbClr val="000099"/>
                </a:solidFill>
                <a:latin typeface="华文楷体" panose="02010600040101010101" pitchFamily="2" charset="-122"/>
                <a:ea typeface="华文楷体" panose="02010600040101010101" pitchFamily="2" charset="-122"/>
              </a:rPr>
              <a:t>、不</a:t>
            </a:r>
            <a:r>
              <a:rPr lang="zh-CN" altLang="en-US" sz="2800" b="1" dirty="0">
                <a:solidFill>
                  <a:srgbClr val="000099"/>
                </a:solidFill>
                <a:latin typeface="华文楷体" panose="02010600040101010101" pitchFamily="2" charset="-122"/>
                <a:ea typeface="华文楷体" panose="02010600040101010101" pitchFamily="2" charset="-122"/>
              </a:rPr>
              <a:t>争论，少说多做</a:t>
            </a:r>
            <a:endParaRPr lang="zh-CN" altLang="en-US" sz="2800" dirty="0">
              <a:solidFill>
                <a:srgbClr val="000099"/>
              </a:solidFill>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792" y="5157191"/>
            <a:ext cx="5078556" cy="996121"/>
          </a:xfrm>
          <a:prstGeom prst="rect">
            <a:avLst/>
          </a:prstGeom>
        </p:spPr>
      </p:pic>
    </p:spTree>
    <p:extLst>
      <p:ext uri="{BB962C8B-B14F-4D97-AF65-F5344CB8AC3E}">
        <p14:creationId xmlns:p14="http://schemas.microsoft.com/office/powerpoint/2010/main" val="227075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2276872"/>
            <a:ext cx="3946914" cy="461665"/>
          </a:xfrm>
          <a:prstGeom prst="rect">
            <a:avLst/>
          </a:prstGeom>
        </p:spPr>
        <p:txBody>
          <a:bodyPr wrap="none">
            <a:spAutoFit/>
          </a:bodyPr>
          <a:lstStyle/>
          <a:p>
            <a:r>
              <a:rPr lang="zh-CN" altLang="en-US" sz="2400" b="1" dirty="0" smtClean="0">
                <a:solidFill>
                  <a:srgbClr val="000099"/>
                </a:solidFill>
                <a:latin typeface="华文楷体" panose="02010600040101010101" pitchFamily="2" charset="-122"/>
                <a:ea typeface="华文楷体" panose="02010600040101010101" pitchFamily="2" charset="-122"/>
              </a:rPr>
              <a:t>作业：邓</a:t>
            </a:r>
            <a:r>
              <a:rPr lang="zh-CN" altLang="en-US" sz="2400" b="1" dirty="0">
                <a:solidFill>
                  <a:srgbClr val="000099"/>
                </a:solidFill>
                <a:latin typeface="华文楷体" panose="02010600040101010101" pitchFamily="2" charset="-122"/>
                <a:ea typeface="华文楷体" panose="02010600040101010101" pitchFamily="2" charset="-122"/>
              </a:rPr>
              <a:t>小</a:t>
            </a:r>
            <a:r>
              <a:rPr lang="zh-CN" altLang="en-US" sz="2400" b="1" dirty="0" smtClean="0">
                <a:solidFill>
                  <a:srgbClr val="000099"/>
                </a:solidFill>
                <a:latin typeface="华文楷体" panose="02010600040101010101" pitchFamily="2" charset="-122"/>
                <a:ea typeface="华文楷体" panose="02010600040101010101" pitchFamily="2" charset="-122"/>
              </a:rPr>
              <a:t>平经典语录解读</a:t>
            </a:r>
            <a:r>
              <a:rPr lang="en-US" altLang="zh-CN" sz="2400" b="1" i="0" dirty="0" smtClean="0">
                <a:solidFill>
                  <a:srgbClr val="000099"/>
                </a:solidFill>
                <a:effectLst/>
                <a:latin typeface="华文楷体" panose="02010600040101010101" pitchFamily="2" charset="-122"/>
                <a:ea typeface="华文楷体" panose="02010600040101010101" pitchFamily="2" charset="-122"/>
              </a:rPr>
              <a:t> </a:t>
            </a:r>
            <a:endParaRPr lang="zh-CN" altLang="en-US" sz="2400" b="1" i="0" dirty="0">
              <a:solidFill>
                <a:srgbClr val="000099"/>
              </a:solidFill>
              <a:effectLst/>
              <a:latin typeface="华文楷体" panose="02010600040101010101" pitchFamily="2" charset="-122"/>
              <a:ea typeface="华文楷体" panose="02010600040101010101" pitchFamily="2" charset="-122"/>
            </a:endParaRPr>
          </a:p>
        </p:txBody>
      </p:sp>
      <p:sp>
        <p:nvSpPr>
          <p:cNvPr id="4" name="矩形 3"/>
          <p:cNvSpPr/>
          <p:nvPr/>
        </p:nvSpPr>
        <p:spPr>
          <a:xfrm>
            <a:off x="1547664" y="3140968"/>
            <a:ext cx="6032421" cy="1200329"/>
          </a:xfrm>
          <a:prstGeom prst="rect">
            <a:avLst/>
          </a:prstGeom>
        </p:spPr>
        <p:txBody>
          <a:bodyPr wrap="none">
            <a:spAutoFit/>
          </a:bodyPr>
          <a:lstStyle/>
          <a:p>
            <a:pPr>
              <a:lnSpc>
                <a:spcPct val="150000"/>
              </a:lnSpc>
            </a:pPr>
            <a:r>
              <a:rPr lang="zh-CN" altLang="en-US" sz="2400" b="1" dirty="0" smtClean="0">
                <a:solidFill>
                  <a:srgbClr val="000099"/>
                </a:solidFill>
                <a:latin typeface="华文楷体" panose="02010600040101010101" pitchFamily="2" charset="-122"/>
                <a:ea typeface="华文楷体" panose="02010600040101010101" pitchFamily="2" charset="-122"/>
              </a:rPr>
              <a:t>如我是实事求是派</a:t>
            </a:r>
            <a:r>
              <a:rPr lang="zh-CN" altLang="en-US" sz="2400" b="1" dirty="0">
                <a:solidFill>
                  <a:srgbClr val="000099"/>
                </a:solidFill>
                <a:latin typeface="华文楷体" panose="02010600040101010101" pitchFamily="2" charset="-122"/>
                <a:ea typeface="华文楷体" panose="02010600040101010101" pitchFamily="2" charset="-122"/>
              </a:rPr>
              <a:t>、</a:t>
            </a:r>
            <a:r>
              <a:rPr lang="zh-CN" altLang="en-US" sz="2400" b="1" dirty="0" smtClean="0">
                <a:solidFill>
                  <a:srgbClr val="000099"/>
                </a:solidFill>
                <a:latin typeface="华文楷体" panose="02010600040101010101" pitchFamily="2" charset="-122"/>
                <a:ea typeface="华文楷体" panose="02010600040101010101" pitchFamily="2" charset="-122"/>
              </a:rPr>
              <a:t>发</a:t>
            </a:r>
            <a:r>
              <a:rPr lang="zh-CN" altLang="en-US" sz="2400" b="1" dirty="0">
                <a:solidFill>
                  <a:srgbClr val="000099"/>
                </a:solidFill>
                <a:latin typeface="华文楷体" panose="02010600040101010101" pitchFamily="2" charset="-122"/>
                <a:ea typeface="华文楷体" panose="02010600040101010101" pitchFamily="2" charset="-122"/>
              </a:rPr>
              <a:t>展才</a:t>
            </a:r>
            <a:r>
              <a:rPr lang="zh-CN" altLang="en-US" sz="2400" b="1" dirty="0" smtClean="0">
                <a:solidFill>
                  <a:srgbClr val="000099"/>
                </a:solidFill>
                <a:latin typeface="华文楷体" panose="02010600040101010101" pitchFamily="2" charset="-122"/>
                <a:ea typeface="华文楷体" panose="02010600040101010101" pitchFamily="2" charset="-122"/>
              </a:rPr>
              <a:t>是硬</a:t>
            </a:r>
            <a:r>
              <a:rPr lang="zh-CN" altLang="en-US" sz="2400" b="1" smtClean="0">
                <a:solidFill>
                  <a:srgbClr val="000099"/>
                </a:solidFill>
                <a:latin typeface="华文楷体" panose="02010600040101010101" pitchFamily="2" charset="-122"/>
                <a:ea typeface="华文楷体" panose="02010600040101010101" pitchFamily="2" charset="-122"/>
              </a:rPr>
              <a:t>道理。</a:t>
            </a:r>
            <a:r>
              <a:rPr lang="zh-CN" altLang="en-US" sz="2400" b="1" dirty="0" smtClean="0">
                <a:solidFill>
                  <a:srgbClr val="000099"/>
                </a:solidFill>
                <a:latin typeface="华文楷体" panose="02010600040101010101" pitchFamily="2" charset="-122"/>
                <a:ea typeface="华文楷体" panose="02010600040101010101" pitchFamily="2" charset="-122"/>
              </a:rPr>
              <a:t>包括</a:t>
            </a:r>
            <a:endParaRPr lang="en-US" altLang="zh-CN" sz="2400" b="1" dirty="0" smtClean="0">
              <a:solidFill>
                <a:srgbClr val="000099"/>
              </a:solidFill>
              <a:latin typeface="华文楷体" panose="02010600040101010101" pitchFamily="2" charset="-122"/>
              <a:ea typeface="华文楷体" panose="02010600040101010101" pitchFamily="2" charset="-122"/>
            </a:endParaRPr>
          </a:p>
          <a:p>
            <a:pPr>
              <a:lnSpc>
                <a:spcPct val="150000"/>
              </a:lnSpc>
            </a:pPr>
            <a:r>
              <a:rPr lang="zh-CN" altLang="en-US" sz="2400" b="1" dirty="0" smtClean="0">
                <a:solidFill>
                  <a:srgbClr val="000099"/>
                </a:solidFill>
                <a:latin typeface="华文楷体" panose="02010600040101010101" pitchFamily="2" charset="-122"/>
                <a:ea typeface="华文楷体" panose="02010600040101010101" pitchFamily="2" charset="-122"/>
              </a:rPr>
              <a:t>时代背景、形成及内容影响等。</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88738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86521" y="2780928"/>
            <a:ext cx="6741862" cy="1754326"/>
          </a:xfrm>
          <a:prstGeom prst="rect">
            <a:avLst/>
          </a:prstGeom>
        </p:spPr>
        <p:txBody>
          <a:bodyPr wrap="square">
            <a:spAutoFit/>
          </a:bodyPr>
          <a:lstStyle/>
          <a:p>
            <a:pPr>
              <a:lnSpc>
                <a:spcPct val="150000"/>
              </a:lnSpc>
            </a:pPr>
            <a:r>
              <a:rPr lang="zh-CN" altLang="en-US" sz="2400" b="1" dirty="0">
                <a:solidFill>
                  <a:srgbClr val="FF0000"/>
                </a:solidFill>
                <a:latin typeface="华文楷体" pitchFamily="2" charset="-122"/>
                <a:ea typeface="华文楷体" pitchFamily="2" charset="-122"/>
              </a:rPr>
              <a:t>思</a:t>
            </a:r>
            <a:r>
              <a:rPr lang="zh-CN" altLang="en-US" sz="2400" b="1" dirty="0" smtClean="0">
                <a:solidFill>
                  <a:srgbClr val="FF0000"/>
                </a:solidFill>
                <a:latin typeface="华文楷体" pitchFamily="2" charset="-122"/>
                <a:ea typeface="华文楷体" pitchFamily="2" charset="-122"/>
              </a:rPr>
              <a:t>考</a:t>
            </a:r>
            <a:r>
              <a:rPr lang="zh-CN" altLang="en-US" sz="2400" b="1" dirty="0">
                <a:solidFill>
                  <a:srgbClr val="FF0000"/>
                </a:solidFill>
                <a:latin typeface="华文楷体" pitchFamily="2" charset="-122"/>
                <a:ea typeface="华文楷体" pitchFamily="2" charset="-122"/>
              </a:rPr>
              <a:t>问题</a:t>
            </a:r>
            <a:r>
              <a:rPr lang="zh-CN" altLang="en-US" sz="2400" b="1" dirty="0" smtClean="0">
                <a:solidFill>
                  <a:srgbClr val="FF0000"/>
                </a:solidFill>
                <a:latin typeface="华文楷体" pitchFamily="2" charset="-122"/>
                <a:ea typeface="华文楷体" pitchFamily="2" charset="-122"/>
              </a:rPr>
              <a:t>：</a:t>
            </a:r>
            <a:r>
              <a:rPr lang="zh-CN" altLang="zh-CN" sz="2400" b="1" dirty="0" smtClean="0">
                <a:solidFill>
                  <a:srgbClr val="000099"/>
                </a:solidFill>
                <a:latin typeface="华文楷体" pitchFamily="2" charset="-122"/>
                <a:ea typeface="华文楷体" pitchFamily="2" charset="-122"/>
              </a:rPr>
              <a:t>为什么</a:t>
            </a:r>
            <a:r>
              <a:rPr lang="zh-CN" altLang="zh-CN" sz="2400" b="1" dirty="0">
                <a:solidFill>
                  <a:srgbClr val="000099"/>
                </a:solidFill>
                <a:latin typeface="华文楷体" pitchFamily="2" charset="-122"/>
                <a:ea typeface="华文楷体" pitchFamily="2" charset="-122"/>
              </a:rPr>
              <a:t>说邓小平是中国特色社会主义道路的开创者</a:t>
            </a:r>
            <a:r>
              <a:rPr lang="zh-CN" altLang="zh-CN" sz="2400" b="1" dirty="0" smtClean="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为什么说邓小平理论是中国特色社会主义理论体系的奠基之作</a:t>
            </a:r>
            <a:r>
              <a:rPr lang="zh-CN" altLang="zh-CN" sz="2400" b="1" dirty="0" smtClean="0">
                <a:solidFill>
                  <a:srgbClr val="000099"/>
                </a:solidFill>
                <a:latin typeface="华文楷体" pitchFamily="2" charset="-122"/>
                <a:ea typeface="华文楷体" pitchFamily="2" charset="-122"/>
              </a:rPr>
              <a:t>？</a:t>
            </a:r>
            <a:endParaRPr lang="zh-CN" altLang="zh-CN" sz="2400" b="1" dirty="0">
              <a:solidFill>
                <a:srgbClr val="000099"/>
              </a:solidFill>
              <a:latin typeface="华文楷体" pitchFamily="2" charset="-122"/>
              <a:ea typeface="华文楷体" pitchFamily="2" charset="-122"/>
            </a:endParaRPr>
          </a:p>
        </p:txBody>
      </p:sp>
      <p:pic>
        <p:nvPicPr>
          <p:cNvPr id="2" name="Picture 2" descr="C:\Users\zhao\AppData\Roaming\360se6\Application\User Data\temp\W02015012732068481454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797152"/>
            <a:ext cx="2375999" cy="1357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878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3831</TotalTime>
  <Words>2926</Words>
  <Application>Microsoft Office PowerPoint</Application>
  <PresentationFormat>全屏显示(4:3)</PresentationFormat>
  <Paragraphs>85</Paragraphs>
  <Slides>40</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40</vt:i4>
      </vt:variant>
    </vt:vector>
  </HeadingPairs>
  <TitlesOfParts>
    <vt:vector size="50" baseType="lpstr">
      <vt:lpstr>仿宋</vt:lpstr>
      <vt:lpstr>华文楷体</vt:lpstr>
      <vt:lpstr>华文细黑</vt:lpstr>
      <vt:lpstr>宋体</vt:lpstr>
      <vt:lpstr>Arial</vt:lpstr>
      <vt:lpstr>Calibri</vt:lpstr>
      <vt:lpstr>Calibri Light</vt:lpstr>
      <vt:lpstr>Cambria Math</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dc:creator>
  <cp:lastModifiedBy>zhao</cp:lastModifiedBy>
  <cp:revision>197</cp:revision>
  <dcterms:created xsi:type="dcterms:W3CDTF">2016-03-23T12:46:43Z</dcterms:created>
  <dcterms:modified xsi:type="dcterms:W3CDTF">2016-09-28T00:52:09Z</dcterms:modified>
</cp:coreProperties>
</file>