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4"/>
  </p:notesMasterIdLst>
  <p:handoutMasterIdLst>
    <p:handoutMasterId r:id="rId35"/>
  </p:handoutMasterIdLst>
  <p:sldIdLst>
    <p:sldId id="310" r:id="rId3"/>
    <p:sldId id="309" r:id="rId4"/>
    <p:sldId id="312" r:id="rId5"/>
    <p:sldId id="313" r:id="rId6"/>
    <p:sldId id="314" r:id="rId7"/>
    <p:sldId id="315" r:id="rId8"/>
    <p:sldId id="316" r:id="rId9"/>
    <p:sldId id="279" r:id="rId10"/>
    <p:sldId id="282" r:id="rId11"/>
    <p:sldId id="283" r:id="rId12"/>
    <p:sldId id="284" r:id="rId13"/>
    <p:sldId id="286" r:id="rId14"/>
    <p:sldId id="287" r:id="rId15"/>
    <p:sldId id="288" r:id="rId16"/>
    <p:sldId id="289" r:id="rId17"/>
    <p:sldId id="290" r:id="rId18"/>
    <p:sldId id="291" r:id="rId19"/>
    <p:sldId id="292" r:id="rId20"/>
    <p:sldId id="293" r:id="rId21"/>
    <p:sldId id="300" r:id="rId22"/>
    <p:sldId id="294" r:id="rId23"/>
    <p:sldId id="308" r:id="rId24"/>
    <p:sldId id="297" r:id="rId25"/>
    <p:sldId id="298" r:id="rId26"/>
    <p:sldId id="299" r:id="rId27"/>
    <p:sldId id="295" r:id="rId28"/>
    <p:sldId id="307" r:id="rId29"/>
    <p:sldId id="301" r:id="rId30"/>
    <p:sldId id="305" r:id="rId31"/>
    <p:sldId id="306" r:id="rId32"/>
    <p:sldId id="317"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1E8F5"/>
    <a:srgbClr val="ECEFEA"/>
    <a:srgbClr val="EFF0E7"/>
    <a:srgbClr val="E9EDF0"/>
    <a:srgbClr val="E9EDEC"/>
    <a:srgbClr val="0D529C"/>
    <a:srgbClr val="0F519B"/>
    <a:srgbClr val="0D52A0"/>
    <a:srgbClr val="A929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8" autoAdjust="0"/>
    <p:restoredTop sz="94660"/>
  </p:normalViewPr>
  <p:slideViewPr>
    <p:cSldViewPr>
      <p:cViewPr varScale="1">
        <p:scale>
          <a:sx n="83" d="100"/>
          <a:sy n="83" d="100"/>
        </p:scale>
        <p:origin x="1182" y="72"/>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4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C8CBA1-D47E-4F47-A666-A787A47C7754}" type="datetimeFigureOut">
              <a:rPr lang="zh-CN" altLang="en-US" smtClean="0"/>
              <a:t>2016/9/19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40728-C6EC-4E92-9678-A6D12777D198}" type="slidenum">
              <a:rPr lang="zh-CN" altLang="en-US" smtClean="0"/>
              <a:t>‹#›</a:t>
            </a:fld>
            <a:endParaRPr lang="zh-CN" altLang="en-US"/>
          </a:p>
        </p:txBody>
      </p:sp>
    </p:spTree>
    <p:extLst>
      <p:ext uri="{BB962C8B-B14F-4D97-AF65-F5344CB8AC3E}">
        <p14:creationId xmlns:p14="http://schemas.microsoft.com/office/powerpoint/2010/main" val="1352716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7E12C-A3F4-47B0-9392-8041EA0F6B07}" type="datetimeFigureOut">
              <a:rPr lang="zh-CN" altLang="en-US" smtClean="0"/>
              <a:t>2016/9/19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8B5F5-93D1-49F8-99AD-64BBBC5BE860}" type="slidenum">
              <a:rPr lang="zh-CN" altLang="en-US" smtClean="0"/>
              <a:t>‹#›</a:t>
            </a:fld>
            <a:endParaRPr lang="zh-CN" altLang="en-US"/>
          </a:p>
        </p:txBody>
      </p:sp>
    </p:spTree>
    <p:extLst>
      <p:ext uri="{BB962C8B-B14F-4D97-AF65-F5344CB8AC3E}">
        <p14:creationId xmlns:p14="http://schemas.microsoft.com/office/powerpoint/2010/main" val="97700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271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7875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677032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517127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4155649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5FB8F3-6CBA-469F-A56F-D05D3785CD6F}" type="datetimeFigureOut">
              <a:rPr lang="zh-CN" altLang="en-US" smtClean="0"/>
              <a:t>2016/9/19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2026921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5FB8F3-6CBA-469F-A56F-D05D3785CD6F}" type="datetimeFigureOut">
              <a:rPr lang="zh-CN" altLang="en-US" smtClean="0"/>
              <a:t>2016/9/19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2436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5FB8F3-6CBA-469F-A56F-D05D3785CD6F}" type="datetimeFigureOut">
              <a:rPr lang="zh-CN" altLang="en-US" smtClean="0"/>
              <a:t>2016/9/19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147988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5FB8F3-6CBA-469F-A56F-D05D3785CD6F}" type="datetimeFigureOut">
              <a:rPr lang="zh-CN" altLang="en-US" smtClean="0"/>
              <a:t>2016/9/19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781342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5FB8F3-6CBA-469F-A56F-D05D3785CD6F}" type="datetimeFigureOut">
              <a:rPr lang="zh-CN" altLang="en-US" smtClean="0"/>
              <a:t>2016/9/19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4216642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5FB8F3-6CBA-469F-A56F-D05D3785CD6F}" type="datetimeFigureOut">
              <a:rPr lang="zh-CN" altLang="en-US" smtClean="0"/>
              <a:t>2016/9/19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164008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5855947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5FB8F3-6CBA-469F-A56F-D05D3785CD6F}" type="datetimeFigureOut">
              <a:rPr lang="zh-CN" altLang="en-US" smtClean="0"/>
              <a:t>2016/9/19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679228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2658041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t>2016/9/19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68042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7050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502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838439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381089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4"/>
          <p:cNvSpPr txBox="1"/>
          <p:nvPr userDrawn="1"/>
        </p:nvSpPr>
        <p:spPr>
          <a:xfrm>
            <a:off x="0" y="-243408"/>
            <a:ext cx="9144000" cy="1200329"/>
          </a:xfrm>
          <a:prstGeom prst="rect">
            <a:avLst/>
          </a:prstGeom>
          <a:gradFill>
            <a:gsLst>
              <a:gs pos="6000">
                <a:schemeClr val="accent1">
                  <a:lumMod val="60000"/>
                  <a:lumOff val="40000"/>
                </a:schemeClr>
              </a:gs>
              <a:gs pos="53000">
                <a:schemeClr val="accent1">
                  <a:lumMod val="20000"/>
                  <a:lumOff val="80000"/>
                </a:schemeClr>
              </a:gs>
              <a:gs pos="73000">
                <a:srgbClr val="E1E8F5"/>
              </a:gs>
            </a:gsLst>
            <a:lin ang="2700000" scaled="1"/>
          </a:gradFill>
          <a:ln>
            <a:noFill/>
          </a:ln>
        </p:spPr>
        <p:txBody>
          <a:bodyPr wrap="square" rtlCol="0">
            <a:spAutoFit/>
          </a:bodyPr>
          <a:lstStyle/>
          <a:p>
            <a:endParaRPr lang="en-US" altLang="zh-CN" dirty="0" smtClean="0"/>
          </a:p>
          <a:p>
            <a:endParaRPr lang="en-US" altLang="zh-CN" dirty="0"/>
          </a:p>
          <a:p>
            <a:endParaRPr lang="en-US" altLang="zh-CN" dirty="0" smtClean="0"/>
          </a:p>
          <a:p>
            <a:endParaRPr lang="zh-CN" altLang="en-US" dirty="0"/>
          </a:p>
        </p:txBody>
      </p:sp>
      <p:sp>
        <p:nvSpPr>
          <p:cNvPr id="6" name="文本框 5"/>
          <p:cNvSpPr txBox="1"/>
          <p:nvPr userDrawn="1"/>
        </p:nvSpPr>
        <p:spPr>
          <a:xfrm>
            <a:off x="0" y="6516052"/>
            <a:ext cx="9144000" cy="369332"/>
          </a:xfrm>
          <a:prstGeom prst="rect">
            <a:avLst/>
          </a:prstGeom>
          <a:gradFill>
            <a:gsLst>
              <a:gs pos="0">
                <a:schemeClr val="accent1">
                  <a:lumMod val="60000"/>
                  <a:lumOff val="40000"/>
                </a:schemeClr>
              </a:gs>
              <a:gs pos="29000">
                <a:schemeClr val="accent1">
                  <a:lumMod val="40000"/>
                  <a:lumOff val="60000"/>
                </a:schemeClr>
              </a:gs>
              <a:gs pos="63000">
                <a:schemeClr val="tx2">
                  <a:lumMod val="20000"/>
                  <a:lumOff val="80000"/>
                </a:schemeClr>
              </a:gs>
            </a:gsLst>
            <a:lin ang="2700000" scaled="1"/>
          </a:gradFill>
          <a:ln>
            <a:noFill/>
          </a:ln>
        </p:spPr>
        <p:txBody>
          <a:bodyPr wrap="square" rtlCol="0">
            <a:spAutoFit/>
          </a:bodyPr>
          <a:lstStyle/>
          <a:p>
            <a:endParaRPr lang="zh-CN" altLang="en-US" dirty="0"/>
          </a:p>
        </p:txBody>
      </p:sp>
      <p:cxnSp>
        <p:nvCxnSpPr>
          <p:cNvPr id="7" name="直接连接符 6"/>
          <p:cNvCxnSpPr/>
          <p:nvPr userDrawn="1"/>
        </p:nvCxnSpPr>
        <p:spPr>
          <a:xfrm>
            <a:off x="0" y="980728"/>
            <a:ext cx="9144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r="72804"/>
          <a:stretch/>
        </p:blipFill>
        <p:spPr>
          <a:xfrm>
            <a:off x="251520" y="-27384"/>
            <a:ext cx="792088" cy="890157"/>
          </a:xfrm>
          <a:prstGeom prst="rect">
            <a:avLst/>
          </a:prstGeom>
        </p:spPr>
      </p:pic>
      <p:sp>
        <p:nvSpPr>
          <p:cNvPr id="9" name="文本框 8"/>
          <p:cNvSpPr txBox="1"/>
          <p:nvPr userDrawn="1"/>
        </p:nvSpPr>
        <p:spPr>
          <a:xfrm>
            <a:off x="3203848" y="6505599"/>
            <a:ext cx="3312368" cy="307777"/>
          </a:xfrm>
          <a:prstGeom prst="rect">
            <a:avLst/>
          </a:prstGeom>
          <a:noFill/>
          <a:ln>
            <a:noFill/>
          </a:ln>
        </p:spPr>
        <p:txBody>
          <a:bodyPr wrap="square" rtlCol="0">
            <a:spAutoFit/>
          </a:bodyPr>
          <a:lstStyle/>
          <a:p>
            <a:r>
              <a:rPr lang="en-US" altLang="zh-CN" sz="1400" dirty="0" smtClean="0">
                <a:solidFill>
                  <a:schemeClr val="bg1"/>
                </a:solidFill>
                <a:latin typeface="Cambria Math" panose="02040503050406030204" pitchFamily="18" charset="0"/>
                <a:ea typeface="Cambria Math" panose="02040503050406030204" pitchFamily="18" charset="0"/>
              </a:rPr>
              <a:t>School of Marxism Shandong University</a:t>
            </a:r>
            <a:endParaRPr lang="zh-CN" altLang="en-US" sz="1400" dirty="0">
              <a:solidFill>
                <a:schemeClr val="bg1"/>
              </a:solidFill>
              <a:latin typeface="Cambria Math" panose="02040503050406030204" pitchFamily="18" charset="0"/>
            </a:endParaRPr>
          </a:p>
        </p:txBody>
      </p:sp>
      <p:cxnSp>
        <p:nvCxnSpPr>
          <p:cNvPr id="10" name="直接连接符 9"/>
          <p:cNvCxnSpPr/>
          <p:nvPr userDrawn="1"/>
        </p:nvCxnSpPr>
        <p:spPr>
          <a:xfrm>
            <a:off x="0" y="6505599"/>
            <a:ext cx="9144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5075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990506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662731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t>2016/9/19</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04959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FB8F3-6CBA-469F-A56F-D05D3785CD6F}" type="datetimeFigureOut">
              <a:rPr lang="zh-CN" altLang="en-US" smtClean="0"/>
              <a:t>2016/9/19</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29BD7-A9A4-472C-AFB1-05140D012DAA}" type="slidenum">
              <a:rPr lang="zh-CN" altLang="en-US" smtClean="0"/>
              <a:t>‹#›</a:t>
            </a:fld>
            <a:endParaRPr lang="zh-CN" altLang="en-US"/>
          </a:p>
        </p:txBody>
      </p:sp>
    </p:spTree>
    <p:extLst>
      <p:ext uri="{BB962C8B-B14F-4D97-AF65-F5344CB8AC3E}">
        <p14:creationId xmlns:p14="http://schemas.microsoft.com/office/powerpoint/2010/main" val="34249239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1790814"/>
            <a:ext cx="6408712" cy="2862322"/>
          </a:xfrm>
          <a:prstGeom prst="rect">
            <a:avLst/>
          </a:prstGeom>
        </p:spPr>
        <p:txBody>
          <a:bodyPr wrap="square">
            <a:spAutoFit/>
          </a:bodyPr>
          <a:lstStyle/>
          <a:p>
            <a:pPr>
              <a:lnSpc>
                <a:spcPts val="3600"/>
              </a:lnSpc>
            </a:pPr>
            <a:r>
              <a:rPr lang="zh-CN" altLang="en-US" sz="2400" b="1" dirty="0">
                <a:solidFill>
                  <a:srgbClr val="000099"/>
                </a:solidFill>
                <a:latin typeface="华文楷体" pitchFamily="2" charset="-122"/>
                <a:ea typeface="华文楷体" pitchFamily="2" charset="-122"/>
              </a:rPr>
              <a:t>毛泽东同志是伟大的马克思主义者，伟大的无产阶级革命家、战略家、理论家，是马克思主义中国化的伟大开拓者，是近代以来中国伟大的爱国者和民族英雄，是党的第一代中央领导集体的核心，是领导中国人民彻底改变自己命运和国家面貌的一代伟人</a:t>
            </a:r>
            <a:r>
              <a:rPr lang="zh-CN" altLang="en-US" sz="2400" b="1" dirty="0" smtClean="0">
                <a:solidFill>
                  <a:srgbClr val="000099"/>
                </a:solidFill>
                <a:latin typeface="华文楷体" pitchFamily="2" charset="-122"/>
                <a:ea typeface="华文楷体" pitchFamily="2" charset="-122"/>
              </a:rPr>
              <a:t>。</a:t>
            </a:r>
            <a:endParaRPr lang="zh-CN" altLang="en-US" sz="2400" dirty="0">
              <a:solidFill>
                <a:srgbClr val="000099"/>
              </a:solidFill>
              <a:latin typeface="华文楷体" pitchFamily="2" charset="-122"/>
              <a:ea typeface="华文楷体" pitchFamily="2" charset="-122"/>
            </a:endParaRPr>
          </a:p>
        </p:txBody>
      </p:sp>
      <p:sp>
        <p:nvSpPr>
          <p:cNvPr id="3" name="矩形 2"/>
          <p:cNvSpPr/>
          <p:nvPr/>
        </p:nvSpPr>
        <p:spPr>
          <a:xfrm>
            <a:off x="2007156" y="4653136"/>
            <a:ext cx="6120680" cy="477054"/>
          </a:xfrm>
          <a:prstGeom prst="rect">
            <a:avLst/>
          </a:prstGeom>
        </p:spPr>
        <p:txBody>
          <a:bodyPr wrap="square">
            <a:spAutoFit/>
          </a:bodyPr>
          <a:lstStyle/>
          <a:p>
            <a:pPr>
              <a:lnSpc>
                <a:spcPts val="3000"/>
              </a:lnSpc>
            </a:pPr>
            <a:r>
              <a:rPr lang="en-US" altLang="zh-CN" dirty="0" smtClean="0">
                <a:solidFill>
                  <a:srgbClr val="000099"/>
                </a:solidFill>
                <a:latin typeface="华文楷体" pitchFamily="2" charset="-122"/>
                <a:ea typeface="华文楷体" pitchFamily="2" charset="-122"/>
              </a:rPr>
              <a:t>——</a:t>
            </a:r>
            <a:r>
              <a:rPr lang="zh-CN" altLang="en-US" dirty="0">
                <a:solidFill>
                  <a:srgbClr val="000099"/>
                </a:solidFill>
                <a:latin typeface="华文楷体" pitchFamily="2" charset="-122"/>
                <a:ea typeface="华文楷体" pitchFamily="2" charset="-122"/>
              </a:rPr>
              <a:t>摘自习近平在纪念毛泽东诞辰</a:t>
            </a:r>
            <a:r>
              <a:rPr lang="en-US" altLang="zh-CN" dirty="0">
                <a:solidFill>
                  <a:srgbClr val="000099"/>
                </a:solidFill>
                <a:latin typeface="华文楷体" pitchFamily="2" charset="-122"/>
                <a:ea typeface="华文楷体" pitchFamily="2" charset="-122"/>
              </a:rPr>
              <a:t>120</a:t>
            </a:r>
            <a:r>
              <a:rPr lang="zh-CN" altLang="en-US" dirty="0">
                <a:solidFill>
                  <a:srgbClr val="000099"/>
                </a:solidFill>
                <a:latin typeface="华文楷体" pitchFamily="2" charset="-122"/>
                <a:ea typeface="华文楷体" pitchFamily="2" charset="-122"/>
              </a:rPr>
              <a:t>周年座谈会</a:t>
            </a:r>
            <a:r>
              <a:rPr lang="zh-CN" altLang="en-US" dirty="0" smtClean="0">
                <a:solidFill>
                  <a:srgbClr val="000099"/>
                </a:solidFill>
                <a:latin typeface="华文楷体" pitchFamily="2" charset="-122"/>
                <a:ea typeface="华文楷体" pitchFamily="2" charset="-122"/>
              </a:rPr>
              <a:t>上的讲</a:t>
            </a:r>
            <a:r>
              <a:rPr lang="zh-CN" altLang="en-US" dirty="0">
                <a:solidFill>
                  <a:srgbClr val="000099"/>
                </a:solidFill>
                <a:latin typeface="华文楷体" pitchFamily="2" charset="-122"/>
                <a:ea typeface="华文楷体" pitchFamily="2" charset="-122"/>
              </a:rPr>
              <a:t>话</a:t>
            </a:r>
          </a:p>
        </p:txBody>
      </p:sp>
    </p:spTree>
    <p:extLst>
      <p:ext uri="{BB962C8B-B14F-4D97-AF65-F5344CB8AC3E}">
        <p14:creationId xmlns:p14="http://schemas.microsoft.com/office/powerpoint/2010/main" val="1604663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1909308"/>
            <a:ext cx="5760640" cy="1200329"/>
          </a:xfrm>
          <a:prstGeom prst="rect">
            <a:avLst/>
          </a:prstGeom>
        </p:spPr>
        <p:txBody>
          <a:bodyPr wrap="square">
            <a:spAutoFit/>
          </a:bodyPr>
          <a:lstStyle/>
          <a:p>
            <a:pPr>
              <a:lnSpc>
                <a:spcPct val="150000"/>
              </a:lnSpc>
            </a:pPr>
            <a:r>
              <a:rPr lang="zh-CN" altLang="zh-CN" sz="2400" b="1" dirty="0">
                <a:solidFill>
                  <a:srgbClr val="000099"/>
                </a:solidFill>
                <a:latin typeface="华文楷体" pitchFamily="2" charset="-122"/>
                <a:ea typeface="华文楷体" pitchFamily="2" charset="-122"/>
              </a:rPr>
              <a:t>（一）毛泽东思想形成和发展的时代背景和实践基础</a:t>
            </a:r>
          </a:p>
        </p:txBody>
      </p:sp>
      <p:sp>
        <p:nvSpPr>
          <p:cNvPr id="3" name="矩形 2"/>
          <p:cNvSpPr/>
          <p:nvPr/>
        </p:nvSpPr>
        <p:spPr>
          <a:xfrm>
            <a:off x="1576994" y="3220200"/>
            <a:ext cx="6624736" cy="1700530"/>
          </a:xfrm>
          <a:prstGeom prst="rect">
            <a:avLst/>
          </a:prstGeom>
        </p:spPr>
        <p:txBody>
          <a:bodyPr wrap="square">
            <a:spAutoFit/>
          </a:bodyPr>
          <a:lstStyle/>
          <a:p>
            <a:pPr>
              <a:lnSpc>
                <a:spcPct val="150000"/>
              </a:lnSpc>
            </a:pPr>
            <a:r>
              <a:rPr lang="en-US" altLang="zh-CN" sz="2400" b="1" dirty="0" smtClean="0">
                <a:solidFill>
                  <a:srgbClr val="000099"/>
                </a:solidFill>
                <a:latin typeface="华文楷体" pitchFamily="2" charset="-122"/>
                <a:ea typeface="华文楷体" pitchFamily="2" charset="-122"/>
              </a:rPr>
              <a:t>1</a:t>
            </a:r>
            <a:r>
              <a:rPr lang="zh-CN" altLang="en-US" sz="2400" b="1" dirty="0" smtClean="0">
                <a:solidFill>
                  <a:srgbClr val="000099"/>
                </a:solidFill>
                <a:latin typeface="华文楷体" pitchFamily="2" charset="-122"/>
                <a:ea typeface="华文楷体" pitchFamily="2" charset="-122"/>
              </a:rPr>
              <a:t>、</a:t>
            </a:r>
            <a:r>
              <a:rPr lang="zh-CN" altLang="zh-CN" sz="2400" b="1" dirty="0">
                <a:solidFill>
                  <a:srgbClr val="000099"/>
                </a:solidFill>
                <a:latin typeface="华文楷体" pitchFamily="2" charset="-122"/>
                <a:ea typeface="华文楷体" pitchFamily="2" charset="-122"/>
              </a:rPr>
              <a:t>时代背景</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en-US" altLang="zh-CN" sz="2400" b="1" dirty="0">
                <a:solidFill>
                  <a:srgbClr val="000099"/>
                </a:solidFill>
                <a:latin typeface="华文楷体" pitchFamily="2" charset="-122"/>
                <a:ea typeface="华文楷体" pitchFamily="2" charset="-122"/>
              </a:rPr>
              <a:t>20</a:t>
            </a:r>
            <a:r>
              <a:rPr lang="zh-CN" altLang="zh-CN" sz="2400" b="1" dirty="0">
                <a:solidFill>
                  <a:srgbClr val="000099"/>
                </a:solidFill>
                <a:latin typeface="华文楷体" pitchFamily="2" charset="-122"/>
                <a:ea typeface="华文楷体" pitchFamily="2" charset="-122"/>
              </a:rPr>
              <a:t>世纪上半叶帝国主义战争和无产阶级革命的时代主题</a:t>
            </a:r>
            <a:r>
              <a:rPr lang="zh-CN" altLang="zh-CN" sz="2400" b="1" dirty="0" smtClean="0">
                <a:solidFill>
                  <a:srgbClr val="000099"/>
                </a:solidFill>
                <a:latin typeface="华文楷体" pitchFamily="2" charset="-122"/>
                <a:ea typeface="华文楷体" pitchFamily="2" charset="-122"/>
              </a:rPr>
              <a:t>，</a:t>
            </a:r>
            <a:r>
              <a:rPr lang="zh-CN" altLang="en-US" sz="2400" b="1" dirty="0" smtClean="0">
                <a:solidFill>
                  <a:srgbClr val="000099"/>
                </a:solidFill>
                <a:latin typeface="华文楷体" pitchFamily="2" charset="-122"/>
                <a:ea typeface="华文楷体" pitchFamily="2" charset="-122"/>
              </a:rPr>
              <a:t>是</a:t>
            </a:r>
            <a:r>
              <a:rPr lang="zh-CN" altLang="en-US" sz="2400" b="1" dirty="0">
                <a:solidFill>
                  <a:srgbClr val="000099"/>
                </a:solidFill>
                <a:latin typeface="华文楷体" pitchFamily="2" charset="-122"/>
                <a:ea typeface="华文楷体" pitchFamily="2" charset="-122"/>
              </a:rPr>
              <a:t>毛泽东思想产生和形成的时代</a:t>
            </a:r>
            <a:r>
              <a:rPr lang="zh-CN" altLang="en-US" sz="2400" b="1" dirty="0" smtClean="0">
                <a:solidFill>
                  <a:srgbClr val="000099"/>
                </a:solidFill>
                <a:latin typeface="华文楷体" pitchFamily="2" charset="-122"/>
                <a:ea typeface="华文楷体" pitchFamily="2" charset="-122"/>
              </a:rPr>
              <a:t>背景。               </a:t>
            </a:r>
            <a:endParaRPr lang="zh-CN" altLang="en-US" dirty="0"/>
          </a:p>
        </p:txBody>
      </p:sp>
    </p:spTree>
    <p:extLst>
      <p:ext uri="{BB962C8B-B14F-4D97-AF65-F5344CB8AC3E}">
        <p14:creationId xmlns:p14="http://schemas.microsoft.com/office/powerpoint/2010/main" val="66905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1655222"/>
            <a:ext cx="2483372" cy="461665"/>
          </a:xfrm>
          <a:prstGeom prst="rect">
            <a:avLst/>
          </a:prstGeom>
        </p:spPr>
        <p:txBody>
          <a:bodyPr wrap="none">
            <a:spAutoFit/>
          </a:bodyPr>
          <a:lstStyle/>
          <a:p>
            <a:pPr>
              <a:buFontTx/>
              <a:buNone/>
            </a:pPr>
            <a:r>
              <a:rPr lang="en-US" altLang="zh-CN" sz="2400" b="1" dirty="0" smtClean="0">
                <a:solidFill>
                  <a:srgbClr val="000099"/>
                </a:solidFill>
                <a:latin typeface="华文楷体" pitchFamily="2" charset="-122"/>
                <a:ea typeface="华文楷体" pitchFamily="2" charset="-122"/>
              </a:rPr>
              <a:t>2</a:t>
            </a:r>
            <a:r>
              <a:rPr lang="zh-CN" altLang="en-US" sz="2400" b="1" dirty="0" smtClean="0">
                <a:solidFill>
                  <a:srgbClr val="000099"/>
                </a:solidFill>
                <a:latin typeface="华文楷体" pitchFamily="2" charset="-122"/>
                <a:ea typeface="华文楷体" pitchFamily="2" charset="-122"/>
              </a:rPr>
              <a:t>、社会</a:t>
            </a:r>
            <a:r>
              <a:rPr lang="zh-CN" altLang="en-US" sz="2400" b="1" dirty="0">
                <a:solidFill>
                  <a:srgbClr val="000099"/>
                </a:solidFill>
                <a:latin typeface="华文楷体" pitchFamily="2" charset="-122"/>
                <a:ea typeface="华文楷体" pitchFamily="2" charset="-122"/>
              </a:rPr>
              <a:t>历史条件</a:t>
            </a:r>
          </a:p>
        </p:txBody>
      </p:sp>
      <p:sp>
        <p:nvSpPr>
          <p:cNvPr id="3" name="矩形 2"/>
          <p:cNvSpPr/>
          <p:nvPr/>
        </p:nvSpPr>
        <p:spPr>
          <a:xfrm>
            <a:off x="1294732" y="2737961"/>
            <a:ext cx="6032421" cy="461665"/>
          </a:xfrm>
          <a:prstGeom prst="rect">
            <a:avLst/>
          </a:prstGeom>
        </p:spPr>
        <p:txBody>
          <a:bodyPr wrap="none">
            <a:spAutoFit/>
          </a:bodyPr>
          <a:lstStyle/>
          <a:p>
            <a:pPr>
              <a:spcBef>
                <a:spcPct val="50000"/>
              </a:spcBef>
            </a:pPr>
            <a:r>
              <a:rPr lang="zh-CN" altLang="zh-CN" sz="2400" b="1" dirty="0" smtClean="0">
                <a:solidFill>
                  <a:srgbClr val="000099"/>
                </a:solidFill>
                <a:latin typeface="华文楷体" pitchFamily="2" charset="-122"/>
                <a:ea typeface="华文楷体" pitchFamily="2" charset="-122"/>
              </a:rPr>
              <a:t>思想条件</a:t>
            </a:r>
            <a:r>
              <a:rPr lang="zh-CN" altLang="en-US" sz="2400" b="1" dirty="0" smtClean="0">
                <a:solidFill>
                  <a:srgbClr val="000099"/>
                </a:solidFill>
                <a:latin typeface="华文楷体" pitchFamily="2" charset="-122"/>
                <a:ea typeface="华文楷体" pitchFamily="2" charset="-122"/>
              </a:rPr>
              <a:t>：</a:t>
            </a:r>
            <a:r>
              <a:rPr lang="zh-CN" altLang="zh-CN" sz="2400" b="1" dirty="0" smtClean="0">
                <a:solidFill>
                  <a:srgbClr val="000099"/>
                </a:solidFill>
                <a:latin typeface="华文楷体" pitchFamily="2" charset="-122"/>
                <a:ea typeface="华文楷体" pitchFamily="2" charset="-122"/>
              </a:rPr>
              <a:t>新文化运动和马克思主义</a:t>
            </a:r>
            <a:r>
              <a:rPr lang="zh-CN" altLang="zh-CN" sz="2400" b="1" dirty="0">
                <a:solidFill>
                  <a:srgbClr val="000099"/>
                </a:solidFill>
                <a:latin typeface="华文楷体" pitchFamily="2" charset="-122"/>
                <a:ea typeface="华文楷体" pitchFamily="2" charset="-122"/>
              </a:rPr>
              <a:t>的</a:t>
            </a:r>
            <a:r>
              <a:rPr lang="zh-CN" altLang="zh-CN" sz="2400" b="1" dirty="0" smtClean="0">
                <a:solidFill>
                  <a:srgbClr val="000099"/>
                </a:solidFill>
                <a:latin typeface="华文楷体" pitchFamily="2" charset="-122"/>
                <a:ea typeface="华文楷体" pitchFamily="2" charset="-122"/>
              </a:rPr>
              <a:t>传播</a:t>
            </a:r>
            <a:endParaRPr lang="en-US" altLang="zh-CN" sz="2400" b="1" dirty="0" smtClean="0">
              <a:solidFill>
                <a:srgbClr val="000099"/>
              </a:solidFill>
              <a:latin typeface="华文楷体" pitchFamily="2" charset="-122"/>
              <a:ea typeface="华文楷体" pitchFamily="2" charset="-122"/>
            </a:endParaRPr>
          </a:p>
        </p:txBody>
      </p:sp>
      <p:pic>
        <p:nvPicPr>
          <p:cNvPr id="4" name="Picture 3" descr="pic_1818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233712"/>
            <a:ext cx="4143370" cy="2963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347864" y="2150974"/>
            <a:ext cx="4647426" cy="461665"/>
          </a:xfrm>
          <a:prstGeom prst="rect">
            <a:avLst/>
          </a:prstGeom>
        </p:spPr>
        <p:txBody>
          <a:bodyPr wrap="none">
            <a:spAutoFit/>
          </a:bodyPr>
          <a:lstStyle/>
          <a:p>
            <a:pPr>
              <a:spcBef>
                <a:spcPct val="50000"/>
              </a:spcBef>
            </a:pPr>
            <a:r>
              <a:rPr lang="zh-CN" altLang="en-US" sz="2400" b="1" dirty="0">
                <a:solidFill>
                  <a:srgbClr val="000099"/>
                </a:solidFill>
                <a:latin typeface="华文楷体" pitchFamily="2" charset="-122"/>
                <a:ea typeface="华文楷体" pitchFamily="2" charset="-122"/>
              </a:rPr>
              <a:t>阶级基础：工人阶级的成长壮大  </a:t>
            </a:r>
            <a:endParaRPr lang="en-US" altLang="zh-CN"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157706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132856"/>
            <a:ext cx="2162772" cy="523220"/>
          </a:xfrm>
          <a:prstGeom prst="rect">
            <a:avLst/>
          </a:prstGeom>
        </p:spPr>
        <p:txBody>
          <a:bodyPr wrap="none">
            <a:spAutoFit/>
          </a:bodyPr>
          <a:lstStyle/>
          <a:p>
            <a:r>
              <a:rPr lang="en-US" altLang="zh-CN" sz="2800" b="1" dirty="0" smtClean="0">
                <a:solidFill>
                  <a:srgbClr val="000099"/>
                </a:solidFill>
                <a:latin typeface="华文楷体" pitchFamily="2" charset="-122"/>
                <a:ea typeface="华文楷体" pitchFamily="2" charset="-122"/>
              </a:rPr>
              <a:t>3</a:t>
            </a:r>
            <a:r>
              <a:rPr lang="zh-CN" altLang="en-US" sz="2800" b="1" dirty="0" smtClean="0">
                <a:solidFill>
                  <a:srgbClr val="000099"/>
                </a:solidFill>
                <a:latin typeface="华文楷体" pitchFamily="2" charset="-122"/>
                <a:ea typeface="华文楷体" pitchFamily="2" charset="-122"/>
              </a:rPr>
              <a:t>、</a:t>
            </a:r>
            <a:r>
              <a:rPr lang="zh-CN" altLang="zh-CN" sz="2800" b="1" dirty="0" smtClean="0">
                <a:solidFill>
                  <a:srgbClr val="000099"/>
                </a:solidFill>
                <a:latin typeface="华文楷体" pitchFamily="2" charset="-122"/>
                <a:ea typeface="华文楷体" pitchFamily="2" charset="-122"/>
              </a:rPr>
              <a:t>实践</a:t>
            </a:r>
            <a:r>
              <a:rPr lang="zh-CN" altLang="zh-CN" sz="2800" b="1" dirty="0">
                <a:solidFill>
                  <a:srgbClr val="000099"/>
                </a:solidFill>
                <a:latin typeface="华文楷体" pitchFamily="2" charset="-122"/>
                <a:ea typeface="华文楷体" pitchFamily="2" charset="-122"/>
              </a:rPr>
              <a:t>基础</a:t>
            </a:r>
            <a:endParaRPr lang="zh-CN" altLang="en-US" sz="2800" b="1" dirty="0">
              <a:solidFill>
                <a:srgbClr val="000099"/>
              </a:solidFill>
              <a:latin typeface="华文楷体" pitchFamily="2" charset="-122"/>
              <a:ea typeface="华文楷体" pitchFamily="2" charset="-122"/>
            </a:endParaRPr>
          </a:p>
        </p:txBody>
      </p:sp>
      <p:sp>
        <p:nvSpPr>
          <p:cNvPr id="3" name="矩形 2"/>
          <p:cNvSpPr/>
          <p:nvPr/>
        </p:nvSpPr>
        <p:spPr>
          <a:xfrm>
            <a:off x="1547664" y="2852936"/>
            <a:ext cx="6624736" cy="2031325"/>
          </a:xfrm>
          <a:prstGeom prst="rect">
            <a:avLst/>
          </a:prstGeom>
        </p:spPr>
        <p:txBody>
          <a:bodyPr wrap="square">
            <a:spAutoFit/>
          </a:bodyPr>
          <a:lstStyle/>
          <a:p>
            <a:pPr>
              <a:lnSpc>
                <a:spcPct val="150000"/>
              </a:lnSpc>
            </a:pPr>
            <a:r>
              <a:rPr lang="zh-CN" altLang="zh-CN" sz="2800" b="1" dirty="0">
                <a:solidFill>
                  <a:srgbClr val="000099"/>
                </a:solidFill>
                <a:latin typeface="华文楷体" pitchFamily="2" charset="-122"/>
                <a:ea typeface="华文楷体" pitchFamily="2" charset="-122"/>
              </a:rPr>
              <a:t>中国革命实践是毛泽东思想形成的基础，解决中国革命过程中的实际问题是毛泽东思想产生的直接推动力。</a:t>
            </a:r>
            <a:endParaRPr lang="zh-CN" altLang="en-US" sz="28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2999554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91680" y="2060848"/>
            <a:ext cx="5724644" cy="461665"/>
          </a:xfrm>
          <a:prstGeom prst="rect">
            <a:avLst/>
          </a:prstGeom>
        </p:spPr>
        <p:txBody>
          <a:bodyPr wrap="none">
            <a:spAutoFit/>
          </a:bodyPr>
          <a:lstStyle/>
          <a:p>
            <a:r>
              <a:rPr lang="zh-CN" altLang="zh-CN" sz="2400" b="1" dirty="0">
                <a:solidFill>
                  <a:srgbClr val="000099"/>
                </a:solidFill>
                <a:latin typeface="华文楷体" pitchFamily="2" charset="-122"/>
                <a:ea typeface="华文楷体" pitchFamily="2" charset="-122"/>
              </a:rPr>
              <a:t>（二）毛泽东思想形成和发展的历史过程</a:t>
            </a:r>
          </a:p>
        </p:txBody>
      </p:sp>
      <p:sp>
        <p:nvSpPr>
          <p:cNvPr id="3" name="矩形 2"/>
          <p:cNvSpPr/>
          <p:nvPr/>
        </p:nvSpPr>
        <p:spPr>
          <a:xfrm>
            <a:off x="1691680" y="2852936"/>
            <a:ext cx="6282694" cy="2308324"/>
          </a:xfrm>
          <a:prstGeom prst="rect">
            <a:avLst/>
          </a:prstGeom>
        </p:spPr>
        <p:txBody>
          <a:bodyPr wrap="square">
            <a:spAutoFit/>
          </a:bodyPr>
          <a:lstStyle/>
          <a:p>
            <a:pPr>
              <a:lnSpc>
                <a:spcPct val="150000"/>
              </a:lnSpc>
              <a:buFontTx/>
              <a:buNone/>
            </a:pPr>
            <a:r>
              <a:rPr lang="en-US" altLang="zh-CN" sz="2400" b="1" dirty="0">
                <a:solidFill>
                  <a:srgbClr val="000099"/>
                </a:solidFill>
                <a:latin typeface="华文楷体" pitchFamily="2" charset="-122"/>
                <a:ea typeface="华文楷体" pitchFamily="2" charset="-122"/>
              </a:rPr>
              <a:t>1</a:t>
            </a:r>
            <a:r>
              <a:rPr lang="zh-CN" altLang="zh-CN" sz="2400" b="1" dirty="0">
                <a:solidFill>
                  <a:srgbClr val="000099"/>
                </a:solidFill>
                <a:latin typeface="华文楷体" pitchFamily="2" charset="-122"/>
                <a:ea typeface="华文楷体" pitchFamily="2" charset="-122"/>
              </a:rPr>
              <a:t>、毛泽东思想的</a:t>
            </a:r>
            <a:r>
              <a:rPr lang="zh-CN" altLang="zh-CN" sz="2400" b="1" dirty="0" smtClean="0">
                <a:solidFill>
                  <a:srgbClr val="000099"/>
                </a:solidFill>
                <a:latin typeface="华文楷体" pitchFamily="2" charset="-122"/>
                <a:ea typeface="华文楷体" pitchFamily="2" charset="-122"/>
              </a:rPr>
              <a:t>萌芽</a:t>
            </a:r>
            <a:r>
              <a:rPr lang="zh-CN" altLang="en-US" sz="2400" b="1" dirty="0">
                <a:solidFill>
                  <a:srgbClr val="000099"/>
                </a:solidFill>
                <a:latin typeface="华文楷体" pitchFamily="2" charset="-122"/>
                <a:ea typeface="华文楷体" pitchFamily="2" charset="-122"/>
              </a:rPr>
              <a:t>（</a:t>
            </a:r>
            <a:r>
              <a:rPr lang="en-US" altLang="zh-CN" sz="2400" b="1" dirty="0">
                <a:solidFill>
                  <a:srgbClr val="000099"/>
                </a:solidFill>
                <a:latin typeface="华文楷体" pitchFamily="2" charset="-122"/>
                <a:ea typeface="华文楷体" pitchFamily="2" charset="-122"/>
              </a:rPr>
              <a:t>1921-1927</a:t>
            </a:r>
            <a:r>
              <a:rPr lang="zh-CN" altLang="en-US" sz="2400" b="1" dirty="0" smtClean="0">
                <a:solidFill>
                  <a:srgbClr val="000099"/>
                </a:solidFill>
                <a:latin typeface="华文楷体" pitchFamily="2" charset="-122"/>
                <a:ea typeface="华文楷体" pitchFamily="2" charset="-122"/>
              </a:rPr>
              <a:t>）</a:t>
            </a:r>
            <a:endParaRPr lang="zh-CN" altLang="en-US" sz="2400" b="1" dirty="0">
              <a:solidFill>
                <a:srgbClr val="000099"/>
              </a:solidFill>
              <a:latin typeface="华文楷体" pitchFamily="2" charset="-122"/>
              <a:ea typeface="华文楷体" pitchFamily="2" charset="-122"/>
            </a:endParaRPr>
          </a:p>
          <a:p>
            <a:pPr>
              <a:lnSpc>
                <a:spcPct val="150000"/>
              </a:lnSpc>
              <a:buFontTx/>
              <a:buNone/>
            </a:pPr>
            <a:r>
              <a:rPr lang="zh-CN" altLang="en-US" sz="2400" b="1" dirty="0" smtClean="0">
                <a:solidFill>
                  <a:srgbClr val="000099"/>
                </a:solidFill>
                <a:latin typeface="华文楷体" pitchFamily="2" charset="-122"/>
                <a:ea typeface="华文楷体" pitchFamily="2" charset="-122"/>
              </a:rPr>
              <a:t>建党</a:t>
            </a:r>
            <a:r>
              <a:rPr lang="zh-CN" altLang="en-US" sz="2400" b="1" dirty="0">
                <a:solidFill>
                  <a:srgbClr val="000099"/>
                </a:solidFill>
                <a:latin typeface="华文楷体" pitchFamily="2" charset="-122"/>
                <a:ea typeface="华文楷体" pitchFamily="2" charset="-122"/>
              </a:rPr>
              <a:t>时期与大革命</a:t>
            </a:r>
            <a:r>
              <a:rPr lang="zh-CN" altLang="en-US" sz="2400" b="1" dirty="0" smtClean="0">
                <a:solidFill>
                  <a:srgbClr val="000099"/>
                </a:solidFill>
                <a:latin typeface="华文楷体" pitchFamily="2" charset="-122"/>
                <a:ea typeface="华文楷体" pitchFamily="2" charset="-122"/>
              </a:rPr>
              <a:t>时期</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zh-CN" altLang="en-US" sz="2400" b="1" dirty="0">
                <a:solidFill>
                  <a:srgbClr val="000099"/>
                </a:solidFill>
                <a:latin typeface="华文楷体" pitchFamily="2" charset="-122"/>
                <a:ea typeface="华文楷体" pitchFamily="2" charset="-122"/>
              </a:rPr>
              <a:t>标志：形成中国新民主主义革命的基本思想</a:t>
            </a:r>
          </a:p>
          <a:p>
            <a:pPr>
              <a:lnSpc>
                <a:spcPct val="150000"/>
              </a:lnSpc>
            </a:pPr>
            <a:r>
              <a:rPr lang="zh-CN" altLang="en-US" sz="2400" b="1" dirty="0">
                <a:solidFill>
                  <a:srgbClr val="000099"/>
                </a:solidFill>
                <a:latin typeface="华文楷体" pitchFamily="2" charset="-122"/>
                <a:ea typeface="华文楷体" pitchFamily="2" charset="-122"/>
              </a:rPr>
              <a:t>成果：</a:t>
            </a:r>
            <a:r>
              <a:rPr lang="en-US" altLang="zh-CN" sz="2400" b="1" dirty="0">
                <a:solidFill>
                  <a:srgbClr val="000099"/>
                </a:solidFill>
                <a:latin typeface="华文楷体" pitchFamily="2" charset="-122"/>
                <a:ea typeface="华文楷体" pitchFamily="2" charset="-122"/>
              </a:rPr>
              <a:t>1925</a:t>
            </a:r>
            <a:r>
              <a:rPr lang="zh-CN" altLang="en-US" sz="2400" b="1" dirty="0">
                <a:solidFill>
                  <a:srgbClr val="000099"/>
                </a:solidFill>
                <a:latin typeface="华文楷体" pitchFamily="2" charset="-122"/>
                <a:ea typeface="华文楷体" pitchFamily="2" charset="-122"/>
              </a:rPr>
              <a:t>年发表</a:t>
            </a:r>
            <a:r>
              <a:rPr lang="en-US" altLang="zh-CN" sz="2400" b="1" dirty="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中国社会各阶级的分析</a:t>
            </a:r>
            <a:r>
              <a:rPr lang="en-US" altLang="zh-CN" sz="2400" b="1" dirty="0" smtClean="0">
                <a:solidFill>
                  <a:srgbClr val="000099"/>
                </a:solidFill>
                <a:latin typeface="华文楷体" pitchFamily="2" charset="-122"/>
                <a:ea typeface="华文楷体" pitchFamily="2" charset="-122"/>
              </a:rPr>
              <a:t>》</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2316694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2492896"/>
            <a:ext cx="6336704" cy="2308324"/>
          </a:xfrm>
          <a:prstGeom prst="rect">
            <a:avLst/>
          </a:prstGeom>
        </p:spPr>
        <p:txBody>
          <a:bodyPr wrap="square">
            <a:spAutoFit/>
          </a:bodyPr>
          <a:lstStyle/>
          <a:p>
            <a:pPr algn="ctr">
              <a:lnSpc>
                <a:spcPct val="150000"/>
              </a:lnSpc>
            </a:pPr>
            <a:r>
              <a:rPr lang="en-US" altLang="zh-CN" sz="2400" b="1" dirty="0">
                <a:solidFill>
                  <a:srgbClr val="000099"/>
                </a:solidFill>
                <a:latin typeface="华文楷体" pitchFamily="2" charset="-122"/>
                <a:ea typeface="华文楷体" pitchFamily="2" charset="-122"/>
              </a:rPr>
              <a:t>2</a:t>
            </a:r>
            <a:r>
              <a:rPr lang="zh-CN" altLang="en-US" sz="2400" b="1" dirty="0">
                <a:solidFill>
                  <a:srgbClr val="000099"/>
                </a:solidFill>
                <a:latin typeface="华文楷体" pitchFamily="2" charset="-122"/>
                <a:ea typeface="华文楷体" pitchFamily="2" charset="-122"/>
              </a:rPr>
              <a:t>、毛泽东思想的形成（</a:t>
            </a:r>
            <a:r>
              <a:rPr lang="en-US" altLang="zh-CN" sz="2400" b="1" dirty="0">
                <a:solidFill>
                  <a:srgbClr val="000099"/>
                </a:solidFill>
                <a:latin typeface="华文楷体" pitchFamily="2" charset="-122"/>
                <a:ea typeface="华文楷体" pitchFamily="2" charset="-122"/>
              </a:rPr>
              <a:t>1927-1935</a:t>
            </a:r>
            <a:r>
              <a:rPr lang="zh-CN" altLang="en-US" sz="2400" b="1" dirty="0" smtClean="0">
                <a:solidFill>
                  <a:srgbClr val="000099"/>
                </a:solidFill>
                <a:latin typeface="华文楷体" pitchFamily="2" charset="-122"/>
                <a:ea typeface="华文楷体" pitchFamily="2" charset="-122"/>
              </a:rPr>
              <a:t>）</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zh-CN" altLang="en-US" sz="2400" b="1" dirty="0" smtClean="0">
                <a:solidFill>
                  <a:srgbClr val="000099"/>
                </a:solidFill>
                <a:latin typeface="华文楷体" pitchFamily="2" charset="-122"/>
                <a:ea typeface="华文楷体" pitchFamily="2" charset="-122"/>
              </a:rPr>
              <a:t>土地革命</a:t>
            </a:r>
            <a:r>
              <a:rPr lang="zh-CN" altLang="en-US" sz="2400" b="1" dirty="0">
                <a:solidFill>
                  <a:srgbClr val="000099"/>
                </a:solidFill>
                <a:latin typeface="华文楷体" pitchFamily="2" charset="-122"/>
                <a:ea typeface="华文楷体" pitchFamily="2" charset="-122"/>
              </a:rPr>
              <a:t>前期和</a:t>
            </a:r>
            <a:r>
              <a:rPr lang="zh-CN" altLang="en-US" sz="2400" b="1" dirty="0" smtClean="0">
                <a:solidFill>
                  <a:srgbClr val="000099"/>
                </a:solidFill>
                <a:latin typeface="华文楷体" pitchFamily="2" charset="-122"/>
                <a:ea typeface="华文楷体" pitchFamily="2" charset="-122"/>
              </a:rPr>
              <a:t>中期</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zh-CN" altLang="en-US" sz="2400" b="1" dirty="0" smtClean="0">
                <a:solidFill>
                  <a:srgbClr val="000099"/>
                </a:solidFill>
                <a:latin typeface="华文楷体" pitchFamily="2" charset="-122"/>
                <a:ea typeface="华文楷体" pitchFamily="2" charset="-122"/>
              </a:rPr>
              <a:t>标志</a:t>
            </a:r>
            <a:r>
              <a:rPr lang="zh-CN" altLang="en-US" sz="2400" b="1" dirty="0">
                <a:solidFill>
                  <a:srgbClr val="000099"/>
                </a:solidFill>
                <a:latin typeface="华文楷体" pitchFamily="2" charset="-122"/>
                <a:ea typeface="华文楷体" pitchFamily="2" charset="-122"/>
              </a:rPr>
              <a:t>：初步找到了中国新民主主义革命的</a:t>
            </a:r>
            <a:r>
              <a:rPr lang="zh-CN" altLang="en-US" sz="2400" b="1" dirty="0" smtClean="0">
                <a:solidFill>
                  <a:srgbClr val="000099"/>
                </a:solidFill>
                <a:latin typeface="华文楷体" pitchFamily="2" charset="-122"/>
                <a:ea typeface="华文楷体" pitchFamily="2" charset="-122"/>
              </a:rPr>
              <a:t>道路成果</a:t>
            </a:r>
            <a:r>
              <a:rPr lang="zh-CN" altLang="en-US" sz="2400" b="1" dirty="0">
                <a:solidFill>
                  <a:srgbClr val="000099"/>
                </a:solidFill>
                <a:latin typeface="华文楷体" pitchFamily="2" charset="-122"/>
                <a:ea typeface="华文楷体" pitchFamily="2" charset="-122"/>
              </a:rPr>
              <a:t>：</a:t>
            </a:r>
            <a:r>
              <a:rPr lang="en-US" altLang="zh-CN" sz="2400" b="1" dirty="0">
                <a:solidFill>
                  <a:srgbClr val="000099"/>
                </a:solidFill>
                <a:latin typeface="华文楷体" pitchFamily="2" charset="-122"/>
                <a:ea typeface="华文楷体" pitchFamily="2" charset="-122"/>
              </a:rPr>
              <a:t>1930</a:t>
            </a:r>
            <a:r>
              <a:rPr lang="zh-CN" altLang="en-US" sz="2400" b="1" dirty="0">
                <a:solidFill>
                  <a:srgbClr val="000099"/>
                </a:solidFill>
                <a:latin typeface="华文楷体" pitchFamily="2" charset="-122"/>
                <a:ea typeface="华文楷体" pitchFamily="2" charset="-122"/>
              </a:rPr>
              <a:t>年发表</a:t>
            </a:r>
            <a:r>
              <a:rPr lang="en-US" altLang="zh-CN" sz="2400" b="1" dirty="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星星之火，可以燎原</a:t>
            </a:r>
            <a:r>
              <a:rPr lang="en-US" altLang="zh-CN" sz="2400" b="1" dirty="0" smtClean="0">
                <a:solidFill>
                  <a:srgbClr val="000099"/>
                </a:solidFill>
                <a:latin typeface="华文楷体" pitchFamily="2" charset="-122"/>
                <a:ea typeface="华文楷体" pitchFamily="2" charset="-122"/>
              </a:rPr>
              <a:t>》</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17581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2420888"/>
            <a:ext cx="6696744" cy="2308324"/>
          </a:xfrm>
          <a:prstGeom prst="rect">
            <a:avLst/>
          </a:prstGeom>
        </p:spPr>
        <p:txBody>
          <a:bodyPr wrap="square">
            <a:spAutoFit/>
          </a:bodyPr>
          <a:lstStyle/>
          <a:p>
            <a:pPr>
              <a:lnSpc>
                <a:spcPct val="150000"/>
              </a:lnSpc>
              <a:buFontTx/>
              <a:buNone/>
            </a:pPr>
            <a:r>
              <a:rPr lang="en-US" altLang="zh-CN" sz="2400" b="1" dirty="0">
                <a:solidFill>
                  <a:srgbClr val="000099"/>
                </a:solidFill>
                <a:latin typeface="华文楷体" pitchFamily="2" charset="-122"/>
                <a:ea typeface="华文楷体" pitchFamily="2" charset="-122"/>
              </a:rPr>
              <a:t>3</a:t>
            </a:r>
            <a:r>
              <a:rPr lang="zh-CN" altLang="en-US" sz="2400" b="1" dirty="0">
                <a:solidFill>
                  <a:srgbClr val="000099"/>
                </a:solidFill>
                <a:latin typeface="华文楷体" pitchFamily="2" charset="-122"/>
                <a:ea typeface="华文楷体" pitchFamily="2" charset="-122"/>
              </a:rPr>
              <a:t>、毛泽东思想的成熟（</a:t>
            </a:r>
            <a:r>
              <a:rPr lang="en-US" altLang="zh-CN" sz="2400" b="1" dirty="0">
                <a:solidFill>
                  <a:srgbClr val="000099"/>
                </a:solidFill>
                <a:latin typeface="华文楷体" pitchFamily="2" charset="-122"/>
                <a:ea typeface="华文楷体" pitchFamily="2" charset="-122"/>
              </a:rPr>
              <a:t>1935-1945</a:t>
            </a:r>
            <a:r>
              <a:rPr lang="zh-CN" altLang="en-US" sz="2400" b="1" dirty="0" smtClean="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
            </a:r>
            <a:br>
              <a:rPr lang="zh-CN" altLang="en-US" sz="2400" b="1" dirty="0">
                <a:solidFill>
                  <a:srgbClr val="000099"/>
                </a:solidFill>
                <a:latin typeface="华文楷体" pitchFamily="2" charset="-122"/>
                <a:ea typeface="华文楷体" pitchFamily="2" charset="-122"/>
              </a:rPr>
            </a:br>
            <a:r>
              <a:rPr lang="zh-CN" altLang="en-US" sz="2400" b="1" dirty="0">
                <a:solidFill>
                  <a:srgbClr val="000099"/>
                </a:solidFill>
                <a:latin typeface="华文楷体" pitchFamily="2" charset="-122"/>
                <a:ea typeface="华文楷体" pitchFamily="2" charset="-122"/>
              </a:rPr>
              <a:t>土地革命后期与抗日战争时期 </a:t>
            </a:r>
            <a:br>
              <a:rPr lang="zh-CN" altLang="en-US" sz="2400" b="1" dirty="0">
                <a:solidFill>
                  <a:srgbClr val="000099"/>
                </a:solidFill>
                <a:latin typeface="华文楷体" pitchFamily="2" charset="-122"/>
                <a:ea typeface="华文楷体" pitchFamily="2" charset="-122"/>
              </a:rPr>
            </a:br>
            <a:r>
              <a:rPr lang="zh-CN" altLang="en-US" sz="2400" b="1" dirty="0">
                <a:solidFill>
                  <a:srgbClr val="000099"/>
                </a:solidFill>
                <a:latin typeface="华文楷体" pitchFamily="2" charset="-122"/>
                <a:ea typeface="华文楷体" pitchFamily="2" charset="-122"/>
              </a:rPr>
              <a:t>标志：新民主主义革命理论的完整</a:t>
            </a:r>
            <a:r>
              <a:rPr lang="zh-CN" altLang="en-US" sz="2400" b="1" dirty="0" smtClean="0">
                <a:solidFill>
                  <a:srgbClr val="000099"/>
                </a:solidFill>
                <a:latin typeface="华文楷体" pitchFamily="2" charset="-122"/>
                <a:ea typeface="华文楷体" pitchFamily="2" charset="-122"/>
              </a:rPr>
              <a:t>形成</a:t>
            </a:r>
            <a:endParaRPr lang="zh-CN" altLang="en-US" sz="2400" b="1" dirty="0">
              <a:solidFill>
                <a:srgbClr val="000099"/>
              </a:solidFill>
              <a:latin typeface="华文楷体" pitchFamily="2" charset="-122"/>
              <a:ea typeface="华文楷体" pitchFamily="2" charset="-122"/>
            </a:endParaRPr>
          </a:p>
          <a:p>
            <a:pPr>
              <a:lnSpc>
                <a:spcPct val="150000"/>
              </a:lnSpc>
              <a:buFontTx/>
              <a:buNone/>
            </a:pPr>
            <a:r>
              <a:rPr lang="zh-CN" altLang="en-US" sz="2400" b="1" dirty="0" smtClean="0">
                <a:solidFill>
                  <a:srgbClr val="000099"/>
                </a:solidFill>
                <a:latin typeface="华文楷体" pitchFamily="2" charset="-122"/>
                <a:ea typeface="华文楷体" pitchFamily="2" charset="-122"/>
              </a:rPr>
              <a:t>成果：发表</a:t>
            </a:r>
            <a:r>
              <a:rPr lang="en-US" altLang="zh-CN" sz="2400" b="1" dirty="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新民主主义</a:t>
            </a:r>
            <a:r>
              <a:rPr lang="zh-CN" altLang="en-US" sz="2400" b="1" dirty="0" smtClean="0">
                <a:solidFill>
                  <a:srgbClr val="000099"/>
                </a:solidFill>
                <a:latin typeface="华文楷体" pitchFamily="2" charset="-122"/>
                <a:ea typeface="华文楷体" pitchFamily="2" charset="-122"/>
              </a:rPr>
              <a:t>论</a:t>
            </a:r>
            <a:r>
              <a:rPr lang="en-US" altLang="zh-CN" sz="2400" b="1" dirty="0" smtClean="0">
                <a:solidFill>
                  <a:srgbClr val="000099"/>
                </a:solidFill>
                <a:latin typeface="华文楷体" pitchFamily="2" charset="-122"/>
                <a:ea typeface="华文楷体" pitchFamily="2" charset="-122"/>
              </a:rPr>
              <a:t>》</a:t>
            </a:r>
            <a:r>
              <a:rPr lang="zh-CN" altLang="en-US" sz="2400" b="1" dirty="0" smtClean="0">
                <a:solidFill>
                  <a:srgbClr val="000099"/>
                </a:solidFill>
                <a:latin typeface="华文楷体" pitchFamily="2" charset="-122"/>
                <a:ea typeface="华文楷体" pitchFamily="2" charset="-122"/>
              </a:rPr>
              <a:t>（</a:t>
            </a:r>
            <a:r>
              <a:rPr lang="en-US" altLang="zh-CN" sz="2400" b="1" dirty="0">
                <a:solidFill>
                  <a:srgbClr val="000099"/>
                </a:solidFill>
                <a:latin typeface="华文楷体" pitchFamily="2" charset="-122"/>
                <a:ea typeface="华文楷体" pitchFamily="2" charset="-122"/>
              </a:rPr>
              <a:t>1940</a:t>
            </a:r>
            <a:r>
              <a:rPr lang="zh-CN" altLang="en-US" sz="2400" b="1" dirty="0" smtClean="0">
                <a:solidFill>
                  <a:srgbClr val="000099"/>
                </a:solidFill>
                <a:latin typeface="华文楷体" pitchFamily="2" charset="-122"/>
                <a:ea typeface="华文楷体" pitchFamily="2" charset="-122"/>
              </a:rPr>
              <a:t>年）等。</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3018183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5696" y="2276872"/>
            <a:ext cx="6120680" cy="2862322"/>
          </a:xfrm>
          <a:prstGeom prst="rect">
            <a:avLst/>
          </a:prstGeom>
        </p:spPr>
        <p:txBody>
          <a:bodyPr wrap="square">
            <a:spAutoFit/>
          </a:bodyPr>
          <a:lstStyle/>
          <a:p>
            <a:pPr>
              <a:lnSpc>
                <a:spcPct val="150000"/>
              </a:lnSpc>
            </a:pPr>
            <a:r>
              <a:rPr lang="en-US" altLang="zh-CN" sz="2400" b="1" dirty="0">
                <a:solidFill>
                  <a:srgbClr val="000099"/>
                </a:solidFill>
                <a:latin typeface="华文楷体" pitchFamily="2" charset="-122"/>
                <a:ea typeface="华文楷体" pitchFamily="2" charset="-122"/>
              </a:rPr>
              <a:t>4</a:t>
            </a:r>
            <a:r>
              <a:rPr lang="zh-CN" altLang="en-US" sz="2400" b="1" dirty="0">
                <a:solidFill>
                  <a:srgbClr val="000099"/>
                </a:solidFill>
                <a:latin typeface="华文楷体" pitchFamily="2" charset="-122"/>
                <a:ea typeface="华文楷体" pitchFamily="2" charset="-122"/>
              </a:rPr>
              <a:t>、毛泽东思想的发展（</a:t>
            </a:r>
            <a:r>
              <a:rPr lang="en-US" altLang="zh-CN" sz="2400" b="1" dirty="0">
                <a:solidFill>
                  <a:srgbClr val="000099"/>
                </a:solidFill>
                <a:latin typeface="华文楷体" pitchFamily="2" charset="-122"/>
                <a:ea typeface="华文楷体" pitchFamily="2" charset="-122"/>
              </a:rPr>
              <a:t>1945-1976</a:t>
            </a:r>
            <a:r>
              <a:rPr lang="zh-CN" altLang="en-US" sz="2400" b="1" dirty="0" smtClean="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
            </a:r>
            <a:br>
              <a:rPr lang="zh-CN" altLang="en-US" sz="2400" b="1" dirty="0">
                <a:solidFill>
                  <a:srgbClr val="000099"/>
                </a:solidFill>
                <a:latin typeface="华文楷体" pitchFamily="2" charset="-122"/>
                <a:ea typeface="华文楷体" pitchFamily="2" charset="-122"/>
              </a:rPr>
            </a:br>
            <a:r>
              <a:rPr lang="zh-CN" altLang="en-US" sz="2400" b="1" dirty="0">
                <a:solidFill>
                  <a:srgbClr val="000099"/>
                </a:solidFill>
                <a:latin typeface="华文楷体" pitchFamily="2" charset="-122"/>
                <a:ea typeface="华文楷体" pitchFamily="2" charset="-122"/>
              </a:rPr>
              <a:t>解放战争时期和建国后期</a:t>
            </a:r>
            <a:br>
              <a:rPr lang="zh-CN" altLang="en-US" sz="2400" b="1" dirty="0">
                <a:solidFill>
                  <a:srgbClr val="000099"/>
                </a:solidFill>
                <a:latin typeface="华文楷体" pitchFamily="2" charset="-122"/>
                <a:ea typeface="华文楷体" pitchFamily="2" charset="-122"/>
              </a:rPr>
            </a:br>
            <a:r>
              <a:rPr lang="zh-CN" altLang="en-US" sz="2400" b="1" dirty="0">
                <a:solidFill>
                  <a:srgbClr val="000099"/>
                </a:solidFill>
                <a:latin typeface="华文楷体" pitchFamily="2" charset="-122"/>
                <a:ea typeface="华文楷体" pitchFamily="2" charset="-122"/>
              </a:rPr>
              <a:t>标志：新民主主义革命总路线的完整提出，社会主义革命与建设思想的形成。</a:t>
            </a:r>
          </a:p>
          <a:p>
            <a:pPr>
              <a:lnSpc>
                <a:spcPct val="150000"/>
              </a:lnSpc>
            </a:pPr>
            <a:r>
              <a:rPr lang="zh-CN" altLang="en-US" sz="2400" b="1" dirty="0" smtClean="0">
                <a:solidFill>
                  <a:srgbClr val="000099"/>
                </a:solidFill>
                <a:latin typeface="华文楷体" pitchFamily="2" charset="-122"/>
                <a:ea typeface="华文楷体" pitchFamily="2" charset="-122"/>
              </a:rPr>
              <a:t>成果：</a:t>
            </a:r>
            <a:r>
              <a:rPr lang="en-US" altLang="zh-CN" sz="2400" b="1" dirty="0" smtClean="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论十大关系</a:t>
            </a:r>
            <a:r>
              <a:rPr lang="en-US" altLang="zh-CN" sz="2400" b="1" dirty="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等著作</a:t>
            </a:r>
            <a:r>
              <a:rPr lang="zh-CN" altLang="en-US" sz="2400" b="1" dirty="0" smtClean="0">
                <a:solidFill>
                  <a:srgbClr val="000099"/>
                </a:solidFill>
                <a:latin typeface="华文楷体" pitchFamily="2" charset="-122"/>
                <a:ea typeface="华文楷体" pitchFamily="2" charset="-122"/>
              </a:rPr>
              <a:t>。</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1263969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2348880"/>
            <a:ext cx="6288901" cy="523220"/>
          </a:xfrm>
          <a:prstGeom prst="rect">
            <a:avLst/>
          </a:prstGeom>
        </p:spPr>
        <p:txBody>
          <a:bodyPr wrap="none">
            <a:spAutoFit/>
          </a:bodyPr>
          <a:lstStyle/>
          <a:p>
            <a:r>
              <a:rPr lang="zh-CN" altLang="en-US" sz="2800" b="1" dirty="0">
                <a:solidFill>
                  <a:srgbClr val="000099"/>
                </a:solidFill>
                <a:latin typeface="华文楷体" pitchFamily="2" charset="-122"/>
                <a:ea typeface="华文楷体" pitchFamily="2" charset="-122"/>
              </a:rPr>
              <a:t>二、毛泽东思想的主要</a:t>
            </a:r>
            <a:r>
              <a:rPr lang="zh-CN" altLang="en-US" sz="2800" b="1" dirty="0" smtClean="0">
                <a:solidFill>
                  <a:srgbClr val="000099"/>
                </a:solidFill>
                <a:latin typeface="华文楷体" pitchFamily="2" charset="-122"/>
                <a:ea typeface="华文楷体" pitchFamily="2" charset="-122"/>
              </a:rPr>
              <a:t>内容与活的灵魂</a:t>
            </a:r>
            <a:endParaRPr lang="zh-CN" altLang="en-US" sz="2800" b="1" dirty="0">
              <a:solidFill>
                <a:srgbClr val="000099"/>
              </a:solidFill>
              <a:latin typeface="华文楷体" pitchFamily="2" charset="-122"/>
              <a:ea typeface="华文楷体" pitchFamily="2" charset="-122"/>
            </a:endParaRPr>
          </a:p>
        </p:txBody>
      </p:sp>
      <p:sp>
        <p:nvSpPr>
          <p:cNvPr id="3" name="矩形 2"/>
          <p:cNvSpPr/>
          <p:nvPr/>
        </p:nvSpPr>
        <p:spPr>
          <a:xfrm>
            <a:off x="1979712" y="3212976"/>
            <a:ext cx="5739072" cy="1323439"/>
          </a:xfrm>
          <a:prstGeom prst="rect">
            <a:avLst/>
          </a:prstGeom>
        </p:spPr>
        <p:txBody>
          <a:bodyPr wrap="none">
            <a:spAutoFit/>
          </a:bodyPr>
          <a:lstStyle/>
          <a:p>
            <a:pPr>
              <a:lnSpc>
                <a:spcPct val="150000"/>
              </a:lnSpc>
            </a:pPr>
            <a:r>
              <a:rPr lang="en-US" altLang="zh-CN" sz="2800" b="1" dirty="0">
                <a:solidFill>
                  <a:srgbClr val="000099"/>
                </a:solidFill>
                <a:latin typeface="华文楷体" pitchFamily="2" charset="-122"/>
                <a:ea typeface="华文楷体" pitchFamily="2" charset="-122"/>
              </a:rPr>
              <a:t>1</a:t>
            </a:r>
            <a:r>
              <a:rPr lang="zh-CN" altLang="zh-CN" sz="2800" b="1" dirty="0">
                <a:solidFill>
                  <a:srgbClr val="000099"/>
                </a:solidFill>
                <a:latin typeface="华文楷体" pitchFamily="2" charset="-122"/>
                <a:ea typeface="华文楷体" pitchFamily="2" charset="-122"/>
              </a:rPr>
              <a:t>、毛泽东思想科学体系的基本</a:t>
            </a:r>
            <a:r>
              <a:rPr lang="zh-CN" altLang="zh-CN" sz="2800" b="1" dirty="0" smtClean="0">
                <a:solidFill>
                  <a:srgbClr val="000099"/>
                </a:solidFill>
                <a:latin typeface="华文楷体" pitchFamily="2" charset="-122"/>
                <a:ea typeface="华文楷体" pitchFamily="2" charset="-122"/>
              </a:rPr>
              <a:t>内容</a:t>
            </a:r>
            <a:endParaRPr lang="en-US" altLang="zh-CN" sz="2800" b="1" dirty="0" smtClean="0">
              <a:solidFill>
                <a:srgbClr val="000099"/>
              </a:solidFill>
              <a:latin typeface="华文楷体" pitchFamily="2" charset="-122"/>
              <a:ea typeface="华文楷体" pitchFamily="2" charset="-122"/>
            </a:endParaRPr>
          </a:p>
          <a:p>
            <a:pPr>
              <a:lnSpc>
                <a:spcPct val="150000"/>
              </a:lnSpc>
            </a:pPr>
            <a:r>
              <a:rPr lang="en-US" altLang="zh-CN" sz="2800" b="1" dirty="0">
                <a:solidFill>
                  <a:srgbClr val="000099"/>
                </a:solidFill>
                <a:latin typeface="华文楷体" pitchFamily="2" charset="-122"/>
                <a:ea typeface="华文楷体" pitchFamily="2" charset="-122"/>
              </a:rPr>
              <a:t>2</a:t>
            </a:r>
            <a:r>
              <a:rPr lang="zh-CN" altLang="zh-CN" sz="2800" b="1" dirty="0">
                <a:solidFill>
                  <a:srgbClr val="000099"/>
                </a:solidFill>
                <a:latin typeface="华文楷体" pitchFamily="2" charset="-122"/>
                <a:ea typeface="华文楷体" pitchFamily="2" charset="-122"/>
              </a:rPr>
              <a:t>、毛泽东思想的活的</a:t>
            </a:r>
            <a:r>
              <a:rPr lang="zh-CN" altLang="zh-CN" sz="2800" b="1" dirty="0" smtClean="0">
                <a:solidFill>
                  <a:srgbClr val="000099"/>
                </a:solidFill>
                <a:latin typeface="华文楷体" pitchFamily="2" charset="-122"/>
                <a:ea typeface="华文楷体" pitchFamily="2" charset="-122"/>
              </a:rPr>
              <a:t>灵魂</a:t>
            </a:r>
            <a:endParaRPr lang="zh-CN" altLang="zh-CN" sz="28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1666650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7704" y="1710531"/>
            <a:ext cx="4956806" cy="461665"/>
          </a:xfrm>
          <a:prstGeom prst="rect">
            <a:avLst/>
          </a:prstGeom>
        </p:spPr>
        <p:txBody>
          <a:bodyPr wrap="none">
            <a:spAutoFit/>
          </a:bodyPr>
          <a:lstStyle/>
          <a:p>
            <a:r>
              <a:rPr lang="en-US" altLang="zh-CN" sz="2400" b="1" dirty="0">
                <a:solidFill>
                  <a:srgbClr val="000099"/>
                </a:solidFill>
                <a:latin typeface="华文楷体" pitchFamily="2" charset="-122"/>
                <a:ea typeface="华文楷体" pitchFamily="2" charset="-122"/>
              </a:rPr>
              <a:t>1</a:t>
            </a:r>
            <a:r>
              <a:rPr lang="zh-CN" altLang="zh-CN" sz="2400" b="1" dirty="0">
                <a:solidFill>
                  <a:srgbClr val="000099"/>
                </a:solidFill>
                <a:latin typeface="华文楷体" pitchFamily="2" charset="-122"/>
                <a:ea typeface="华文楷体" pitchFamily="2" charset="-122"/>
              </a:rPr>
              <a:t>、毛泽东思想科学体系的基本内容</a:t>
            </a:r>
          </a:p>
        </p:txBody>
      </p:sp>
      <p:sp>
        <p:nvSpPr>
          <p:cNvPr id="3" name="矩形 2"/>
          <p:cNvSpPr/>
          <p:nvPr/>
        </p:nvSpPr>
        <p:spPr>
          <a:xfrm>
            <a:off x="2063196" y="2420888"/>
            <a:ext cx="5266185" cy="3170099"/>
          </a:xfrm>
          <a:prstGeom prst="rect">
            <a:avLst/>
          </a:prstGeom>
        </p:spPr>
        <p:txBody>
          <a:bodyPr wrap="none">
            <a:spAutoFit/>
          </a:bodyPr>
          <a:lstStyle/>
          <a:p>
            <a:pPr>
              <a:lnSpc>
                <a:spcPts val="4000"/>
              </a:lnSpc>
            </a:pPr>
            <a:r>
              <a:rPr lang="en-US" altLang="zh-CN" sz="2400" b="1" dirty="0" smtClean="0">
                <a:solidFill>
                  <a:srgbClr val="000099"/>
                </a:solidFill>
                <a:latin typeface="宋体"/>
                <a:ea typeface="宋体"/>
              </a:rPr>
              <a:t>※ </a:t>
            </a:r>
            <a:r>
              <a:rPr lang="zh-CN" altLang="zh-CN" sz="2400" b="1" dirty="0" smtClean="0">
                <a:solidFill>
                  <a:srgbClr val="000099"/>
                </a:solidFill>
                <a:latin typeface="华文楷体" pitchFamily="2" charset="-122"/>
                <a:ea typeface="华文楷体" pitchFamily="2" charset="-122"/>
              </a:rPr>
              <a:t>新民主主义革命理论</a:t>
            </a:r>
            <a:endParaRPr lang="en-US" altLang="zh-CN" sz="2400" b="1" dirty="0" smtClean="0">
              <a:solidFill>
                <a:srgbClr val="000099"/>
              </a:solidFill>
              <a:latin typeface="华文楷体" pitchFamily="2" charset="-122"/>
              <a:ea typeface="华文楷体" pitchFamily="2" charset="-122"/>
            </a:endParaRPr>
          </a:p>
          <a:p>
            <a:pPr>
              <a:lnSpc>
                <a:spcPts val="4000"/>
              </a:lnSpc>
            </a:pPr>
            <a:r>
              <a:rPr lang="en-US" altLang="zh-CN" sz="2400" b="1" dirty="0" smtClean="0">
                <a:solidFill>
                  <a:srgbClr val="000099"/>
                </a:solidFill>
                <a:latin typeface="宋体"/>
              </a:rPr>
              <a:t>※ </a:t>
            </a:r>
            <a:r>
              <a:rPr lang="zh-CN" altLang="zh-CN" sz="2400" b="1" dirty="0" smtClean="0">
                <a:solidFill>
                  <a:srgbClr val="000099"/>
                </a:solidFill>
                <a:latin typeface="华文楷体" pitchFamily="2" charset="-122"/>
                <a:ea typeface="华文楷体" pitchFamily="2" charset="-122"/>
              </a:rPr>
              <a:t>社会主义革命</a:t>
            </a:r>
            <a:r>
              <a:rPr lang="zh-CN" altLang="zh-CN" sz="2400" b="1" dirty="0">
                <a:solidFill>
                  <a:srgbClr val="000099"/>
                </a:solidFill>
                <a:latin typeface="华文楷体" pitchFamily="2" charset="-122"/>
                <a:ea typeface="华文楷体" pitchFamily="2" charset="-122"/>
              </a:rPr>
              <a:t>和社会主义建设</a:t>
            </a:r>
            <a:r>
              <a:rPr lang="zh-CN" altLang="zh-CN" sz="2400" b="1" dirty="0" smtClean="0">
                <a:solidFill>
                  <a:srgbClr val="000099"/>
                </a:solidFill>
                <a:latin typeface="华文楷体" pitchFamily="2" charset="-122"/>
                <a:ea typeface="华文楷体" pitchFamily="2" charset="-122"/>
              </a:rPr>
              <a:t>理论</a:t>
            </a:r>
            <a:endParaRPr lang="en-US" altLang="zh-CN" sz="2400" b="1" dirty="0" smtClean="0">
              <a:solidFill>
                <a:srgbClr val="000099"/>
              </a:solidFill>
              <a:latin typeface="华文楷体" pitchFamily="2" charset="-122"/>
              <a:ea typeface="华文楷体" pitchFamily="2" charset="-122"/>
            </a:endParaRPr>
          </a:p>
          <a:p>
            <a:pPr>
              <a:lnSpc>
                <a:spcPts val="4000"/>
              </a:lnSpc>
            </a:pPr>
            <a:r>
              <a:rPr lang="en-US" altLang="zh-CN" sz="2400" b="1" dirty="0" smtClean="0">
                <a:solidFill>
                  <a:srgbClr val="000099"/>
                </a:solidFill>
                <a:latin typeface="宋体"/>
              </a:rPr>
              <a:t>※ </a:t>
            </a:r>
            <a:r>
              <a:rPr lang="zh-CN" altLang="zh-CN" sz="2400" b="1" dirty="0" smtClean="0">
                <a:solidFill>
                  <a:srgbClr val="000099"/>
                </a:solidFill>
                <a:latin typeface="华文楷体" pitchFamily="2" charset="-122"/>
                <a:ea typeface="华文楷体" pitchFamily="2" charset="-122"/>
              </a:rPr>
              <a:t>革命</a:t>
            </a:r>
            <a:r>
              <a:rPr lang="zh-CN" altLang="zh-CN" sz="2400" b="1" dirty="0">
                <a:solidFill>
                  <a:srgbClr val="000099"/>
                </a:solidFill>
                <a:latin typeface="华文楷体" pitchFamily="2" charset="-122"/>
                <a:ea typeface="华文楷体" pitchFamily="2" charset="-122"/>
              </a:rPr>
              <a:t>军队的建设和军事战略</a:t>
            </a:r>
            <a:r>
              <a:rPr lang="zh-CN" altLang="zh-CN" sz="2400" b="1" dirty="0" smtClean="0">
                <a:solidFill>
                  <a:srgbClr val="000099"/>
                </a:solidFill>
                <a:latin typeface="华文楷体" pitchFamily="2" charset="-122"/>
                <a:ea typeface="华文楷体" pitchFamily="2" charset="-122"/>
              </a:rPr>
              <a:t>理论</a:t>
            </a:r>
            <a:endParaRPr lang="en-US" altLang="zh-CN" sz="2400" b="1" dirty="0" smtClean="0">
              <a:solidFill>
                <a:srgbClr val="000099"/>
              </a:solidFill>
              <a:latin typeface="华文楷体" pitchFamily="2" charset="-122"/>
              <a:ea typeface="华文楷体" pitchFamily="2" charset="-122"/>
            </a:endParaRPr>
          </a:p>
          <a:p>
            <a:pPr>
              <a:lnSpc>
                <a:spcPts val="4000"/>
              </a:lnSpc>
            </a:pPr>
            <a:r>
              <a:rPr lang="en-US" altLang="zh-CN" sz="2400" b="1" dirty="0" smtClean="0">
                <a:solidFill>
                  <a:srgbClr val="000099"/>
                </a:solidFill>
                <a:latin typeface="宋体"/>
              </a:rPr>
              <a:t>※ </a:t>
            </a:r>
            <a:r>
              <a:rPr lang="zh-CN" altLang="zh-CN" sz="2400" b="1" dirty="0" smtClean="0">
                <a:solidFill>
                  <a:srgbClr val="000099"/>
                </a:solidFill>
                <a:latin typeface="华文楷体" pitchFamily="2" charset="-122"/>
                <a:ea typeface="华文楷体" pitchFamily="2" charset="-122"/>
              </a:rPr>
              <a:t>政策</a:t>
            </a:r>
            <a:r>
              <a:rPr lang="zh-CN" altLang="zh-CN" sz="2400" b="1" dirty="0">
                <a:solidFill>
                  <a:srgbClr val="000099"/>
                </a:solidFill>
                <a:latin typeface="华文楷体" pitchFamily="2" charset="-122"/>
                <a:ea typeface="华文楷体" pitchFamily="2" charset="-122"/>
              </a:rPr>
              <a:t>和策略的理论</a:t>
            </a:r>
          </a:p>
          <a:p>
            <a:pPr>
              <a:lnSpc>
                <a:spcPts val="4000"/>
              </a:lnSpc>
            </a:pPr>
            <a:r>
              <a:rPr lang="en-US" altLang="zh-CN" sz="2400" b="1" dirty="0" smtClean="0">
                <a:solidFill>
                  <a:srgbClr val="000099"/>
                </a:solidFill>
                <a:latin typeface="宋体"/>
              </a:rPr>
              <a:t>※ </a:t>
            </a:r>
            <a:r>
              <a:rPr lang="zh-CN" altLang="zh-CN" sz="2400" b="1" dirty="0" smtClean="0">
                <a:solidFill>
                  <a:srgbClr val="000099"/>
                </a:solidFill>
                <a:latin typeface="华文楷体" pitchFamily="2" charset="-122"/>
                <a:ea typeface="华文楷体" pitchFamily="2" charset="-122"/>
              </a:rPr>
              <a:t>思想</a:t>
            </a:r>
            <a:r>
              <a:rPr lang="zh-CN" altLang="zh-CN" sz="2400" b="1" dirty="0">
                <a:solidFill>
                  <a:srgbClr val="000099"/>
                </a:solidFill>
                <a:latin typeface="华文楷体" pitchFamily="2" charset="-122"/>
                <a:ea typeface="华文楷体" pitchFamily="2" charset="-122"/>
              </a:rPr>
              <a:t>政治工作和文化工作的理论</a:t>
            </a:r>
          </a:p>
          <a:p>
            <a:pPr>
              <a:lnSpc>
                <a:spcPts val="4000"/>
              </a:lnSpc>
            </a:pPr>
            <a:r>
              <a:rPr lang="en-US" altLang="zh-CN" sz="2400" b="1" dirty="0" smtClean="0">
                <a:solidFill>
                  <a:srgbClr val="000099"/>
                </a:solidFill>
                <a:latin typeface="宋体"/>
              </a:rPr>
              <a:t>※ </a:t>
            </a:r>
            <a:r>
              <a:rPr lang="zh-CN" altLang="zh-CN" sz="2400" b="1" dirty="0" smtClean="0">
                <a:solidFill>
                  <a:srgbClr val="000099"/>
                </a:solidFill>
                <a:latin typeface="华文楷体" pitchFamily="2" charset="-122"/>
                <a:ea typeface="华文楷体" pitchFamily="2" charset="-122"/>
              </a:rPr>
              <a:t>党</a:t>
            </a:r>
            <a:r>
              <a:rPr lang="zh-CN" altLang="zh-CN" sz="2400" b="1" dirty="0">
                <a:solidFill>
                  <a:srgbClr val="000099"/>
                </a:solidFill>
                <a:latin typeface="华文楷体" pitchFamily="2" charset="-122"/>
                <a:ea typeface="华文楷体" pitchFamily="2" charset="-122"/>
              </a:rPr>
              <a:t>的建设</a:t>
            </a:r>
            <a:r>
              <a:rPr lang="zh-CN" altLang="zh-CN" sz="2400" b="1" dirty="0" smtClean="0">
                <a:solidFill>
                  <a:srgbClr val="000099"/>
                </a:solidFill>
                <a:latin typeface="华文楷体" pitchFamily="2" charset="-122"/>
                <a:ea typeface="华文楷体" pitchFamily="2" charset="-122"/>
              </a:rPr>
              <a:t>理论</a:t>
            </a:r>
            <a:endParaRPr lang="zh-CN" altLang="zh-CN" sz="2400" b="1" dirty="0">
              <a:solidFill>
                <a:srgbClr val="000099"/>
              </a:solidFill>
              <a:latin typeface="华文楷体" pitchFamily="2" charset="-122"/>
              <a:ea typeface="华文楷体" pitchFamily="2" charset="-122"/>
            </a:endParaRPr>
          </a:p>
        </p:txBody>
      </p:sp>
      <p:sp>
        <p:nvSpPr>
          <p:cNvPr id="4" name="左大括号 3"/>
          <p:cNvSpPr/>
          <p:nvPr/>
        </p:nvSpPr>
        <p:spPr>
          <a:xfrm rot="10800000" flipH="1">
            <a:off x="1367642" y="2780926"/>
            <a:ext cx="695554" cy="2341133"/>
          </a:xfrm>
          <a:prstGeom prst="leftBrace">
            <a:avLst/>
          </a:prstGeom>
          <a:ln>
            <a:solidFill>
              <a:srgbClr val="0000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93980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7704" y="2029490"/>
            <a:ext cx="3743332" cy="461665"/>
          </a:xfrm>
          <a:prstGeom prst="rect">
            <a:avLst/>
          </a:prstGeom>
        </p:spPr>
        <p:txBody>
          <a:bodyPr wrap="none">
            <a:spAutoFit/>
          </a:bodyPr>
          <a:lstStyle/>
          <a:p>
            <a:r>
              <a:rPr lang="en-US" altLang="zh-CN" sz="2400" b="1" dirty="0">
                <a:solidFill>
                  <a:srgbClr val="000099"/>
                </a:solidFill>
                <a:latin typeface="华文楷体" pitchFamily="2" charset="-122"/>
                <a:ea typeface="华文楷体" pitchFamily="2" charset="-122"/>
              </a:rPr>
              <a:t>2</a:t>
            </a:r>
            <a:r>
              <a:rPr lang="zh-CN" altLang="zh-CN" sz="2400" b="1" dirty="0">
                <a:solidFill>
                  <a:srgbClr val="000099"/>
                </a:solidFill>
                <a:latin typeface="华文楷体" pitchFamily="2" charset="-122"/>
                <a:ea typeface="华文楷体" pitchFamily="2" charset="-122"/>
              </a:rPr>
              <a:t>、毛泽东思想的活的灵魂</a:t>
            </a:r>
          </a:p>
        </p:txBody>
      </p:sp>
      <p:sp>
        <p:nvSpPr>
          <p:cNvPr id="3" name="矩形 2"/>
          <p:cNvSpPr/>
          <p:nvPr/>
        </p:nvSpPr>
        <p:spPr>
          <a:xfrm>
            <a:off x="1691680" y="2780928"/>
            <a:ext cx="6480720" cy="1754326"/>
          </a:xfrm>
          <a:prstGeom prst="rect">
            <a:avLst/>
          </a:prstGeom>
        </p:spPr>
        <p:txBody>
          <a:bodyPr wrap="square">
            <a:spAutoFit/>
          </a:bodyPr>
          <a:lstStyle/>
          <a:p>
            <a:pPr>
              <a:lnSpc>
                <a:spcPct val="150000"/>
              </a:lnSpc>
            </a:pPr>
            <a:r>
              <a:rPr lang="zh-CN" altLang="zh-CN" sz="2400" b="1" dirty="0">
                <a:solidFill>
                  <a:srgbClr val="FF0000"/>
                </a:solidFill>
                <a:latin typeface="华文楷体" pitchFamily="2" charset="-122"/>
                <a:ea typeface="华文楷体" pitchFamily="2" charset="-122"/>
              </a:rPr>
              <a:t>思考：</a:t>
            </a:r>
            <a:r>
              <a:rPr lang="zh-CN" altLang="zh-CN" sz="2400" b="1" dirty="0">
                <a:solidFill>
                  <a:srgbClr val="000099"/>
                </a:solidFill>
                <a:latin typeface="华文楷体" pitchFamily="2" charset="-122"/>
                <a:ea typeface="华文楷体" pitchFamily="2" charset="-122"/>
              </a:rPr>
              <a:t>“毛泽东思想的活的灵魂”是在什么情况下提出来</a:t>
            </a:r>
            <a:r>
              <a:rPr lang="zh-CN" altLang="zh-CN" sz="2400" b="1" dirty="0" smtClean="0">
                <a:solidFill>
                  <a:srgbClr val="000099"/>
                </a:solidFill>
                <a:latin typeface="华文楷体" pitchFamily="2" charset="-122"/>
                <a:ea typeface="华文楷体" pitchFamily="2" charset="-122"/>
              </a:rPr>
              <a:t>的</a:t>
            </a:r>
            <a:r>
              <a:rPr lang="zh-CN" altLang="en-US" sz="2400" b="1" dirty="0">
                <a:solidFill>
                  <a:srgbClr val="000099"/>
                </a:solidFill>
                <a:latin typeface="华文楷体" pitchFamily="2" charset="-122"/>
                <a:ea typeface="华文楷体" pitchFamily="2" charset="-122"/>
              </a:rPr>
              <a:t>？</a:t>
            </a:r>
            <a:r>
              <a:rPr lang="zh-CN" altLang="zh-CN" sz="2400" b="1" dirty="0" smtClean="0">
                <a:solidFill>
                  <a:srgbClr val="000099"/>
                </a:solidFill>
                <a:latin typeface="华文楷体" pitchFamily="2" charset="-122"/>
                <a:ea typeface="华文楷体" pitchFamily="2" charset="-122"/>
              </a:rPr>
              <a:t>为什么</a:t>
            </a:r>
            <a:r>
              <a:rPr lang="zh-CN" altLang="zh-CN" sz="2400" b="1" dirty="0">
                <a:solidFill>
                  <a:srgbClr val="000099"/>
                </a:solidFill>
                <a:latin typeface="华文楷体" pitchFamily="2" charset="-122"/>
                <a:ea typeface="华文楷体" pitchFamily="2" charset="-122"/>
              </a:rPr>
              <a:t>实事求是、群众路线和独立自主是毛泽东思想的活的灵魂？</a:t>
            </a:r>
            <a:endParaRPr lang="zh-CN" altLang="zh-CN" sz="2400" dirty="0">
              <a:solidFill>
                <a:srgbClr val="000099"/>
              </a:solidFill>
              <a:latin typeface="华文楷体" pitchFamily="2" charset="-122"/>
              <a:ea typeface="华文楷体" pitchFamily="2" charset="-122"/>
            </a:endParaRPr>
          </a:p>
        </p:txBody>
      </p:sp>
      <p:pic>
        <p:nvPicPr>
          <p:cNvPr id="14" name="Picture 6" descr="C:\Users\zhao\AppData\Roaming\360se6\Application\User Data\temp\t01d3a4f9d247084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4653136"/>
            <a:ext cx="2127071" cy="1110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6822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2566214"/>
            <a:ext cx="6552728" cy="1754326"/>
          </a:xfrm>
          <a:prstGeom prst="rect">
            <a:avLst/>
          </a:prstGeom>
        </p:spPr>
        <p:txBody>
          <a:bodyPr wrap="square">
            <a:spAutoFit/>
          </a:bodyPr>
          <a:lstStyle/>
          <a:p>
            <a:pPr>
              <a:lnSpc>
                <a:spcPct val="150000"/>
              </a:lnSpc>
            </a:pPr>
            <a:r>
              <a:rPr lang="zh-CN" altLang="en-US" sz="2400" b="1" kern="1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研讨交流</a:t>
            </a:r>
            <a:r>
              <a:rPr lang="zh-CN" altLang="en-US" sz="2400" b="1" kern="100"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000099"/>
                </a:solidFill>
                <a:latin typeface="华文楷体" pitchFamily="2" charset="-122"/>
                <a:ea typeface="华文楷体" pitchFamily="2" charset="-122"/>
              </a:rPr>
              <a:t>为什么说</a:t>
            </a:r>
            <a:r>
              <a:rPr lang="zh-CN" altLang="zh-CN" sz="2400" b="1" dirty="0">
                <a:solidFill>
                  <a:srgbClr val="000099"/>
                </a:solidFill>
                <a:latin typeface="华文楷体" pitchFamily="2" charset="-122"/>
                <a:ea typeface="华文楷体" pitchFamily="2" charset="-122"/>
              </a:rPr>
              <a:t>毛泽东是马克思主义中国化的伟大开拓者</a:t>
            </a:r>
            <a:r>
              <a:rPr lang="zh-CN" altLang="zh-CN" sz="2400" b="1" dirty="0" smtClean="0">
                <a:solidFill>
                  <a:srgbClr val="000099"/>
                </a:solidFill>
                <a:latin typeface="华文楷体" pitchFamily="2" charset="-122"/>
                <a:ea typeface="华文楷体" pitchFamily="2" charset="-122"/>
              </a:rPr>
              <a:t>？</a:t>
            </a:r>
            <a:r>
              <a:rPr lang="zh-CN" altLang="zh-CN" sz="24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毛</a:t>
            </a:r>
            <a:r>
              <a:rPr lang="zh-CN" altLang="zh-CN" sz="24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泽东对马克思主义中国化的重大贡献是什么？</a:t>
            </a:r>
            <a:endParaRPr lang="zh-CN" altLang="en-US" sz="2400" dirty="0"/>
          </a:p>
        </p:txBody>
      </p:sp>
      <p:pic>
        <p:nvPicPr>
          <p:cNvPr id="3" name="Picture 16" descr="C:\Users\zhao\AppData\Roaming\360se6\Application\User Data\temp\t016c17e3529601fdc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221088"/>
            <a:ext cx="2376264" cy="167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12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5696" y="2132856"/>
            <a:ext cx="5904656" cy="3170099"/>
          </a:xfrm>
          <a:prstGeom prst="rect">
            <a:avLst/>
          </a:prstGeom>
        </p:spPr>
        <p:txBody>
          <a:bodyPr wrap="square">
            <a:spAutoFit/>
          </a:bodyPr>
          <a:lstStyle/>
          <a:p>
            <a:pPr>
              <a:lnSpc>
                <a:spcPts val="4000"/>
              </a:lnSpc>
            </a:pPr>
            <a:r>
              <a:rPr lang="zh-CN" altLang="en-US" sz="2400" b="1" dirty="0">
                <a:solidFill>
                  <a:srgbClr val="000099"/>
                </a:solidFill>
                <a:latin typeface="华文楷体" pitchFamily="2" charset="-122"/>
                <a:ea typeface="华文楷体" pitchFamily="2" charset="-122"/>
              </a:rPr>
              <a:t>毛泽东思想“活的灵魂” </a:t>
            </a:r>
            <a:r>
              <a:rPr lang="zh-CN" altLang="en-US" sz="2400" b="1" dirty="0" smtClean="0">
                <a:solidFill>
                  <a:srgbClr val="000099"/>
                </a:solidFill>
                <a:latin typeface="华文楷体" pitchFamily="2" charset="-122"/>
                <a:ea typeface="华文楷体" pitchFamily="2" charset="-122"/>
              </a:rPr>
              <a:t>是实事求事</a:t>
            </a:r>
            <a:r>
              <a:rPr lang="zh-CN" altLang="en-US" sz="2400" b="1" dirty="0">
                <a:solidFill>
                  <a:srgbClr val="000099"/>
                </a:solidFill>
                <a:latin typeface="华文楷体" pitchFamily="2" charset="-122"/>
                <a:ea typeface="华文楷体" pitchFamily="2" charset="-122"/>
              </a:rPr>
              <a:t>，群众路线，</a:t>
            </a:r>
            <a:r>
              <a:rPr lang="zh-CN" altLang="en-US" sz="2400" b="1" dirty="0" smtClean="0">
                <a:solidFill>
                  <a:srgbClr val="000099"/>
                </a:solidFill>
                <a:latin typeface="华文楷体" pitchFamily="2" charset="-122"/>
                <a:ea typeface="华文楷体" pitchFamily="2" charset="-122"/>
              </a:rPr>
              <a:t>独立自主。这是</a:t>
            </a:r>
            <a:r>
              <a:rPr lang="zh-CN" altLang="zh-CN" sz="2400" b="1" dirty="0" smtClean="0">
                <a:solidFill>
                  <a:srgbClr val="000099"/>
                </a:solidFill>
                <a:latin typeface="华文楷体" pitchFamily="2" charset="-122"/>
                <a:ea typeface="华文楷体" pitchFamily="2" charset="-122"/>
              </a:rPr>
              <a:t>以</a:t>
            </a:r>
            <a:r>
              <a:rPr lang="zh-CN" altLang="zh-CN" sz="2400" b="1" dirty="0">
                <a:solidFill>
                  <a:srgbClr val="000099"/>
                </a:solidFill>
                <a:latin typeface="华文楷体" pitchFamily="2" charset="-122"/>
                <a:ea typeface="华文楷体" pitchFamily="2" charset="-122"/>
              </a:rPr>
              <a:t>邓小平为核心的党</a:t>
            </a:r>
            <a:r>
              <a:rPr lang="zh-CN" altLang="zh-CN" sz="2400" b="1" dirty="0" smtClean="0">
                <a:solidFill>
                  <a:srgbClr val="000099"/>
                </a:solidFill>
                <a:latin typeface="华文楷体" pitchFamily="2" charset="-122"/>
                <a:ea typeface="华文楷体" pitchFamily="2" charset="-122"/>
              </a:rPr>
              <a:t>的领</a:t>
            </a:r>
            <a:r>
              <a:rPr lang="zh-CN" altLang="zh-CN" sz="2400" b="1" dirty="0">
                <a:solidFill>
                  <a:srgbClr val="000099"/>
                </a:solidFill>
                <a:latin typeface="华文楷体" pitchFamily="2" charset="-122"/>
                <a:ea typeface="华文楷体" pitchFamily="2" charset="-122"/>
              </a:rPr>
              <a:t>导集</a:t>
            </a:r>
            <a:r>
              <a:rPr lang="zh-CN" altLang="zh-CN" sz="2400" b="1" dirty="0" smtClean="0">
                <a:solidFill>
                  <a:srgbClr val="000099"/>
                </a:solidFill>
                <a:latin typeface="华文楷体" pitchFamily="2" charset="-122"/>
                <a:ea typeface="华文楷体" pitchFamily="2" charset="-122"/>
              </a:rPr>
              <a:t>体的</a:t>
            </a:r>
            <a:r>
              <a:rPr lang="zh-CN" altLang="zh-CN" sz="2400" b="1" dirty="0">
                <a:solidFill>
                  <a:srgbClr val="000099"/>
                </a:solidFill>
                <a:latin typeface="华文楷体" pitchFamily="2" charset="-122"/>
                <a:ea typeface="华文楷体" pitchFamily="2" charset="-122"/>
              </a:rPr>
              <a:t>一个创造性的科学概括</a:t>
            </a:r>
            <a:r>
              <a:rPr lang="zh-CN" altLang="zh-CN" sz="2400" b="1" dirty="0" smtClean="0">
                <a:solidFill>
                  <a:srgbClr val="000099"/>
                </a:solidFill>
                <a:latin typeface="华文楷体" pitchFamily="2" charset="-122"/>
                <a:ea typeface="华文楷体" pitchFamily="2" charset="-122"/>
              </a:rPr>
              <a:t>。这一概括科</a:t>
            </a:r>
            <a:r>
              <a:rPr lang="zh-CN" altLang="zh-CN" sz="2400" b="1" dirty="0">
                <a:solidFill>
                  <a:srgbClr val="000099"/>
                </a:solidFill>
                <a:latin typeface="华文楷体" pitchFamily="2" charset="-122"/>
                <a:ea typeface="华文楷体" pitchFamily="2" charset="-122"/>
              </a:rPr>
              <a:t>学反映了毛泽东思想的本质与特征</a:t>
            </a:r>
            <a:r>
              <a:rPr lang="zh-CN" altLang="zh-CN" sz="2400" b="1" dirty="0" smtClean="0">
                <a:solidFill>
                  <a:srgbClr val="000099"/>
                </a:solidFill>
                <a:latin typeface="华文楷体" pitchFamily="2" charset="-122"/>
                <a:ea typeface="华文楷体" pitchFamily="2" charset="-122"/>
              </a:rPr>
              <a:t>；</a:t>
            </a:r>
            <a:r>
              <a:rPr lang="zh-CN" altLang="en-US" sz="2400" b="1" dirty="0" smtClean="0">
                <a:solidFill>
                  <a:srgbClr val="000099"/>
                </a:solidFill>
                <a:latin typeface="华文楷体" pitchFamily="2" charset="-122"/>
                <a:ea typeface="华文楷体" pitchFamily="2" charset="-122"/>
              </a:rPr>
              <a:t>也</a:t>
            </a:r>
            <a:r>
              <a:rPr lang="zh-CN" altLang="zh-CN" sz="2400" b="1" dirty="0" smtClean="0">
                <a:solidFill>
                  <a:srgbClr val="000099"/>
                </a:solidFill>
                <a:latin typeface="华文楷体" pitchFamily="2" charset="-122"/>
                <a:ea typeface="华文楷体" pitchFamily="2" charset="-122"/>
              </a:rPr>
              <a:t>是</a:t>
            </a:r>
            <a:r>
              <a:rPr lang="zh-CN" altLang="zh-CN" sz="2400" b="1" dirty="0">
                <a:solidFill>
                  <a:srgbClr val="000099"/>
                </a:solidFill>
                <a:latin typeface="华文楷体" pitchFamily="2" charset="-122"/>
                <a:ea typeface="华文楷体" pitchFamily="2" charset="-122"/>
              </a:rPr>
              <a:t>对马列主义、毛泽东思想的一个重要贡献</a:t>
            </a:r>
            <a:r>
              <a:rPr lang="zh-CN" altLang="zh-CN" sz="2400" b="1" dirty="0" smtClean="0">
                <a:solidFill>
                  <a:srgbClr val="000099"/>
                </a:solidFill>
                <a:latin typeface="华文楷体" pitchFamily="2" charset="-122"/>
                <a:ea typeface="华文楷体" pitchFamily="2" charset="-122"/>
              </a:rPr>
              <a:t>。</a:t>
            </a:r>
            <a:endParaRPr lang="zh-CN" altLang="en-US" dirty="0"/>
          </a:p>
        </p:txBody>
      </p:sp>
    </p:spTree>
    <p:extLst>
      <p:ext uri="{BB962C8B-B14F-4D97-AF65-F5344CB8AC3E}">
        <p14:creationId xmlns:p14="http://schemas.microsoft.com/office/powerpoint/2010/main" val="2102465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75656" y="2132856"/>
            <a:ext cx="6408712" cy="2862322"/>
          </a:xfrm>
          <a:prstGeom prst="rect">
            <a:avLst/>
          </a:prstGeom>
        </p:spPr>
        <p:txBody>
          <a:bodyPr wrap="square">
            <a:spAutoFit/>
          </a:bodyPr>
          <a:lstStyle/>
          <a:p>
            <a:pPr>
              <a:lnSpc>
                <a:spcPct val="150000"/>
              </a:lnSpc>
            </a:pPr>
            <a:r>
              <a:rPr lang="zh-CN" altLang="zh-CN" sz="2400" b="1" dirty="0">
                <a:solidFill>
                  <a:srgbClr val="000099"/>
                </a:solidFill>
                <a:latin typeface="华文楷体" pitchFamily="2" charset="-122"/>
                <a:ea typeface="华文楷体" pitchFamily="2" charset="-122"/>
              </a:rPr>
              <a:t>实事求是、群众路线、独立自主，作为科学的世界观和方法论的集中体现</a:t>
            </a:r>
            <a:r>
              <a:rPr lang="zh-CN" altLang="en-US" sz="2400" b="1" dirty="0" smtClean="0">
                <a:solidFill>
                  <a:srgbClr val="000099"/>
                </a:solidFill>
                <a:latin typeface="华文楷体" pitchFamily="2" charset="-122"/>
                <a:ea typeface="华文楷体" pitchFamily="2" charset="-122"/>
              </a:rPr>
              <a:t>，是贯穿</a:t>
            </a:r>
            <a:r>
              <a:rPr lang="zh-CN" altLang="en-US" sz="2400" b="1" dirty="0">
                <a:solidFill>
                  <a:srgbClr val="000099"/>
                </a:solidFill>
                <a:latin typeface="华文楷体" pitchFamily="2" charset="-122"/>
                <a:ea typeface="华文楷体" pitchFamily="2" charset="-122"/>
              </a:rPr>
              <a:t>于毛泽东思想科学体系各个组成部分的立场、观点和方法，它体现在毛泽东思想的全部科学著作中，体现在中国共产党的实践活动中。</a:t>
            </a:r>
          </a:p>
        </p:txBody>
      </p:sp>
    </p:spTree>
    <p:extLst>
      <p:ext uri="{BB962C8B-B14F-4D97-AF65-F5344CB8AC3E}">
        <p14:creationId xmlns:p14="http://schemas.microsoft.com/office/powerpoint/2010/main" val="10009002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31640" y="1988840"/>
            <a:ext cx="6192688" cy="461665"/>
          </a:xfrm>
          <a:prstGeom prst="rect">
            <a:avLst/>
          </a:prstGeom>
        </p:spPr>
        <p:txBody>
          <a:bodyPr wrap="square">
            <a:spAutoFit/>
          </a:bodyPr>
          <a:lstStyle/>
          <a:p>
            <a:r>
              <a:rPr lang="zh-CN" altLang="en-US" sz="2400" b="1" dirty="0">
                <a:solidFill>
                  <a:srgbClr val="FF0000"/>
                </a:solidFill>
                <a:latin typeface="华文楷体" panose="02010600040101010101" pitchFamily="2" charset="-122"/>
                <a:ea typeface="华文楷体" panose="02010600040101010101" pitchFamily="2" charset="-122"/>
              </a:rPr>
              <a:t>知识拓</a:t>
            </a:r>
            <a:r>
              <a:rPr lang="zh-CN" altLang="en-US" sz="2400" b="1" dirty="0" smtClean="0">
                <a:solidFill>
                  <a:srgbClr val="FF0000"/>
                </a:solidFill>
                <a:latin typeface="华文楷体" panose="02010600040101010101" pitchFamily="2" charset="-122"/>
                <a:ea typeface="华文楷体" panose="02010600040101010101" pitchFamily="2" charset="-122"/>
              </a:rPr>
              <a:t>展：</a:t>
            </a:r>
            <a:r>
              <a:rPr lang="zh-CN" altLang="en-US" sz="2400" b="1" dirty="0" smtClean="0">
                <a:solidFill>
                  <a:srgbClr val="000099"/>
                </a:solidFill>
                <a:latin typeface="华文楷体" panose="02010600040101010101" pitchFamily="2" charset="-122"/>
                <a:ea typeface="华文楷体" panose="02010600040101010101" pitchFamily="2" charset="-122"/>
              </a:rPr>
              <a:t>毛</a:t>
            </a:r>
            <a:r>
              <a:rPr lang="zh-CN" altLang="en-US" sz="2400" b="1" dirty="0">
                <a:solidFill>
                  <a:srgbClr val="000099"/>
                </a:solidFill>
                <a:latin typeface="华文楷体" panose="02010600040101010101" pitchFamily="2" charset="-122"/>
                <a:ea typeface="华文楷体" panose="02010600040101010101" pitchFamily="2" charset="-122"/>
              </a:rPr>
              <a:t>泽</a:t>
            </a:r>
            <a:r>
              <a:rPr lang="zh-CN" altLang="en-US" sz="2400" b="1" dirty="0" smtClean="0">
                <a:solidFill>
                  <a:srgbClr val="000099"/>
                </a:solidFill>
                <a:latin typeface="华文楷体" panose="02010600040101010101" pitchFamily="2" charset="-122"/>
                <a:ea typeface="华文楷体" panose="02010600040101010101" pitchFamily="2" charset="-122"/>
              </a:rPr>
              <a:t>东心目中的</a:t>
            </a:r>
            <a:r>
              <a:rPr lang="en-US" altLang="zh-CN" sz="2400" b="1" dirty="0" smtClean="0">
                <a:solidFill>
                  <a:srgbClr val="000099"/>
                </a:solidFill>
                <a:latin typeface="华文楷体" panose="02010600040101010101" pitchFamily="2" charset="-122"/>
                <a:ea typeface="华文楷体" panose="02010600040101010101" pitchFamily="2" charset="-122"/>
              </a:rPr>
              <a:t> </a:t>
            </a:r>
            <a:r>
              <a:rPr lang="zh-CN" altLang="en-US" sz="2400" b="1" dirty="0" smtClean="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实事求是</a:t>
            </a:r>
            <a:r>
              <a:rPr lang="zh-CN" altLang="en-US" sz="2400" b="1" dirty="0" smtClean="0">
                <a:solidFill>
                  <a:srgbClr val="000099"/>
                </a:solidFill>
                <a:latin typeface="华文楷体" panose="02010600040101010101" pitchFamily="2" charset="-122"/>
                <a:ea typeface="华文楷体" panose="02010600040101010101" pitchFamily="2" charset="-122"/>
              </a:rPr>
              <a:t>”</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
        <p:nvSpPr>
          <p:cNvPr id="5" name="矩形 4"/>
          <p:cNvSpPr/>
          <p:nvPr/>
        </p:nvSpPr>
        <p:spPr>
          <a:xfrm>
            <a:off x="1475656" y="3091337"/>
            <a:ext cx="3960440" cy="2785378"/>
          </a:xfrm>
          <a:prstGeom prst="rect">
            <a:avLst/>
          </a:prstGeom>
          <a:ln>
            <a:solidFill>
              <a:schemeClr val="tx1"/>
            </a:solidFill>
            <a:prstDash val="lgDashDot"/>
          </a:ln>
        </p:spPr>
        <p:txBody>
          <a:bodyPr wrap="square">
            <a:spAutoFit/>
          </a:bodyPr>
          <a:lstStyle/>
          <a:p>
            <a:pPr>
              <a:lnSpc>
                <a:spcPts val="3500"/>
              </a:lnSpc>
            </a:pPr>
            <a:r>
              <a:rPr lang="zh-CN" altLang="en-US" sz="2400" b="1" dirty="0">
                <a:solidFill>
                  <a:srgbClr val="000099"/>
                </a:solidFill>
                <a:latin typeface="华文楷体" panose="02010600040101010101" pitchFamily="2" charset="-122"/>
                <a:ea typeface="华文楷体" panose="02010600040101010101" pitchFamily="2" charset="-122"/>
              </a:rPr>
              <a:t>毛泽</a:t>
            </a:r>
            <a:r>
              <a:rPr lang="zh-CN" altLang="en-US" sz="2400" b="1" dirty="0" smtClean="0">
                <a:solidFill>
                  <a:srgbClr val="000099"/>
                </a:solidFill>
                <a:latin typeface="华文楷体" panose="02010600040101010101" pitchFamily="2" charset="-122"/>
                <a:ea typeface="华文楷体" panose="02010600040101010101" pitchFamily="2" charset="-122"/>
              </a:rPr>
              <a:t>东在</a:t>
            </a:r>
            <a:r>
              <a:rPr lang="en-US" altLang="zh-CN" sz="2400" b="1" dirty="0">
                <a:solidFill>
                  <a:srgbClr val="000099"/>
                </a:solidFill>
                <a:latin typeface="华文楷体" panose="02010600040101010101" pitchFamily="2" charset="-122"/>
                <a:ea typeface="华文楷体" panose="02010600040101010101" pitchFamily="2" charset="-122"/>
              </a:rPr>
              <a:t>1941</a:t>
            </a:r>
            <a:r>
              <a:rPr lang="zh-CN" altLang="en-US" sz="2400" b="1" dirty="0">
                <a:solidFill>
                  <a:srgbClr val="000099"/>
                </a:solidFill>
                <a:latin typeface="华文楷体" panose="02010600040101010101" pitchFamily="2" charset="-122"/>
                <a:ea typeface="华文楷体" panose="02010600040101010101" pitchFamily="2" charset="-122"/>
              </a:rPr>
              <a:t>年所作的</a:t>
            </a:r>
            <a:r>
              <a:rPr lang="en-US" altLang="zh-CN" sz="2400" b="1" dirty="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改造我们的学习</a:t>
            </a:r>
            <a:r>
              <a:rPr lang="en-US" altLang="zh-CN" sz="2400" b="1" dirty="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报告</a:t>
            </a:r>
            <a:r>
              <a:rPr lang="zh-CN" altLang="en-US" sz="2400" b="1" dirty="0" smtClean="0">
                <a:solidFill>
                  <a:srgbClr val="000099"/>
                </a:solidFill>
                <a:latin typeface="华文楷体" panose="02010600040101010101" pitchFamily="2" charset="-122"/>
                <a:ea typeface="华文楷体" panose="02010600040101010101" pitchFamily="2" charset="-122"/>
              </a:rPr>
              <a:t>中深</a:t>
            </a:r>
            <a:r>
              <a:rPr lang="zh-CN" altLang="en-US" sz="2400" b="1" dirty="0">
                <a:solidFill>
                  <a:srgbClr val="000099"/>
                </a:solidFill>
                <a:latin typeface="华文楷体" panose="02010600040101010101" pitchFamily="2" charset="-122"/>
                <a:ea typeface="华文楷体" panose="02010600040101010101" pitchFamily="2" charset="-122"/>
              </a:rPr>
              <a:t>入阐释了“实事求是”的内</a:t>
            </a:r>
            <a:r>
              <a:rPr lang="zh-CN" altLang="en-US" sz="2400" b="1" dirty="0" smtClean="0">
                <a:solidFill>
                  <a:srgbClr val="000099"/>
                </a:solidFill>
                <a:latin typeface="华文楷体" panose="02010600040101010101" pitchFamily="2" charset="-122"/>
                <a:ea typeface="华文楷体" panose="02010600040101010101" pitchFamily="2" charset="-122"/>
              </a:rPr>
              <a:t>涵，并基</a:t>
            </a:r>
            <a:r>
              <a:rPr lang="zh-CN" altLang="en-US" sz="2400" b="1" dirty="0">
                <a:solidFill>
                  <a:srgbClr val="000099"/>
                </a:solidFill>
                <a:latin typeface="华文楷体" panose="02010600040101010101" pitchFamily="2" charset="-122"/>
                <a:ea typeface="华文楷体" panose="02010600040101010101" pitchFamily="2" charset="-122"/>
              </a:rPr>
              <a:t>于中国民主革命的实</a:t>
            </a:r>
            <a:r>
              <a:rPr lang="zh-CN" altLang="en-US" sz="2400" b="1" dirty="0" smtClean="0">
                <a:solidFill>
                  <a:srgbClr val="000099"/>
                </a:solidFill>
                <a:latin typeface="华文楷体" panose="02010600040101010101" pitchFamily="2" charset="-122"/>
                <a:ea typeface="华文楷体" panose="02010600040101010101" pitchFamily="2" charset="-122"/>
              </a:rPr>
              <a:t>践，对</a:t>
            </a:r>
            <a:r>
              <a:rPr lang="zh-CN" altLang="en-US" sz="2400" b="1" dirty="0">
                <a:solidFill>
                  <a:srgbClr val="000099"/>
                </a:solidFill>
                <a:latin typeface="华文楷体" panose="02010600040101010101" pitchFamily="2" charset="-122"/>
                <a:ea typeface="华文楷体" panose="02010600040101010101" pitchFamily="2" charset="-122"/>
              </a:rPr>
              <a:t>怎样才能做到“实事求是</a:t>
            </a:r>
            <a:r>
              <a:rPr lang="zh-CN" altLang="en-US" sz="2400" b="1" dirty="0" smtClean="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进行了探索和思</a:t>
            </a:r>
            <a:r>
              <a:rPr lang="zh-CN" altLang="en-US" sz="2400" b="1" dirty="0" smtClean="0">
                <a:solidFill>
                  <a:srgbClr val="000099"/>
                </a:solidFill>
                <a:latin typeface="华文楷体" panose="02010600040101010101" pitchFamily="2" charset="-122"/>
                <a:ea typeface="华文楷体" panose="02010600040101010101" pitchFamily="2" charset="-122"/>
              </a:rPr>
              <a:t>考。</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120" y="2866916"/>
            <a:ext cx="2005717" cy="3009799"/>
          </a:xfrm>
          <a:prstGeom prst="rect">
            <a:avLst/>
          </a:prstGeom>
        </p:spPr>
      </p:pic>
    </p:spTree>
    <p:extLst>
      <p:ext uri="{BB962C8B-B14F-4D97-AF65-F5344CB8AC3E}">
        <p14:creationId xmlns:p14="http://schemas.microsoft.com/office/powerpoint/2010/main" val="19567405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2368765"/>
            <a:ext cx="6408712" cy="2031325"/>
          </a:xfrm>
          <a:prstGeom prst="rect">
            <a:avLst/>
          </a:prstGeom>
        </p:spPr>
        <p:txBody>
          <a:bodyPr wrap="square">
            <a:spAutoFit/>
          </a:bodyPr>
          <a:lstStyle/>
          <a:p>
            <a:pPr>
              <a:lnSpc>
                <a:spcPct val="150000"/>
              </a:lnSpc>
            </a:pPr>
            <a:r>
              <a:rPr lang="zh-CN" altLang="en-US" sz="2800" b="1" dirty="0">
                <a:solidFill>
                  <a:srgbClr val="FF0000"/>
                </a:solidFill>
                <a:latin typeface="华文楷体" pitchFamily="2" charset="-122"/>
                <a:ea typeface="华文楷体" pitchFamily="2" charset="-122"/>
              </a:rPr>
              <a:t>思考</a:t>
            </a:r>
            <a:r>
              <a:rPr lang="zh-CN" altLang="zh-CN" sz="2800" b="1" dirty="0" smtClean="0">
                <a:solidFill>
                  <a:srgbClr val="FF0000"/>
                </a:solidFill>
                <a:latin typeface="华文楷体" pitchFamily="2" charset="-122"/>
                <a:ea typeface="华文楷体" pitchFamily="2" charset="-122"/>
              </a:rPr>
              <a:t>：</a:t>
            </a:r>
            <a:endParaRPr lang="en-US" altLang="zh-CN" sz="2800" b="1" dirty="0" smtClean="0">
              <a:solidFill>
                <a:srgbClr val="FF0000"/>
              </a:solidFill>
              <a:latin typeface="华文楷体" pitchFamily="2" charset="-122"/>
              <a:ea typeface="华文楷体" pitchFamily="2" charset="-122"/>
            </a:endParaRPr>
          </a:p>
          <a:p>
            <a:pPr>
              <a:lnSpc>
                <a:spcPct val="150000"/>
              </a:lnSpc>
            </a:pPr>
            <a:r>
              <a:rPr lang="zh-CN" altLang="zh-CN" sz="2800" b="1" dirty="0" smtClean="0">
                <a:solidFill>
                  <a:srgbClr val="000099"/>
                </a:solidFill>
                <a:latin typeface="华文楷体" pitchFamily="2" charset="-122"/>
                <a:ea typeface="华文楷体" pitchFamily="2" charset="-122"/>
              </a:rPr>
              <a:t>如何</a:t>
            </a:r>
            <a:r>
              <a:rPr lang="zh-CN" altLang="zh-CN" sz="2800" b="1" dirty="0">
                <a:solidFill>
                  <a:srgbClr val="000099"/>
                </a:solidFill>
                <a:latin typeface="华文楷体" pitchFamily="2" charset="-122"/>
                <a:ea typeface="华文楷体" pitchFamily="2" charset="-122"/>
              </a:rPr>
              <a:t>认识</a:t>
            </a:r>
            <a:r>
              <a:rPr lang="zh-CN" altLang="zh-CN" sz="2800" b="1" dirty="0" smtClean="0">
                <a:solidFill>
                  <a:srgbClr val="000099"/>
                </a:solidFill>
                <a:latin typeface="华文楷体" pitchFamily="2" charset="-122"/>
                <a:ea typeface="华文楷体" pitchFamily="2" charset="-122"/>
              </a:rPr>
              <a:t>毛泽东思想</a:t>
            </a:r>
            <a:r>
              <a:rPr lang="zh-CN" altLang="en-US" sz="2800" b="1" dirty="0" smtClean="0">
                <a:solidFill>
                  <a:srgbClr val="000099"/>
                </a:solidFill>
                <a:latin typeface="华文楷体" pitchFamily="2" charset="-122"/>
                <a:ea typeface="华文楷体" pitchFamily="2" charset="-122"/>
              </a:rPr>
              <a:t>的</a:t>
            </a:r>
            <a:r>
              <a:rPr lang="zh-CN" altLang="zh-CN" sz="2800" b="1" dirty="0" smtClean="0">
                <a:solidFill>
                  <a:srgbClr val="000099"/>
                </a:solidFill>
                <a:latin typeface="华文楷体" pitchFamily="2" charset="-122"/>
                <a:ea typeface="华文楷体" pitchFamily="2" charset="-122"/>
              </a:rPr>
              <a:t>活</a:t>
            </a:r>
            <a:r>
              <a:rPr lang="zh-CN" altLang="zh-CN" sz="2800" b="1" dirty="0">
                <a:solidFill>
                  <a:srgbClr val="000099"/>
                </a:solidFill>
                <a:latin typeface="华文楷体" pitchFamily="2" charset="-122"/>
                <a:ea typeface="华文楷体" pitchFamily="2" charset="-122"/>
              </a:rPr>
              <a:t>的灵魂的现实指导意义？</a:t>
            </a:r>
          </a:p>
        </p:txBody>
      </p:sp>
      <p:pic>
        <p:nvPicPr>
          <p:cNvPr id="4112" name="Picture 16" descr="C:\Users\zhao\AppData\Roaming\360se6\Application\User Data\temp\t016c17e3529601fdc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4339115"/>
            <a:ext cx="2218556" cy="1663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963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2780928"/>
            <a:ext cx="6552728" cy="2169825"/>
          </a:xfrm>
          <a:prstGeom prst="rect">
            <a:avLst/>
          </a:prstGeom>
        </p:spPr>
        <p:txBody>
          <a:bodyPr wrap="square">
            <a:spAutoFit/>
          </a:bodyPr>
          <a:lstStyle/>
          <a:p>
            <a:pPr>
              <a:lnSpc>
                <a:spcPct val="150000"/>
              </a:lnSpc>
            </a:pPr>
            <a:r>
              <a:rPr lang="zh-CN" altLang="zh-CN" sz="2400" b="1" dirty="0">
                <a:solidFill>
                  <a:srgbClr val="000099"/>
                </a:solidFill>
                <a:latin typeface="华文楷体" pitchFamily="2" charset="-122"/>
                <a:ea typeface="华文楷体" pitchFamily="2" charset="-122"/>
              </a:rPr>
              <a:t>“新形势下，我们要坚持和运用好毛泽东思想活的灵魂，把我们党建设好，把中国特色社会主义伟大事业继续推向前进”</a:t>
            </a:r>
            <a:r>
              <a:rPr lang="zh-CN" altLang="zh-CN" sz="2400" b="1" dirty="0" smtClean="0">
                <a:solidFill>
                  <a:srgbClr val="000099"/>
                </a:solidFill>
                <a:latin typeface="华文楷体" pitchFamily="2" charset="-122"/>
                <a:ea typeface="华文楷体" pitchFamily="2" charset="-122"/>
              </a:rPr>
              <a:t>。</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en-US" altLang="zh-CN" dirty="0" smtClean="0">
                <a:solidFill>
                  <a:srgbClr val="000099"/>
                </a:solidFill>
                <a:latin typeface="华文楷体" pitchFamily="2" charset="-122"/>
                <a:ea typeface="华文楷体" pitchFamily="2" charset="-122"/>
              </a:rPr>
              <a:t>    ——</a:t>
            </a:r>
            <a:r>
              <a:rPr lang="zh-CN" altLang="zh-CN" dirty="0" smtClean="0">
                <a:solidFill>
                  <a:srgbClr val="000099"/>
                </a:solidFill>
                <a:latin typeface="华文楷体" pitchFamily="2" charset="-122"/>
                <a:ea typeface="华文楷体" pitchFamily="2" charset="-122"/>
              </a:rPr>
              <a:t>习近平</a:t>
            </a:r>
            <a:r>
              <a:rPr lang="zh-CN" altLang="zh-CN" dirty="0">
                <a:solidFill>
                  <a:srgbClr val="000099"/>
                </a:solidFill>
                <a:latin typeface="华文楷体" pitchFamily="2" charset="-122"/>
                <a:ea typeface="华文楷体" pitchFamily="2" charset="-122"/>
              </a:rPr>
              <a:t>总书记在纪念毛泽东诞辰</a:t>
            </a:r>
            <a:r>
              <a:rPr lang="en-US" altLang="zh-CN" dirty="0">
                <a:solidFill>
                  <a:srgbClr val="000099"/>
                </a:solidFill>
                <a:latin typeface="华文楷体" pitchFamily="2" charset="-122"/>
                <a:ea typeface="华文楷体" pitchFamily="2" charset="-122"/>
              </a:rPr>
              <a:t>120</a:t>
            </a:r>
            <a:r>
              <a:rPr lang="zh-CN" altLang="zh-CN" dirty="0">
                <a:solidFill>
                  <a:srgbClr val="000099"/>
                </a:solidFill>
                <a:latin typeface="华文楷体" pitchFamily="2" charset="-122"/>
                <a:ea typeface="华文楷体" pitchFamily="2" charset="-122"/>
              </a:rPr>
              <a:t>周年座谈会上</a:t>
            </a:r>
            <a:r>
              <a:rPr lang="zh-CN" altLang="en-US" dirty="0">
                <a:solidFill>
                  <a:srgbClr val="000099"/>
                </a:solidFill>
                <a:latin typeface="华文楷体" pitchFamily="2" charset="-122"/>
                <a:ea typeface="华文楷体" pitchFamily="2" charset="-122"/>
              </a:rPr>
              <a:t>的</a:t>
            </a:r>
            <a:r>
              <a:rPr lang="zh-CN" altLang="en-US" dirty="0" smtClean="0">
                <a:solidFill>
                  <a:srgbClr val="000099"/>
                </a:solidFill>
                <a:latin typeface="华文楷体" pitchFamily="2" charset="-122"/>
                <a:ea typeface="华文楷体" pitchFamily="2" charset="-122"/>
              </a:rPr>
              <a:t>讲话</a:t>
            </a:r>
            <a:endParaRPr lang="zh-CN" altLang="en-US"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3933061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648" y="2348880"/>
            <a:ext cx="6696744" cy="2677656"/>
          </a:xfrm>
          <a:prstGeom prst="rect">
            <a:avLst/>
          </a:prstGeom>
        </p:spPr>
        <p:txBody>
          <a:bodyPr wrap="square">
            <a:spAutoFit/>
          </a:bodyPr>
          <a:lstStyle/>
          <a:p>
            <a:pPr>
              <a:lnSpc>
                <a:spcPct val="150000"/>
              </a:lnSpc>
            </a:pPr>
            <a:r>
              <a:rPr lang="zh-CN" altLang="zh-CN" sz="2800" b="1" dirty="0">
                <a:solidFill>
                  <a:srgbClr val="000099"/>
                </a:solidFill>
                <a:latin typeface="华文楷体" pitchFamily="2" charset="-122"/>
                <a:ea typeface="华文楷体" pitchFamily="2" charset="-122"/>
              </a:rPr>
              <a:t>三个</a:t>
            </a:r>
            <a:r>
              <a:rPr lang="zh-CN" altLang="zh-CN" sz="2800" b="1" dirty="0" smtClean="0">
                <a:solidFill>
                  <a:srgbClr val="000099"/>
                </a:solidFill>
                <a:latin typeface="华文楷体" pitchFamily="2" charset="-122"/>
                <a:ea typeface="华文楷体" pitchFamily="2" charset="-122"/>
              </a:rPr>
              <a:t>“活的灵魂”是</a:t>
            </a:r>
            <a:r>
              <a:rPr lang="zh-CN" altLang="zh-CN" sz="2800" b="1" dirty="0">
                <a:solidFill>
                  <a:srgbClr val="000099"/>
                </a:solidFill>
                <a:latin typeface="华文楷体" pitchFamily="2" charset="-122"/>
                <a:ea typeface="华文楷体" pitchFamily="2" charset="-122"/>
              </a:rPr>
              <a:t>我们的法宝，是我们的看家本领</a:t>
            </a:r>
            <a:r>
              <a:rPr lang="zh-CN" altLang="zh-CN" sz="2800" b="1" dirty="0" smtClean="0">
                <a:solidFill>
                  <a:srgbClr val="000099"/>
                </a:solidFill>
                <a:latin typeface="华文楷体" pitchFamily="2" charset="-122"/>
                <a:ea typeface="华文楷体" pitchFamily="2" charset="-122"/>
              </a:rPr>
              <a:t>，</a:t>
            </a:r>
            <a:r>
              <a:rPr lang="zh-CN" altLang="en-US" sz="2800" b="1" dirty="0" smtClean="0">
                <a:solidFill>
                  <a:srgbClr val="000099"/>
                </a:solidFill>
                <a:latin typeface="华文楷体" pitchFamily="2" charset="-122"/>
                <a:ea typeface="华文楷体" pitchFamily="2" charset="-122"/>
              </a:rPr>
              <a:t>也</a:t>
            </a:r>
            <a:r>
              <a:rPr lang="zh-CN" altLang="zh-CN" sz="2800" b="1" dirty="0" smtClean="0">
                <a:solidFill>
                  <a:srgbClr val="000099"/>
                </a:solidFill>
                <a:latin typeface="华文楷体" pitchFamily="2" charset="-122"/>
                <a:ea typeface="华文楷体" pitchFamily="2" charset="-122"/>
              </a:rPr>
              <a:t>是</a:t>
            </a:r>
            <a:r>
              <a:rPr lang="zh-CN" altLang="zh-CN" sz="2800" b="1" dirty="0">
                <a:solidFill>
                  <a:srgbClr val="000099"/>
                </a:solidFill>
                <a:latin typeface="华文楷体" pitchFamily="2" charset="-122"/>
                <a:ea typeface="华文楷体" pitchFamily="2" charset="-122"/>
              </a:rPr>
              <a:t>马克思主义中国化的世界观和方法论</a:t>
            </a:r>
            <a:r>
              <a:rPr lang="zh-CN" altLang="zh-CN" sz="2800" b="1" dirty="0" smtClean="0">
                <a:solidFill>
                  <a:srgbClr val="000099"/>
                </a:solidFill>
                <a:latin typeface="华文楷体" pitchFamily="2" charset="-122"/>
                <a:ea typeface="华文楷体" pitchFamily="2" charset="-122"/>
              </a:rPr>
              <a:t>。三</a:t>
            </a:r>
            <a:r>
              <a:rPr lang="zh-CN" altLang="zh-CN" sz="2800" b="1" dirty="0">
                <a:solidFill>
                  <a:srgbClr val="000099"/>
                </a:solidFill>
                <a:latin typeface="华文楷体" pitchFamily="2" charset="-122"/>
                <a:ea typeface="华文楷体" pitchFamily="2" charset="-122"/>
              </a:rPr>
              <a:t>个</a:t>
            </a:r>
            <a:r>
              <a:rPr lang="zh-CN" altLang="zh-CN" sz="2800" b="1" dirty="0" smtClean="0">
                <a:solidFill>
                  <a:srgbClr val="000099"/>
                </a:solidFill>
                <a:latin typeface="华文楷体" pitchFamily="2" charset="-122"/>
                <a:ea typeface="华文楷体" pitchFamily="2" charset="-122"/>
              </a:rPr>
              <a:t>“活的灵魂” 的内容</a:t>
            </a:r>
            <a:r>
              <a:rPr lang="zh-CN" altLang="en-US" sz="2800" b="1" dirty="0" smtClean="0">
                <a:solidFill>
                  <a:srgbClr val="000099"/>
                </a:solidFill>
                <a:latin typeface="华文楷体" pitchFamily="2" charset="-122"/>
                <a:ea typeface="华文楷体" pitchFamily="2" charset="-122"/>
              </a:rPr>
              <a:t>也</a:t>
            </a:r>
            <a:r>
              <a:rPr lang="zh-CN" altLang="zh-CN" sz="2800" b="1" dirty="0" smtClean="0">
                <a:solidFill>
                  <a:srgbClr val="000099"/>
                </a:solidFill>
                <a:latin typeface="华文楷体" pitchFamily="2" charset="-122"/>
                <a:ea typeface="华文楷体" pitchFamily="2" charset="-122"/>
              </a:rPr>
              <a:t>会</a:t>
            </a:r>
            <a:r>
              <a:rPr lang="zh-CN" altLang="zh-CN" sz="2800" b="1" dirty="0">
                <a:solidFill>
                  <a:srgbClr val="000099"/>
                </a:solidFill>
                <a:latin typeface="华文楷体" pitchFamily="2" charset="-122"/>
                <a:ea typeface="华文楷体" pitchFamily="2" charset="-122"/>
              </a:rPr>
              <a:t>随着时代的发展不断发展。</a:t>
            </a:r>
          </a:p>
        </p:txBody>
      </p:sp>
    </p:spTree>
    <p:extLst>
      <p:ext uri="{BB962C8B-B14F-4D97-AF65-F5344CB8AC3E}">
        <p14:creationId xmlns:p14="http://schemas.microsoft.com/office/powerpoint/2010/main" val="3586950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2348880"/>
            <a:ext cx="3877985" cy="646331"/>
          </a:xfrm>
          <a:prstGeom prst="rect">
            <a:avLst/>
          </a:prstGeom>
        </p:spPr>
        <p:txBody>
          <a:bodyPr wrap="none">
            <a:spAutoFit/>
          </a:bodyPr>
          <a:lstStyle/>
          <a:p>
            <a:pPr>
              <a:lnSpc>
                <a:spcPct val="150000"/>
              </a:lnSpc>
              <a:spcBef>
                <a:spcPct val="20000"/>
              </a:spcBef>
            </a:pPr>
            <a:r>
              <a:rPr lang="zh-CN" altLang="en-US" sz="2400" b="1" dirty="0">
                <a:solidFill>
                  <a:srgbClr val="000099"/>
                </a:solidFill>
                <a:latin typeface="华文楷体" pitchFamily="2" charset="-122"/>
                <a:ea typeface="华文楷体" pitchFamily="2" charset="-122"/>
              </a:rPr>
              <a:t>三、毛泽东思想的历史地位</a:t>
            </a:r>
          </a:p>
        </p:txBody>
      </p:sp>
      <p:sp>
        <p:nvSpPr>
          <p:cNvPr id="3" name="矩形 2"/>
          <p:cNvSpPr/>
          <p:nvPr/>
        </p:nvSpPr>
        <p:spPr>
          <a:xfrm>
            <a:off x="2123728" y="3356992"/>
            <a:ext cx="6192688" cy="1754326"/>
          </a:xfrm>
          <a:prstGeom prst="rect">
            <a:avLst/>
          </a:prstGeom>
        </p:spPr>
        <p:txBody>
          <a:bodyPr wrap="square">
            <a:spAutoFit/>
          </a:bodyPr>
          <a:lstStyle/>
          <a:p>
            <a:pPr>
              <a:lnSpc>
                <a:spcPct val="150000"/>
              </a:lnSpc>
            </a:pPr>
            <a:r>
              <a:rPr lang="en-US" altLang="zh-CN" sz="2400" b="1" dirty="0" smtClean="0">
                <a:solidFill>
                  <a:srgbClr val="000099"/>
                </a:solidFill>
                <a:latin typeface="华文楷体" pitchFamily="2" charset="-122"/>
                <a:ea typeface="华文楷体" pitchFamily="2" charset="-122"/>
              </a:rPr>
              <a:t>1</a:t>
            </a:r>
            <a:r>
              <a:rPr lang="zh-CN" altLang="en-US" sz="2400" b="1" dirty="0" smtClean="0">
                <a:solidFill>
                  <a:srgbClr val="000099"/>
                </a:solidFill>
                <a:latin typeface="华文楷体" pitchFamily="2" charset="-122"/>
                <a:ea typeface="华文楷体" pitchFamily="2" charset="-122"/>
              </a:rPr>
              <a:t>、马克思主义</a:t>
            </a:r>
            <a:r>
              <a:rPr lang="zh-CN" altLang="en-US" sz="2400" b="1" dirty="0">
                <a:solidFill>
                  <a:srgbClr val="000099"/>
                </a:solidFill>
                <a:latin typeface="华文楷体" pitchFamily="2" charset="-122"/>
                <a:ea typeface="华文楷体" pitchFamily="2" charset="-122"/>
              </a:rPr>
              <a:t>中国化第一次飞跃的理论</a:t>
            </a:r>
            <a:r>
              <a:rPr lang="zh-CN" altLang="en-US" sz="2400" b="1" dirty="0" smtClean="0">
                <a:solidFill>
                  <a:srgbClr val="000099"/>
                </a:solidFill>
                <a:latin typeface="华文楷体" pitchFamily="2" charset="-122"/>
                <a:ea typeface="华文楷体" pitchFamily="2" charset="-122"/>
              </a:rPr>
              <a:t>成果</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en-US" altLang="zh-CN" sz="2400" b="1" dirty="0" smtClean="0">
                <a:solidFill>
                  <a:srgbClr val="000099"/>
                </a:solidFill>
                <a:latin typeface="华文楷体" pitchFamily="2" charset="-122"/>
                <a:ea typeface="华文楷体" pitchFamily="2" charset="-122"/>
              </a:rPr>
              <a:t>2</a:t>
            </a:r>
            <a:r>
              <a:rPr lang="zh-CN" altLang="en-US" sz="2400" b="1" dirty="0" smtClean="0">
                <a:solidFill>
                  <a:srgbClr val="000099"/>
                </a:solidFill>
                <a:latin typeface="华文楷体" pitchFamily="2" charset="-122"/>
                <a:ea typeface="华文楷体" pitchFamily="2" charset="-122"/>
              </a:rPr>
              <a:t>、中国</a:t>
            </a:r>
            <a:r>
              <a:rPr lang="zh-CN" altLang="en-US" sz="2400" b="1" dirty="0">
                <a:solidFill>
                  <a:srgbClr val="000099"/>
                </a:solidFill>
                <a:latin typeface="华文楷体" pitchFamily="2" charset="-122"/>
                <a:ea typeface="华文楷体" pitchFamily="2" charset="-122"/>
              </a:rPr>
              <a:t>革命和建设的科学指南</a:t>
            </a:r>
          </a:p>
          <a:p>
            <a:pPr>
              <a:lnSpc>
                <a:spcPct val="150000"/>
              </a:lnSpc>
            </a:pPr>
            <a:r>
              <a:rPr lang="en-US" altLang="zh-CN" sz="2400" b="1" dirty="0" smtClean="0">
                <a:solidFill>
                  <a:srgbClr val="000099"/>
                </a:solidFill>
                <a:latin typeface="华文楷体" pitchFamily="2" charset="-122"/>
                <a:ea typeface="华文楷体" pitchFamily="2" charset="-122"/>
              </a:rPr>
              <a:t>3</a:t>
            </a:r>
            <a:r>
              <a:rPr lang="zh-CN" altLang="en-US" sz="2400" b="1" dirty="0" smtClean="0">
                <a:solidFill>
                  <a:srgbClr val="000099"/>
                </a:solidFill>
                <a:latin typeface="华文楷体" pitchFamily="2" charset="-122"/>
                <a:ea typeface="华文楷体" pitchFamily="2" charset="-122"/>
              </a:rPr>
              <a:t>、党</a:t>
            </a:r>
            <a:r>
              <a:rPr lang="zh-CN" altLang="en-US" sz="2400" b="1" dirty="0">
                <a:solidFill>
                  <a:srgbClr val="000099"/>
                </a:solidFill>
                <a:latin typeface="华文楷体" pitchFamily="2" charset="-122"/>
                <a:ea typeface="华文楷体" pitchFamily="2" charset="-122"/>
              </a:rPr>
              <a:t>和人民的宝贵</a:t>
            </a:r>
            <a:r>
              <a:rPr lang="zh-CN" altLang="en-US" sz="2400" b="1" dirty="0" smtClean="0">
                <a:solidFill>
                  <a:srgbClr val="000099"/>
                </a:solidFill>
                <a:latin typeface="华文楷体" pitchFamily="2" charset="-122"/>
                <a:ea typeface="华文楷体" pitchFamily="2" charset="-122"/>
              </a:rPr>
              <a:t>精神财富</a:t>
            </a:r>
            <a:endParaRPr lang="zh-CN" altLang="en-US" sz="24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3890410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5696" y="2852936"/>
            <a:ext cx="6230698" cy="1384995"/>
          </a:xfrm>
          <a:prstGeom prst="rect">
            <a:avLst/>
          </a:prstGeom>
        </p:spPr>
        <p:txBody>
          <a:bodyPr wrap="square">
            <a:spAutoFit/>
          </a:bodyPr>
          <a:lstStyle/>
          <a:p>
            <a:pPr>
              <a:lnSpc>
                <a:spcPct val="150000"/>
              </a:lnSpc>
            </a:pPr>
            <a:r>
              <a:rPr lang="zh-CN" altLang="zh-CN" sz="2800" b="1" dirty="0">
                <a:solidFill>
                  <a:srgbClr val="FF0000"/>
                </a:solidFill>
                <a:latin typeface="华文楷体" pitchFamily="2" charset="-122"/>
                <a:ea typeface="华文楷体" pitchFamily="2" charset="-122"/>
              </a:rPr>
              <a:t>思考讨论：</a:t>
            </a:r>
            <a:r>
              <a:rPr lang="zh-CN" altLang="zh-CN" sz="2800" b="1" dirty="0">
                <a:solidFill>
                  <a:srgbClr val="000099"/>
                </a:solidFill>
                <a:latin typeface="华文楷体" pitchFamily="2" charset="-122"/>
                <a:ea typeface="华文楷体" pitchFamily="2" charset="-122"/>
              </a:rPr>
              <a:t>如何</a:t>
            </a:r>
            <a:r>
              <a:rPr lang="zh-CN" altLang="zh-CN" sz="2800" b="1" dirty="0" smtClean="0">
                <a:solidFill>
                  <a:srgbClr val="000099"/>
                </a:solidFill>
                <a:latin typeface="华文楷体" pitchFamily="2" charset="-122"/>
                <a:ea typeface="华文楷体" pitchFamily="2" charset="-122"/>
              </a:rPr>
              <a:t>认识毛泽东的</a:t>
            </a:r>
            <a:r>
              <a:rPr lang="zh-CN" altLang="zh-CN" sz="2800" b="1" dirty="0">
                <a:solidFill>
                  <a:srgbClr val="000099"/>
                </a:solidFill>
                <a:latin typeface="华文楷体" pitchFamily="2" charset="-122"/>
                <a:ea typeface="华文楷体" pitchFamily="2" charset="-122"/>
              </a:rPr>
              <a:t>历史地位和伟大</a:t>
            </a:r>
            <a:r>
              <a:rPr lang="zh-CN" altLang="zh-CN" sz="2800" b="1" dirty="0" smtClean="0">
                <a:solidFill>
                  <a:srgbClr val="000099"/>
                </a:solidFill>
                <a:latin typeface="华文楷体" pitchFamily="2" charset="-122"/>
                <a:ea typeface="华文楷体" pitchFamily="2" charset="-122"/>
              </a:rPr>
              <a:t>贡献</a:t>
            </a:r>
            <a:r>
              <a:rPr lang="zh-CN" altLang="en-US" sz="2800" b="1" dirty="0" smtClean="0">
                <a:solidFill>
                  <a:srgbClr val="000099"/>
                </a:solidFill>
                <a:latin typeface="华文楷体" pitchFamily="2" charset="-122"/>
                <a:ea typeface="华文楷体" pitchFamily="2" charset="-122"/>
              </a:rPr>
              <a:t>？</a:t>
            </a:r>
            <a:endParaRPr lang="zh-CN" altLang="zh-CN" sz="2800" dirty="0">
              <a:solidFill>
                <a:srgbClr val="000099"/>
              </a:solidFill>
              <a:latin typeface="华文楷体" pitchFamily="2" charset="-122"/>
              <a:ea typeface="华文楷体" pitchFamily="2" charset="-122"/>
            </a:endParaRPr>
          </a:p>
        </p:txBody>
      </p:sp>
      <p:pic>
        <p:nvPicPr>
          <p:cNvPr id="4" name="Picture 6" descr="C:\Users\zhao\AppData\Roaming\360se6\Application\User Data\temp\t01d3a4f9d247084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4437112"/>
            <a:ext cx="2127071" cy="1110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2235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13384" y="3284984"/>
            <a:ext cx="3617540" cy="1569660"/>
          </a:xfrm>
          <a:prstGeom prst="rect">
            <a:avLst/>
          </a:prstGeom>
        </p:spPr>
        <p:txBody>
          <a:bodyPr wrap="square">
            <a:spAutoFit/>
          </a:bodyPr>
          <a:lstStyle/>
          <a:p>
            <a:pPr>
              <a:lnSpc>
                <a:spcPct val="150000"/>
              </a:lnSpc>
            </a:pPr>
            <a:r>
              <a:rPr lang="zh-CN" altLang="zh-CN" sz="2400" b="1" dirty="0" smtClean="0">
                <a:solidFill>
                  <a:srgbClr val="000099"/>
                </a:solidFill>
                <a:latin typeface="华文楷体" pitchFamily="2" charset="-122"/>
                <a:ea typeface="华文楷体" pitchFamily="2" charset="-122"/>
              </a:rPr>
              <a:t>从</a:t>
            </a:r>
            <a:r>
              <a:rPr lang="zh-CN" altLang="zh-CN" sz="2400" b="1" dirty="0">
                <a:solidFill>
                  <a:srgbClr val="000099"/>
                </a:solidFill>
                <a:latin typeface="华文楷体" pitchFamily="2" charset="-122"/>
                <a:ea typeface="华文楷体" pitchFamily="2" charset="-122"/>
              </a:rPr>
              <a:t>五大坐标审视毛泽东的历史地位和伟大</a:t>
            </a:r>
            <a:r>
              <a:rPr lang="zh-CN" altLang="zh-CN" sz="2400" b="1" dirty="0" smtClean="0">
                <a:solidFill>
                  <a:srgbClr val="000099"/>
                </a:solidFill>
                <a:latin typeface="华文楷体" pitchFamily="2" charset="-122"/>
                <a:ea typeface="华文楷体" pitchFamily="2" charset="-122"/>
              </a:rPr>
              <a:t>贡献</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en-US" altLang="zh-CN" sz="1600" b="1" dirty="0" smtClean="0">
                <a:solidFill>
                  <a:srgbClr val="000099"/>
                </a:solidFill>
                <a:latin typeface="华文楷体" pitchFamily="2" charset="-122"/>
                <a:ea typeface="华文楷体" pitchFamily="2" charset="-122"/>
              </a:rPr>
              <a:t>——</a:t>
            </a:r>
            <a:r>
              <a:rPr lang="zh-CN" altLang="zh-CN" sz="1600" dirty="0" smtClean="0">
                <a:solidFill>
                  <a:srgbClr val="000099"/>
                </a:solidFill>
                <a:latin typeface="华文楷体" pitchFamily="2" charset="-122"/>
                <a:ea typeface="华文楷体" pitchFamily="2" charset="-122"/>
              </a:rPr>
              <a:t>（</a:t>
            </a:r>
            <a:r>
              <a:rPr lang="en-US" altLang="zh-CN" sz="1600" dirty="0">
                <a:solidFill>
                  <a:srgbClr val="000099"/>
                </a:solidFill>
                <a:latin typeface="华文楷体" pitchFamily="2" charset="-122"/>
                <a:ea typeface="华文楷体" pitchFamily="2" charset="-122"/>
              </a:rPr>
              <a:t>2015</a:t>
            </a:r>
            <a:r>
              <a:rPr lang="zh-CN" altLang="zh-CN" sz="1600" dirty="0">
                <a:solidFill>
                  <a:srgbClr val="000099"/>
                </a:solidFill>
                <a:latin typeface="华文楷体" pitchFamily="2" charset="-122"/>
                <a:ea typeface="华文楷体" pitchFamily="2" charset="-122"/>
              </a:rPr>
              <a:t>年</a:t>
            </a:r>
            <a:r>
              <a:rPr lang="en-US" altLang="zh-CN" sz="1600" dirty="0">
                <a:solidFill>
                  <a:srgbClr val="000099"/>
                </a:solidFill>
                <a:latin typeface="华文楷体" pitchFamily="2" charset="-122"/>
                <a:ea typeface="华文楷体" pitchFamily="2" charset="-122"/>
              </a:rPr>
              <a:t>08</a:t>
            </a:r>
            <a:r>
              <a:rPr lang="zh-CN" altLang="zh-CN" sz="1600" dirty="0">
                <a:solidFill>
                  <a:srgbClr val="000099"/>
                </a:solidFill>
                <a:latin typeface="华文楷体" pitchFamily="2" charset="-122"/>
                <a:ea typeface="华文楷体" pitchFamily="2" charset="-122"/>
              </a:rPr>
              <a:t>月</a:t>
            </a:r>
            <a:r>
              <a:rPr lang="en-US" altLang="zh-CN" sz="1600" dirty="0">
                <a:solidFill>
                  <a:srgbClr val="000099"/>
                </a:solidFill>
                <a:latin typeface="华文楷体" pitchFamily="2" charset="-122"/>
                <a:ea typeface="华文楷体" pitchFamily="2" charset="-122"/>
              </a:rPr>
              <a:t>23</a:t>
            </a:r>
            <a:r>
              <a:rPr lang="zh-CN" altLang="zh-CN" sz="1600" dirty="0">
                <a:solidFill>
                  <a:srgbClr val="000099"/>
                </a:solidFill>
                <a:latin typeface="华文楷体" pitchFamily="2" charset="-122"/>
                <a:ea typeface="华文楷体" pitchFamily="2" charset="-122"/>
              </a:rPr>
              <a:t>日光明网　李捷）</a:t>
            </a:r>
          </a:p>
        </p:txBody>
      </p:sp>
      <p:pic>
        <p:nvPicPr>
          <p:cNvPr id="1026" name="Picture 2" descr="C:\Users\zhao\AppData\Roaming\360se6\Application\User Data\temp\55c0431cN2161c8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2820805"/>
            <a:ext cx="2668538" cy="249801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907704" y="2492896"/>
            <a:ext cx="1415772" cy="461665"/>
          </a:xfrm>
          <a:prstGeom prst="rect">
            <a:avLst/>
          </a:prstGeom>
        </p:spPr>
        <p:txBody>
          <a:bodyPr wrap="none">
            <a:spAutoFit/>
          </a:bodyPr>
          <a:lstStyle/>
          <a:p>
            <a:r>
              <a:rPr lang="zh-CN" altLang="zh-CN" sz="2400" b="1" dirty="0">
                <a:solidFill>
                  <a:srgbClr val="000099"/>
                </a:solidFill>
                <a:latin typeface="华文楷体" pitchFamily="2" charset="-122"/>
                <a:ea typeface="华文楷体" pitchFamily="2" charset="-122"/>
              </a:rPr>
              <a:t>延伸阅读</a:t>
            </a:r>
            <a:endParaRPr lang="zh-CN" altLang="en-US" sz="2400" dirty="0"/>
          </a:p>
        </p:txBody>
      </p:sp>
    </p:spTree>
    <p:extLst>
      <p:ext uri="{BB962C8B-B14F-4D97-AF65-F5344CB8AC3E}">
        <p14:creationId xmlns:p14="http://schemas.microsoft.com/office/powerpoint/2010/main" val="1699323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39952" y="2148730"/>
            <a:ext cx="1415772" cy="461665"/>
          </a:xfrm>
          <a:prstGeom prst="rect">
            <a:avLst/>
          </a:prstGeom>
        </p:spPr>
        <p:txBody>
          <a:bodyPr wrap="none">
            <a:spAutoFit/>
          </a:bodyPr>
          <a:lstStyle/>
          <a:p>
            <a:r>
              <a:rPr lang="zh-CN" altLang="zh-CN" sz="2400" b="1" dirty="0" smtClean="0">
                <a:solidFill>
                  <a:srgbClr val="FF0000"/>
                </a:solidFill>
                <a:latin typeface="华文隶书" pitchFamily="2" charset="-122"/>
                <a:ea typeface="华文隶书" pitchFamily="2" charset="-122"/>
              </a:rPr>
              <a:t>三</a:t>
            </a:r>
            <a:r>
              <a:rPr lang="zh-CN" altLang="zh-CN" sz="2400" b="1" dirty="0">
                <a:solidFill>
                  <a:srgbClr val="FF0000"/>
                </a:solidFill>
                <a:latin typeface="华文隶书" pitchFamily="2" charset="-122"/>
                <a:ea typeface="华文隶书" pitchFamily="2" charset="-122"/>
              </a:rPr>
              <a:t>件大事</a:t>
            </a:r>
          </a:p>
        </p:txBody>
      </p:sp>
      <p:sp>
        <p:nvSpPr>
          <p:cNvPr id="3" name="矩形 2"/>
          <p:cNvSpPr/>
          <p:nvPr/>
        </p:nvSpPr>
        <p:spPr>
          <a:xfrm>
            <a:off x="3721234" y="2911560"/>
            <a:ext cx="4801314" cy="1754326"/>
          </a:xfrm>
          <a:prstGeom prst="rect">
            <a:avLst/>
          </a:prstGeom>
        </p:spPr>
        <p:txBody>
          <a:bodyPr wrap="none">
            <a:spAutoFit/>
          </a:bodyPr>
          <a:lstStyle/>
          <a:p>
            <a:pPr>
              <a:lnSpc>
                <a:spcPct val="150000"/>
              </a:lnSpc>
            </a:pPr>
            <a:r>
              <a:rPr lang="zh-CN" altLang="en-US" sz="2400" b="1" dirty="0" smtClean="0">
                <a:solidFill>
                  <a:srgbClr val="000099"/>
                </a:solidFill>
                <a:latin typeface="华文楷体" pitchFamily="2" charset="-122"/>
                <a:ea typeface="华文楷体" pitchFamily="2" charset="-122"/>
              </a:rPr>
              <a:t>建立</a:t>
            </a:r>
            <a:r>
              <a:rPr lang="zh-CN" altLang="zh-CN" sz="2400" b="1" dirty="0" smtClean="0">
                <a:solidFill>
                  <a:srgbClr val="000099"/>
                </a:solidFill>
                <a:latin typeface="华文楷体" pitchFamily="2" charset="-122"/>
                <a:ea typeface="华文楷体" pitchFamily="2" charset="-122"/>
              </a:rPr>
              <a:t>中华人民共和国</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zh-CN" altLang="zh-CN" sz="2400" b="1" dirty="0" smtClean="0">
                <a:solidFill>
                  <a:srgbClr val="000099"/>
                </a:solidFill>
                <a:latin typeface="华文楷体" pitchFamily="2" charset="-122"/>
                <a:ea typeface="华文楷体" pitchFamily="2" charset="-122"/>
              </a:rPr>
              <a:t>确立社会主义</a:t>
            </a:r>
            <a:r>
              <a:rPr lang="zh-CN" altLang="zh-CN" sz="2400" b="1" dirty="0">
                <a:solidFill>
                  <a:srgbClr val="000099"/>
                </a:solidFill>
                <a:latin typeface="华文楷体" pitchFamily="2" charset="-122"/>
                <a:ea typeface="华文楷体" pitchFamily="2" charset="-122"/>
              </a:rPr>
              <a:t>基本</a:t>
            </a:r>
            <a:r>
              <a:rPr lang="zh-CN" altLang="zh-CN" sz="2400" b="1" dirty="0" smtClean="0">
                <a:solidFill>
                  <a:srgbClr val="000099"/>
                </a:solidFill>
                <a:latin typeface="华文楷体" pitchFamily="2" charset="-122"/>
                <a:ea typeface="华文楷体" pitchFamily="2" charset="-122"/>
              </a:rPr>
              <a:t>制度</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zh-CN" altLang="en-US" sz="2400" b="1" dirty="0" smtClean="0">
                <a:solidFill>
                  <a:srgbClr val="000099"/>
                </a:solidFill>
                <a:latin typeface="华文楷体" pitchFamily="2" charset="-122"/>
                <a:ea typeface="华文楷体" pitchFamily="2" charset="-122"/>
              </a:rPr>
              <a:t>探索适合中国国情的社会主义道路</a:t>
            </a:r>
            <a:endParaRPr lang="zh-CN" altLang="en-US" sz="2400" b="1" dirty="0">
              <a:solidFill>
                <a:srgbClr val="000099"/>
              </a:solidFill>
              <a:latin typeface="华文楷体" pitchFamily="2" charset="-122"/>
              <a:ea typeface="华文楷体" pitchFamily="2" charset="-122"/>
            </a:endParaRPr>
          </a:p>
        </p:txBody>
      </p:sp>
      <p:pic>
        <p:nvPicPr>
          <p:cNvPr id="4106" name="Picture 10" descr="C:\Users\zhao\AppData\Roaming\360se6\Application\User Data\temp\W02008021559454196427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276872"/>
            <a:ext cx="2146598" cy="302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292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648" y="1484784"/>
            <a:ext cx="6858000" cy="3915816"/>
          </a:xfrm>
          <a:prstGeom prst="rect">
            <a:avLst/>
          </a:prstGeom>
        </p:spPr>
        <p:txBody>
          <a:bodyPr wrap="square">
            <a:spAutoFit/>
          </a:bodyPr>
          <a:lstStyle/>
          <a:p>
            <a:pPr indent="304800">
              <a:lnSpc>
                <a:spcPts val="2500"/>
              </a:lnSpc>
            </a:pPr>
            <a:r>
              <a:rPr lang="zh-CN" altLang="zh-CN" kern="100" dirty="0">
                <a:latin typeface="Calibri" panose="020F0502020204030204" pitchFamily="34" charset="0"/>
                <a:cs typeface="Times New Roman" panose="02020603050405020304" pitchFamily="18" charset="0"/>
              </a:rPr>
              <a:t>习近平：毛泽东实现马克思主义中国化的五个创造性贡献</a:t>
            </a:r>
            <a:r>
              <a:rPr lang="zh-CN" altLang="zh-CN"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indent="304800">
              <a:lnSpc>
                <a:spcPts val="2500"/>
              </a:lnSpc>
            </a:pPr>
            <a:r>
              <a:rPr lang="zh-CN" altLang="zh-CN" kern="100" dirty="0" smtClean="0">
                <a:solidFill>
                  <a:srgbClr val="000099"/>
                </a:solidFill>
                <a:latin typeface="Calibri" panose="020F0502020204030204" pitchFamily="34" charset="0"/>
                <a:cs typeface="Times New Roman" panose="02020603050405020304" pitchFamily="18" charset="0"/>
              </a:rPr>
              <a:t>一</a:t>
            </a:r>
            <a:r>
              <a:rPr lang="zh-CN" altLang="zh-CN" kern="100" dirty="0">
                <a:solidFill>
                  <a:srgbClr val="000099"/>
                </a:solidFill>
                <a:latin typeface="Calibri" panose="020F0502020204030204" pitchFamily="34" charset="0"/>
                <a:cs typeface="Times New Roman" panose="02020603050405020304" pitchFamily="18" charset="0"/>
              </a:rPr>
              <a:t>是创造性地解决了</a:t>
            </a:r>
            <a:r>
              <a:rPr lang="en-US" altLang="zh-CN" kern="100" dirty="0">
                <a:solidFill>
                  <a:srgbClr val="000099"/>
                </a:solidFill>
                <a:latin typeface="宋体" panose="02010600030101010101" pitchFamily="2" charset="-122"/>
                <a:cs typeface="Times New Roman" panose="02020603050405020304" pitchFamily="18" charset="0"/>
              </a:rPr>
              <a:t>马克思列宁主义</a:t>
            </a:r>
            <a:r>
              <a:rPr lang="zh-CN" altLang="zh-CN" kern="100" dirty="0">
                <a:solidFill>
                  <a:srgbClr val="000099"/>
                </a:solidFill>
                <a:latin typeface="Calibri" panose="020F0502020204030204" pitchFamily="34" charset="0"/>
                <a:cs typeface="Times New Roman" panose="02020603050405020304" pitchFamily="18" charset="0"/>
              </a:rPr>
              <a:t>基本原理同中国实际相结合的一系列重大问题，开辟了以农村包围城市、最后夺取全国胜利的革命道路；二是创造性地解决了在中国这种特殊的社会历史条件下建设马克恩主义政党的一系列重大问题，把党建设成为用科学理论和革命精神武装起来的完全巩固的马克思主义政党；三是创造性地解决了缔造一个在党的绝对领导下的人民武装力量的一系列重大问题，建成一支具有一往无前革命精神的新型人民军队；四是创造性地解决了团结全民族最大多数人共同奋斗的革命统一战线的一系列重大问题，凝聚了最广大的同盟军；五是创造性地提出和实施了一系列正确的战略策略，解决了中国革命进程中极为复杂的难题，引导中国革命航船前进。</a:t>
            </a:r>
            <a:endParaRPr lang="zh-CN" altLang="zh-CN" sz="1400" kern="100" dirty="0">
              <a:solidFill>
                <a:srgbClr val="000099"/>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2605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60553" y="2728084"/>
            <a:ext cx="3877985" cy="2862322"/>
          </a:xfrm>
          <a:prstGeom prst="rect">
            <a:avLst/>
          </a:prstGeom>
        </p:spPr>
        <p:txBody>
          <a:bodyPr wrap="none">
            <a:spAutoFit/>
          </a:bodyPr>
          <a:lstStyle/>
          <a:p>
            <a:pPr>
              <a:lnSpc>
                <a:spcPct val="150000"/>
              </a:lnSpc>
            </a:pPr>
            <a:r>
              <a:rPr lang="en-US" altLang="zh-CN" sz="2400" b="1" dirty="0">
                <a:solidFill>
                  <a:srgbClr val="000099"/>
                </a:solidFill>
                <a:latin typeface="华文楷体" pitchFamily="2" charset="-122"/>
                <a:ea typeface="华文楷体" pitchFamily="2" charset="-122"/>
              </a:rPr>
              <a:t>——</a:t>
            </a:r>
            <a:r>
              <a:rPr lang="zh-CN" altLang="en-US" sz="2400" b="1" dirty="0" smtClean="0">
                <a:solidFill>
                  <a:srgbClr val="000099"/>
                </a:solidFill>
                <a:latin typeface="华文楷体" pitchFamily="2" charset="-122"/>
                <a:ea typeface="华文楷体" pitchFamily="2" charset="-122"/>
              </a:rPr>
              <a:t>马克思主义发展</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en-US" altLang="zh-CN" sz="2400" b="1" dirty="0">
                <a:solidFill>
                  <a:srgbClr val="000099"/>
                </a:solidFill>
                <a:latin typeface="华文楷体" pitchFamily="2" charset="-122"/>
                <a:ea typeface="华文楷体" pitchFamily="2" charset="-122"/>
              </a:rPr>
              <a:t>——</a:t>
            </a:r>
            <a:r>
              <a:rPr lang="zh-CN" altLang="en-US" sz="2400" b="1" dirty="0" smtClean="0">
                <a:solidFill>
                  <a:srgbClr val="000099"/>
                </a:solidFill>
                <a:latin typeface="华文楷体" pitchFamily="2" charset="-122"/>
                <a:ea typeface="华文楷体" pitchFamily="2" charset="-122"/>
              </a:rPr>
              <a:t>科学社会主义发展</a:t>
            </a:r>
            <a:endParaRPr lang="en-US" altLang="zh-CN" sz="2400" b="1" dirty="0">
              <a:solidFill>
                <a:srgbClr val="000099"/>
              </a:solidFill>
              <a:latin typeface="华文楷体" pitchFamily="2" charset="-122"/>
              <a:ea typeface="华文楷体" pitchFamily="2" charset="-122"/>
            </a:endParaRPr>
          </a:p>
          <a:p>
            <a:pPr>
              <a:lnSpc>
                <a:spcPct val="150000"/>
              </a:lnSpc>
            </a:pPr>
            <a:r>
              <a:rPr lang="en-US" altLang="zh-CN" sz="2400" b="1" dirty="0" smtClean="0">
                <a:solidFill>
                  <a:srgbClr val="000099"/>
                </a:solidFill>
                <a:latin typeface="华文楷体" pitchFamily="2" charset="-122"/>
                <a:ea typeface="华文楷体" pitchFamily="2" charset="-122"/>
              </a:rPr>
              <a:t>——</a:t>
            </a:r>
            <a:r>
              <a:rPr lang="zh-CN" altLang="en-US" sz="2400" b="1" dirty="0" smtClean="0">
                <a:solidFill>
                  <a:srgbClr val="000099"/>
                </a:solidFill>
                <a:latin typeface="华文楷体" pitchFamily="2" charset="-122"/>
                <a:ea typeface="华文楷体" pitchFamily="2" charset="-122"/>
              </a:rPr>
              <a:t>中华民族</a:t>
            </a:r>
            <a:r>
              <a:rPr lang="zh-CN" altLang="en-US" sz="2400" b="1" dirty="0">
                <a:solidFill>
                  <a:srgbClr val="000099"/>
                </a:solidFill>
                <a:latin typeface="华文楷体" pitchFamily="2" charset="-122"/>
                <a:ea typeface="华文楷体" pitchFamily="2" charset="-122"/>
              </a:rPr>
              <a:t>伟大复兴</a:t>
            </a:r>
            <a:r>
              <a:rPr lang="zh-CN" altLang="en-US" sz="2400" b="1" dirty="0" smtClean="0">
                <a:solidFill>
                  <a:srgbClr val="000099"/>
                </a:solidFill>
                <a:latin typeface="华文楷体" pitchFamily="2" charset="-122"/>
                <a:ea typeface="华文楷体" pitchFamily="2" charset="-122"/>
              </a:rPr>
              <a:t>发展</a:t>
            </a:r>
            <a:endParaRPr lang="en-US" altLang="zh-CN" sz="2400" b="1" dirty="0">
              <a:solidFill>
                <a:srgbClr val="000099"/>
              </a:solidFill>
              <a:latin typeface="华文楷体" pitchFamily="2" charset="-122"/>
              <a:ea typeface="华文楷体" pitchFamily="2" charset="-122"/>
            </a:endParaRPr>
          </a:p>
          <a:p>
            <a:pPr>
              <a:lnSpc>
                <a:spcPct val="150000"/>
              </a:lnSpc>
            </a:pPr>
            <a:r>
              <a:rPr lang="en-US" altLang="zh-CN" sz="2400" b="1" dirty="0" smtClean="0">
                <a:solidFill>
                  <a:srgbClr val="000099"/>
                </a:solidFill>
                <a:latin typeface="华文楷体" pitchFamily="2" charset="-122"/>
                <a:ea typeface="华文楷体" pitchFamily="2" charset="-122"/>
              </a:rPr>
              <a:t>——</a:t>
            </a:r>
            <a:r>
              <a:rPr lang="zh-CN" altLang="en-US" sz="2400" b="1" dirty="0" smtClean="0">
                <a:solidFill>
                  <a:srgbClr val="000099"/>
                </a:solidFill>
                <a:latin typeface="华文楷体" pitchFamily="2" charset="-122"/>
                <a:ea typeface="华文楷体" pitchFamily="2" charset="-122"/>
              </a:rPr>
              <a:t>中华</a:t>
            </a:r>
            <a:r>
              <a:rPr lang="zh-CN" altLang="en-US" sz="2400" b="1" dirty="0">
                <a:solidFill>
                  <a:srgbClr val="000099"/>
                </a:solidFill>
                <a:latin typeface="华文楷体" pitchFamily="2" charset="-122"/>
                <a:ea typeface="华文楷体" pitchFamily="2" charset="-122"/>
              </a:rPr>
              <a:t>文明</a:t>
            </a:r>
            <a:r>
              <a:rPr lang="zh-CN" altLang="en-US" sz="2400" b="1" dirty="0" smtClean="0">
                <a:solidFill>
                  <a:srgbClr val="000099"/>
                </a:solidFill>
                <a:latin typeface="华文楷体" pitchFamily="2" charset="-122"/>
                <a:ea typeface="华文楷体" pitchFamily="2" charset="-122"/>
              </a:rPr>
              <a:t>发展</a:t>
            </a:r>
            <a:endParaRPr lang="en-US" altLang="zh-CN" sz="2400" b="1" dirty="0" smtClean="0">
              <a:solidFill>
                <a:srgbClr val="000099"/>
              </a:solidFill>
              <a:latin typeface="华文楷体" pitchFamily="2" charset="-122"/>
              <a:ea typeface="华文楷体" pitchFamily="2" charset="-122"/>
            </a:endParaRPr>
          </a:p>
          <a:p>
            <a:pPr>
              <a:lnSpc>
                <a:spcPct val="150000"/>
              </a:lnSpc>
            </a:pPr>
            <a:r>
              <a:rPr lang="en-US" altLang="zh-CN" sz="2400" b="1" dirty="0">
                <a:solidFill>
                  <a:srgbClr val="000099"/>
                </a:solidFill>
                <a:latin typeface="华文楷体" pitchFamily="2" charset="-122"/>
                <a:ea typeface="华文楷体" pitchFamily="2" charset="-122"/>
              </a:rPr>
              <a:t>——</a:t>
            </a:r>
            <a:r>
              <a:rPr lang="zh-CN" altLang="en-US" sz="2400" b="1" dirty="0" smtClean="0">
                <a:solidFill>
                  <a:srgbClr val="000099"/>
                </a:solidFill>
                <a:latin typeface="华文楷体" pitchFamily="2" charset="-122"/>
                <a:ea typeface="华文楷体" pitchFamily="2" charset="-122"/>
              </a:rPr>
              <a:t>世界</a:t>
            </a:r>
            <a:r>
              <a:rPr lang="zh-CN" altLang="en-US" sz="2400" b="1" dirty="0">
                <a:solidFill>
                  <a:srgbClr val="000099"/>
                </a:solidFill>
                <a:latin typeface="华文楷体" pitchFamily="2" charset="-122"/>
                <a:ea typeface="华文楷体" pitchFamily="2" charset="-122"/>
              </a:rPr>
              <a:t>文明</a:t>
            </a:r>
            <a:r>
              <a:rPr lang="zh-CN" altLang="en-US" sz="2400" b="1" dirty="0" smtClean="0">
                <a:solidFill>
                  <a:srgbClr val="000099"/>
                </a:solidFill>
                <a:latin typeface="华文楷体" pitchFamily="2" charset="-122"/>
                <a:ea typeface="华文楷体" pitchFamily="2" charset="-122"/>
              </a:rPr>
              <a:t>发展</a:t>
            </a:r>
            <a:endParaRPr lang="zh-CN" altLang="en-US" sz="2400" b="1" dirty="0">
              <a:solidFill>
                <a:srgbClr val="000099"/>
              </a:solidFill>
              <a:latin typeface="华文楷体" pitchFamily="2" charset="-122"/>
              <a:ea typeface="华文楷体" pitchFamily="2" charset="-122"/>
            </a:endParaRPr>
          </a:p>
        </p:txBody>
      </p:sp>
      <p:pic>
        <p:nvPicPr>
          <p:cNvPr id="3078" name="Picture 6" descr="C:\Users\zhao\AppData\Roaming\360se6\Application\User Data\temp\t01dfdf80a600fc4ea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4361591"/>
            <a:ext cx="2808312" cy="182654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619672" y="2204864"/>
            <a:ext cx="1620957" cy="523220"/>
          </a:xfrm>
          <a:prstGeom prst="rect">
            <a:avLst/>
          </a:prstGeom>
        </p:spPr>
        <p:txBody>
          <a:bodyPr wrap="none">
            <a:spAutoFit/>
          </a:bodyPr>
          <a:lstStyle/>
          <a:p>
            <a:r>
              <a:rPr lang="zh-CN" altLang="zh-CN" sz="2800" b="1" dirty="0">
                <a:solidFill>
                  <a:srgbClr val="FF0000"/>
                </a:solidFill>
                <a:latin typeface="华文隶书" pitchFamily="2" charset="-122"/>
                <a:ea typeface="华文隶书" pitchFamily="2" charset="-122"/>
              </a:rPr>
              <a:t>五大坐标</a:t>
            </a:r>
            <a:endParaRPr lang="zh-CN" altLang="en-US" sz="2800" dirty="0">
              <a:solidFill>
                <a:srgbClr val="FF0000"/>
              </a:solidFill>
              <a:latin typeface="华文隶书" pitchFamily="2" charset="-122"/>
              <a:ea typeface="华文隶书" pitchFamily="2" charset="-122"/>
            </a:endParaRPr>
          </a:p>
        </p:txBody>
      </p:sp>
    </p:spTree>
    <p:extLst>
      <p:ext uri="{BB962C8B-B14F-4D97-AF65-F5344CB8AC3E}">
        <p14:creationId xmlns:p14="http://schemas.microsoft.com/office/powerpoint/2010/main" val="1702849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67744" y="1916832"/>
            <a:ext cx="3877985" cy="461665"/>
          </a:xfrm>
          <a:prstGeom prst="rect">
            <a:avLst/>
          </a:prstGeom>
        </p:spPr>
        <p:txBody>
          <a:bodyPr wrap="none">
            <a:spAutoFit/>
          </a:bodyPr>
          <a:lstStyle/>
          <a:p>
            <a:r>
              <a:rPr lang="zh-CN" altLang="en-US" sz="2400" b="1" dirty="0" smtClean="0">
                <a:solidFill>
                  <a:srgbClr val="000099"/>
                </a:solidFill>
                <a:latin typeface="华文楷体" panose="02010600040101010101" pitchFamily="2" charset="-122"/>
                <a:ea typeface="华文楷体" panose="02010600040101010101" pitchFamily="2" charset="-122"/>
              </a:rPr>
              <a:t>毛泽东与三</a:t>
            </a:r>
            <a:r>
              <a:rPr lang="zh-CN" altLang="en-US" sz="2400" b="1" dirty="0">
                <a:solidFill>
                  <a:srgbClr val="000099"/>
                </a:solidFill>
                <a:latin typeface="华文楷体" panose="02010600040101010101" pitchFamily="2" charset="-122"/>
                <a:ea typeface="华文楷体" panose="02010600040101010101" pitchFamily="2" charset="-122"/>
              </a:rPr>
              <a:t>个伟大历史贡</a:t>
            </a:r>
            <a:r>
              <a:rPr lang="zh-CN" altLang="en-US" sz="2400" b="1" dirty="0" smtClean="0">
                <a:solidFill>
                  <a:srgbClr val="000099"/>
                </a:solidFill>
                <a:latin typeface="华文楷体" panose="02010600040101010101" pitchFamily="2" charset="-122"/>
                <a:ea typeface="华文楷体" panose="02010600040101010101" pitchFamily="2" charset="-122"/>
              </a:rPr>
              <a:t>献</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
        <p:nvSpPr>
          <p:cNvPr id="4" name="矩形 3"/>
          <p:cNvSpPr/>
          <p:nvPr/>
        </p:nvSpPr>
        <p:spPr>
          <a:xfrm>
            <a:off x="1691680" y="2636912"/>
            <a:ext cx="6102424" cy="3477875"/>
          </a:xfrm>
          <a:prstGeom prst="rect">
            <a:avLst/>
          </a:prstGeom>
        </p:spPr>
        <p:txBody>
          <a:bodyPr wrap="square">
            <a:spAutoFit/>
          </a:bodyPr>
          <a:lstStyle/>
          <a:p>
            <a:r>
              <a:rPr lang="zh-CN" altLang="en-US" sz="2000" b="1" dirty="0" smtClean="0">
                <a:solidFill>
                  <a:srgbClr val="000099"/>
                </a:solidFill>
                <a:latin typeface="华文楷体" panose="02010600040101010101" pitchFamily="2" charset="-122"/>
                <a:ea typeface="华文楷体" panose="02010600040101010101" pitchFamily="2" charset="-122"/>
              </a:rPr>
              <a:t>一</a:t>
            </a:r>
            <a:r>
              <a:rPr lang="zh-CN" altLang="en-US" sz="2000" b="1" dirty="0">
                <a:solidFill>
                  <a:srgbClr val="000099"/>
                </a:solidFill>
                <a:latin typeface="华文楷体" panose="02010600040101010101" pitchFamily="2" charset="-122"/>
                <a:ea typeface="华文楷体" panose="02010600040101010101" pitchFamily="2" charset="-122"/>
              </a:rPr>
              <a:t>是毛泽东同志带领中国共产党团结带领中国人民进行</a:t>
            </a:r>
            <a:r>
              <a:rPr lang="en-US" altLang="zh-CN" sz="2000" b="1" dirty="0">
                <a:solidFill>
                  <a:srgbClr val="000099"/>
                </a:solidFill>
                <a:latin typeface="华文楷体" panose="02010600040101010101" pitchFamily="2" charset="-122"/>
                <a:ea typeface="华文楷体" panose="02010600040101010101" pitchFamily="2" charset="-122"/>
              </a:rPr>
              <a:t>28</a:t>
            </a:r>
            <a:r>
              <a:rPr lang="zh-CN" altLang="en-US" sz="2000" b="1" dirty="0">
                <a:solidFill>
                  <a:srgbClr val="000099"/>
                </a:solidFill>
                <a:latin typeface="华文楷体" panose="02010600040101010101" pitchFamily="2" charset="-122"/>
                <a:ea typeface="华文楷体" panose="02010600040101010101" pitchFamily="2" charset="-122"/>
              </a:rPr>
              <a:t>年浴血奋战，打败日本帝国主义，推翻国民党反动统治，完成新民主主义革命，建立了中华人民共和国</a:t>
            </a:r>
            <a:r>
              <a:rPr lang="zh-CN" altLang="en-US" sz="2000" b="1" dirty="0" smtClean="0">
                <a:solidFill>
                  <a:srgbClr val="000099"/>
                </a:solidFill>
                <a:latin typeface="华文楷体" panose="02010600040101010101" pitchFamily="2" charset="-122"/>
                <a:ea typeface="华文楷体" panose="02010600040101010101" pitchFamily="2" charset="-122"/>
              </a:rPr>
              <a:t>。二</a:t>
            </a:r>
            <a:r>
              <a:rPr lang="zh-CN" altLang="en-US" sz="2000" b="1" dirty="0">
                <a:solidFill>
                  <a:srgbClr val="000099"/>
                </a:solidFill>
                <a:latin typeface="华文楷体" panose="02010600040101010101" pitchFamily="2" charset="-122"/>
                <a:ea typeface="华文楷体" panose="02010600040101010101" pitchFamily="2" charset="-122"/>
              </a:rPr>
              <a:t>是毛泽东同志带领中国共产党团结中国人民完成社会主义革命，确立社会主义基本制度，消灭一切剥削制度，推进了社会主义建设</a:t>
            </a:r>
            <a:r>
              <a:rPr lang="zh-CN" altLang="en-US" sz="2000" b="1" dirty="0" smtClean="0">
                <a:solidFill>
                  <a:srgbClr val="000099"/>
                </a:solidFill>
                <a:latin typeface="华文楷体" panose="02010600040101010101" pitchFamily="2" charset="-122"/>
                <a:ea typeface="华文楷体" panose="02010600040101010101" pitchFamily="2" charset="-122"/>
              </a:rPr>
              <a:t>。三</a:t>
            </a:r>
            <a:r>
              <a:rPr lang="zh-CN" altLang="en-US" sz="2000" b="1" dirty="0">
                <a:solidFill>
                  <a:srgbClr val="000099"/>
                </a:solidFill>
                <a:latin typeface="华文楷体" panose="02010600040101010101" pitchFamily="2" charset="-122"/>
                <a:ea typeface="华文楷体" panose="02010600040101010101" pitchFamily="2" charset="-122"/>
              </a:rPr>
              <a:t>是在毛泽东同志艰辛探索基础上</a:t>
            </a:r>
            <a:r>
              <a:rPr lang="en-US" altLang="zh-CN" sz="2000" b="1" dirty="0">
                <a:solidFill>
                  <a:srgbClr val="000099"/>
                </a:solidFill>
                <a:latin typeface="华文楷体" panose="02010600040101010101" pitchFamily="2" charset="-122"/>
                <a:ea typeface="华文楷体" panose="02010600040101010101" pitchFamily="2" charset="-122"/>
              </a:rPr>
              <a:t>,</a:t>
            </a:r>
            <a:r>
              <a:rPr lang="zh-CN" altLang="en-US" sz="2000" b="1" dirty="0">
                <a:solidFill>
                  <a:srgbClr val="000099"/>
                </a:solidFill>
                <a:latin typeface="华文楷体" panose="02010600040101010101" pitchFamily="2" charset="-122"/>
                <a:ea typeface="华文楷体" panose="02010600040101010101" pitchFamily="2" charset="-122"/>
              </a:rPr>
              <a:t>中国共产党团结带领中国人民进行改革开放新的伟大革命，极大激发广大人民群众的创造性，极大解放和发展社会生产力，极大增强社会发展活力，人民生活显著改善，综合国力显著增强，国际地位显著提高</a:t>
            </a:r>
            <a:r>
              <a:rPr lang="zh-CN" altLang="en-US" sz="2000" b="1" dirty="0" smtClean="0">
                <a:solidFill>
                  <a:srgbClr val="000099"/>
                </a:solidFill>
                <a:latin typeface="华文楷体" panose="02010600040101010101" pitchFamily="2" charset="-122"/>
                <a:ea typeface="华文楷体" panose="02010600040101010101" pitchFamily="2" charset="-122"/>
              </a:rPr>
              <a:t>。</a:t>
            </a:r>
            <a:endParaRPr lang="zh-CN" altLang="en-US" sz="2000" b="0" i="0" dirty="0">
              <a:solidFill>
                <a:srgbClr val="000099"/>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8935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2060848"/>
            <a:ext cx="5958408" cy="3785652"/>
          </a:xfrm>
          <a:prstGeom prst="rect">
            <a:avLst/>
          </a:prstGeom>
        </p:spPr>
        <p:txBody>
          <a:bodyPr wrap="square">
            <a:spAutoFit/>
          </a:bodyPr>
          <a:lstStyle/>
          <a:p>
            <a:pPr indent="304800" algn="just">
              <a:lnSpc>
                <a:spcPct val="150000"/>
              </a:lnSpc>
              <a:spcAft>
                <a:spcPts val="0"/>
              </a:spcAft>
            </a:pPr>
            <a:r>
              <a:rPr lang="zh-CN" altLang="zh-CN" sz="20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提出了马克思主义中国化的科学命题，揭示了马克思主义中国化的历史必然性，阐述了马思主义中国化的科学内涵等。揭示了马克思主义中国化的根本原则和科学方法，理论与实践相结合是马克思主义中国化的根本原则。 完成了马克思主义同中国实际的第一次伟大结合，创立了中国化马克思主义的第一个重大理论成果，开启了马克思主义同中国实际第二次伟大结合的探索之</a:t>
            </a:r>
            <a:r>
              <a:rPr lang="zh-CN" altLang="zh-CN" sz="20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路</a:t>
            </a:r>
            <a:r>
              <a:rPr lang="zh-CN" altLang="en-US" sz="2000" b="1" kern="100"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zh-CN" sz="2000" b="1" kern="1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7725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5696" y="2967335"/>
            <a:ext cx="6048672" cy="1754326"/>
          </a:xfrm>
          <a:prstGeom prst="rect">
            <a:avLst/>
          </a:prstGeom>
        </p:spPr>
        <p:txBody>
          <a:bodyPr wrap="square">
            <a:spAutoFit/>
          </a:bodyPr>
          <a:lstStyle/>
          <a:p>
            <a:pPr>
              <a:lnSpc>
                <a:spcPct val="150000"/>
              </a:lnSpc>
            </a:pPr>
            <a:r>
              <a:rPr lang="zh-CN" altLang="en-US" sz="2400" b="1" dirty="0" smtClean="0">
                <a:solidFill>
                  <a:srgbClr val="FF0000"/>
                </a:solidFill>
                <a:latin typeface="华文楷体" panose="02010600040101010101" pitchFamily="2" charset="-122"/>
                <a:ea typeface="华文楷体" panose="02010600040101010101" pitchFamily="2" charset="-122"/>
              </a:rPr>
              <a:t>延伸思考：</a:t>
            </a:r>
            <a:r>
              <a:rPr lang="zh-CN" altLang="en-US" sz="2400" b="1" dirty="0" smtClean="0">
                <a:solidFill>
                  <a:srgbClr val="000099"/>
                </a:solidFill>
                <a:latin typeface="华文楷体" panose="02010600040101010101" pitchFamily="2" charset="-122"/>
                <a:ea typeface="华文楷体" panose="02010600040101010101" pitchFamily="2" charset="-122"/>
              </a:rPr>
              <a:t>毛</a:t>
            </a:r>
            <a:r>
              <a:rPr lang="zh-CN" altLang="en-US" sz="2400" b="1" dirty="0">
                <a:solidFill>
                  <a:srgbClr val="000099"/>
                </a:solidFill>
                <a:latin typeface="华文楷体" panose="02010600040101010101" pitchFamily="2" charset="-122"/>
                <a:ea typeface="华文楷体" panose="02010600040101010101" pitchFamily="2" charset="-122"/>
              </a:rPr>
              <a:t>泽东为马克思主义中国化作出重大贡献</a:t>
            </a:r>
            <a:r>
              <a:rPr lang="zh-CN" altLang="en-US" sz="2400" b="1">
                <a:solidFill>
                  <a:srgbClr val="000099"/>
                </a:solidFill>
                <a:latin typeface="华文楷体" panose="02010600040101010101" pitchFamily="2" charset="-122"/>
                <a:ea typeface="华文楷体" panose="02010600040101010101" pitchFamily="2" charset="-122"/>
              </a:rPr>
              <a:t>的</a:t>
            </a:r>
            <a:r>
              <a:rPr lang="zh-CN" altLang="en-US" sz="2400" b="1" smtClean="0">
                <a:solidFill>
                  <a:srgbClr val="000099"/>
                </a:solidFill>
                <a:latin typeface="华文楷体" panose="02010600040101010101" pitchFamily="2" charset="-122"/>
                <a:ea typeface="华文楷体" panose="02010600040101010101" pitchFamily="2" charset="-122"/>
              </a:rPr>
              <a:t>主观成因</a:t>
            </a:r>
            <a:r>
              <a:rPr lang="zh-CN" altLang="en-US" sz="2400" b="1" dirty="0">
                <a:solidFill>
                  <a:srgbClr val="000099"/>
                </a:solidFill>
                <a:latin typeface="华文楷体" panose="02010600040101010101" pitchFamily="2" charset="-122"/>
                <a:ea typeface="华文楷体" panose="02010600040101010101" pitchFamily="2" charset="-122"/>
              </a:rPr>
              <a:t>是什</a:t>
            </a:r>
            <a:r>
              <a:rPr lang="zh-CN" altLang="en-US" sz="2400" b="1">
                <a:solidFill>
                  <a:srgbClr val="000099"/>
                </a:solidFill>
                <a:latin typeface="华文楷体" panose="02010600040101010101" pitchFamily="2" charset="-122"/>
                <a:ea typeface="华文楷体" panose="02010600040101010101" pitchFamily="2" charset="-122"/>
              </a:rPr>
              <a:t>么</a:t>
            </a:r>
            <a:r>
              <a:rPr lang="zh-CN" altLang="en-US" sz="2400" b="1" smtClean="0">
                <a:solidFill>
                  <a:srgbClr val="000099"/>
                </a:solidFill>
                <a:latin typeface="华文楷体" panose="02010600040101010101" pitchFamily="2" charset="-122"/>
                <a:ea typeface="华文楷体" panose="02010600040101010101" pitchFamily="2" charset="-122"/>
              </a:rPr>
              <a:t>？对我们有哪些启示？</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1465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2420888"/>
            <a:ext cx="6264696" cy="2308324"/>
          </a:xfrm>
          <a:prstGeom prst="rect">
            <a:avLst/>
          </a:prstGeom>
        </p:spPr>
        <p:txBody>
          <a:bodyPr wrap="square">
            <a:spAutoFit/>
          </a:bodyPr>
          <a:lstStyle/>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国际背景、国内条件、中国共产党人的智慧和全国人民的共同努力</a:t>
            </a:r>
            <a:r>
              <a:rPr lang="zh-CN" altLang="en-US" sz="2400" b="1" dirty="0" smtClean="0">
                <a:solidFill>
                  <a:srgbClr val="000099"/>
                </a:solidFill>
                <a:latin typeface="华文楷体" panose="02010600040101010101" pitchFamily="2" charset="-122"/>
                <a:ea typeface="华文楷体" panose="02010600040101010101" pitchFamily="2" charset="-122"/>
              </a:rPr>
              <a:t>等。毛</a:t>
            </a:r>
            <a:r>
              <a:rPr lang="zh-CN" altLang="en-US" sz="2400" b="1" dirty="0">
                <a:solidFill>
                  <a:srgbClr val="000099"/>
                </a:solidFill>
                <a:latin typeface="华文楷体" panose="02010600040101010101" pitchFamily="2" charset="-122"/>
                <a:ea typeface="华文楷体" panose="02010600040101010101" pitchFamily="2" charset="-122"/>
              </a:rPr>
              <a:t>泽东个人主观条</a:t>
            </a:r>
            <a:r>
              <a:rPr lang="zh-CN" altLang="en-US" sz="2400" b="1" dirty="0" smtClean="0">
                <a:solidFill>
                  <a:srgbClr val="000099"/>
                </a:solidFill>
                <a:latin typeface="华文楷体" panose="02010600040101010101" pitchFamily="2" charset="-122"/>
                <a:ea typeface="华文楷体" panose="02010600040101010101" pitchFamily="2" charset="-122"/>
              </a:rPr>
              <a:t>件包括唯</a:t>
            </a:r>
            <a:r>
              <a:rPr lang="zh-CN" altLang="en-US" sz="2400" b="1" dirty="0">
                <a:solidFill>
                  <a:srgbClr val="000099"/>
                </a:solidFill>
                <a:latin typeface="华文楷体" panose="02010600040101010101" pitchFamily="2" charset="-122"/>
                <a:ea typeface="华文楷体" panose="02010600040101010101" pitchFamily="2" charset="-122"/>
              </a:rPr>
              <a:t>物主义的世界</a:t>
            </a:r>
            <a:r>
              <a:rPr lang="zh-CN" altLang="en-US" sz="2400" b="1" dirty="0" smtClean="0">
                <a:solidFill>
                  <a:srgbClr val="000099"/>
                </a:solidFill>
                <a:latin typeface="华文楷体" panose="02010600040101010101" pitchFamily="2" charset="-122"/>
                <a:ea typeface="华文楷体" panose="02010600040101010101" pitchFamily="2" charset="-122"/>
              </a:rPr>
              <a:t>观、</a:t>
            </a:r>
            <a:r>
              <a:rPr lang="zh-CN" altLang="en-US" sz="2400" b="1" dirty="0">
                <a:solidFill>
                  <a:srgbClr val="000099"/>
                </a:solidFill>
                <a:latin typeface="华文楷体" panose="02010600040101010101" pitchFamily="2" charset="-122"/>
                <a:ea typeface="华文楷体" panose="02010600040101010101" pitchFamily="2" charset="-122"/>
              </a:rPr>
              <a:t>顽强的奋斗精</a:t>
            </a:r>
            <a:r>
              <a:rPr lang="zh-CN" altLang="en-US" sz="2400" b="1" dirty="0" smtClean="0">
                <a:solidFill>
                  <a:srgbClr val="000099"/>
                </a:solidFill>
                <a:latin typeface="华文楷体" panose="02010600040101010101" pitchFamily="2" charset="-122"/>
                <a:ea typeface="华文楷体" panose="02010600040101010101" pitchFamily="2" charset="-122"/>
              </a:rPr>
              <a:t>神、优</a:t>
            </a:r>
            <a:r>
              <a:rPr lang="zh-CN" altLang="en-US" sz="2400" b="1" dirty="0">
                <a:solidFill>
                  <a:srgbClr val="000099"/>
                </a:solidFill>
                <a:latin typeface="华文楷体" panose="02010600040101010101" pitchFamily="2" charset="-122"/>
                <a:ea typeface="华文楷体" panose="02010600040101010101" pitchFamily="2" charset="-122"/>
              </a:rPr>
              <a:t>良的学</a:t>
            </a:r>
            <a:r>
              <a:rPr lang="zh-CN" altLang="en-US" sz="2400" b="1" dirty="0" smtClean="0">
                <a:solidFill>
                  <a:srgbClr val="000099"/>
                </a:solidFill>
                <a:latin typeface="华文楷体" panose="02010600040101010101" pitchFamily="2" charset="-122"/>
                <a:ea typeface="华文楷体" panose="02010600040101010101" pitchFamily="2" charset="-122"/>
              </a:rPr>
              <a:t>风、创新意识等。</a:t>
            </a:r>
            <a:endParaRPr lang="en-US" altLang="zh-CN" sz="2400" b="1" dirty="0" smtClean="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78620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2814329"/>
            <a:ext cx="2385470" cy="2981837"/>
          </a:xfrm>
          <a:prstGeom prst="rect">
            <a:avLst/>
          </a:prstGeom>
        </p:spPr>
      </p:pic>
      <p:sp>
        <p:nvSpPr>
          <p:cNvPr id="4" name="矩形 3"/>
          <p:cNvSpPr/>
          <p:nvPr/>
        </p:nvSpPr>
        <p:spPr>
          <a:xfrm>
            <a:off x="5508104" y="5901576"/>
            <a:ext cx="2520280" cy="307777"/>
          </a:xfrm>
          <a:prstGeom prst="rect">
            <a:avLst/>
          </a:prstGeom>
        </p:spPr>
        <p:txBody>
          <a:bodyPr wrap="square">
            <a:spAutoFit/>
          </a:bodyPr>
          <a:lstStyle/>
          <a:p>
            <a:r>
              <a:rPr lang="zh-CN" altLang="en-US" sz="1400" dirty="0" smtClean="0">
                <a:solidFill>
                  <a:srgbClr val="000080"/>
                </a:solidFill>
                <a:latin typeface="楷体_GB2312"/>
              </a:rPr>
              <a:t>中</a:t>
            </a:r>
            <a:r>
              <a:rPr lang="zh-CN" altLang="en-US" sz="1400" dirty="0">
                <a:solidFill>
                  <a:srgbClr val="000080"/>
                </a:solidFill>
                <a:latin typeface="楷体_GB2312"/>
              </a:rPr>
              <a:t>央文献出版</a:t>
            </a:r>
            <a:r>
              <a:rPr lang="zh-CN" altLang="en-US" sz="1400" dirty="0" smtClean="0">
                <a:solidFill>
                  <a:srgbClr val="000080"/>
                </a:solidFill>
                <a:latin typeface="楷体_GB2312"/>
              </a:rPr>
              <a:t>社</a:t>
            </a:r>
            <a:r>
              <a:rPr lang="en-US" altLang="zh-CN" sz="1400" dirty="0" smtClean="0">
                <a:solidFill>
                  <a:srgbClr val="000080"/>
                </a:solidFill>
                <a:latin typeface="楷体_GB2312"/>
              </a:rPr>
              <a:t>2003</a:t>
            </a:r>
            <a:r>
              <a:rPr lang="zh-CN" altLang="en-US" sz="1400" dirty="0">
                <a:solidFill>
                  <a:srgbClr val="000080"/>
                </a:solidFill>
                <a:latin typeface="楷体_GB2312"/>
              </a:rPr>
              <a:t>年</a:t>
            </a:r>
            <a:r>
              <a:rPr lang="zh-CN" altLang="en-US" sz="1400" dirty="0" smtClean="0">
                <a:solidFill>
                  <a:srgbClr val="000080"/>
                </a:solidFill>
                <a:latin typeface="楷体_GB2312"/>
              </a:rPr>
              <a:t>版</a:t>
            </a:r>
            <a:endParaRPr lang="zh-CN" altLang="en-US" sz="1400" dirty="0"/>
          </a:p>
        </p:txBody>
      </p:sp>
      <p:sp>
        <p:nvSpPr>
          <p:cNvPr id="6" name="矩形 5"/>
          <p:cNvSpPr/>
          <p:nvPr/>
        </p:nvSpPr>
        <p:spPr>
          <a:xfrm>
            <a:off x="1881019" y="2406783"/>
            <a:ext cx="1980029" cy="523220"/>
          </a:xfrm>
          <a:prstGeom prst="rect">
            <a:avLst/>
          </a:prstGeom>
        </p:spPr>
        <p:txBody>
          <a:bodyPr wrap="none">
            <a:spAutoFit/>
          </a:bodyPr>
          <a:lstStyle/>
          <a:p>
            <a:r>
              <a:rPr lang="zh-CN" altLang="en-US" sz="2800" b="1" dirty="0">
                <a:solidFill>
                  <a:srgbClr val="FF0000"/>
                </a:solidFill>
                <a:latin typeface="华文楷体" panose="02010600040101010101" pitchFamily="2" charset="-122"/>
                <a:ea typeface="华文楷体" panose="02010600040101010101" pitchFamily="2" charset="-122"/>
              </a:rPr>
              <a:t>推荐阅</a:t>
            </a:r>
            <a:r>
              <a:rPr lang="zh-CN" altLang="en-US" sz="2800" b="1" dirty="0" smtClean="0">
                <a:solidFill>
                  <a:srgbClr val="FF0000"/>
                </a:solidFill>
                <a:latin typeface="华文楷体" panose="02010600040101010101" pitchFamily="2" charset="-122"/>
                <a:ea typeface="华文楷体" panose="02010600040101010101" pitchFamily="2" charset="-122"/>
              </a:rPr>
              <a:t>读：</a:t>
            </a:r>
            <a:endParaRPr lang="zh-CN" altLang="en-US" sz="2800" dirty="0">
              <a:solidFill>
                <a:srgbClr val="FF0000"/>
              </a:solidFill>
              <a:latin typeface="华文楷体" panose="02010600040101010101" pitchFamily="2" charset="-122"/>
              <a:ea typeface="华文楷体" panose="02010600040101010101" pitchFamily="2" charset="-122"/>
            </a:endParaRPr>
          </a:p>
        </p:txBody>
      </p:sp>
      <p:sp>
        <p:nvSpPr>
          <p:cNvPr id="7" name="矩形 6"/>
          <p:cNvSpPr/>
          <p:nvPr/>
        </p:nvSpPr>
        <p:spPr>
          <a:xfrm>
            <a:off x="1878717" y="3151086"/>
            <a:ext cx="3441968" cy="2308324"/>
          </a:xfrm>
          <a:prstGeom prst="rect">
            <a:avLst/>
          </a:prstGeom>
        </p:spPr>
        <p:txBody>
          <a:bodyPr wrap="none">
            <a:spAutoFit/>
          </a:bodyPr>
          <a:lstStyle/>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读</a:t>
            </a:r>
            <a:r>
              <a:rPr lang="en-US" altLang="zh-CN" sz="2400" b="1" dirty="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毛泽东传</a:t>
            </a:r>
            <a:r>
              <a:rPr lang="en-US" altLang="zh-CN" sz="2400" b="1" dirty="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读什么</a:t>
            </a:r>
            <a:r>
              <a:rPr lang="en-US" altLang="zh-CN" sz="2400" b="1" dirty="0" smtClean="0">
                <a:solidFill>
                  <a:srgbClr val="000099"/>
                </a:solidFill>
                <a:latin typeface="华文楷体" panose="02010600040101010101" pitchFamily="2" charset="-122"/>
                <a:ea typeface="华文楷体" panose="02010600040101010101" pitchFamily="2" charset="-122"/>
              </a:rPr>
              <a:t>?</a:t>
            </a:r>
          </a:p>
          <a:p>
            <a:pPr>
              <a:lnSpc>
                <a:spcPct val="150000"/>
              </a:lnSpc>
            </a:pPr>
            <a:r>
              <a:rPr lang="en-US" altLang="zh-CN" sz="2400" b="1" dirty="0" smtClean="0">
                <a:solidFill>
                  <a:srgbClr val="000099"/>
                </a:solidFill>
                <a:latin typeface="华文楷体" panose="02010600040101010101" pitchFamily="2" charset="-122"/>
                <a:ea typeface="华文楷体" panose="02010600040101010101" pitchFamily="2" charset="-122"/>
              </a:rPr>
              <a:t>——</a:t>
            </a:r>
            <a:r>
              <a:rPr lang="zh-CN" altLang="zh-CN" sz="2400" b="1" dirty="0" smtClean="0">
                <a:solidFill>
                  <a:srgbClr val="000099"/>
                </a:solidFill>
                <a:latin typeface="华文楷体" panose="02010600040101010101" pitchFamily="2" charset="-122"/>
                <a:ea typeface="华文楷体" panose="02010600040101010101" pitchFamily="2" charset="-122"/>
              </a:rPr>
              <a:t>读</a:t>
            </a:r>
            <a:r>
              <a:rPr lang="zh-CN" altLang="zh-CN" sz="2400" b="1" dirty="0">
                <a:solidFill>
                  <a:srgbClr val="000099"/>
                </a:solidFill>
                <a:latin typeface="华文楷体" panose="02010600040101010101" pitchFamily="2" charset="-122"/>
                <a:ea typeface="华文楷体" panose="02010600040101010101" pitchFamily="2" charset="-122"/>
              </a:rPr>
              <a:t>党</a:t>
            </a:r>
            <a:r>
              <a:rPr lang="zh-CN" altLang="zh-CN" sz="2400" b="1" dirty="0" smtClean="0">
                <a:solidFill>
                  <a:srgbClr val="000099"/>
                </a:solidFill>
                <a:latin typeface="华文楷体" panose="02010600040101010101" pitchFamily="2" charset="-122"/>
                <a:ea typeface="华文楷体" panose="02010600040101010101" pitchFamily="2" charset="-122"/>
              </a:rPr>
              <a:t>史</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en-US" altLang="zh-CN" sz="2400" b="1" dirty="0" smtClean="0">
                <a:solidFill>
                  <a:srgbClr val="000099"/>
                </a:solidFill>
                <a:latin typeface="华文楷体" panose="02010600040101010101" pitchFamily="2" charset="-122"/>
                <a:ea typeface="华文楷体" panose="02010600040101010101" pitchFamily="2" charset="-122"/>
              </a:rPr>
              <a:t>——</a:t>
            </a:r>
            <a:r>
              <a:rPr lang="zh-CN" altLang="zh-CN" sz="2400" b="1" dirty="0" smtClean="0">
                <a:solidFill>
                  <a:srgbClr val="000099"/>
                </a:solidFill>
                <a:latin typeface="华文楷体" panose="02010600040101010101" pitchFamily="2" charset="-122"/>
                <a:ea typeface="华文楷体" panose="02010600040101010101" pitchFamily="2" charset="-122"/>
              </a:rPr>
              <a:t>读</a:t>
            </a:r>
            <a:r>
              <a:rPr lang="zh-CN" altLang="zh-CN" sz="2400" b="1" dirty="0">
                <a:solidFill>
                  <a:srgbClr val="000099"/>
                </a:solidFill>
                <a:latin typeface="华文楷体" panose="02010600040101010101" pitchFamily="2" charset="-122"/>
                <a:ea typeface="华文楷体" panose="02010600040101010101" pitchFamily="2" charset="-122"/>
              </a:rPr>
              <a:t>经</a:t>
            </a:r>
            <a:r>
              <a:rPr lang="zh-CN" altLang="zh-CN" sz="2400" b="1" dirty="0" smtClean="0">
                <a:solidFill>
                  <a:srgbClr val="000099"/>
                </a:solidFill>
                <a:latin typeface="华文楷体" panose="02010600040101010101" pitchFamily="2" charset="-122"/>
                <a:ea typeface="华文楷体" panose="02010600040101010101" pitchFamily="2" charset="-122"/>
              </a:rPr>
              <a:t>验</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en-US" altLang="zh-CN" sz="2400" b="1" dirty="0" smtClean="0">
                <a:solidFill>
                  <a:srgbClr val="000099"/>
                </a:solidFill>
                <a:latin typeface="华文楷体" panose="02010600040101010101" pitchFamily="2" charset="-122"/>
                <a:ea typeface="华文楷体" panose="02010600040101010101" pitchFamily="2" charset="-122"/>
              </a:rPr>
              <a:t>——</a:t>
            </a:r>
            <a:r>
              <a:rPr lang="zh-CN" altLang="zh-CN" sz="2400" b="1" dirty="0" smtClean="0">
                <a:solidFill>
                  <a:srgbClr val="000099"/>
                </a:solidFill>
                <a:latin typeface="华文楷体" panose="02010600040101010101" pitchFamily="2" charset="-122"/>
                <a:ea typeface="华文楷体" panose="02010600040101010101" pitchFamily="2" charset="-122"/>
              </a:rPr>
              <a:t>读</a:t>
            </a:r>
            <a:r>
              <a:rPr lang="zh-CN" altLang="zh-CN" sz="2400" b="1" dirty="0">
                <a:solidFill>
                  <a:srgbClr val="000099"/>
                </a:solidFill>
                <a:latin typeface="华文楷体" panose="02010600040101010101" pitchFamily="2" charset="-122"/>
                <a:ea typeface="华文楷体" panose="02010600040101010101" pitchFamily="2" charset="-122"/>
              </a:rPr>
              <a:t>个性</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78638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11760" y="2060848"/>
            <a:ext cx="3236784" cy="523220"/>
          </a:xfrm>
          <a:prstGeom prst="rect">
            <a:avLst/>
          </a:prstGeom>
        </p:spPr>
        <p:txBody>
          <a:bodyPr wrap="none">
            <a:spAutoFit/>
          </a:bodyPr>
          <a:lstStyle/>
          <a:p>
            <a:r>
              <a:rPr lang="zh-CN" altLang="en-US" sz="2800" b="1" dirty="0">
                <a:solidFill>
                  <a:srgbClr val="000099"/>
                </a:solidFill>
                <a:latin typeface="华文楷体" pitchFamily="2" charset="-122"/>
                <a:ea typeface="华文楷体" pitchFamily="2" charset="-122"/>
              </a:rPr>
              <a:t>第二节  毛泽东思想</a:t>
            </a:r>
          </a:p>
        </p:txBody>
      </p:sp>
      <p:sp>
        <p:nvSpPr>
          <p:cNvPr id="3" name="矩形 2"/>
          <p:cNvSpPr/>
          <p:nvPr/>
        </p:nvSpPr>
        <p:spPr>
          <a:xfrm>
            <a:off x="1619672" y="2852936"/>
            <a:ext cx="7200800" cy="2031325"/>
          </a:xfrm>
          <a:prstGeom prst="rect">
            <a:avLst/>
          </a:prstGeom>
        </p:spPr>
        <p:txBody>
          <a:bodyPr wrap="square">
            <a:spAutoFit/>
          </a:bodyPr>
          <a:lstStyle/>
          <a:p>
            <a:pPr>
              <a:lnSpc>
                <a:spcPct val="150000"/>
              </a:lnSpc>
            </a:pPr>
            <a:r>
              <a:rPr lang="zh-CN" altLang="en-US" sz="2800" b="1" dirty="0">
                <a:solidFill>
                  <a:srgbClr val="000099"/>
                </a:solidFill>
                <a:latin typeface="华文楷体" pitchFamily="2" charset="-122"/>
                <a:ea typeface="华文楷体" pitchFamily="2" charset="-122"/>
              </a:rPr>
              <a:t>一、毛泽东思想的形成和发展</a:t>
            </a:r>
            <a:endParaRPr lang="en-US" altLang="zh-CN" sz="2800" b="1" dirty="0">
              <a:solidFill>
                <a:srgbClr val="000099"/>
              </a:solidFill>
              <a:latin typeface="华文楷体" pitchFamily="2" charset="-122"/>
              <a:ea typeface="华文楷体" pitchFamily="2" charset="-122"/>
            </a:endParaRPr>
          </a:p>
          <a:p>
            <a:pPr>
              <a:lnSpc>
                <a:spcPct val="150000"/>
              </a:lnSpc>
            </a:pPr>
            <a:r>
              <a:rPr lang="zh-CN" altLang="en-US" sz="2800" b="1" dirty="0">
                <a:solidFill>
                  <a:srgbClr val="000099"/>
                </a:solidFill>
                <a:latin typeface="华文楷体" pitchFamily="2" charset="-122"/>
                <a:ea typeface="华文楷体" pitchFamily="2" charset="-122"/>
              </a:rPr>
              <a:t>二、毛泽东思想的主要</a:t>
            </a:r>
            <a:r>
              <a:rPr lang="zh-CN" altLang="en-US" sz="2800" b="1" dirty="0" smtClean="0">
                <a:solidFill>
                  <a:srgbClr val="000099"/>
                </a:solidFill>
                <a:latin typeface="华文楷体" pitchFamily="2" charset="-122"/>
                <a:ea typeface="华文楷体" pitchFamily="2" charset="-122"/>
              </a:rPr>
              <a:t>内容和活的灵魂</a:t>
            </a:r>
            <a:endParaRPr lang="en-US" altLang="zh-CN" sz="2800" b="1" dirty="0">
              <a:solidFill>
                <a:srgbClr val="000099"/>
              </a:solidFill>
              <a:latin typeface="华文楷体" pitchFamily="2" charset="-122"/>
              <a:ea typeface="华文楷体" pitchFamily="2" charset="-122"/>
            </a:endParaRPr>
          </a:p>
          <a:p>
            <a:pPr>
              <a:lnSpc>
                <a:spcPct val="150000"/>
              </a:lnSpc>
            </a:pPr>
            <a:r>
              <a:rPr lang="zh-CN" altLang="en-US" sz="2800" b="1" dirty="0">
                <a:solidFill>
                  <a:srgbClr val="000099"/>
                </a:solidFill>
                <a:latin typeface="华文楷体" pitchFamily="2" charset="-122"/>
                <a:ea typeface="华文楷体" pitchFamily="2" charset="-122"/>
              </a:rPr>
              <a:t>三、毛泽东思想的历史地位</a:t>
            </a:r>
          </a:p>
        </p:txBody>
      </p:sp>
    </p:spTree>
    <p:extLst>
      <p:ext uri="{BB962C8B-B14F-4D97-AF65-F5344CB8AC3E}">
        <p14:creationId xmlns:p14="http://schemas.microsoft.com/office/powerpoint/2010/main" val="213805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5696" y="1988840"/>
            <a:ext cx="4852610" cy="523220"/>
          </a:xfrm>
          <a:prstGeom prst="rect">
            <a:avLst/>
          </a:prstGeom>
        </p:spPr>
        <p:txBody>
          <a:bodyPr wrap="none">
            <a:spAutoFit/>
          </a:bodyPr>
          <a:lstStyle/>
          <a:p>
            <a:r>
              <a:rPr lang="zh-CN" altLang="en-US" sz="2800" b="1" dirty="0">
                <a:solidFill>
                  <a:srgbClr val="000099"/>
                </a:solidFill>
                <a:latin typeface="华文楷体" pitchFamily="2" charset="-122"/>
                <a:ea typeface="华文楷体" pitchFamily="2" charset="-122"/>
              </a:rPr>
              <a:t>一、毛泽东思想的形成和发展</a:t>
            </a:r>
          </a:p>
        </p:txBody>
      </p:sp>
      <p:sp>
        <p:nvSpPr>
          <p:cNvPr id="3" name="矩形 2"/>
          <p:cNvSpPr/>
          <p:nvPr/>
        </p:nvSpPr>
        <p:spPr>
          <a:xfrm>
            <a:off x="1403648" y="2780928"/>
            <a:ext cx="6696744" cy="2031325"/>
          </a:xfrm>
          <a:prstGeom prst="rect">
            <a:avLst/>
          </a:prstGeom>
        </p:spPr>
        <p:txBody>
          <a:bodyPr wrap="square">
            <a:spAutoFit/>
          </a:bodyPr>
          <a:lstStyle/>
          <a:p>
            <a:pPr>
              <a:lnSpc>
                <a:spcPct val="150000"/>
              </a:lnSpc>
            </a:pPr>
            <a:r>
              <a:rPr lang="zh-CN" altLang="zh-CN" sz="2800" b="1" dirty="0">
                <a:solidFill>
                  <a:srgbClr val="000099"/>
                </a:solidFill>
                <a:latin typeface="华文楷体" pitchFamily="2" charset="-122"/>
                <a:ea typeface="华文楷体" pitchFamily="2" charset="-122"/>
              </a:rPr>
              <a:t>（一）毛泽东思想形成和发展的时代背景和实践</a:t>
            </a:r>
            <a:r>
              <a:rPr lang="zh-CN" altLang="zh-CN" sz="2800" b="1" dirty="0" smtClean="0">
                <a:solidFill>
                  <a:srgbClr val="000099"/>
                </a:solidFill>
                <a:latin typeface="华文楷体" pitchFamily="2" charset="-122"/>
                <a:ea typeface="华文楷体" pitchFamily="2" charset="-122"/>
              </a:rPr>
              <a:t>基础</a:t>
            </a:r>
            <a:endParaRPr lang="en-US" altLang="zh-CN" sz="2800" b="1" dirty="0" smtClean="0">
              <a:solidFill>
                <a:srgbClr val="000099"/>
              </a:solidFill>
              <a:latin typeface="华文楷体" pitchFamily="2" charset="-122"/>
              <a:ea typeface="华文楷体" pitchFamily="2" charset="-122"/>
            </a:endParaRPr>
          </a:p>
          <a:p>
            <a:pPr>
              <a:lnSpc>
                <a:spcPct val="150000"/>
              </a:lnSpc>
            </a:pPr>
            <a:r>
              <a:rPr lang="zh-CN" altLang="zh-CN" sz="2800" b="1" dirty="0">
                <a:solidFill>
                  <a:srgbClr val="000099"/>
                </a:solidFill>
                <a:latin typeface="华文楷体" pitchFamily="2" charset="-122"/>
                <a:ea typeface="华文楷体" pitchFamily="2" charset="-122"/>
              </a:rPr>
              <a:t>（二）毛泽东思想形成和发展的历史</a:t>
            </a:r>
            <a:r>
              <a:rPr lang="zh-CN" altLang="zh-CN" sz="2800" b="1" dirty="0" smtClean="0">
                <a:solidFill>
                  <a:srgbClr val="000099"/>
                </a:solidFill>
                <a:latin typeface="华文楷体" pitchFamily="2" charset="-122"/>
                <a:ea typeface="华文楷体" pitchFamily="2" charset="-122"/>
              </a:rPr>
              <a:t>过程</a:t>
            </a:r>
            <a:endParaRPr lang="zh-CN" altLang="zh-CN" sz="2800" b="1" dirty="0">
              <a:solidFill>
                <a:srgbClr val="000099"/>
              </a:solidFill>
              <a:latin typeface="华文楷体" pitchFamily="2" charset="-122"/>
              <a:ea typeface="华文楷体" pitchFamily="2" charset="-122"/>
            </a:endParaRPr>
          </a:p>
        </p:txBody>
      </p:sp>
    </p:spTree>
    <p:extLst>
      <p:ext uri="{BB962C8B-B14F-4D97-AF65-F5344CB8AC3E}">
        <p14:creationId xmlns:p14="http://schemas.microsoft.com/office/powerpoint/2010/main" val="13886327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1354</TotalTime>
  <Words>2359</Words>
  <Application>Microsoft Office PowerPoint</Application>
  <PresentationFormat>全屏显示(4:3)</PresentationFormat>
  <Paragraphs>82</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31</vt:i4>
      </vt:variant>
    </vt:vector>
  </HeadingPairs>
  <TitlesOfParts>
    <vt:vector size="42" baseType="lpstr">
      <vt:lpstr>华文楷体</vt:lpstr>
      <vt:lpstr>华文隶书</vt:lpstr>
      <vt:lpstr>楷体_GB2312</vt:lpstr>
      <vt:lpstr>宋体</vt:lpstr>
      <vt:lpstr>Arial</vt:lpstr>
      <vt:lpstr>Calibri</vt:lpstr>
      <vt:lpstr>Calibri Light</vt:lpstr>
      <vt:lpstr>Cambria Math</vt:lpstr>
      <vt:lpstr>Times New Roman</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dc:creator>
  <cp:lastModifiedBy>zhao</cp:lastModifiedBy>
  <cp:revision>147</cp:revision>
  <dcterms:created xsi:type="dcterms:W3CDTF">2016-03-23T12:46:43Z</dcterms:created>
  <dcterms:modified xsi:type="dcterms:W3CDTF">2016-09-19T07:22:50Z</dcterms:modified>
</cp:coreProperties>
</file>