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9"/>
  </p:notesMasterIdLst>
  <p:sldIdLst>
    <p:sldId id="1253" r:id="rId2"/>
    <p:sldId id="1254" r:id="rId3"/>
    <p:sldId id="1255" r:id="rId4"/>
    <p:sldId id="1256" r:id="rId5"/>
    <p:sldId id="1257" r:id="rId6"/>
    <p:sldId id="1258" r:id="rId7"/>
    <p:sldId id="1259" r:id="rId8"/>
    <p:sldId id="1260" r:id="rId9"/>
    <p:sldId id="1261" r:id="rId10"/>
    <p:sldId id="1262" r:id="rId11"/>
    <p:sldId id="1263" r:id="rId12"/>
    <p:sldId id="1264" r:id="rId13"/>
    <p:sldId id="1265" r:id="rId14"/>
    <p:sldId id="1266" r:id="rId15"/>
    <p:sldId id="1267" r:id="rId16"/>
    <p:sldId id="1268" r:id="rId17"/>
    <p:sldId id="1269" r:id="rId18"/>
    <p:sldId id="1270" r:id="rId19"/>
    <p:sldId id="1271" r:id="rId20"/>
    <p:sldId id="1272" r:id="rId21"/>
    <p:sldId id="1273" r:id="rId22"/>
    <p:sldId id="1274" r:id="rId23"/>
    <p:sldId id="1275" r:id="rId24"/>
    <p:sldId id="1306" r:id="rId25"/>
    <p:sldId id="1276" r:id="rId26"/>
    <p:sldId id="1277" r:id="rId27"/>
    <p:sldId id="1278" r:id="rId28"/>
    <p:sldId id="1279" r:id="rId29"/>
    <p:sldId id="1280" r:id="rId30"/>
    <p:sldId id="1281" r:id="rId31"/>
    <p:sldId id="1282" r:id="rId32"/>
    <p:sldId id="1283" r:id="rId33"/>
    <p:sldId id="1284" r:id="rId34"/>
    <p:sldId id="1287" r:id="rId35"/>
    <p:sldId id="1289" r:id="rId36"/>
    <p:sldId id="1290" r:id="rId37"/>
    <p:sldId id="1291" r:id="rId38"/>
    <p:sldId id="1292" r:id="rId39"/>
    <p:sldId id="1293" r:id="rId40"/>
    <p:sldId id="1294" r:id="rId41"/>
    <p:sldId id="1295" r:id="rId42"/>
    <p:sldId id="1296" r:id="rId43"/>
    <p:sldId id="1297" r:id="rId44"/>
    <p:sldId id="1298" r:id="rId45"/>
    <p:sldId id="1299" r:id="rId46"/>
    <p:sldId id="1301" r:id="rId47"/>
    <p:sldId id="1303" r:id="rId48"/>
  </p:sldIdLst>
  <p:sldSz cx="9144000" cy="6858000" type="screen4x3"/>
  <p:notesSz cx="6858000" cy="9144000"/>
  <p:defaultTextStyle>
    <a:defPPr>
      <a:defRPr lang="en-US"/>
    </a:defPPr>
    <a:lvl1pPr algn="ctr" rtl="0" eaLnBrk="0" fontAlgn="base" hangingPunct="0">
      <a:spcBef>
        <a:spcPct val="0"/>
      </a:spcBef>
      <a:spcAft>
        <a:spcPct val="0"/>
      </a:spcAft>
      <a:buFont typeface="Arial" pitchFamily="34" charset="0"/>
      <a:defRPr sz="2400" b="1" kern="1200">
        <a:solidFill>
          <a:schemeClr val="tx1"/>
        </a:solidFill>
        <a:latin typeface="Arial" pitchFamily="34" charset="0"/>
        <a:ea typeface="黑体" pitchFamily="49" charset="-122"/>
        <a:cs typeface="+mn-cs"/>
      </a:defRPr>
    </a:lvl1pPr>
    <a:lvl2pPr marL="457200" algn="ctr" rtl="0" eaLnBrk="0" fontAlgn="base" hangingPunct="0">
      <a:spcBef>
        <a:spcPct val="0"/>
      </a:spcBef>
      <a:spcAft>
        <a:spcPct val="0"/>
      </a:spcAft>
      <a:buFont typeface="Arial" pitchFamily="34" charset="0"/>
      <a:defRPr sz="2400" b="1" kern="1200">
        <a:solidFill>
          <a:schemeClr val="tx1"/>
        </a:solidFill>
        <a:latin typeface="Arial" pitchFamily="34" charset="0"/>
        <a:ea typeface="黑体" pitchFamily="49" charset="-122"/>
        <a:cs typeface="+mn-cs"/>
      </a:defRPr>
    </a:lvl2pPr>
    <a:lvl3pPr marL="914400" algn="ctr" rtl="0" eaLnBrk="0" fontAlgn="base" hangingPunct="0">
      <a:spcBef>
        <a:spcPct val="0"/>
      </a:spcBef>
      <a:spcAft>
        <a:spcPct val="0"/>
      </a:spcAft>
      <a:buFont typeface="Arial" pitchFamily="34" charset="0"/>
      <a:defRPr sz="2400" b="1" kern="1200">
        <a:solidFill>
          <a:schemeClr val="tx1"/>
        </a:solidFill>
        <a:latin typeface="Arial" pitchFamily="34" charset="0"/>
        <a:ea typeface="黑体" pitchFamily="49" charset="-122"/>
        <a:cs typeface="+mn-cs"/>
      </a:defRPr>
    </a:lvl3pPr>
    <a:lvl4pPr marL="1371600" algn="ctr" rtl="0" eaLnBrk="0" fontAlgn="base" hangingPunct="0">
      <a:spcBef>
        <a:spcPct val="0"/>
      </a:spcBef>
      <a:spcAft>
        <a:spcPct val="0"/>
      </a:spcAft>
      <a:buFont typeface="Arial" pitchFamily="34" charset="0"/>
      <a:defRPr sz="2400" b="1" kern="1200">
        <a:solidFill>
          <a:schemeClr val="tx1"/>
        </a:solidFill>
        <a:latin typeface="Arial" pitchFamily="34" charset="0"/>
        <a:ea typeface="黑体" pitchFamily="49" charset="-122"/>
        <a:cs typeface="+mn-cs"/>
      </a:defRPr>
    </a:lvl4pPr>
    <a:lvl5pPr marL="1828800" algn="ctr" rtl="0" eaLnBrk="0" fontAlgn="base" hangingPunct="0">
      <a:spcBef>
        <a:spcPct val="0"/>
      </a:spcBef>
      <a:spcAft>
        <a:spcPct val="0"/>
      </a:spcAft>
      <a:buFont typeface="Arial" pitchFamily="34" charset="0"/>
      <a:defRPr sz="2400" b="1" kern="1200">
        <a:solidFill>
          <a:schemeClr val="tx1"/>
        </a:solidFill>
        <a:latin typeface="Arial" pitchFamily="34" charset="0"/>
        <a:ea typeface="黑体" pitchFamily="49" charset="-122"/>
        <a:cs typeface="+mn-cs"/>
      </a:defRPr>
    </a:lvl5pPr>
    <a:lvl6pPr marL="2286000" algn="l" defTabSz="914400" rtl="0" eaLnBrk="1" latinLnBrk="0" hangingPunct="1">
      <a:defRPr sz="2400" b="1" kern="1200">
        <a:solidFill>
          <a:schemeClr val="tx1"/>
        </a:solidFill>
        <a:latin typeface="Arial" pitchFamily="34" charset="0"/>
        <a:ea typeface="黑体" pitchFamily="49" charset="-122"/>
        <a:cs typeface="+mn-cs"/>
      </a:defRPr>
    </a:lvl6pPr>
    <a:lvl7pPr marL="2743200" algn="l" defTabSz="914400" rtl="0" eaLnBrk="1" latinLnBrk="0" hangingPunct="1">
      <a:defRPr sz="2400" b="1" kern="1200">
        <a:solidFill>
          <a:schemeClr val="tx1"/>
        </a:solidFill>
        <a:latin typeface="Arial" pitchFamily="34" charset="0"/>
        <a:ea typeface="黑体" pitchFamily="49" charset="-122"/>
        <a:cs typeface="+mn-cs"/>
      </a:defRPr>
    </a:lvl7pPr>
    <a:lvl8pPr marL="3200400" algn="l" defTabSz="914400" rtl="0" eaLnBrk="1" latinLnBrk="0" hangingPunct="1">
      <a:defRPr sz="2400" b="1" kern="1200">
        <a:solidFill>
          <a:schemeClr val="tx1"/>
        </a:solidFill>
        <a:latin typeface="Arial" pitchFamily="34" charset="0"/>
        <a:ea typeface="黑体" pitchFamily="49" charset="-122"/>
        <a:cs typeface="+mn-cs"/>
      </a:defRPr>
    </a:lvl8pPr>
    <a:lvl9pPr marL="3657600" algn="l" defTabSz="914400" rtl="0" eaLnBrk="1" latinLnBrk="0" hangingPunct="1">
      <a:defRPr sz="2400" b="1"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5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8204"/>
    <a:srgbClr val="FF9966"/>
    <a:srgbClr val="CC0000"/>
    <a:srgbClr val="AD7003"/>
    <a:srgbClr val="0AF659"/>
    <a:srgbClr val="F30DC2"/>
    <a:srgbClr val="00CC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98" y="72"/>
      </p:cViewPr>
      <p:guideLst>
        <p:guide orient="horz" pos="215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atin typeface="Times New Roman" pitchFamily="18" charset="0"/>
                <a:ea typeface="宋体" pitchFamily="2" charset="-122"/>
              </a:defRPr>
            </a:lvl1pPr>
          </a:lstStyle>
          <a:p>
            <a:endParaRPr lang="zh-CN" altLang="en-US"/>
          </a:p>
        </p:txBody>
      </p:sp>
      <p:sp>
        <p:nvSpPr>
          <p:cNvPr id="2051" name="Rectangle 3"/>
          <p:cNvSpPr>
            <a:spLocks noGrp="1" noChangeArrowheads="1"/>
          </p:cNvSpPr>
          <p:nvPr>
            <p:ph type="dt" idx="1"/>
          </p:nvPr>
        </p:nvSpPr>
        <p:spPr bwMode="auto">
          <a:xfrm>
            <a:off x="3883025" y="0"/>
            <a:ext cx="297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ea typeface="宋体" pitchFamily="2" charset="-122"/>
              </a:defRPr>
            </a:lvl1pPr>
          </a:lstStyle>
          <a:p>
            <a:endParaRPr 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5213"/>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atin typeface="Times New Roman" pitchFamily="18" charset="0"/>
                <a:ea typeface="宋体" pitchFamily="2" charset="-122"/>
              </a:defRPr>
            </a:lvl1pPr>
          </a:lstStyle>
          <a:p>
            <a:endParaRPr lang="en-US"/>
          </a:p>
        </p:txBody>
      </p:sp>
      <p:sp>
        <p:nvSpPr>
          <p:cNvPr id="2055" name="Rectangle 7"/>
          <p:cNvSpPr>
            <a:spLocks noGrp="1" noChangeArrowheads="1"/>
          </p:cNvSpPr>
          <p:nvPr>
            <p:ph type="sldNum" sz="quarter" idx="5"/>
          </p:nvPr>
        </p:nvSpPr>
        <p:spPr bwMode="auto">
          <a:xfrm>
            <a:off x="3883025" y="8685213"/>
            <a:ext cx="297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ea typeface="宋体" pitchFamily="2" charset="-122"/>
              </a:defRPr>
            </a:lvl1pPr>
          </a:lstStyle>
          <a:p>
            <a:fld id="{38EBB79D-7CAA-441D-8641-8B9320554B81}" type="slidenum">
              <a:rPr lang="zh-CN" altLang="en-US"/>
              <a:pPr/>
              <a:t>‹#›</a:t>
            </a:fld>
            <a:endParaRPr lang="en-US"/>
          </a:p>
        </p:txBody>
      </p:sp>
    </p:spTree>
    <p:extLst>
      <p:ext uri="{BB962C8B-B14F-4D97-AF65-F5344CB8AC3E}">
        <p14:creationId xmlns:p14="http://schemas.microsoft.com/office/powerpoint/2010/main" val="10369406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6" name="灯片编号占位符 5"/>
          <p:cNvSpPr>
            <a:spLocks noGrp="1"/>
          </p:cNvSpPr>
          <p:nvPr>
            <p:ph type="sldNum" sz="quarter" idx="12"/>
          </p:nvPr>
        </p:nvSpPr>
        <p:spPr/>
        <p:txBody>
          <a:bodyPr/>
          <a:lstStyle>
            <a:lvl1pPr>
              <a:defRPr/>
            </a:lvl1pPr>
          </a:lstStyle>
          <a:p>
            <a:fld id="{DC6F6FC5-A2DA-429F-9556-FF151C45E390}" type="slidenum">
              <a:rPr lang="en-US"/>
              <a:pPr/>
              <a:t>‹#›</a:t>
            </a:fld>
            <a:endParaRPr lang="en-US"/>
          </a:p>
        </p:txBody>
      </p:sp>
    </p:spTree>
    <p:extLst>
      <p:ext uri="{BB962C8B-B14F-4D97-AF65-F5344CB8AC3E}">
        <p14:creationId xmlns:p14="http://schemas.microsoft.com/office/powerpoint/2010/main" val="350610105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6" name="灯片编号占位符 5"/>
          <p:cNvSpPr>
            <a:spLocks noGrp="1"/>
          </p:cNvSpPr>
          <p:nvPr>
            <p:ph type="sldNum" sz="quarter" idx="12"/>
          </p:nvPr>
        </p:nvSpPr>
        <p:spPr/>
        <p:txBody>
          <a:bodyPr/>
          <a:lstStyle>
            <a:lvl1pPr>
              <a:defRPr/>
            </a:lvl1pPr>
          </a:lstStyle>
          <a:p>
            <a:fld id="{989E4E27-2892-4DCF-800C-FE3034C0197B}" type="slidenum">
              <a:rPr lang="en-US"/>
              <a:pPr/>
              <a:t>‹#›</a:t>
            </a:fld>
            <a:endParaRPr lang="en-US"/>
          </a:p>
        </p:txBody>
      </p:sp>
    </p:spTree>
    <p:extLst>
      <p:ext uri="{BB962C8B-B14F-4D97-AF65-F5344CB8AC3E}">
        <p14:creationId xmlns:p14="http://schemas.microsoft.com/office/powerpoint/2010/main" val="394327166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76200"/>
            <a:ext cx="21526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76200"/>
            <a:ext cx="63055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6" name="灯片编号占位符 5"/>
          <p:cNvSpPr>
            <a:spLocks noGrp="1"/>
          </p:cNvSpPr>
          <p:nvPr>
            <p:ph type="sldNum" sz="quarter" idx="12"/>
          </p:nvPr>
        </p:nvSpPr>
        <p:spPr/>
        <p:txBody>
          <a:bodyPr/>
          <a:lstStyle>
            <a:lvl1pPr>
              <a:defRPr/>
            </a:lvl1pPr>
          </a:lstStyle>
          <a:p>
            <a:fld id="{4FB24C36-B802-48DD-BE1F-6D0E87EC80D7}" type="slidenum">
              <a:rPr lang="en-US"/>
              <a:pPr/>
              <a:t>‹#›</a:t>
            </a:fld>
            <a:endParaRPr lang="en-US"/>
          </a:p>
        </p:txBody>
      </p:sp>
    </p:spTree>
    <p:extLst>
      <p:ext uri="{BB962C8B-B14F-4D97-AF65-F5344CB8AC3E}">
        <p14:creationId xmlns:p14="http://schemas.microsoft.com/office/powerpoint/2010/main" val="155828364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4800" y="76200"/>
            <a:ext cx="8610600" cy="617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04800" y="6356350"/>
            <a:ext cx="2133600" cy="476250"/>
          </a:xfrm>
        </p:spPr>
        <p:txBody>
          <a:bodyPr/>
          <a:lstStyle>
            <a:lvl1pPr>
              <a:defRPr/>
            </a:lvl1pPr>
          </a:lstStyle>
          <a:p>
            <a:endParaRPr lang="zh-CN" altLang="en-US"/>
          </a:p>
        </p:txBody>
      </p:sp>
      <p:sp>
        <p:nvSpPr>
          <p:cNvPr id="4" name="页脚占位符 3"/>
          <p:cNvSpPr>
            <a:spLocks noGrp="1"/>
          </p:cNvSpPr>
          <p:nvPr>
            <p:ph type="ftr" sz="quarter" idx="11"/>
          </p:nvPr>
        </p:nvSpPr>
        <p:spPr>
          <a:xfrm>
            <a:off x="1619250" y="6453188"/>
            <a:ext cx="6624638" cy="404812"/>
          </a:xfrm>
        </p:spPr>
        <p:txBody>
          <a:bodyPr/>
          <a:lstStyle>
            <a:lvl1pPr>
              <a:defRPr/>
            </a:lvl1p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5" name="灯片编号占位符 4"/>
          <p:cNvSpPr>
            <a:spLocks noGrp="1"/>
          </p:cNvSpPr>
          <p:nvPr>
            <p:ph type="sldNum" sz="quarter" idx="12"/>
          </p:nvPr>
        </p:nvSpPr>
        <p:spPr>
          <a:xfrm>
            <a:off x="6732588" y="6381750"/>
            <a:ext cx="1970087" cy="476250"/>
          </a:xfrm>
        </p:spPr>
        <p:txBody>
          <a:bodyPr/>
          <a:lstStyle>
            <a:lvl1pPr>
              <a:defRPr/>
            </a:lvl1pPr>
          </a:lstStyle>
          <a:p>
            <a:fld id="{61674F98-3C72-4EA0-BBE3-35090D0FA06E}" type="slidenum">
              <a:rPr lang="en-US"/>
              <a:pPr/>
              <a:t>‹#›</a:t>
            </a:fld>
            <a:endParaRPr lang="en-US"/>
          </a:p>
        </p:txBody>
      </p:sp>
    </p:spTree>
    <p:extLst>
      <p:ext uri="{BB962C8B-B14F-4D97-AF65-F5344CB8AC3E}">
        <p14:creationId xmlns:p14="http://schemas.microsoft.com/office/powerpoint/2010/main" val="102501463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
            <a:ext cx="7620000" cy="1066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219200"/>
            <a:ext cx="42291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86300" y="1219200"/>
            <a:ext cx="4229100" cy="5029200"/>
          </a:xfrm>
        </p:spPr>
        <p:txBody>
          <a:bodyPr/>
          <a:lstStyle/>
          <a:p>
            <a:endParaRPr lang="zh-CN" altLang="en-US"/>
          </a:p>
        </p:txBody>
      </p:sp>
      <p:sp>
        <p:nvSpPr>
          <p:cNvPr id="5" name="日期占位符 4"/>
          <p:cNvSpPr>
            <a:spLocks noGrp="1"/>
          </p:cNvSpPr>
          <p:nvPr>
            <p:ph type="dt" sz="half" idx="10"/>
          </p:nvPr>
        </p:nvSpPr>
        <p:spPr>
          <a:xfrm>
            <a:off x="304800" y="6356350"/>
            <a:ext cx="2133600" cy="476250"/>
          </a:xfrm>
        </p:spPr>
        <p:txBody>
          <a:bodyPr/>
          <a:lstStyle>
            <a:lvl1pPr>
              <a:defRPr/>
            </a:lvl1pPr>
          </a:lstStyle>
          <a:p>
            <a:endParaRPr lang="zh-CN" altLang="en-US"/>
          </a:p>
        </p:txBody>
      </p:sp>
      <p:sp>
        <p:nvSpPr>
          <p:cNvPr id="6" name="页脚占位符 5"/>
          <p:cNvSpPr>
            <a:spLocks noGrp="1"/>
          </p:cNvSpPr>
          <p:nvPr>
            <p:ph type="ftr" sz="quarter" idx="11"/>
          </p:nvPr>
        </p:nvSpPr>
        <p:spPr>
          <a:xfrm>
            <a:off x="1619250" y="6453188"/>
            <a:ext cx="6624638" cy="404812"/>
          </a:xfrm>
        </p:spPr>
        <p:txBody>
          <a:bodyPr/>
          <a:lstStyle>
            <a:lvl1pPr>
              <a:defRPr/>
            </a:lvl1p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7" name="灯片编号占位符 6"/>
          <p:cNvSpPr>
            <a:spLocks noGrp="1"/>
          </p:cNvSpPr>
          <p:nvPr>
            <p:ph type="sldNum" sz="quarter" idx="12"/>
          </p:nvPr>
        </p:nvSpPr>
        <p:spPr>
          <a:xfrm>
            <a:off x="6732588" y="6381750"/>
            <a:ext cx="1970087" cy="476250"/>
          </a:xfrm>
        </p:spPr>
        <p:txBody>
          <a:bodyPr/>
          <a:lstStyle>
            <a:lvl1pPr>
              <a:defRPr/>
            </a:lvl1pPr>
          </a:lstStyle>
          <a:p>
            <a:fld id="{85E0BA84-82BE-4A37-94C9-E7130D95566D}" type="slidenum">
              <a:rPr lang="en-US"/>
              <a:pPr/>
              <a:t>‹#›</a:t>
            </a:fld>
            <a:endParaRPr lang="en-US"/>
          </a:p>
        </p:txBody>
      </p:sp>
    </p:spTree>
    <p:extLst>
      <p:ext uri="{BB962C8B-B14F-4D97-AF65-F5344CB8AC3E}">
        <p14:creationId xmlns:p14="http://schemas.microsoft.com/office/powerpoint/2010/main" val="428049200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
            <a:ext cx="7620000" cy="1066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219200"/>
            <a:ext cx="8610600" cy="2438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04800" y="3810000"/>
            <a:ext cx="8610600" cy="2438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4800" y="6356350"/>
            <a:ext cx="2133600" cy="476250"/>
          </a:xfrm>
        </p:spPr>
        <p:txBody>
          <a:bodyPr/>
          <a:lstStyle>
            <a:lvl1pPr>
              <a:defRPr/>
            </a:lvl1pPr>
          </a:lstStyle>
          <a:p>
            <a:endParaRPr lang="zh-CN" altLang="en-US"/>
          </a:p>
        </p:txBody>
      </p:sp>
      <p:sp>
        <p:nvSpPr>
          <p:cNvPr id="6" name="页脚占位符 5"/>
          <p:cNvSpPr>
            <a:spLocks noGrp="1"/>
          </p:cNvSpPr>
          <p:nvPr>
            <p:ph type="ftr" sz="quarter" idx="11"/>
          </p:nvPr>
        </p:nvSpPr>
        <p:spPr>
          <a:xfrm>
            <a:off x="1619250" y="6453188"/>
            <a:ext cx="6624638" cy="404812"/>
          </a:xfrm>
        </p:spPr>
        <p:txBody>
          <a:bodyPr/>
          <a:lstStyle>
            <a:lvl1pPr>
              <a:defRPr/>
            </a:lvl1p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7" name="灯片编号占位符 6"/>
          <p:cNvSpPr>
            <a:spLocks noGrp="1"/>
          </p:cNvSpPr>
          <p:nvPr>
            <p:ph type="sldNum" sz="quarter" idx="12"/>
          </p:nvPr>
        </p:nvSpPr>
        <p:spPr>
          <a:xfrm>
            <a:off x="6732588" y="6381750"/>
            <a:ext cx="1970087" cy="476250"/>
          </a:xfrm>
        </p:spPr>
        <p:txBody>
          <a:bodyPr/>
          <a:lstStyle>
            <a:lvl1pPr>
              <a:defRPr/>
            </a:lvl1pPr>
          </a:lstStyle>
          <a:p>
            <a:fld id="{956B5517-2228-40F6-8234-0FA60617CCD9}" type="slidenum">
              <a:rPr lang="en-US"/>
              <a:pPr/>
              <a:t>‹#›</a:t>
            </a:fld>
            <a:endParaRPr lang="en-US"/>
          </a:p>
        </p:txBody>
      </p:sp>
    </p:spTree>
    <p:extLst>
      <p:ext uri="{BB962C8B-B14F-4D97-AF65-F5344CB8AC3E}">
        <p14:creationId xmlns:p14="http://schemas.microsoft.com/office/powerpoint/2010/main" val="112298484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
            <a:ext cx="7620000" cy="1066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219200"/>
            <a:ext cx="42291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219200"/>
            <a:ext cx="42291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4800" y="6356350"/>
            <a:ext cx="2133600" cy="476250"/>
          </a:xfrm>
        </p:spPr>
        <p:txBody>
          <a:bodyPr/>
          <a:lstStyle>
            <a:lvl1pPr>
              <a:defRPr/>
            </a:lvl1pPr>
          </a:lstStyle>
          <a:p>
            <a:endParaRPr lang="zh-CN" altLang="en-US"/>
          </a:p>
        </p:txBody>
      </p:sp>
      <p:sp>
        <p:nvSpPr>
          <p:cNvPr id="6" name="页脚占位符 5"/>
          <p:cNvSpPr>
            <a:spLocks noGrp="1"/>
          </p:cNvSpPr>
          <p:nvPr>
            <p:ph type="ftr" sz="quarter" idx="11"/>
          </p:nvPr>
        </p:nvSpPr>
        <p:spPr>
          <a:xfrm>
            <a:off x="1619250" y="6453188"/>
            <a:ext cx="6624638" cy="404812"/>
          </a:xfrm>
        </p:spPr>
        <p:txBody>
          <a:bodyPr/>
          <a:lstStyle>
            <a:lvl1pPr>
              <a:defRPr/>
            </a:lvl1p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7" name="灯片编号占位符 6"/>
          <p:cNvSpPr>
            <a:spLocks noGrp="1"/>
          </p:cNvSpPr>
          <p:nvPr>
            <p:ph type="sldNum" sz="quarter" idx="12"/>
          </p:nvPr>
        </p:nvSpPr>
        <p:spPr>
          <a:xfrm>
            <a:off x="6732588" y="6381750"/>
            <a:ext cx="1970087" cy="476250"/>
          </a:xfrm>
        </p:spPr>
        <p:txBody>
          <a:bodyPr/>
          <a:lstStyle>
            <a:lvl1pPr>
              <a:defRPr/>
            </a:lvl1pPr>
          </a:lstStyle>
          <a:p>
            <a:fld id="{F7CA7637-D9B8-4BC4-A13A-532C0ED6BA5D}" type="slidenum">
              <a:rPr lang="en-US"/>
              <a:pPr/>
              <a:t>‹#›</a:t>
            </a:fld>
            <a:endParaRPr lang="en-US"/>
          </a:p>
        </p:txBody>
      </p:sp>
    </p:spTree>
    <p:extLst>
      <p:ext uri="{BB962C8B-B14F-4D97-AF65-F5344CB8AC3E}">
        <p14:creationId xmlns:p14="http://schemas.microsoft.com/office/powerpoint/2010/main" val="262846728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6" name="灯片编号占位符 5"/>
          <p:cNvSpPr>
            <a:spLocks noGrp="1"/>
          </p:cNvSpPr>
          <p:nvPr>
            <p:ph type="sldNum" sz="quarter" idx="12"/>
          </p:nvPr>
        </p:nvSpPr>
        <p:spPr/>
        <p:txBody>
          <a:bodyPr/>
          <a:lstStyle>
            <a:lvl1pPr>
              <a:defRPr/>
            </a:lvl1pPr>
          </a:lstStyle>
          <a:p>
            <a:fld id="{83ADE1FD-A08E-4052-BEB8-ABBDDF46EB86}" type="slidenum">
              <a:rPr lang="en-US"/>
              <a:pPr/>
              <a:t>‹#›</a:t>
            </a:fld>
            <a:endParaRPr lang="en-US"/>
          </a:p>
        </p:txBody>
      </p:sp>
    </p:spTree>
    <p:extLst>
      <p:ext uri="{BB962C8B-B14F-4D97-AF65-F5344CB8AC3E}">
        <p14:creationId xmlns:p14="http://schemas.microsoft.com/office/powerpoint/2010/main" val="22511012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6" name="灯片编号占位符 5"/>
          <p:cNvSpPr>
            <a:spLocks noGrp="1"/>
          </p:cNvSpPr>
          <p:nvPr>
            <p:ph type="sldNum" sz="quarter" idx="12"/>
          </p:nvPr>
        </p:nvSpPr>
        <p:spPr/>
        <p:txBody>
          <a:bodyPr/>
          <a:lstStyle>
            <a:lvl1pPr>
              <a:defRPr/>
            </a:lvl1pPr>
          </a:lstStyle>
          <a:p>
            <a:fld id="{B9F2B8C0-6851-4B7A-9E27-536345A9335A}" type="slidenum">
              <a:rPr lang="en-US"/>
              <a:pPr/>
              <a:t>‹#›</a:t>
            </a:fld>
            <a:endParaRPr lang="en-US"/>
          </a:p>
        </p:txBody>
      </p:sp>
    </p:spTree>
    <p:extLst>
      <p:ext uri="{BB962C8B-B14F-4D97-AF65-F5344CB8AC3E}">
        <p14:creationId xmlns:p14="http://schemas.microsoft.com/office/powerpoint/2010/main" val="326264400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19200"/>
            <a:ext cx="4229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219200"/>
            <a:ext cx="4229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7" name="灯片编号占位符 6"/>
          <p:cNvSpPr>
            <a:spLocks noGrp="1"/>
          </p:cNvSpPr>
          <p:nvPr>
            <p:ph type="sldNum" sz="quarter" idx="12"/>
          </p:nvPr>
        </p:nvSpPr>
        <p:spPr/>
        <p:txBody>
          <a:bodyPr/>
          <a:lstStyle>
            <a:lvl1pPr>
              <a:defRPr/>
            </a:lvl1pPr>
          </a:lstStyle>
          <a:p>
            <a:fld id="{044CFFDD-439F-4BA0-B453-215410022A87}" type="slidenum">
              <a:rPr lang="en-US"/>
              <a:pPr/>
              <a:t>‹#›</a:t>
            </a:fld>
            <a:endParaRPr lang="en-US"/>
          </a:p>
        </p:txBody>
      </p:sp>
    </p:spTree>
    <p:extLst>
      <p:ext uri="{BB962C8B-B14F-4D97-AF65-F5344CB8AC3E}">
        <p14:creationId xmlns:p14="http://schemas.microsoft.com/office/powerpoint/2010/main" val="70442783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9" name="灯片编号占位符 8"/>
          <p:cNvSpPr>
            <a:spLocks noGrp="1"/>
          </p:cNvSpPr>
          <p:nvPr>
            <p:ph type="sldNum" sz="quarter" idx="12"/>
          </p:nvPr>
        </p:nvSpPr>
        <p:spPr/>
        <p:txBody>
          <a:bodyPr/>
          <a:lstStyle>
            <a:lvl1pPr>
              <a:defRPr/>
            </a:lvl1pPr>
          </a:lstStyle>
          <a:p>
            <a:fld id="{5388AD4E-E157-4191-B385-44425E06FF1F}" type="slidenum">
              <a:rPr lang="en-US"/>
              <a:pPr/>
              <a:t>‹#›</a:t>
            </a:fld>
            <a:endParaRPr lang="en-US"/>
          </a:p>
        </p:txBody>
      </p:sp>
    </p:spTree>
    <p:extLst>
      <p:ext uri="{BB962C8B-B14F-4D97-AF65-F5344CB8AC3E}">
        <p14:creationId xmlns:p14="http://schemas.microsoft.com/office/powerpoint/2010/main" val="266628897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5" name="灯片编号占位符 4"/>
          <p:cNvSpPr>
            <a:spLocks noGrp="1"/>
          </p:cNvSpPr>
          <p:nvPr>
            <p:ph type="sldNum" sz="quarter" idx="12"/>
          </p:nvPr>
        </p:nvSpPr>
        <p:spPr/>
        <p:txBody>
          <a:bodyPr/>
          <a:lstStyle>
            <a:lvl1pPr>
              <a:defRPr/>
            </a:lvl1pPr>
          </a:lstStyle>
          <a:p>
            <a:fld id="{5ED386E9-5045-44AB-833D-898BF480C0D7}" type="slidenum">
              <a:rPr lang="en-US"/>
              <a:pPr/>
              <a:t>‹#›</a:t>
            </a:fld>
            <a:endParaRPr lang="en-US"/>
          </a:p>
        </p:txBody>
      </p:sp>
    </p:spTree>
    <p:extLst>
      <p:ext uri="{BB962C8B-B14F-4D97-AF65-F5344CB8AC3E}">
        <p14:creationId xmlns:p14="http://schemas.microsoft.com/office/powerpoint/2010/main" val="53153874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4" name="灯片编号占位符 3"/>
          <p:cNvSpPr>
            <a:spLocks noGrp="1"/>
          </p:cNvSpPr>
          <p:nvPr>
            <p:ph type="sldNum" sz="quarter" idx="12"/>
          </p:nvPr>
        </p:nvSpPr>
        <p:spPr/>
        <p:txBody>
          <a:bodyPr/>
          <a:lstStyle>
            <a:lvl1pPr>
              <a:defRPr/>
            </a:lvl1pPr>
          </a:lstStyle>
          <a:p>
            <a:fld id="{F5583905-A0FE-40FB-8D1A-E559AE65DE66}" type="slidenum">
              <a:rPr lang="en-US"/>
              <a:pPr/>
              <a:t>‹#›</a:t>
            </a:fld>
            <a:endParaRPr lang="en-US"/>
          </a:p>
        </p:txBody>
      </p:sp>
    </p:spTree>
    <p:extLst>
      <p:ext uri="{BB962C8B-B14F-4D97-AF65-F5344CB8AC3E}">
        <p14:creationId xmlns:p14="http://schemas.microsoft.com/office/powerpoint/2010/main" val="25197053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7" name="灯片编号占位符 6"/>
          <p:cNvSpPr>
            <a:spLocks noGrp="1"/>
          </p:cNvSpPr>
          <p:nvPr>
            <p:ph type="sldNum" sz="quarter" idx="12"/>
          </p:nvPr>
        </p:nvSpPr>
        <p:spPr/>
        <p:txBody>
          <a:bodyPr/>
          <a:lstStyle>
            <a:lvl1pPr>
              <a:defRPr/>
            </a:lvl1pPr>
          </a:lstStyle>
          <a:p>
            <a:fld id="{C7F0E377-B113-422E-924A-2EDC028ED9B1}" type="slidenum">
              <a:rPr lang="en-US"/>
              <a:pPr/>
              <a:t>‹#›</a:t>
            </a:fld>
            <a:endParaRPr lang="en-US"/>
          </a:p>
        </p:txBody>
      </p:sp>
    </p:spTree>
    <p:extLst>
      <p:ext uri="{BB962C8B-B14F-4D97-AF65-F5344CB8AC3E}">
        <p14:creationId xmlns:p14="http://schemas.microsoft.com/office/powerpoint/2010/main" val="170056209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7" name="灯片编号占位符 6"/>
          <p:cNvSpPr>
            <a:spLocks noGrp="1"/>
          </p:cNvSpPr>
          <p:nvPr>
            <p:ph type="sldNum" sz="quarter" idx="12"/>
          </p:nvPr>
        </p:nvSpPr>
        <p:spPr/>
        <p:txBody>
          <a:bodyPr/>
          <a:lstStyle>
            <a:lvl1pPr>
              <a:defRPr/>
            </a:lvl1pPr>
          </a:lstStyle>
          <a:p>
            <a:fld id="{8D5CF225-B60F-4508-99C2-EEECC05830F0}" type="slidenum">
              <a:rPr lang="en-US"/>
              <a:pPr/>
              <a:t>‹#›</a:t>
            </a:fld>
            <a:endParaRPr lang="en-US"/>
          </a:p>
        </p:txBody>
      </p:sp>
    </p:spTree>
    <p:extLst>
      <p:ext uri="{BB962C8B-B14F-4D97-AF65-F5344CB8AC3E}">
        <p14:creationId xmlns:p14="http://schemas.microsoft.com/office/powerpoint/2010/main" val="30761540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76200"/>
            <a:ext cx="7620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04800" y="1219200"/>
            <a:ext cx="8610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304800" y="63563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defRPr sz="1400" b="0">
                <a:ea typeface="+mn-ea"/>
              </a:defRPr>
            </a:lvl1pPr>
          </a:lstStyle>
          <a:p>
            <a:endParaRPr lang="zh-CN" altLang="en-US"/>
          </a:p>
        </p:txBody>
      </p:sp>
      <p:sp>
        <p:nvSpPr>
          <p:cNvPr id="1029" name="Rectangle 5"/>
          <p:cNvSpPr>
            <a:spLocks noGrp="1" noChangeArrowheads="1"/>
          </p:cNvSpPr>
          <p:nvPr>
            <p:ph type="ftr" sz="quarter" idx="3"/>
          </p:nvPr>
        </p:nvSpPr>
        <p:spPr bwMode="auto">
          <a:xfrm>
            <a:off x="1619250" y="6453188"/>
            <a:ext cx="662463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ea typeface="楷体_GB2312" pitchFamily="1" charset="-122"/>
              </a:defRPr>
            </a:lvl1p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030" name="Rectangle 6"/>
          <p:cNvSpPr>
            <a:spLocks noGrp="1" noChangeArrowheads="1"/>
          </p:cNvSpPr>
          <p:nvPr>
            <p:ph type="sldNum" sz="quarter" idx="4"/>
          </p:nvPr>
        </p:nvSpPr>
        <p:spPr bwMode="auto">
          <a:xfrm>
            <a:off x="6732588" y="6381750"/>
            <a:ext cx="19700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b="0">
                <a:ea typeface="+mn-ea"/>
              </a:defRPr>
            </a:lvl1pPr>
          </a:lstStyle>
          <a:p>
            <a:fld id="{0326F452-3019-4FE7-8D01-41D66EB9972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Lst>
  <p:transition/>
  <p:hf sldNum="0" hdr="0" dt="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Arial" pitchFamily="34" charset="0"/>
          <a:ea typeface="黑体" pitchFamily="49" charset="-122"/>
        </a:defRPr>
      </a:lvl2pPr>
      <a:lvl3pPr algn="ctr" rtl="0" eaLnBrk="0" fontAlgn="base" hangingPunct="0">
        <a:spcBef>
          <a:spcPct val="0"/>
        </a:spcBef>
        <a:spcAft>
          <a:spcPct val="0"/>
        </a:spcAft>
        <a:defRPr sz="4000" b="1">
          <a:solidFill>
            <a:schemeClr val="tx1"/>
          </a:solidFill>
          <a:latin typeface="Arial" pitchFamily="34" charset="0"/>
          <a:ea typeface="黑体" pitchFamily="49" charset="-122"/>
        </a:defRPr>
      </a:lvl3pPr>
      <a:lvl4pPr algn="ctr" rtl="0" eaLnBrk="0" fontAlgn="base" hangingPunct="0">
        <a:spcBef>
          <a:spcPct val="0"/>
        </a:spcBef>
        <a:spcAft>
          <a:spcPct val="0"/>
        </a:spcAft>
        <a:defRPr sz="4000" b="1">
          <a:solidFill>
            <a:schemeClr val="tx1"/>
          </a:solidFill>
          <a:latin typeface="Arial" pitchFamily="34" charset="0"/>
          <a:ea typeface="黑体" pitchFamily="49" charset="-122"/>
        </a:defRPr>
      </a:lvl4pPr>
      <a:lvl5pPr algn="ctr" rtl="0" eaLnBrk="0" fontAlgn="base" hangingPunct="0">
        <a:spcBef>
          <a:spcPct val="0"/>
        </a:spcBef>
        <a:spcAft>
          <a:spcPct val="0"/>
        </a:spcAft>
        <a:defRPr sz="4000" b="1">
          <a:solidFill>
            <a:schemeClr val="tx1"/>
          </a:solidFill>
          <a:latin typeface="Arial" pitchFamily="34" charset="0"/>
          <a:ea typeface="黑体" pitchFamily="49" charset="-122"/>
        </a:defRPr>
      </a:lvl5pPr>
      <a:lvl6pPr marL="457200" algn="ctr" rtl="0" eaLnBrk="0" fontAlgn="base" hangingPunct="0">
        <a:spcBef>
          <a:spcPct val="0"/>
        </a:spcBef>
        <a:spcAft>
          <a:spcPct val="0"/>
        </a:spcAft>
        <a:defRPr sz="4000" b="1">
          <a:solidFill>
            <a:schemeClr val="tx1"/>
          </a:solidFill>
          <a:latin typeface="Arial" pitchFamily="34" charset="0"/>
          <a:ea typeface="黑体" pitchFamily="49" charset="-122"/>
        </a:defRPr>
      </a:lvl6pPr>
      <a:lvl7pPr marL="914400" algn="ctr" rtl="0" eaLnBrk="0" fontAlgn="base" hangingPunct="0">
        <a:spcBef>
          <a:spcPct val="0"/>
        </a:spcBef>
        <a:spcAft>
          <a:spcPct val="0"/>
        </a:spcAft>
        <a:defRPr sz="4000" b="1">
          <a:solidFill>
            <a:schemeClr val="tx1"/>
          </a:solidFill>
          <a:latin typeface="Arial" pitchFamily="34" charset="0"/>
          <a:ea typeface="黑体" pitchFamily="49" charset="-122"/>
        </a:defRPr>
      </a:lvl7pPr>
      <a:lvl8pPr marL="1371600" algn="ctr" rtl="0" eaLnBrk="0" fontAlgn="base" hangingPunct="0">
        <a:spcBef>
          <a:spcPct val="0"/>
        </a:spcBef>
        <a:spcAft>
          <a:spcPct val="0"/>
        </a:spcAft>
        <a:defRPr sz="4000" b="1">
          <a:solidFill>
            <a:schemeClr val="tx1"/>
          </a:solidFill>
          <a:latin typeface="Arial" pitchFamily="34" charset="0"/>
          <a:ea typeface="黑体" pitchFamily="49" charset="-122"/>
        </a:defRPr>
      </a:lvl8pPr>
      <a:lvl9pPr marL="1828800" algn="ctr" rtl="0" eaLnBrk="0" fontAlgn="base" hangingPunct="0">
        <a:spcBef>
          <a:spcPct val="0"/>
        </a:spcBef>
        <a:spcAft>
          <a:spcPct val="0"/>
        </a:spcAft>
        <a:defRPr sz="4000" b="1">
          <a:solidFill>
            <a:schemeClr val="tx1"/>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sc.xinhua.org/content/2003-12/29/content_1643734.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zz7zz8.com/articles/TianYaShiYing2/Articles~ID~17613.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sc.xinhua.org/content/2003-12/29/content_1643734.htm"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file:///C:\Documents%20and%20Settings\Administrator\&#26700;&#38754;\&#26041;%20&#20462;&#25913;2\&#31532;2&#31456;\&#35299;&#25918;&#24605;&#24819;&#19982;&#23454;&#20107;&#27714;&#26159;&#30340;&#20851;&#31995;.wmv" TargetMode="External"/><Relationship Id="rId1" Type="http://schemas.microsoft.com/office/2007/relationships/media" Target="file:///C:\Documents%20and%20Settings\Administrator\&#26700;&#38754;\&#26041;%20&#20462;&#25913;2\&#31532;2&#31456;\&#35299;&#25918;&#24605;&#24819;&#19982;&#23454;&#20107;&#27714;&#26159;&#30340;&#20851;&#31995;.wmv" TargetMode="External"/><Relationship Id="rId5" Type="http://schemas.openxmlformats.org/officeDocument/2006/relationships/image" Target="../media/image22.png"/><Relationship Id="rId4" Type="http://schemas.openxmlformats.org/officeDocument/2006/relationships/image" Target="../media/image21.jpeg"/></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02403" name="Rectangle 3"/>
          <p:cNvSpPr>
            <a:spLocks noGrp="1" noChangeArrowheads="1"/>
          </p:cNvSpPr>
          <p:nvPr>
            <p:ph type="body" idx="1"/>
          </p:nvPr>
        </p:nvSpPr>
        <p:spPr>
          <a:xfrm>
            <a:off x="1416869" y="3268670"/>
            <a:ext cx="7029400" cy="1943596"/>
          </a:xfrm>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ct val="0"/>
              </a:spcBef>
              <a:buFontTx/>
              <a:buNone/>
            </a:pPr>
            <a:r>
              <a:rPr lang="zh-CN" altLang="en-US" sz="2400" b="1" dirty="0">
                <a:solidFill>
                  <a:srgbClr val="000000"/>
                </a:solidFill>
                <a:latin typeface="楷体_GB2312" pitchFamily="1" charset="-122"/>
                <a:ea typeface="楷体_GB2312" pitchFamily="1" charset="-122"/>
              </a:rPr>
              <a:t>一、实事求是思想路线的形成和发展</a:t>
            </a:r>
          </a:p>
          <a:p>
            <a:pPr>
              <a:lnSpc>
                <a:spcPct val="150000"/>
              </a:lnSpc>
              <a:spcBef>
                <a:spcPct val="0"/>
              </a:spcBef>
              <a:buFontTx/>
              <a:buNone/>
            </a:pPr>
            <a:r>
              <a:rPr lang="zh-CN" altLang="en-US" sz="2400" b="1" dirty="0">
                <a:solidFill>
                  <a:srgbClr val="000000"/>
                </a:solidFill>
                <a:latin typeface="楷体_GB2312" pitchFamily="1" charset="-122"/>
                <a:ea typeface="楷体_GB2312" pitchFamily="1" charset="-122"/>
              </a:rPr>
              <a:t>二、实事求是思想路线的科学内涵</a:t>
            </a:r>
          </a:p>
          <a:p>
            <a:pPr>
              <a:lnSpc>
                <a:spcPct val="150000"/>
              </a:lnSpc>
              <a:spcBef>
                <a:spcPct val="0"/>
              </a:spcBef>
              <a:buFontTx/>
              <a:buNone/>
            </a:pPr>
            <a:r>
              <a:rPr lang="zh-CN" altLang="en-US" sz="2400" b="1" dirty="0">
                <a:solidFill>
                  <a:srgbClr val="000000"/>
                </a:solidFill>
                <a:latin typeface="楷体_GB2312" pitchFamily="1" charset="-122"/>
                <a:ea typeface="楷体_GB2312" pitchFamily="1" charset="-122"/>
              </a:rPr>
              <a:t>三、实事求是是马克思主义中国化理论成果的</a:t>
            </a:r>
            <a:r>
              <a:rPr lang="zh-CN" altLang="en-US" sz="2400" b="1" dirty="0" smtClean="0">
                <a:solidFill>
                  <a:srgbClr val="000000"/>
                </a:solidFill>
                <a:latin typeface="楷体_GB2312" pitchFamily="1" charset="-122"/>
                <a:ea typeface="楷体_GB2312" pitchFamily="1" charset="-122"/>
              </a:rPr>
              <a:t>精髓</a:t>
            </a:r>
            <a:endParaRPr lang="zh-CN" altLang="en-US" sz="2400" b="1" dirty="0">
              <a:solidFill>
                <a:srgbClr val="000000"/>
              </a:solidFill>
              <a:latin typeface="楷体_GB2312" pitchFamily="1" charset="-122"/>
              <a:ea typeface="楷体_GB2312" pitchFamily="1" charset="-122"/>
            </a:endParaRPr>
          </a:p>
        </p:txBody>
      </p:sp>
      <p:sp>
        <p:nvSpPr>
          <p:cNvPr id="2" name="矩形 1"/>
          <p:cNvSpPr/>
          <p:nvPr/>
        </p:nvSpPr>
        <p:spPr>
          <a:xfrm>
            <a:off x="1416869" y="2024350"/>
            <a:ext cx="6048672" cy="830997"/>
          </a:xfrm>
          <a:prstGeom prst="rect">
            <a:avLst/>
          </a:prstGeom>
        </p:spPr>
        <p:txBody>
          <a:bodyPr wrap="square">
            <a:spAutoFit/>
          </a:bodyPr>
          <a:lstStyle/>
          <a:p>
            <a:r>
              <a:rPr lang="zh-CN" altLang="en-US" dirty="0">
                <a:latin typeface="+mn-ea"/>
                <a:ea typeface="+mn-ea"/>
              </a:rPr>
              <a:t>第四节  实事求是思想路线与</a:t>
            </a:r>
            <a:br>
              <a:rPr lang="zh-CN" altLang="en-US" dirty="0">
                <a:latin typeface="+mn-ea"/>
                <a:ea typeface="+mn-ea"/>
              </a:rPr>
            </a:br>
            <a:r>
              <a:rPr lang="zh-CN" altLang="en-US" dirty="0">
                <a:latin typeface="+mn-ea"/>
                <a:ea typeface="+mn-ea"/>
              </a:rPr>
              <a:t>马克思主义中国化理论成果的精髓</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11618" name="Rectangle 2"/>
          <p:cNvSpPr>
            <a:spLocks noGrp="1" noChangeArrowheads="1"/>
          </p:cNvSpPr>
          <p:nvPr>
            <p:ph type="body" idx="1"/>
          </p:nvPr>
        </p:nvSpPr>
        <p:spPr>
          <a:xfrm>
            <a:off x="233363" y="981075"/>
            <a:ext cx="8675687" cy="3992563"/>
          </a:xfrm>
        </p:spPr>
        <p:txBody>
          <a:bodyPr/>
          <a:lstStyle/>
          <a:p>
            <a:pPr>
              <a:lnSpc>
                <a:spcPct val="120000"/>
              </a:lnSpc>
              <a:spcBef>
                <a:spcPct val="0"/>
              </a:spcBef>
              <a:buFontTx/>
              <a:buNone/>
            </a:pPr>
            <a:r>
              <a:rPr lang="zh-CN" altLang="en-US" sz="2800" b="1">
                <a:latin typeface="楷体_GB2312" pitchFamily="1" charset="-122"/>
                <a:ea typeface="楷体_GB2312" pitchFamily="1" charset="-122"/>
              </a:rPr>
              <a:t>      </a:t>
            </a:r>
            <a:r>
              <a:rPr lang="en-US" sz="2800" b="1">
                <a:latin typeface="楷体_GB2312" pitchFamily="1" charset="-122"/>
                <a:ea typeface="楷体_GB2312" pitchFamily="1" charset="-122"/>
              </a:rPr>
              <a:t>1930</a:t>
            </a:r>
            <a:r>
              <a:rPr lang="zh-CN" altLang="en-US" sz="2800" b="1">
                <a:latin typeface="楷体_GB2312" pitchFamily="1" charset="-122"/>
                <a:ea typeface="楷体_GB2312" pitchFamily="1" charset="-122"/>
              </a:rPr>
              <a:t>年毛泽东在</a:t>
            </a:r>
            <a:r>
              <a:rPr lang="en-US" sz="2800" b="1">
                <a:latin typeface="楷体_GB2312" pitchFamily="1" charset="-122"/>
                <a:ea typeface="楷体_GB2312" pitchFamily="1" charset="-122"/>
              </a:rPr>
              <a:t>《</a:t>
            </a:r>
            <a:r>
              <a:rPr lang="zh-CN" altLang="en-US" sz="2800" b="1">
                <a:latin typeface="楷体_GB2312" pitchFamily="1" charset="-122"/>
                <a:ea typeface="楷体_GB2312" pitchFamily="1" charset="-122"/>
              </a:rPr>
              <a:t>反对本本主义</a:t>
            </a:r>
            <a:r>
              <a:rPr lang="en-US" sz="2800" b="1">
                <a:latin typeface="楷体_GB2312" pitchFamily="1" charset="-122"/>
                <a:ea typeface="楷体_GB2312" pitchFamily="1" charset="-122"/>
              </a:rPr>
              <a:t>》</a:t>
            </a:r>
            <a:r>
              <a:rPr lang="zh-CN" altLang="en-US" sz="2800" b="1">
                <a:latin typeface="楷体_GB2312" pitchFamily="1" charset="-122"/>
                <a:ea typeface="楷体_GB2312" pitchFamily="1" charset="-122"/>
              </a:rPr>
              <a:t>（原名为</a:t>
            </a:r>
            <a:r>
              <a:rPr lang="en-US" sz="2800" b="1">
                <a:latin typeface="楷体_GB2312" pitchFamily="1" charset="-122"/>
                <a:ea typeface="楷体_GB2312" pitchFamily="1" charset="-122"/>
              </a:rPr>
              <a:t>《</a:t>
            </a:r>
            <a:r>
              <a:rPr lang="zh-CN" altLang="en-US" sz="2800" b="1">
                <a:latin typeface="楷体_GB2312" pitchFamily="1" charset="-122"/>
                <a:ea typeface="楷体_GB2312" pitchFamily="1" charset="-122"/>
              </a:rPr>
              <a:t>调查工作</a:t>
            </a:r>
            <a:r>
              <a:rPr lang="en-US" sz="2800" b="1">
                <a:latin typeface="楷体_GB2312" pitchFamily="1" charset="-122"/>
                <a:ea typeface="楷体_GB2312" pitchFamily="1" charset="-122"/>
              </a:rPr>
              <a:t>》</a:t>
            </a:r>
            <a:r>
              <a:rPr lang="zh-CN" altLang="en-US" sz="2800" b="1">
                <a:latin typeface="楷体_GB2312" pitchFamily="1" charset="-122"/>
                <a:ea typeface="楷体_GB2312" pitchFamily="1" charset="-122"/>
              </a:rPr>
              <a:t>）这篇文章中，首先提出了实事求是的基本思想，提出</a:t>
            </a:r>
            <a:r>
              <a:rPr lang="zh-CN" altLang="en-US" sz="2800" b="1">
                <a:latin typeface="Arial"/>
                <a:ea typeface="楷体_GB2312" pitchFamily="1" charset="-122"/>
              </a:rPr>
              <a:t>“</a:t>
            </a:r>
            <a:r>
              <a:rPr lang="zh-CN" altLang="en-US" sz="2800" b="1">
                <a:latin typeface="楷体_GB2312" pitchFamily="1" charset="-122"/>
                <a:ea typeface="楷体_GB2312" pitchFamily="1" charset="-122"/>
              </a:rPr>
              <a:t>没有调查，没有发言权</a:t>
            </a:r>
            <a:r>
              <a:rPr lang="zh-CN" altLang="en-US" sz="2800" b="1">
                <a:latin typeface="Arial"/>
                <a:ea typeface="楷体_GB2312" pitchFamily="1" charset="-122"/>
              </a:rPr>
              <a:t>”</a:t>
            </a:r>
            <a:r>
              <a:rPr lang="zh-CN" altLang="en-US" sz="2800" b="1">
                <a:latin typeface="楷体_GB2312" pitchFamily="1" charset="-122"/>
                <a:ea typeface="楷体_GB2312" pitchFamily="1" charset="-122"/>
              </a:rPr>
              <a:t> ，初步提出了党的思想路线。</a:t>
            </a:r>
          </a:p>
        </p:txBody>
      </p:sp>
      <p:pic>
        <p:nvPicPr>
          <p:cNvPr id="111619" name="Picture 3" descr="@HU2N0FCU(Q4{B@IH%2JF6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429000"/>
            <a:ext cx="6629400" cy="2447925"/>
          </a:xfrm>
          <a:prstGeom prst="rect">
            <a:avLst/>
          </a:prstGeom>
          <a:noFill/>
          <a:ln w="28575" cmpd="sng">
            <a:solidFill>
              <a:srgbClr val="FF0000"/>
            </a:solidFill>
            <a:prstDash val="lgDashDot"/>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12642" name="Text Box 2"/>
          <p:cNvSpPr txBox="1">
            <a:spLocks noChangeArrowheads="1"/>
          </p:cNvSpPr>
          <p:nvPr/>
        </p:nvSpPr>
        <p:spPr bwMode="auto">
          <a:xfrm>
            <a:off x="468313" y="836613"/>
            <a:ext cx="7848600" cy="261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lvl1pPr marL="450850" indent="-450850" algn="l">
              <a:defRPr sz="2400">
                <a:solidFill>
                  <a:schemeClr val="tx1"/>
                </a:solidFill>
                <a:latin typeface="Times New Roman" pitchFamily="18" charset="0"/>
                <a:ea typeface="宋体" pitchFamily="2" charset="-122"/>
              </a:defRPr>
            </a:lvl1pPr>
            <a:lvl2pPr marL="1611313" algn="l">
              <a:defRPr sz="2400">
                <a:solidFill>
                  <a:schemeClr val="tx1"/>
                </a:solidFill>
                <a:latin typeface="Times New Roman" pitchFamily="18" charset="0"/>
                <a:ea typeface="宋体" pitchFamily="2" charset="-122"/>
              </a:defRPr>
            </a:lvl2pPr>
            <a:lvl3pPr marL="1790700" algn="l">
              <a:defRPr sz="2400">
                <a:solidFill>
                  <a:schemeClr val="tx1"/>
                </a:solidFill>
                <a:latin typeface="Times New Roman" pitchFamily="18" charset="0"/>
                <a:ea typeface="宋体" pitchFamily="2" charset="-122"/>
              </a:defRPr>
            </a:lvl3pPr>
            <a:lvl4pPr marL="1970088" algn="l">
              <a:defRPr sz="2400">
                <a:solidFill>
                  <a:schemeClr val="tx1"/>
                </a:solidFill>
                <a:latin typeface="Times New Roman" pitchFamily="18" charset="0"/>
                <a:ea typeface="宋体" pitchFamily="2" charset="-122"/>
              </a:defRPr>
            </a:lvl4pPr>
            <a:lvl5pPr marL="2149475" algn="l">
              <a:defRPr sz="2400">
                <a:solidFill>
                  <a:schemeClr val="tx1"/>
                </a:solidFill>
                <a:latin typeface="Times New Roman" pitchFamily="18" charset="0"/>
                <a:ea typeface="宋体" pitchFamily="2" charset="-122"/>
              </a:defRPr>
            </a:lvl5pPr>
            <a:lvl6pPr marL="2606675"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3063875"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521075"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978275"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15000"/>
              </a:lnSpc>
              <a:spcBef>
                <a:spcPct val="25000"/>
              </a:spcBef>
            </a:pPr>
            <a:r>
              <a:rPr lang="zh-CN" altLang="en-US" sz="3200">
                <a:latin typeface="宋体" pitchFamily="2" charset="-122"/>
              </a:rPr>
              <a:t>     </a:t>
            </a:r>
            <a:r>
              <a:rPr lang="en-US" sz="2800">
                <a:latin typeface="楷体_GB2312" pitchFamily="1" charset="-122"/>
                <a:ea typeface="楷体_GB2312" pitchFamily="1" charset="-122"/>
              </a:rPr>
              <a:t>1937</a:t>
            </a:r>
            <a:r>
              <a:rPr lang="zh-CN" altLang="en-US" sz="2800">
                <a:latin typeface="楷体_GB2312" pitchFamily="1" charset="-122"/>
                <a:ea typeface="楷体_GB2312" pitchFamily="1" charset="-122"/>
              </a:rPr>
              <a:t>年，毛泽东发表</a:t>
            </a:r>
            <a:r>
              <a:rPr lang="en-US" sz="2800">
                <a:latin typeface="楷体_GB2312" pitchFamily="1" charset="-122"/>
                <a:ea typeface="楷体_GB2312" pitchFamily="1" charset="-122"/>
              </a:rPr>
              <a:t>《</a:t>
            </a:r>
            <a:r>
              <a:rPr lang="zh-CN" altLang="en-US" sz="2800">
                <a:latin typeface="楷体_GB2312" pitchFamily="1" charset="-122"/>
                <a:ea typeface="楷体_GB2312" pitchFamily="1" charset="-122"/>
              </a:rPr>
              <a:t>实践论</a:t>
            </a:r>
            <a:r>
              <a:rPr lang="en-US" sz="2800">
                <a:latin typeface="楷体_GB2312" pitchFamily="1" charset="-122"/>
                <a:ea typeface="楷体_GB2312" pitchFamily="1" charset="-122"/>
              </a:rPr>
              <a:t>》</a:t>
            </a:r>
            <a:r>
              <a:rPr lang="zh-CN" altLang="en-US" sz="2800">
                <a:latin typeface="楷体_GB2312" pitchFamily="1" charset="-122"/>
                <a:ea typeface="楷体_GB2312" pitchFamily="1" charset="-122"/>
              </a:rPr>
              <a:t>、</a:t>
            </a:r>
            <a:r>
              <a:rPr lang="en-US" sz="2800">
                <a:latin typeface="楷体_GB2312" pitchFamily="1" charset="-122"/>
                <a:ea typeface="楷体_GB2312" pitchFamily="1" charset="-122"/>
              </a:rPr>
              <a:t>《</a:t>
            </a:r>
            <a:r>
              <a:rPr lang="zh-CN" altLang="en-US" sz="2800">
                <a:latin typeface="楷体_GB2312" pitchFamily="1" charset="-122"/>
                <a:ea typeface="楷体_GB2312" pitchFamily="1" charset="-122"/>
              </a:rPr>
              <a:t>矛盾论</a:t>
            </a:r>
            <a:r>
              <a:rPr lang="en-US" sz="2800">
                <a:latin typeface="楷体_GB2312" pitchFamily="1" charset="-122"/>
                <a:ea typeface="楷体_GB2312" pitchFamily="1" charset="-122"/>
              </a:rPr>
              <a:t>》</a:t>
            </a:r>
            <a:r>
              <a:rPr lang="zh-CN" altLang="en-US" sz="2800">
                <a:latin typeface="楷体_GB2312" pitchFamily="1" charset="-122"/>
                <a:ea typeface="楷体_GB2312" pitchFamily="1" charset="-122"/>
              </a:rPr>
              <a:t>，更加深刻地论述了马克思主义的认识论和辩证法，批评了主观主义特别是教条主义的错误，进一步为党的思想路线作了理论上的论证，论证了正确思想路线的哲学基础。</a:t>
            </a:r>
          </a:p>
        </p:txBody>
      </p:sp>
      <p:grpSp>
        <p:nvGrpSpPr>
          <p:cNvPr id="112643" name="Group 3"/>
          <p:cNvGrpSpPr>
            <a:grpSpLocks/>
          </p:cNvGrpSpPr>
          <p:nvPr/>
        </p:nvGrpSpPr>
        <p:grpSpPr bwMode="auto">
          <a:xfrm>
            <a:off x="5148263" y="3933825"/>
            <a:ext cx="1584325" cy="1943100"/>
            <a:chOff x="0" y="0"/>
            <a:chExt cx="1225" cy="1786"/>
          </a:xfrm>
        </p:grpSpPr>
        <p:sp>
          <p:nvSpPr>
            <p:cNvPr id="112644" name="Rectangle 4"/>
            <p:cNvSpPr>
              <a:spLocks noChangeArrowheads="1"/>
            </p:cNvSpPr>
            <p:nvPr/>
          </p:nvSpPr>
          <p:spPr bwMode="auto">
            <a:xfrm>
              <a:off x="0" y="0"/>
              <a:ext cx="1225" cy="1786"/>
            </a:xfrm>
            <a:prstGeom prst="rect">
              <a:avLst/>
            </a:prstGeom>
            <a:solidFill>
              <a:srgbClr val="FF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45" name="Text Box 5"/>
            <p:cNvSpPr txBox="1">
              <a:spLocks noChangeArrowheads="1"/>
            </p:cNvSpPr>
            <p:nvPr/>
          </p:nvSpPr>
          <p:spPr bwMode="auto">
            <a:xfrm>
              <a:off x="276" y="155"/>
              <a:ext cx="803" cy="753"/>
            </a:xfrm>
            <a:prstGeom prst="rect">
              <a:avLst/>
            </a:prstGeom>
            <a:solidFill>
              <a:srgbClr val="FF66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1434" tIns="45717" rIns="91434" bIns="45717">
              <a:spAutoFit/>
            </a:bodyPr>
            <a:lstStyle/>
            <a:p>
              <a:pPr algn="l" eaLnBrk="1" hangingPunct="1">
                <a:spcBef>
                  <a:spcPct val="50000"/>
                </a:spcBef>
              </a:pPr>
              <a:r>
                <a:rPr lang="zh-CN" altLang="en-US" sz="2800" b="0"/>
                <a:t>矛盾论</a:t>
              </a:r>
            </a:p>
          </p:txBody>
        </p:sp>
        <p:pic>
          <p:nvPicPr>
            <p:cNvPr id="112646" name="Picture 6" descr="xinsrc_fa5e7f3cf6ad485cbe5888295ac21530_xinsrc_d6d3b150d4b647948583a31d6c789ac4">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t="31050" r="71666"/>
            <a:stretch>
              <a:fillRect/>
            </a:stretch>
          </p:blipFill>
          <p:spPr bwMode="auto">
            <a:xfrm>
              <a:off x="162" y="815"/>
              <a:ext cx="274" cy="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647" name="Group 7"/>
          <p:cNvGrpSpPr>
            <a:grpSpLocks/>
          </p:cNvGrpSpPr>
          <p:nvPr/>
        </p:nvGrpSpPr>
        <p:grpSpPr bwMode="auto">
          <a:xfrm>
            <a:off x="1763713" y="3860800"/>
            <a:ext cx="1657350" cy="1944688"/>
            <a:chOff x="0" y="0"/>
            <a:chExt cx="1225" cy="1786"/>
          </a:xfrm>
        </p:grpSpPr>
        <p:sp>
          <p:nvSpPr>
            <p:cNvPr id="112648" name="Rectangle 8"/>
            <p:cNvSpPr>
              <a:spLocks noChangeArrowheads="1"/>
            </p:cNvSpPr>
            <p:nvPr/>
          </p:nvSpPr>
          <p:spPr bwMode="auto">
            <a:xfrm>
              <a:off x="0" y="0"/>
              <a:ext cx="1225" cy="1786"/>
            </a:xfrm>
            <a:prstGeom prst="rect">
              <a:avLst/>
            </a:prstGeom>
            <a:solidFill>
              <a:srgbClr val="FF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49" name="Text Box 9"/>
            <p:cNvSpPr txBox="1">
              <a:spLocks noChangeArrowheads="1"/>
            </p:cNvSpPr>
            <p:nvPr/>
          </p:nvSpPr>
          <p:spPr bwMode="auto">
            <a:xfrm>
              <a:off x="312" y="155"/>
              <a:ext cx="768" cy="798"/>
            </a:xfrm>
            <a:prstGeom prst="rect">
              <a:avLst/>
            </a:prstGeom>
            <a:solidFill>
              <a:srgbClr val="FF66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1434" tIns="45717" rIns="91434" bIns="45717">
              <a:spAutoFit/>
            </a:bodyPr>
            <a:lstStyle/>
            <a:p>
              <a:pPr algn="l" eaLnBrk="1" hangingPunct="1">
                <a:spcBef>
                  <a:spcPct val="50000"/>
                </a:spcBef>
              </a:pPr>
              <a:r>
                <a:rPr lang="zh-CN" altLang="en-US" sz="2800" b="0"/>
                <a:t>实践论</a:t>
              </a:r>
            </a:p>
          </p:txBody>
        </p:sp>
        <p:pic>
          <p:nvPicPr>
            <p:cNvPr id="112650" name="Picture 10" descr="xinsrc_fa5e7f3cf6ad485cbe5888295ac21530_xinsrc_d6d3b150d4b647948583a31d6c789ac4">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t="31050" r="71666"/>
            <a:stretch>
              <a:fillRect/>
            </a:stretch>
          </p:blipFill>
          <p:spPr bwMode="auto">
            <a:xfrm>
              <a:off x="162" y="815"/>
              <a:ext cx="274" cy="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pic>
        <p:nvPicPr>
          <p:cNvPr id="113666" name="Picture 2" descr="1265352-cb8!s49RFi">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1052513"/>
            <a:ext cx="2784475" cy="3962400"/>
          </a:xfrm>
          <a:prstGeom prst="rect">
            <a:avLst/>
          </a:prstGeom>
          <a:noFill/>
          <a:ln w="38100"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113667" name="Text Box 3"/>
          <p:cNvSpPr txBox="1">
            <a:spLocks noChangeArrowheads="1"/>
          </p:cNvSpPr>
          <p:nvPr/>
        </p:nvSpPr>
        <p:spPr bwMode="auto">
          <a:xfrm>
            <a:off x="395288" y="836613"/>
            <a:ext cx="5113337" cy="428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lnSpc>
                <a:spcPct val="140000"/>
              </a:lnSpc>
            </a:pPr>
            <a:r>
              <a:rPr lang="zh-CN" altLang="en-US" sz="2800">
                <a:latin typeface="宋体" pitchFamily="2" charset="-122"/>
                <a:ea typeface="宋体" pitchFamily="2" charset="-122"/>
              </a:rPr>
              <a:t>    </a:t>
            </a:r>
            <a:r>
              <a:rPr lang="en-US" sz="2800">
                <a:latin typeface="楷体_GB2312" pitchFamily="1" charset="-122"/>
                <a:ea typeface="楷体_GB2312" pitchFamily="1" charset="-122"/>
              </a:rPr>
              <a:t>1938</a:t>
            </a:r>
            <a:r>
              <a:rPr lang="zh-CN" altLang="en-US" sz="2800">
                <a:latin typeface="楷体_GB2312" pitchFamily="1" charset="-122"/>
                <a:ea typeface="楷体_GB2312" pitchFamily="1" charset="-122"/>
              </a:rPr>
              <a:t>年</a:t>
            </a:r>
            <a:r>
              <a:rPr lang="en-US" sz="2800">
                <a:latin typeface="楷体_GB2312" pitchFamily="1" charset="-122"/>
                <a:ea typeface="楷体_GB2312" pitchFamily="1" charset="-122"/>
              </a:rPr>
              <a:t>10</a:t>
            </a:r>
            <a:r>
              <a:rPr lang="zh-CN" altLang="en-US" sz="2800">
                <a:latin typeface="楷体_GB2312" pitchFamily="1" charset="-122"/>
                <a:ea typeface="楷体_GB2312" pitchFamily="1" charset="-122"/>
              </a:rPr>
              <a:t>月，毛泽东在党的六届六中全会上所作的</a:t>
            </a:r>
            <a:r>
              <a:rPr lang="en-US" sz="2800">
                <a:latin typeface="楷体_GB2312" pitchFamily="1" charset="-122"/>
                <a:ea typeface="楷体_GB2312" pitchFamily="1" charset="-122"/>
              </a:rPr>
              <a:t>《</a:t>
            </a:r>
            <a:r>
              <a:rPr lang="zh-CN" altLang="en-US" sz="2800">
                <a:latin typeface="楷体_GB2312" pitchFamily="1" charset="-122"/>
                <a:ea typeface="楷体_GB2312" pitchFamily="1" charset="-122"/>
              </a:rPr>
              <a:t>论新阶段</a:t>
            </a:r>
            <a:r>
              <a:rPr lang="en-US" sz="2800">
                <a:latin typeface="楷体_GB2312" pitchFamily="1" charset="-122"/>
                <a:ea typeface="楷体_GB2312" pitchFamily="1" charset="-122"/>
              </a:rPr>
              <a:t>》</a:t>
            </a:r>
            <a:r>
              <a:rPr lang="zh-CN" altLang="en-US" sz="2800">
                <a:latin typeface="楷体_GB2312" pitchFamily="1" charset="-122"/>
                <a:ea typeface="楷体_GB2312" pitchFamily="1" charset="-122"/>
              </a:rPr>
              <a:t>的报告中使用了</a:t>
            </a:r>
            <a:r>
              <a:rPr lang="zh-CN" altLang="en-US" sz="2800">
                <a:latin typeface="宋体"/>
                <a:ea typeface="楷体_GB2312" pitchFamily="1" charset="-122"/>
              </a:rPr>
              <a:t>“</a:t>
            </a:r>
            <a:r>
              <a:rPr lang="zh-CN" altLang="en-US" sz="2800">
                <a:latin typeface="楷体_GB2312" pitchFamily="1" charset="-122"/>
                <a:ea typeface="楷体_GB2312" pitchFamily="1" charset="-122"/>
              </a:rPr>
              <a:t>实事求是</a:t>
            </a:r>
            <a:r>
              <a:rPr lang="zh-CN" altLang="en-US" sz="2800">
                <a:latin typeface="宋体"/>
                <a:ea typeface="楷体_GB2312" pitchFamily="1" charset="-122"/>
              </a:rPr>
              <a:t>”</a:t>
            </a:r>
            <a:r>
              <a:rPr lang="zh-CN" altLang="en-US" sz="2800">
                <a:latin typeface="楷体_GB2312" pitchFamily="1" charset="-122"/>
                <a:ea typeface="楷体_GB2312" pitchFamily="1" charset="-122"/>
              </a:rPr>
              <a:t>这个概念。他说：</a:t>
            </a:r>
            <a:r>
              <a:rPr lang="zh-CN" altLang="en-US" sz="2800">
                <a:latin typeface="宋体"/>
                <a:ea typeface="楷体_GB2312" pitchFamily="1" charset="-122"/>
              </a:rPr>
              <a:t>“</a:t>
            </a:r>
            <a:r>
              <a:rPr lang="zh-CN" altLang="en-US" sz="2800">
                <a:latin typeface="楷体_GB2312" pitchFamily="1" charset="-122"/>
                <a:ea typeface="楷体_GB2312" pitchFamily="1" charset="-122"/>
              </a:rPr>
              <a:t>共产党员应是实事求是的模范</a:t>
            </a:r>
            <a:r>
              <a:rPr lang="zh-CN" altLang="en-US" sz="2800">
                <a:latin typeface="宋体"/>
                <a:ea typeface="楷体_GB2312" pitchFamily="1" charset="-122"/>
              </a:rPr>
              <a:t>”</a:t>
            </a:r>
            <a:r>
              <a:rPr lang="zh-CN" altLang="en-US" sz="2800">
                <a:latin typeface="楷体_GB2312" pitchFamily="1" charset="-122"/>
                <a:ea typeface="楷体_GB2312" pitchFamily="1" charset="-122"/>
              </a:rPr>
              <a:t>，</a:t>
            </a:r>
            <a:r>
              <a:rPr lang="zh-CN" altLang="en-US" sz="2800">
                <a:latin typeface="宋体"/>
                <a:ea typeface="楷体_GB2312" pitchFamily="1" charset="-122"/>
              </a:rPr>
              <a:t>“</a:t>
            </a:r>
            <a:r>
              <a:rPr lang="zh-CN" altLang="en-US" sz="2800">
                <a:latin typeface="楷体_GB2312" pitchFamily="1" charset="-122"/>
                <a:ea typeface="楷体_GB2312" pitchFamily="1" charset="-122"/>
              </a:rPr>
              <a:t>因为只有实事求是才能完成确定的任务</a:t>
            </a:r>
            <a:r>
              <a:rPr lang="zh-CN" altLang="en-US" sz="2800">
                <a:latin typeface="宋体"/>
                <a:ea typeface="楷体_GB2312" pitchFamily="1" charset="-122"/>
              </a:rPr>
              <a:t>”</a:t>
            </a:r>
            <a:r>
              <a:rPr lang="zh-CN" altLang="en-US" sz="2800">
                <a:latin typeface="楷体_GB2312" pitchFamily="1" charset="-122"/>
                <a:ea typeface="楷体_GB2312" pitchFamily="1" charset="-122"/>
              </a:rPr>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grpSp>
        <p:nvGrpSpPr>
          <p:cNvPr id="114690" name="Group 2"/>
          <p:cNvGrpSpPr>
            <a:grpSpLocks/>
          </p:cNvGrpSpPr>
          <p:nvPr/>
        </p:nvGrpSpPr>
        <p:grpSpPr bwMode="auto">
          <a:xfrm>
            <a:off x="4859338" y="3213100"/>
            <a:ext cx="2376487" cy="2520950"/>
            <a:chOff x="0" y="0"/>
            <a:chExt cx="1225" cy="1905"/>
          </a:xfrm>
        </p:grpSpPr>
        <p:sp>
          <p:nvSpPr>
            <p:cNvPr id="114691" name="Rectangle 3"/>
            <p:cNvSpPr>
              <a:spLocks noChangeArrowheads="1"/>
            </p:cNvSpPr>
            <p:nvPr/>
          </p:nvSpPr>
          <p:spPr bwMode="auto">
            <a:xfrm>
              <a:off x="0" y="0"/>
              <a:ext cx="1225" cy="1905"/>
            </a:xfrm>
            <a:prstGeom prst="rect">
              <a:avLst/>
            </a:prstGeom>
            <a:solidFill>
              <a:srgbClr val="FF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2" name="Text Box 4"/>
            <p:cNvSpPr txBox="1">
              <a:spLocks noChangeArrowheads="1"/>
            </p:cNvSpPr>
            <p:nvPr/>
          </p:nvSpPr>
          <p:spPr bwMode="auto">
            <a:xfrm>
              <a:off x="864" y="93"/>
              <a:ext cx="252" cy="1449"/>
            </a:xfrm>
            <a:prstGeom prst="rect">
              <a:avLst/>
            </a:prstGeom>
            <a:solidFill>
              <a:srgbClr val="FF66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1434" tIns="45717" rIns="91434" bIns="45717">
              <a:spAutoFit/>
            </a:bodyPr>
            <a:lstStyle/>
            <a:p>
              <a:pPr eaLnBrk="1" hangingPunct="1">
                <a:spcBef>
                  <a:spcPct val="50000"/>
                </a:spcBef>
              </a:pPr>
              <a:r>
                <a:rPr lang="zh-CN" altLang="en-US" sz="2000" b="0"/>
                <a:t>改造我们的学习</a:t>
              </a:r>
            </a:p>
          </p:txBody>
        </p:sp>
        <p:pic>
          <p:nvPicPr>
            <p:cNvPr id="114693" name="Picture 5" descr="xinsrc_fa5e7f3cf6ad485cbe5888295ac21530_xinsrc_d6d3b150d4b647948583a31d6c789ac4">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t="31050" r="71666"/>
            <a:stretch>
              <a:fillRect/>
            </a:stretch>
          </p:blipFill>
          <p:spPr bwMode="auto">
            <a:xfrm>
              <a:off x="162" y="815"/>
              <a:ext cx="274" cy="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4694" name="Rectangle 6"/>
          <p:cNvSpPr>
            <a:spLocks noGrp="1" noChangeArrowheads="1"/>
          </p:cNvSpPr>
          <p:nvPr>
            <p:ph type="title"/>
          </p:nvPr>
        </p:nvSpPr>
        <p:spPr/>
        <p:txBody>
          <a:bodyPr/>
          <a:lstStyle/>
          <a:p>
            <a:pPr>
              <a:lnSpc>
                <a:spcPct val="120000"/>
              </a:lnSpc>
            </a:pPr>
            <a:r>
              <a:rPr lang="en-US" altLang="zh-CN" sz="2800">
                <a:latin typeface="楷体_GB2312" pitchFamily="1" charset="-122"/>
                <a:ea typeface="楷体_GB2312" pitchFamily="1" charset="-122"/>
              </a:rPr>
              <a:t/>
            </a:r>
            <a:br>
              <a:rPr lang="en-US" altLang="zh-CN" sz="2800">
                <a:latin typeface="楷体_GB2312" pitchFamily="1" charset="-122"/>
                <a:ea typeface="楷体_GB2312" pitchFamily="1" charset="-122"/>
              </a:rPr>
            </a:br>
            <a:r>
              <a:rPr lang="en-US" altLang="zh-CN" sz="2800">
                <a:latin typeface="楷体_GB2312" pitchFamily="1" charset="-122"/>
                <a:ea typeface="楷体_GB2312" pitchFamily="1" charset="-122"/>
              </a:rPr>
              <a:t/>
            </a:r>
            <a:br>
              <a:rPr lang="en-US" altLang="zh-CN" sz="2800">
                <a:latin typeface="楷体_GB2312" pitchFamily="1" charset="-122"/>
                <a:ea typeface="楷体_GB2312" pitchFamily="1" charset="-122"/>
              </a:rPr>
            </a:br>
            <a:r>
              <a:rPr lang="en-US" altLang="zh-CN" sz="2800">
                <a:latin typeface="楷体_GB2312" pitchFamily="1" charset="-122"/>
                <a:ea typeface="楷体_GB2312" pitchFamily="1" charset="-122"/>
              </a:rPr>
              <a:t/>
            </a:r>
            <a:br>
              <a:rPr lang="en-US" altLang="zh-CN" sz="2800">
                <a:latin typeface="楷体_GB2312" pitchFamily="1" charset="-122"/>
                <a:ea typeface="楷体_GB2312" pitchFamily="1" charset="-122"/>
              </a:rPr>
            </a:br>
            <a:endParaRPr lang="en-US" altLang="zh-CN" sz="2800">
              <a:latin typeface="楷体_GB2312" pitchFamily="1" charset="-122"/>
              <a:ea typeface="楷体_GB2312" pitchFamily="1" charset="-122"/>
            </a:endParaRPr>
          </a:p>
        </p:txBody>
      </p:sp>
      <p:sp>
        <p:nvSpPr>
          <p:cNvPr id="114695" name="Rectangle 7"/>
          <p:cNvSpPr>
            <a:spLocks noGrp="1" noChangeArrowheads="1"/>
          </p:cNvSpPr>
          <p:nvPr>
            <p:ph type="body" idx="1"/>
          </p:nvPr>
        </p:nvSpPr>
        <p:spPr>
          <a:xfrm>
            <a:off x="593725" y="692150"/>
            <a:ext cx="7956550" cy="4525963"/>
          </a:xfrm>
        </p:spPr>
        <p:txBody>
          <a:bodyPr/>
          <a:lstStyle/>
          <a:p>
            <a:pPr>
              <a:lnSpc>
                <a:spcPct val="120000"/>
              </a:lnSpc>
              <a:spcBef>
                <a:spcPct val="0"/>
              </a:spcBef>
              <a:buFontTx/>
              <a:buNone/>
            </a:pPr>
            <a:r>
              <a:rPr lang="zh-CN" altLang="en-US" sz="2800" b="1">
                <a:latin typeface="楷体_GB2312" pitchFamily="1" charset="-122"/>
                <a:ea typeface="楷体_GB2312" pitchFamily="1" charset="-122"/>
              </a:rPr>
              <a:t>      </a:t>
            </a:r>
            <a:r>
              <a:rPr lang="en-US" sz="2600" b="1">
                <a:latin typeface="楷体_GB2312" pitchFamily="1" charset="-122"/>
                <a:ea typeface="楷体_GB2312" pitchFamily="1" charset="-122"/>
              </a:rPr>
              <a:t>1941</a:t>
            </a:r>
            <a:r>
              <a:rPr lang="zh-CN" altLang="en-US" sz="2600" b="1">
                <a:latin typeface="楷体_GB2312" pitchFamily="1" charset="-122"/>
                <a:ea typeface="楷体_GB2312" pitchFamily="1" charset="-122"/>
              </a:rPr>
              <a:t>年，为了彻底批判照搬书本和别国经验的主观主义思想，中国共产党中央发动了延安整风运动。毛泽东在</a:t>
            </a:r>
            <a:r>
              <a:rPr lang="en-US" sz="2600" b="1">
                <a:latin typeface="楷体_GB2312" pitchFamily="1" charset="-122"/>
                <a:ea typeface="楷体_GB2312" pitchFamily="1" charset="-122"/>
              </a:rPr>
              <a:t>《</a:t>
            </a:r>
            <a:r>
              <a:rPr lang="zh-CN" altLang="en-US" sz="2600" b="1">
                <a:latin typeface="楷体_GB2312" pitchFamily="1" charset="-122"/>
                <a:ea typeface="楷体_GB2312" pitchFamily="1" charset="-122"/>
              </a:rPr>
              <a:t>改造我们的学习</a:t>
            </a:r>
            <a:r>
              <a:rPr lang="en-US" sz="2600" b="1">
                <a:latin typeface="楷体_GB2312" pitchFamily="1" charset="-122"/>
                <a:ea typeface="楷体_GB2312" pitchFamily="1" charset="-122"/>
              </a:rPr>
              <a:t>》</a:t>
            </a:r>
            <a:r>
              <a:rPr lang="zh-CN" altLang="en-US" sz="2600" b="1">
                <a:latin typeface="楷体_GB2312" pitchFamily="1" charset="-122"/>
                <a:ea typeface="楷体_GB2312" pitchFamily="1" charset="-122"/>
              </a:rPr>
              <a:t>的讲话中，他在批判主观主义的同时概括了实事求是的思想路线。 </a:t>
            </a:r>
            <a:br>
              <a:rPr lang="zh-CN" altLang="en-US" sz="2600" b="1">
                <a:latin typeface="楷体_GB2312" pitchFamily="1" charset="-122"/>
                <a:ea typeface="楷体_GB2312" pitchFamily="1" charset="-122"/>
              </a:rPr>
            </a:br>
            <a:endParaRPr lang="zh-CN" altLang="en-US" sz="2600" b="1">
              <a:latin typeface="楷体_GB2312" pitchFamily="1" charset="-122"/>
              <a:ea typeface="楷体_GB2312" pitchFamily="1" charset="-122"/>
            </a:endParaRPr>
          </a:p>
        </p:txBody>
      </p:sp>
      <p:sp>
        <p:nvSpPr>
          <p:cNvPr id="114696" name="Text Box 8"/>
          <p:cNvSpPr txBox="1">
            <a:spLocks noChangeArrowheads="1"/>
          </p:cNvSpPr>
          <p:nvPr/>
        </p:nvSpPr>
        <p:spPr bwMode="auto">
          <a:xfrm>
            <a:off x="914400" y="573405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r>
              <a:rPr lang="zh-CN" altLang="en-US" sz="1800">
                <a:latin typeface="楷体_GB2312" pitchFamily="1" charset="-122"/>
                <a:ea typeface="楷体_GB2312" pitchFamily="1" charset="-122"/>
              </a:rPr>
              <a:t>毛泽东</a:t>
            </a:r>
            <a:r>
              <a:rPr lang="en-US" sz="1800">
                <a:latin typeface="楷体_GB2312" pitchFamily="1" charset="-122"/>
                <a:ea typeface="楷体_GB2312" pitchFamily="1" charset="-122"/>
              </a:rPr>
              <a:t>1942</a:t>
            </a:r>
            <a:r>
              <a:rPr lang="zh-CN" altLang="en-US" sz="1800">
                <a:latin typeface="楷体_GB2312" pitchFamily="1" charset="-122"/>
                <a:ea typeface="楷体_GB2312" pitchFamily="1" charset="-122"/>
              </a:rPr>
              <a:t>年给延安干部作报告</a:t>
            </a:r>
          </a:p>
        </p:txBody>
      </p:sp>
      <p:pic>
        <p:nvPicPr>
          <p:cNvPr id="114697" name="Picture 9" descr="49d0afb2450dda28fdbf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213100"/>
            <a:ext cx="2449513" cy="2414588"/>
          </a:xfrm>
          <a:prstGeom prst="rect">
            <a:avLst/>
          </a:prstGeom>
          <a:noFill/>
          <a:ln w="28575"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页脚占位符 2"/>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pic>
        <p:nvPicPr>
          <p:cNvPr id="115714" name="Picture 2" descr="book"/>
          <p:cNvPicPr>
            <a:picLocks noChangeAspect="1" noChangeArrowheads="1"/>
          </p:cNvPicPr>
          <p:nvPr/>
        </p:nvPicPr>
        <p:blipFill>
          <a:blip r:embed="rId2">
            <a:clrChange>
              <a:clrFrom>
                <a:srgbClr val="F69107"/>
              </a:clrFrom>
              <a:clrTo>
                <a:srgbClr val="F69107">
                  <a:alpha val="0"/>
                </a:srgbClr>
              </a:clrTo>
            </a:clrChange>
            <a:extLst>
              <a:ext uri="{28A0092B-C50C-407E-A947-70E740481C1C}">
                <a14:useLocalDpi xmlns:a14="http://schemas.microsoft.com/office/drawing/2010/main" val="0"/>
              </a:ext>
            </a:extLst>
          </a:blip>
          <a:srcRect/>
          <a:stretch>
            <a:fillRect/>
          </a:stretch>
        </p:blipFill>
        <p:spPr bwMode="auto">
          <a:xfrm>
            <a:off x="2730500" y="1066800"/>
            <a:ext cx="35941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5715" name="Group 3"/>
          <p:cNvGrpSpPr>
            <a:grpSpLocks/>
          </p:cNvGrpSpPr>
          <p:nvPr/>
        </p:nvGrpSpPr>
        <p:grpSpPr bwMode="auto">
          <a:xfrm>
            <a:off x="304800" y="1828800"/>
            <a:ext cx="8610600" cy="3886200"/>
            <a:chOff x="0" y="0"/>
            <a:chExt cx="5424" cy="2448"/>
          </a:xfrm>
        </p:grpSpPr>
        <p:pic>
          <p:nvPicPr>
            <p:cNvPr id="115716" name="Picture 4" descr="book"/>
            <p:cNvPicPr>
              <a:picLocks noChangeAspect="1" noChangeArrowheads="1"/>
            </p:cNvPicPr>
            <p:nvPr/>
          </p:nvPicPr>
          <p:blipFill>
            <a:blip r:embed="rId2">
              <a:clrChange>
                <a:clrFrom>
                  <a:srgbClr val="F69107"/>
                </a:clrFrom>
                <a:clrTo>
                  <a:srgbClr val="F69107">
                    <a:alpha val="0"/>
                  </a:srgbClr>
                </a:clrTo>
              </a:clrChange>
              <a:lum bright="6000" contrast="6000"/>
              <a:extLst>
                <a:ext uri="{28A0092B-C50C-407E-A947-70E740481C1C}">
                  <a14:useLocalDpi xmlns:a14="http://schemas.microsoft.com/office/drawing/2010/main" val="0"/>
                </a:ext>
              </a:extLst>
            </a:blip>
            <a:srcRect l="25876" t="51724" r="10512" b="33621"/>
            <a:stretch>
              <a:fillRect/>
            </a:stretch>
          </p:blipFill>
          <p:spPr bwMode="auto">
            <a:xfrm>
              <a:off x="0" y="0"/>
              <a:ext cx="5376" cy="1577"/>
            </a:xfrm>
            <a:prstGeom prst="rect">
              <a:avLst/>
            </a:prstGeom>
            <a:noFill/>
            <a:ln w="28575" cmpd="sng">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grpSp>
          <p:nvGrpSpPr>
            <p:cNvPr id="115717" name="Group 5"/>
            <p:cNvGrpSpPr>
              <a:grpSpLocks/>
            </p:cNvGrpSpPr>
            <p:nvPr/>
          </p:nvGrpSpPr>
          <p:grpSpPr bwMode="auto">
            <a:xfrm>
              <a:off x="2688" y="1776"/>
              <a:ext cx="2736" cy="672"/>
              <a:chOff x="0" y="0"/>
              <a:chExt cx="2736" cy="672"/>
            </a:xfrm>
          </p:grpSpPr>
          <p:sp>
            <p:nvSpPr>
              <p:cNvPr id="115718" name="Freeform 6" descr="粉色砂纸"/>
              <p:cNvSpPr>
                <a:spLocks/>
              </p:cNvSpPr>
              <p:nvPr/>
            </p:nvSpPr>
            <p:spPr bwMode="auto">
              <a:xfrm>
                <a:off x="0" y="0"/>
                <a:ext cx="2736" cy="672"/>
              </a:xfrm>
              <a:custGeom>
                <a:avLst/>
                <a:gdLst>
                  <a:gd name="T0" fmla="*/ 192 w 2688"/>
                  <a:gd name="T1" fmla="*/ 480 h 576"/>
                  <a:gd name="T2" fmla="*/ 96 w 2688"/>
                  <a:gd name="T3" fmla="*/ 384 h 576"/>
                  <a:gd name="T4" fmla="*/ 96 w 2688"/>
                  <a:gd name="T5" fmla="*/ 288 h 576"/>
                  <a:gd name="T6" fmla="*/ 0 w 2688"/>
                  <a:gd name="T7" fmla="*/ 192 h 576"/>
                  <a:gd name="T8" fmla="*/ 48 w 2688"/>
                  <a:gd name="T9" fmla="*/ 96 h 576"/>
                  <a:gd name="T10" fmla="*/ 144 w 2688"/>
                  <a:gd name="T11" fmla="*/ 0 h 576"/>
                  <a:gd name="T12" fmla="*/ 336 w 2688"/>
                  <a:gd name="T13" fmla="*/ 48 h 576"/>
                  <a:gd name="T14" fmla="*/ 432 w 2688"/>
                  <a:gd name="T15" fmla="*/ 96 h 576"/>
                  <a:gd name="T16" fmla="*/ 720 w 2688"/>
                  <a:gd name="T17" fmla="*/ 48 h 576"/>
                  <a:gd name="T18" fmla="*/ 1104 w 2688"/>
                  <a:gd name="T19" fmla="*/ 96 h 576"/>
                  <a:gd name="T20" fmla="*/ 1776 w 2688"/>
                  <a:gd name="T21" fmla="*/ 48 h 576"/>
                  <a:gd name="T22" fmla="*/ 2400 w 2688"/>
                  <a:gd name="T23" fmla="*/ 48 h 576"/>
                  <a:gd name="T24" fmla="*/ 2640 w 2688"/>
                  <a:gd name="T25" fmla="*/ 96 h 576"/>
                  <a:gd name="T26" fmla="*/ 2640 w 2688"/>
                  <a:gd name="T27" fmla="*/ 336 h 576"/>
                  <a:gd name="T28" fmla="*/ 2688 w 2688"/>
                  <a:gd name="T29" fmla="*/ 432 h 576"/>
                  <a:gd name="T30" fmla="*/ 2544 w 2688"/>
                  <a:gd name="T31" fmla="*/ 480 h 576"/>
                  <a:gd name="T32" fmla="*/ 2160 w 2688"/>
                  <a:gd name="T33" fmla="*/ 480 h 576"/>
                  <a:gd name="T34" fmla="*/ 1584 w 2688"/>
                  <a:gd name="T35" fmla="*/ 528 h 576"/>
                  <a:gd name="T36" fmla="*/ 1056 w 2688"/>
                  <a:gd name="T37" fmla="*/ 528 h 576"/>
                  <a:gd name="T38" fmla="*/ 528 w 2688"/>
                  <a:gd name="T39" fmla="*/ 528 h 576"/>
                  <a:gd name="T40" fmla="*/ 192 w 2688"/>
                  <a:gd name="T41" fmla="*/ 576 h 576"/>
                  <a:gd name="T42" fmla="*/ 192 w 2688"/>
                  <a:gd name="T43" fmla="*/ 48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8" h="576">
                    <a:moveTo>
                      <a:pt x="192" y="480"/>
                    </a:moveTo>
                    <a:lnTo>
                      <a:pt x="96" y="384"/>
                    </a:lnTo>
                    <a:lnTo>
                      <a:pt x="96" y="288"/>
                    </a:lnTo>
                    <a:lnTo>
                      <a:pt x="0" y="192"/>
                    </a:lnTo>
                    <a:lnTo>
                      <a:pt x="48" y="96"/>
                    </a:lnTo>
                    <a:lnTo>
                      <a:pt x="144" y="0"/>
                    </a:lnTo>
                    <a:lnTo>
                      <a:pt x="336" y="48"/>
                    </a:lnTo>
                    <a:lnTo>
                      <a:pt x="432" y="96"/>
                    </a:lnTo>
                    <a:lnTo>
                      <a:pt x="720" y="48"/>
                    </a:lnTo>
                    <a:lnTo>
                      <a:pt x="1104" y="96"/>
                    </a:lnTo>
                    <a:lnTo>
                      <a:pt x="1776" y="48"/>
                    </a:lnTo>
                    <a:lnTo>
                      <a:pt x="2400" y="48"/>
                    </a:lnTo>
                    <a:lnTo>
                      <a:pt x="2640" y="96"/>
                    </a:lnTo>
                    <a:lnTo>
                      <a:pt x="2640" y="336"/>
                    </a:lnTo>
                    <a:lnTo>
                      <a:pt x="2688" y="432"/>
                    </a:lnTo>
                    <a:lnTo>
                      <a:pt x="2544" y="480"/>
                    </a:lnTo>
                    <a:lnTo>
                      <a:pt x="2160" y="480"/>
                    </a:lnTo>
                    <a:lnTo>
                      <a:pt x="1584" y="528"/>
                    </a:lnTo>
                    <a:lnTo>
                      <a:pt x="1056" y="528"/>
                    </a:lnTo>
                    <a:lnTo>
                      <a:pt x="528" y="528"/>
                    </a:lnTo>
                    <a:lnTo>
                      <a:pt x="192" y="576"/>
                    </a:lnTo>
                    <a:lnTo>
                      <a:pt x="192" y="480"/>
                    </a:lnTo>
                    <a:close/>
                  </a:path>
                </a:pathLst>
              </a:custGeom>
              <a:blipFill dpi="0" rotWithShape="0">
                <a:blip r:embed="rId3"/>
                <a:srcRect/>
                <a:tile tx="0" ty="0" sx="100000" sy="100000" flip="none" algn="tl"/>
              </a:blipFill>
              <a:ln>
                <a:noFill/>
              </a:ln>
              <a:effectLst/>
              <a:scene3d>
                <a:camera prst="legacyPerspectiveBottom"/>
                <a:lightRig rig="legacyFlat3" dir="t"/>
              </a:scene3d>
              <a:sp3d extrusionH="887400" prstMaterial="legacyMatte">
                <a:bevelT w="13500" h="13500" prst="angle"/>
                <a:bevelB w="13500" h="13500" prst="angle"/>
                <a:extrusionClr>
                  <a:schemeClr val="bg2"/>
                </a:extrusion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txBody>
              <a:bodyPr>
                <a:spAutoFit/>
                <a:flatTx/>
              </a:bodyPr>
              <a:lstStyle/>
              <a:p>
                <a:endParaRPr lang="zh-CN" altLang="en-US"/>
              </a:p>
            </p:txBody>
          </p:sp>
          <p:sp>
            <p:nvSpPr>
              <p:cNvPr id="115719" name="Text Box 7"/>
              <p:cNvSpPr txBox="1">
                <a:spLocks noChangeArrowheads="1"/>
              </p:cNvSpPr>
              <p:nvPr/>
            </p:nvSpPr>
            <p:spPr bwMode="auto">
              <a:xfrm>
                <a:off x="0" y="96"/>
                <a:ext cx="2640" cy="404"/>
              </a:xfrm>
              <a:prstGeom prst="rect">
                <a:avLst/>
              </a:prstGeom>
              <a:noFill/>
              <a:ln>
                <a:noFill/>
              </a:ln>
              <a:effectLst>
                <a:outerShdw dist="35921" dir="2700000" algn="ctr" rotWithShape="0">
                  <a:schemeClr val="tx2"/>
                </a:outerShdw>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eaLnBrk="1" hangingPunct="1">
                  <a:spcBef>
                    <a:spcPct val="50000"/>
                  </a:spcBef>
                </a:pPr>
                <a:r>
                  <a:rPr lang="en-US" sz="3600">
                    <a:solidFill>
                      <a:srgbClr val="FFFF00"/>
                    </a:solidFill>
                    <a:latin typeface="Times New Roman" pitchFamily="18" charset="0"/>
                  </a:rPr>
                  <a:t>《</a:t>
                </a:r>
                <a:r>
                  <a:rPr lang="zh-CN" altLang="en-US" sz="3600">
                    <a:solidFill>
                      <a:srgbClr val="FFFF00"/>
                    </a:solidFill>
                    <a:latin typeface="Times New Roman" pitchFamily="18" charset="0"/>
                  </a:rPr>
                  <a:t>改造我们的学习</a:t>
                </a:r>
                <a:r>
                  <a:rPr lang="en-US" sz="3600">
                    <a:solidFill>
                      <a:srgbClr val="FFFF00"/>
                    </a:solidFill>
                    <a:latin typeface="Times New Roman" pitchFamily="18" charset="0"/>
                  </a:rPr>
                  <a:t>》</a:t>
                </a:r>
              </a:p>
            </p:txBody>
          </p:sp>
        </p:grpSp>
      </p:grpSp>
      <p:sp>
        <p:nvSpPr>
          <p:cNvPr id="115720" name="Line 8"/>
          <p:cNvSpPr>
            <a:spLocks noChangeShapeType="1"/>
          </p:cNvSpPr>
          <p:nvPr/>
        </p:nvSpPr>
        <p:spPr bwMode="auto">
          <a:xfrm>
            <a:off x="685800" y="2362200"/>
            <a:ext cx="7848600" cy="0"/>
          </a:xfrm>
          <a:prstGeom prst="line">
            <a:avLst/>
          </a:prstGeom>
          <a:noFill/>
          <a:ln w="38100"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721" name="Line 9"/>
          <p:cNvSpPr>
            <a:spLocks noChangeShapeType="1"/>
          </p:cNvSpPr>
          <p:nvPr/>
        </p:nvSpPr>
        <p:spPr bwMode="auto">
          <a:xfrm>
            <a:off x="609600" y="2895600"/>
            <a:ext cx="7848600" cy="0"/>
          </a:xfrm>
          <a:prstGeom prst="line">
            <a:avLst/>
          </a:prstGeom>
          <a:noFill/>
          <a:ln w="38100"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722" name="Line 10"/>
          <p:cNvSpPr>
            <a:spLocks noChangeShapeType="1"/>
          </p:cNvSpPr>
          <p:nvPr/>
        </p:nvSpPr>
        <p:spPr bwMode="auto">
          <a:xfrm>
            <a:off x="609600" y="3352800"/>
            <a:ext cx="7848600" cy="0"/>
          </a:xfrm>
          <a:prstGeom prst="line">
            <a:avLst/>
          </a:prstGeom>
          <a:noFill/>
          <a:ln w="38100"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723" name="Line 11"/>
          <p:cNvSpPr>
            <a:spLocks noChangeShapeType="1"/>
          </p:cNvSpPr>
          <p:nvPr/>
        </p:nvSpPr>
        <p:spPr bwMode="auto">
          <a:xfrm>
            <a:off x="609600" y="3810000"/>
            <a:ext cx="7848600" cy="0"/>
          </a:xfrm>
          <a:prstGeom prst="line">
            <a:avLst/>
          </a:prstGeom>
          <a:noFill/>
          <a:ln w="38100"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724" name="Line 12"/>
          <p:cNvSpPr>
            <a:spLocks noChangeShapeType="1"/>
          </p:cNvSpPr>
          <p:nvPr/>
        </p:nvSpPr>
        <p:spPr bwMode="auto">
          <a:xfrm>
            <a:off x="609600" y="4267200"/>
            <a:ext cx="1828800" cy="0"/>
          </a:xfrm>
          <a:prstGeom prst="line">
            <a:avLst/>
          </a:prstGeom>
          <a:noFill/>
          <a:ln w="38100"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725" name="Text Box 13"/>
          <p:cNvSpPr txBox="1">
            <a:spLocks noChangeArrowheads="1"/>
          </p:cNvSpPr>
          <p:nvPr/>
        </p:nvSpPr>
        <p:spPr bwMode="auto">
          <a:xfrm>
            <a:off x="8655050" y="63896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4" tIns="45717" rIns="91434" bIns="45717">
            <a:spAutoFit/>
          </a:bodyPr>
          <a:lstStyle/>
          <a:p>
            <a:pPr algn="l" eaLnBrk="1" hangingPunct="1"/>
            <a:fld id="{44501C95-89FA-4967-9AF7-00AF7810E7FD}" type="slidenum">
              <a:rPr lang="zh-CN" altLang="en-US">
                <a:solidFill>
                  <a:schemeClr val="bg1"/>
                </a:solidFill>
                <a:latin typeface="Times New Roman" pitchFamily="18" charset="0"/>
                <a:ea typeface="宋体" pitchFamily="2" charset="-122"/>
              </a:rPr>
              <a:pPr algn="l" eaLnBrk="1" hangingPunct="1"/>
              <a:t>14</a:t>
            </a:fld>
            <a:endParaRPr lang="en-US">
              <a:solidFill>
                <a:schemeClr val="bg1"/>
              </a:solidFill>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checkerboard(across)">
                                      <p:cBhvr>
                                        <p:cTn id="7" dur="500"/>
                                        <p:tgtEl>
                                          <p:spTgt spid="115714"/>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115715"/>
                                        </p:tgtEl>
                                        <p:attrNameLst>
                                          <p:attrName>style.visibility</p:attrName>
                                        </p:attrNameLst>
                                      </p:cBhvr>
                                      <p:to>
                                        <p:strVal val="visible"/>
                                      </p:to>
                                    </p:set>
                                    <p:anim calcmode="lin" valueType="num">
                                      <p:cBhvr>
                                        <p:cTn id="11" dur="500" fill="hold"/>
                                        <p:tgtEl>
                                          <p:spTgt spid="115715"/>
                                        </p:tgtEl>
                                        <p:attrNameLst>
                                          <p:attrName>ppt_w</p:attrName>
                                        </p:attrNameLst>
                                      </p:cBhvr>
                                      <p:tavLst>
                                        <p:tav tm="0">
                                          <p:val>
                                            <p:fltVal val="0"/>
                                          </p:val>
                                        </p:tav>
                                        <p:tav tm="100000">
                                          <p:val>
                                            <p:strVal val="#ppt_w"/>
                                          </p:val>
                                        </p:tav>
                                      </p:tavLst>
                                    </p:anim>
                                    <p:anim calcmode="lin" valueType="num">
                                      <p:cBhvr>
                                        <p:cTn id="12" dur="500" fill="hold"/>
                                        <p:tgtEl>
                                          <p:spTgt spid="115715"/>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000"/>
                            </p:stCondLst>
                            <p:childTnLst>
                              <p:par>
                                <p:cTn id="14" presetID="22" presetClass="entr" presetSubtype="8" fill="hold" grpId="0" nodeType="afterEffect">
                                  <p:stCondLst>
                                    <p:cond delay="200"/>
                                  </p:stCondLst>
                                  <p:childTnLst>
                                    <p:set>
                                      <p:cBhvr>
                                        <p:cTn id="15" dur="1" fill="hold">
                                          <p:stCondLst>
                                            <p:cond delay="0"/>
                                          </p:stCondLst>
                                        </p:cTn>
                                        <p:tgtEl>
                                          <p:spTgt spid="115720"/>
                                        </p:tgtEl>
                                        <p:attrNameLst>
                                          <p:attrName>style.visibility</p:attrName>
                                        </p:attrNameLst>
                                      </p:cBhvr>
                                      <p:to>
                                        <p:strVal val="visible"/>
                                      </p:to>
                                    </p:set>
                                    <p:animEffect transition="in" filter="wipe(left)">
                                      <p:cBhvr>
                                        <p:cTn id="16" dur="500"/>
                                        <p:tgtEl>
                                          <p:spTgt spid="115720"/>
                                        </p:tgtEl>
                                      </p:cBhvr>
                                    </p:animEffect>
                                  </p:childTnLst>
                                </p:cTn>
                              </p:par>
                            </p:childTnLst>
                          </p:cTn>
                        </p:par>
                        <p:par>
                          <p:cTn id="17" fill="hold" nodeType="afterGroup">
                            <p:stCondLst>
                              <p:cond delay="1700"/>
                            </p:stCondLst>
                            <p:childTnLst>
                              <p:par>
                                <p:cTn id="18" presetID="22" presetClass="entr" presetSubtype="8" fill="hold" grpId="0" nodeType="afterEffect">
                                  <p:stCondLst>
                                    <p:cond delay="200"/>
                                  </p:stCondLst>
                                  <p:childTnLst>
                                    <p:set>
                                      <p:cBhvr>
                                        <p:cTn id="19" dur="1" fill="hold">
                                          <p:stCondLst>
                                            <p:cond delay="0"/>
                                          </p:stCondLst>
                                        </p:cTn>
                                        <p:tgtEl>
                                          <p:spTgt spid="115721"/>
                                        </p:tgtEl>
                                        <p:attrNameLst>
                                          <p:attrName>style.visibility</p:attrName>
                                        </p:attrNameLst>
                                      </p:cBhvr>
                                      <p:to>
                                        <p:strVal val="visible"/>
                                      </p:to>
                                    </p:set>
                                    <p:animEffect transition="in" filter="wipe(left)">
                                      <p:cBhvr>
                                        <p:cTn id="20" dur="500"/>
                                        <p:tgtEl>
                                          <p:spTgt spid="115721"/>
                                        </p:tgtEl>
                                      </p:cBhvr>
                                    </p:animEffect>
                                  </p:childTnLst>
                                </p:cTn>
                              </p:par>
                            </p:childTnLst>
                          </p:cTn>
                        </p:par>
                        <p:par>
                          <p:cTn id="21" fill="hold" nodeType="afterGroup">
                            <p:stCondLst>
                              <p:cond delay="2400"/>
                            </p:stCondLst>
                            <p:childTnLst>
                              <p:par>
                                <p:cTn id="22" presetID="22" presetClass="entr" presetSubtype="8" fill="hold" grpId="0" nodeType="afterEffect">
                                  <p:stCondLst>
                                    <p:cond delay="200"/>
                                  </p:stCondLst>
                                  <p:childTnLst>
                                    <p:set>
                                      <p:cBhvr>
                                        <p:cTn id="23" dur="1" fill="hold">
                                          <p:stCondLst>
                                            <p:cond delay="0"/>
                                          </p:stCondLst>
                                        </p:cTn>
                                        <p:tgtEl>
                                          <p:spTgt spid="115722"/>
                                        </p:tgtEl>
                                        <p:attrNameLst>
                                          <p:attrName>style.visibility</p:attrName>
                                        </p:attrNameLst>
                                      </p:cBhvr>
                                      <p:to>
                                        <p:strVal val="visible"/>
                                      </p:to>
                                    </p:set>
                                    <p:animEffect transition="in" filter="wipe(left)">
                                      <p:cBhvr>
                                        <p:cTn id="24" dur="500"/>
                                        <p:tgtEl>
                                          <p:spTgt spid="115722"/>
                                        </p:tgtEl>
                                      </p:cBhvr>
                                    </p:animEffect>
                                  </p:childTnLst>
                                </p:cTn>
                              </p:par>
                            </p:childTnLst>
                          </p:cTn>
                        </p:par>
                        <p:par>
                          <p:cTn id="25" fill="hold" nodeType="afterGroup">
                            <p:stCondLst>
                              <p:cond delay="3100"/>
                            </p:stCondLst>
                            <p:childTnLst>
                              <p:par>
                                <p:cTn id="26" presetID="22" presetClass="entr" presetSubtype="8" fill="hold" grpId="0" nodeType="afterEffect">
                                  <p:stCondLst>
                                    <p:cond delay="200"/>
                                  </p:stCondLst>
                                  <p:childTnLst>
                                    <p:set>
                                      <p:cBhvr>
                                        <p:cTn id="27" dur="1" fill="hold">
                                          <p:stCondLst>
                                            <p:cond delay="0"/>
                                          </p:stCondLst>
                                        </p:cTn>
                                        <p:tgtEl>
                                          <p:spTgt spid="115723"/>
                                        </p:tgtEl>
                                        <p:attrNameLst>
                                          <p:attrName>style.visibility</p:attrName>
                                        </p:attrNameLst>
                                      </p:cBhvr>
                                      <p:to>
                                        <p:strVal val="visible"/>
                                      </p:to>
                                    </p:set>
                                    <p:animEffect transition="in" filter="wipe(left)">
                                      <p:cBhvr>
                                        <p:cTn id="28" dur="500"/>
                                        <p:tgtEl>
                                          <p:spTgt spid="115723"/>
                                        </p:tgtEl>
                                      </p:cBhvr>
                                    </p:animEffect>
                                  </p:childTnLst>
                                </p:cTn>
                              </p:par>
                            </p:childTnLst>
                          </p:cTn>
                        </p:par>
                        <p:par>
                          <p:cTn id="29" fill="hold" nodeType="afterGroup">
                            <p:stCondLst>
                              <p:cond delay="3800"/>
                            </p:stCondLst>
                            <p:childTnLst>
                              <p:par>
                                <p:cTn id="30" presetID="22" presetClass="entr" presetSubtype="8" fill="hold" grpId="0" nodeType="afterEffect">
                                  <p:stCondLst>
                                    <p:cond delay="200"/>
                                  </p:stCondLst>
                                  <p:childTnLst>
                                    <p:set>
                                      <p:cBhvr>
                                        <p:cTn id="31" dur="1" fill="hold">
                                          <p:stCondLst>
                                            <p:cond delay="0"/>
                                          </p:stCondLst>
                                        </p:cTn>
                                        <p:tgtEl>
                                          <p:spTgt spid="115724"/>
                                        </p:tgtEl>
                                        <p:attrNameLst>
                                          <p:attrName>style.visibility</p:attrName>
                                        </p:attrNameLst>
                                      </p:cBhvr>
                                      <p:to>
                                        <p:strVal val="visible"/>
                                      </p:to>
                                    </p:set>
                                    <p:animEffect transition="in" filter="wipe(left)">
                                      <p:cBhvr>
                                        <p:cTn id="32" dur="500"/>
                                        <p:tgtEl>
                                          <p:spTgt spid="115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0" grpId="0" animBg="1"/>
      <p:bldP spid="115721" grpId="0" animBg="1"/>
      <p:bldP spid="115722" grpId="0" animBg="1"/>
      <p:bldP spid="115723" grpId="0" animBg="1"/>
      <p:bldP spid="1157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pic>
        <p:nvPicPr>
          <p:cNvPr id="116738" name="Picture 2" descr="406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2492375"/>
            <a:ext cx="2916237"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39" name="Picture 3" descr="D:\dengxiaoping\mzd\mzd.jpg"/>
          <p:cNvPicPr>
            <a:picLocks noChangeAspect="1" noChangeArrowheads="1"/>
          </p:cNvPicPr>
          <p:nvPr/>
        </p:nvPicPr>
        <p:blipFill>
          <a:blip r:embed="rId3">
            <a:extLst>
              <a:ext uri="{28A0092B-C50C-407E-A947-70E740481C1C}">
                <a14:useLocalDpi xmlns:a14="http://schemas.microsoft.com/office/drawing/2010/main" val="0"/>
              </a:ext>
            </a:extLst>
          </a:blip>
          <a:srcRect l="41667" t="2777" r="8333" b="11111"/>
          <a:stretch>
            <a:fillRect/>
          </a:stretch>
        </p:blipFill>
        <p:spPr bwMode="auto">
          <a:xfrm>
            <a:off x="1331913" y="2565400"/>
            <a:ext cx="2773362" cy="3152775"/>
          </a:xfrm>
          <a:prstGeom prst="rect">
            <a:avLst/>
          </a:prstGeom>
          <a:noFill/>
          <a:ln w="38100" cmpd="sng">
            <a:solidFill>
              <a:srgbClr val="990000"/>
            </a:solidFill>
            <a:miter lim="800000"/>
            <a:headEnd/>
            <a:tailEnd/>
          </a:ln>
          <a:extLst>
            <a:ext uri="{909E8E84-426E-40DD-AFC4-6F175D3DCCD1}">
              <a14:hiddenFill xmlns:a14="http://schemas.microsoft.com/office/drawing/2010/main">
                <a:solidFill>
                  <a:srgbClr val="FFFFFF"/>
                </a:solidFill>
              </a14:hiddenFill>
            </a:ext>
          </a:extLst>
        </p:spPr>
      </p:pic>
      <p:sp>
        <p:nvSpPr>
          <p:cNvPr id="116740" name="Text Box 4"/>
          <p:cNvSpPr txBox="1">
            <a:spLocks noChangeArrowheads="1"/>
          </p:cNvSpPr>
          <p:nvPr/>
        </p:nvSpPr>
        <p:spPr bwMode="auto">
          <a:xfrm>
            <a:off x="1331913" y="692150"/>
            <a:ext cx="685165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35000"/>
              </a:lnSpc>
            </a:pPr>
            <a:r>
              <a:rPr lang="zh-CN" altLang="en-US" sz="2800">
                <a:ea typeface="宋体" pitchFamily="2" charset="-122"/>
              </a:rPr>
              <a:t>     </a:t>
            </a:r>
            <a:r>
              <a:rPr lang="en-US" sz="2800">
                <a:latin typeface="楷体_GB2312" pitchFamily="1" charset="-122"/>
                <a:ea typeface="楷体_GB2312" pitchFamily="1" charset="-122"/>
              </a:rPr>
              <a:t>1942</a:t>
            </a:r>
            <a:r>
              <a:rPr lang="zh-CN" altLang="en-US" sz="2800">
                <a:latin typeface="楷体_GB2312" pitchFamily="1" charset="-122"/>
                <a:ea typeface="楷体_GB2312" pitchFamily="1" charset="-122"/>
              </a:rPr>
              <a:t>年，毛泽东为延安中共中央党校写下了题词</a:t>
            </a:r>
            <a:r>
              <a:rPr lang="zh-CN" altLang="en-US" sz="2800">
                <a:latin typeface="Arial"/>
                <a:ea typeface="楷体_GB2312" pitchFamily="1" charset="-122"/>
              </a:rPr>
              <a:t>“</a:t>
            </a:r>
            <a:r>
              <a:rPr lang="zh-CN" altLang="en-US" sz="2800">
                <a:latin typeface="楷体_GB2312" pitchFamily="1" charset="-122"/>
                <a:ea typeface="楷体_GB2312" pitchFamily="1" charset="-122"/>
              </a:rPr>
              <a:t>实事求是</a:t>
            </a:r>
            <a:r>
              <a:rPr lang="zh-CN" altLang="en-US" sz="2800">
                <a:latin typeface="Arial"/>
                <a:ea typeface="楷体_GB2312" pitchFamily="1" charset="-122"/>
              </a:rPr>
              <a:t>”</a:t>
            </a:r>
            <a:r>
              <a:rPr lang="zh-CN" altLang="en-US" sz="2800">
                <a:latin typeface="楷体_GB2312" pitchFamily="1" charset="-122"/>
                <a:ea typeface="楷体_GB2312" pitchFamily="1" charset="-12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17762" name="Rectangle 2"/>
          <p:cNvSpPr>
            <a:spLocks noGrp="1" noChangeArrowheads="1"/>
          </p:cNvSpPr>
          <p:nvPr>
            <p:ph type="title"/>
          </p:nvPr>
        </p:nvSpPr>
        <p:spPr>
          <a:xfrm>
            <a:off x="539750" y="2708275"/>
            <a:ext cx="3816350" cy="1143000"/>
          </a:xfrm>
        </p:spPr>
        <p:txBody>
          <a:bodyPr/>
          <a:lstStyle/>
          <a:p>
            <a:pPr algn="l">
              <a:lnSpc>
                <a:spcPct val="120000"/>
              </a:lnSpc>
            </a:pPr>
            <a:r>
              <a:rPr lang="zh-CN" altLang="en-US" sz="2800">
                <a:latin typeface="楷体_GB2312" pitchFamily="1" charset="-122"/>
                <a:ea typeface="楷体_GB2312" pitchFamily="1" charset="-122"/>
              </a:rPr>
              <a:t>   </a:t>
            </a:r>
            <a:r>
              <a:rPr lang="en-US" sz="2800">
                <a:latin typeface="楷体_GB2312" pitchFamily="1" charset="-122"/>
                <a:ea typeface="楷体_GB2312" pitchFamily="1" charset="-122"/>
              </a:rPr>
              <a:t>1945</a:t>
            </a:r>
            <a:r>
              <a:rPr lang="zh-CN" altLang="en-US" sz="2800">
                <a:latin typeface="楷体_GB2312" pitchFamily="1" charset="-122"/>
                <a:ea typeface="楷体_GB2312" pitchFamily="1" charset="-122"/>
              </a:rPr>
              <a:t>年，党的七大确立了毛泽东思想在全党的指导地位，同时也在全党确立了以实事求是为核心的马克思主义思想路线。</a:t>
            </a:r>
          </a:p>
        </p:txBody>
      </p:sp>
      <p:sp>
        <p:nvSpPr>
          <p:cNvPr id="117763" name="Rectangle 3"/>
          <p:cNvSpPr>
            <a:spLocks noGrp="1" noChangeArrowheads="1"/>
          </p:cNvSpPr>
          <p:nvPr>
            <p:ph type="body" sz="half" idx="2"/>
          </p:nvPr>
        </p:nvSpPr>
        <p:spPr>
          <a:xfrm>
            <a:off x="4724400" y="1981200"/>
            <a:ext cx="4038600" cy="4525963"/>
          </a:xfrm>
        </p:spPr>
        <p:txBody>
          <a:bodyPr/>
          <a:lstStyle/>
          <a:p>
            <a:pPr>
              <a:lnSpc>
                <a:spcPct val="90000"/>
              </a:lnSpc>
            </a:pPr>
            <a:endParaRPr lang="zh-CN" altLang="zh-CN" sz="2000"/>
          </a:p>
        </p:txBody>
      </p:sp>
      <p:pic>
        <p:nvPicPr>
          <p:cNvPr id="117764" name="Picture 4" descr="q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28775"/>
            <a:ext cx="3581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18786" name="Text Box 2"/>
          <p:cNvSpPr txBox="1">
            <a:spLocks noChangeArrowheads="1"/>
          </p:cNvSpPr>
          <p:nvPr/>
        </p:nvSpPr>
        <p:spPr bwMode="auto">
          <a:xfrm>
            <a:off x="0" y="228600"/>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spcBef>
                <a:spcPct val="50000"/>
              </a:spcBef>
            </a:pPr>
            <a:endParaRPr lang="zh-CN" altLang="en-US" sz="3600">
              <a:latin typeface="Times New Roman" pitchFamily="18" charset="0"/>
              <a:ea typeface="宋体" pitchFamily="2" charset="-122"/>
            </a:endParaRPr>
          </a:p>
        </p:txBody>
      </p:sp>
      <p:sp>
        <p:nvSpPr>
          <p:cNvPr id="118787" name="Rectangle 3"/>
          <p:cNvSpPr>
            <a:spLocks noGrp="1" noChangeArrowheads="1"/>
          </p:cNvSpPr>
          <p:nvPr>
            <p:ph type="title"/>
          </p:nvPr>
        </p:nvSpPr>
        <p:spPr>
          <a:xfrm>
            <a:off x="457200" y="1052513"/>
            <a:ext cx="8229600" cy="1143000"/>
          </a:xfrm>
        </p:spPr>
        <p:txBody>
          <a:bodyPr/>
          <a:lstStyle/>
          <a:p>
            <a:pPr>
              <a:lnSpc>
                <a:spcPct val="120000"/>
              </a:lnSpc>
            </a:pPr>
            <a:r>
              <a:rPr lang="zh-CN" altLang="en-US" sz="2800">
                <a:latin typeface="楷体_GB2312" pitchFamily="1" charset="-122"/>
                <a:ea typeface="楷体_GB2312" pitchFamily="1" charset="-122"/>
              </a:rPr>
              <a:t>（二）实事求是思想路线的重新确立和发展</a:t>
            </a:r>
          </a:p>
        </p:txBody>
      </p:sp>
      <p:sp>
        <p:nvSpPr>
          <p:cNvPr id="118788" name="Rectangle 4"/>
          <p:cNvSpPr>
            <a:spLocks noGrp="1" noChangeArrowheads="1"/>
          </p:cNvSpPr>
          <p:nvPr>
            <p:ph type="body" idx="1"/>
          </p:nvPr>
        </p:nvSpPr>
        <p:spPr>
          <a:xfrm>
            <a:off x="1116013" y="1989138"/>
            <a:ext cx="8686800" cy="4525962"/>
          </a:xfrm>
        </p:spPr>
        <p:txBody>
          <a:bodyPr/>
          <a:lstStyle/>
          <a:p>
            <a:pPr>
              <a:lnSpc>
                <a:spcPct val="120000"/>
              </a:lnSpc>
              <a:spcBef>
                <a:spcPct val="0"/>
              </a:spcBef>
            </a:pPr>
            <a:endParaRPr lang="zh-CN" altLang="en-US" sz="2800" b="1">
              <a:latin typeface="楷体_GB2312" pitchFamily="1" charset="-122"/>
              <a:ea typeface="楷体_GB2312" pitchFamily="1" charset="-122"/>
            </a:endParaRPr>
          </a:p>
          <a:p>
            <a:pPr>
              <a:lnSpc>
                <a:spcPct val="140000"/>
              </a:lnSpc>
              <a:spcBef>
                <a:spcPct val="0"/>
              </a:spcBef>
              <a:buFontTx/>
              <a:buNone/>
            </a:pPr>
            <a:r>
              <a:rPr lang="zh-CN" altLang="en-US" sz="2800" b="1">
                <a:latin typeface="楷体_GB2312" pitchFamily="1" charset="-122"/>
                <a:ea typeface="楷体_GB2312" pitchFamily="1" charset="-122"/>
              </a:rPr>
              <a:t>1、为什么要重新确立实事求是的思想路线 </a:t>
            </a:r>
          </a:p>
          <a:p>
            <a:pPr>
              <a:lnSpc>
                <a:spcPct val="140000"/>
              </a:lnSpc>
              <a:spcBef>
                <a:spcPct val="0"/>
              </a:spcBef>
              <a:buFontTx/>
              <a:buNone/>
            </a:pPr>
            <a:r>
              <a:rPr lang="zh-CN" altLang="en-US" sz="2800" b="1">
                <a:latin typeface="楷体_GB2312" pitchFamily="1" charset="-122"/>
                <a:ea typeface="楷体_GB2312" pitchFamily="1" charset="-122"/>
              </a:rPr>
              <a:t>2、重新确立的过程</a:t>
            </a:r>
          </a:p>
          <a:p>
            <a:pPr>
              <a:lnSpc>
                <a:spcPct val="140000"/>
              </a:lnSpc>
              <a:spcBef>
                <a:spcPct val="0"/>
              </a:spcBef>
              <a:buFontTx/>
              <a:buNone/>
            </a:pPr>
            <a:r>
              <a:rPr lang="zh-CN" altLang="en-US" sz="2800" b="1">
                <a:latin typeface="楷体_GB2312" pitchFamily="1" charset="-122"/>
                <a:ea typeface="楷体_GB2312" pitchFamily="1" charset="-122"/>
              </a:rPr>
              <a:t>3、党的思想路线的丰富和发展的过程</a:t>
            </a:r>
          </a:p>
          <a:p>
            <a:pPr>
              <a:lnSpc>
                <a:spcPct val="120000"/>
              </a:lnSpc>
              <a:spcBef>
                <a:spcPct val="0"/>
              </a:spcBef>
              <a:buFontTx/>
              <a:buNone/>
            </a:pPr>
            <a:r>
              <a:rPr lang="zh-CN" altLang="en-US" sz="2800" b="1">
                <a:latin typeface="楷体_GB2312" pitchFamily="1" charset="-122"/>
                <a:ea typeface="楷体_GB2312" pitchFamily="1" charset="-122"/>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19810" name="Rectangle 2"/>
          <p:cNvSpPr>
            <a:spLocks noGrp="1" noChangeArrowheads="1"/>
          </p:cNvSpPr>
          <p:nvPr>
            <p:ph type="body" idx="1"/>
          </p:nvPr>
        </p:nvSpPr>
        <p:spPr>
          <a:xfrm>
            <a:off x="250825" y="1828800"/>
            <a:ext cx="8610600" cy="5029200"/>
          </a:xfrm>
        </p:spPr>
        <p:txBody>
          <a:bodyPr/>
          <a:lstStyle/>
          <a:p>
            <a:pPr>
              <a:lnSpc>
                <a:spcPct val="120000"/>
              </a:lnSpc>
              <a:spcBef>
                <a:spcPct val="0"/>
              </a:spcBef>
              <a:buFontTx/>
              <a:buNone/>
            </a:pPr>
            <a:r>
              <a:rPr lang="zh-CN" altLang="en-US" sz="2800" b="1">
                <a:latin typeface="楷体_GB2312" pitchFamily="1" charset="-122"/>
                <a:ea typeface="楷体_GB2312" pitchFamily="1" charset="-122"/>
              </a:rPr>
              <a:t>      </a:t>
            </a:r>
            <a:r>
              <a:rPr lang="zh-CN" altLang="en-US" sz="2800" b="1">
                <a:latin typeface="Arial"/>
                <a:ea typeface="楷体_GB2312" pitchFamily="1" charset="-122"/>
              </a:rPr>
              <a:t>“</a:t>
            </a:r>
            <a:r>
              <a:rPr lang="zh-CN" altLang="en-US" sz="2800" b="1">
                <a:latin typeface="楷体_GB2312" pitchFamily="1" charset="-122"/>
                <a:ea typeface="楷体_GB2312" pitchFamily="1" charset="-122"/>
              </a:rPr>
              <a:t>大跃进</a:t>
            </a:r>
            <a:r>
              <a:rPr lang="zh-CN" altLang="en-US" sz="2800" b="1">
                <a:latin typeface="Arial"/>
                <a:ea typeface="楷体_GB2312" pitchFamily="1" charset="-122"/>
              </a:rPr>
              <a:t>”</a:t>
            </a:r>
            <a:r>
              <a:rPr lang="zh-CN" altLang="en-US" sz="2800" b="1">
                <a:latin typeface="楷体_GB2312" pitchFamily="1" charset="-122"/>
                <a:ea typeface="楷体_GB2312" pitchFamily="1" charset="-122"/>
              </a:rPr>
              <a:t>是</a:t>
            </a:r>
            <a:r>
              <a:rPr lang="en-US" sz="2800" b="1">
                <a:latin typeface="楷体_GB2312" pitchFamily="1" charset="-122"/>
                <a:ea typeface="楷体_GB2312" pitchFamily="1" charset="-122"/>
              </a:rPr>
              <a:t>1957</a:t>
            </a:r>
            <a:r>
              <a:rPr lang="zh-CN" altLang="en-US" sz="2800" b="1">
                <a:latin typeface="楷体_GB2312" pitchFamily="1" charset="-122"/>
                <a:ea typeface="楷体_GB2312" pitchFamily="1" charset="-122"/>
              </a:rPr>
              <a:t>年底至</a:t>
            </a:r>
            <a:r>
              <a:rPr lang="en-US" sz="2800" b="1">
                <a:latin typeface="楷体_GB2312" pitchFamily="1" charset="-122"/>
                <a:ea typeface="楷体_GB2312" pitchFamily="1" charset="-122"/>
              </a:rPr>
              <a:t>1958</a:t>
            </a:r>
            <a:r>
              <a:rPr lang="zh-CN" altLang="en-US" sz="2800" b="1">
                <a:latin typeface="楷体_GB2312" pitchFamily="1" charset="-122"/>
                <a:ea typeface="楷体_GB2312" pitchFamily="1" charset="-122"/>
              </a:rPr>
              <a:t>年初发动的。</a:t>
            </a:r>
          </a:p>
          <a:p>
            <a:pPr>
              <a:lnSpc>
                <a:spcPct val="120000"/>
              </a:lnSpc>
              <a:spcBef>
                <a:spcPct val="0"/>
              </a:spcBef>
              <a:buFontTx/>
              <a:buNone/>
            </a:pPr>
            <a:r>
              <a:rPr lang="zh-CN" altLang="en-US" sz="2800" b="1">
                <a:latin typeface="楷体_GB2312" pitchFamily="1" charset="-122"/>
                <a:ea typeface="楷体_GB2312" pitchFamily="1" charset="-122"/>
              </a:rPr>
              <a:t>      在农业方面，先是大搞农田水利建设，继而放农业生产的</a:t>
            </a:r>
            <a:r>
              <a:rPr lang="zh-CN" altLang="en-US" sz="2800" b="1">
                <a:latin typeface="Arial"/>
                <a:ea typeface="楷体_GB2312" pitchFamily="1" charset="-122"/>
              </a:rPr>
              <a:t>“</a:t>
            </a:r>
            <a:r>
              <a:rPr lang="zh-CN" altLang="en-US" sz="2800" b="1">
                <a:latin typeface="楷体_GB2312" pitchFamily="1" charset="-122"/>
                <a:ea typeface="楷体_GB2312" pitchFamily="1" charset="-122"/>
              </a:rPr>
              <a:t>卫星</a:t>
            </a:r>
            <a:r>
              <a:rPr lang="zh-CN" altLang="en-US" sz="2800" b="1">
                <a:latin typeface="Arial"/>
                <a:ea typeface="楷体_GB2312" pitchFamily="1" charset="-122"/>
              </a:rPr>
              <a:t>”</a:t>
            </a:r>
            <a:r>
              <a:rPr lang="zh-CN" altLang="en-US" sz="2800" b="1">
                <a:latin typeface="楷体_GB2312" pitchFamily="1" charset="-122"/>
                <a:ea typeface="楷体_GB2312" pitchFamily="1" charset="-122"/>
              </a:rPr>
              <a:t>；在工业方面则是以大炼钢铁为中心，搞钢铁元帅升帐；受工农业生产</a:t>
            </a:r>
            <a:r>
              <a:rPr lang="zh-CN" altLang="en-US" sz="2800" b="1">
                <a:latin typeface="Arial"/>
                <a:ea typeface="楷体_GB2312" pitchFamily="1" charset="-122"/>
              </a:rPr>
              <a:t>“</a:t>
            </a:r>
            <a:r>
              <a:rPr lang="zh-CN" altLang="en-US" sz="2800" b="1">
                <a:latin typeface="楷体_GB2312" pitchFamily="1" charset="-122"/>
                <a:ea typeface="楷体_GB2312" pitchFamily="1" charset="-122"/>
              </a:rPr>
              <a:t>大跃进</a:t>
            </a:r>
            <a:r>
              <a:rPr lang="zh-CN" altLang="en-US" sz="2800" b="1">
                <a:latin typeface="Arial"/>
                <a:ea typeface="楷体_GB2312" pitchFamily="1" charset="-122"/>
              </a:rPr>
              <a:t>”</a:t>
            </a:r>
            <a:r>
              <a:rPr lang="zh-CN" altLang="en-US" sz="2800" b="1">
                <a:latin typeface="楷体_GB2312" pitchFamily="1" charset="-122"/>
                <a:ea typeface="楷体_GB2312" pitchFamily="1" charset="-122"/>
              </a:rPr>
              <a:t>的影响，教科文卫这些知识分子集中的部门，也纷纷提出高指标，制订跃进计划，试图创造出一个教科文卫也全面大跃进的局面。 </a:t>
            </a:r>
          </a:p>
          <a:p>
            <a:pPr>
              <a:lnSpc>
                <a:spcPct val="120000"/>
              </a:lnSpc>
              <a:spcBef>
                <a:spcPct val="0"/>
              </a:spcBef>
            </a:pPr>
            <a:endParaRPr lang="zh-CN" altLang="en-US" sz="2800" b="1">
              <a:latin typeface="楷体_GB2312" pitchFamily="1" charset="-122"/>
              <a:ea typeface="楷体_GB2312" pitchFamily="1" charset="-122"/>
            </a:endParaRPr>
          </a:p>
        </p:txBody>
      </p:sp>
      <p:sp>
        <p:nvSpPr>
          <p:cNvPr id="119811" name="Rectangle 3"/>
          <p:cNvSpPr>
            <a:spLocks noChangeArrowheads="1"/>
          </p:cNvSpPr>
          <p:nvPr/>
        </p:nvSpPr>
        <p:spPr bwMode="auto">
          <a:xfrm>
            <a:off x="0" y="47625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FontTx/>
              <a:buNone/>
            </a:pPr>
            <a:r>
              <a:rPr lang="zh-CN" altLang="en-US" sz="2800">
                <a:ea typeface="楷体_GB2312" pitchFamily="1" charset="-122"/>
              </a:rPr>
              <a:t>1、为什么要重新确立实事求是的思想路线</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pic>
        <p:nvPicPr>
          <p:cNvPr id="120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762000"/>
            <a:ext cx="351948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835" name="Line 3"/>
          <p:cNvSpPr>
            <a:spLocks noChangeShapeType="1"/>
          </p:cNvSpPr>
          <p:nvPr/>
        </p:nvSpPr>
        <p:spPr bwMode="auto">
          <a:xfrm>
            <a:off x="5638800" y="3124200"/>
            <a:ext cx="2743200" cy="0"/>
          </a:xfrm>
          <a:prstGeom prst="line">
            <a:avLst/>
          </a:prstGeom>
          <a:noFill/>
          <a:ln w="22225"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36" name="Line 4"/>
          <p:cNvSpPr>
            <a:spLocks noChangeShapeType="1"/>
          </p:cNvSpPr>
          <p:nvPr/>
        </p:nvSpPr>
        <p:spPr bwMode="auto">
          <a:xfrm>
            <a:off x="5334000" y="3429000"/>
            <a:ext cx="2895600" cy="0"/>
          </a:xfrm>
          <a:prstGeom prst="line">
            <a:avLst/>
          </a:prstGeom>
          <a:noFill/>
          <a:ln w="22225"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208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762000"/>
            <a:ext cx="3657600" cy="4876800"/>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03426" name="Text Box 2"/>
          <p:cNvSpPr txBox="1">
            <a:spLocks noChangeArrowheads="1"/>
          </p:cNvSpPr>
          <p:nvPr/>
        </p:nvSpPr>
        <p:spPr bwMode="auto">
          <a:xfrm>
            <a:off x="703263" y="1773238"/>
            <a:ext cx="7737475"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lnSpc>
                <a:spcPct val="130000"/>
              </a:lnSpc>
              <a:spcBef>
                <a:spcPct val="30000"/>
              </a:spcBef>
              <a:buSzPct val="80000"/>
            </a:pPr>
            <a:r>
              <a:rPr lang="zh-CN" altLang="en-US" sz="3200" dirty="0">
                <a:latin typeface="楷体_GB2312" pitchFamily="1" charset="-122"/>
                <a:ea typeface="楷体_GB2312" pitchFamily="1" charset="-122"/>
              </a:rPr>
              <a:t>一、实事求是思想路线的形成和发展</a:t>
            </a:r>
          </a:p>
          <a:p>
            <a:pPr algn="l" eaLnBrk="1" hangingPunct="1">
              <a:lnSpc>
                <a:spcPct val="130000"/>
              </a:lnSpc>
              <a:spcBef>
                <a:spcPct val="30000"/>
              </a:spcBef>
              <a:buSzPct val="80000"/>
            </a:pPr>
            <a:r>
              <a:rPr lang="zh-CN" altLang="en-US" sz="2800" dirty="0">
                <a:latin typeface="楷体_GB2312" pitchFamily="1" charset="-122"/>
                <a:ea typeface="楷体_GB2312" pitchFamily="1" charset="-122"/>
              </a:rPr>
              <a:t>（一）实事求是思想路线的形成和确立</a:t>
            </a:r>
          </a:p>
          <a:p>
            <a:pPr algn="l" eaLnBrk="1" hangingPunct="1">
              <a:lnSpc>
                <a:spcPct val="130000"/>
              </a:lnSpc>
              <a:spcBef>
                <a:spcPct val="30000"/>
              </a:spcBef>
              <a:buSzPct val="80000"/>
            </a:pPr>
            <a:r>
              <a:rPr lang="zh-CN" altLang="en-US" sz="2800" dirty="0">
                <a:latin typeface="楷体_GB2312" pitchFamily="1" charset="-122"/>
                <a:ea typeface="楷体_GB2312" pitchFamily="1" charset="-122"/>
              </a:rPr>
              <a:t>（二）实事求是思想路线的重新确立和发展</a:t>
            </a:r>
          </a:p>
          <a:p>
            <a:pPr algn="l" eaLnBrk="1" hangingPunct="1">
              <a:lnSpc>
                <a:spcPct val="130000"/>
              </a:lnSpc>
              <a:spcBef>
                <a:spcPct val="30000"/>
              </a:spcBef>
              <a:buSzPct val="80000"/>
            </a:pPr>
            <a:endParaRPr lang="zh-CN" altLang="en-US" sz="2800" dirty="0">
              <a:latin typeface="楷体_GB2312" pitchFamily="1" charset="-122"/>
              <a:ea typeface="楷体_GB2312" pitchFamily="1" charset="-122"/>
            </a:endParaRPr>
          </a:p>
          <a:p>
            <a:pPr algn="l" eaLnBrk="1" hangingPunct="1">
              <a:lnSpc>
                <a:spcPct val="130000"/>
              </a:lnSpc>
              <a:spcBef>
                <a:spcPct val="30000"/>
              </a:spcBef>
              <a:buSzPct val="80000"/>
            </a:pPr>
            <a:endParaRPr lang="zh-CN" altLang="en-US" sz="2800" dirty="0">
              <a:latin typeface="楷体_GB2312" pitchFamily="1" charset="-122"/>
              <a:ea typeface="楷体_GB2312" pitchFamily="1" charset="-122"/>
            </a:endParaRPr>
          </a:p>
          <a:p>
            <a:pPr algn="l" eaLnBrk="1" hangingPunct="1">
              <a:lnSpc>
                <a:spcPct val="130000"/>
              </a:lnSpc>
              <a:spcBef>
                <a:spcPct val="30000"/>
              </a:spcBef>
              <a:buSzPct val="80000"/>
            </a:pPr>
            <a:endParaRPr lang="zh-CN" altLang="en-US" sz="2800" dirty="0">
              <a:latin typeface="楷体_GB2312" pitchFamily="1" charset="-122"/>
              <a:ea typeface="楷体_GB2312" pitchFamily="1"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21858" name="Rectangle 2"/>
          <p:cNvSpPr>
            <a:spLocks noGrp="1" noChangeArrowheads="1"/>
          </p:cNvSpPr>
          <p:nvPr>
            <p:ph type="title"/>
          </p:nvPr>
        </p:nvSpPr>
        <p:spPr>
          <a:xfrm>
            <a:off x="457200" y="404813"/>
            <a:ext cx="8229600" cy="1143000"/>
          </a:xfrm>
        </p:spPr>
        <p:txBody>
          <a:bodyPr/>
          <a:lstStyle/>
          <a:p>
            <a:pPr>
              <a:lnSpc>
                <a:spcPct val="120000"/>
              </a:lnSpc>
            </a:pPr>
            <a:r>
              <a:rPr lang="en-US" altLang="zh-CN" sz="2800">
                <a:latin typeface="Arial"/>
                <a:ea typeface="楷体_GB2312" pitchFamily="1" charset="-122"/>
              </a:rPr>
              <a:t>“</a:t>
            </a:r>
            <a:r>
              <a:rPr lang="zh-CN" altLang="en-US" sz="2800">
                <a:latin typeface="楷体_GB2312" pitchFamily="1" charset="-122"/>
                <a:ea typeface="楷体_GB2312" pitchFamily="1" charset="-122"/>
              </a:rPr>
              <a:t>粮食卫星</a:t>
            </a:r>
            <a:r>
              <a:rPr lang="zh-CN" altLang="en-US" sz="2800">
                <a:latin typeface="Arial"/>
                <a:ea typeface="楷体_GB2312" pitchFamily="1" charset="-122"/>
              </a:rPr>
              <a:t>”</a:t>
            </a:r>
            <a:endParaRPr lang="zh-CN" altLang="en-US" sz="2800">
              <a:latin typeface="楷体_GB2312" pitchFamily="1" charset="-122"/>
              <a:ea typeface="楷体_GB2312" pitchFamily="1" charset="-122"/>
            </a:endParaRPr>
          </a:p>
        </p:txBody>
      </p:sp>
      <p:pic>
        <p:nvPicPr>
          <p:cNvPr id="1218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1779588"/>
            <a:ext cx="3311525" cy="329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860" name="AutoShape 4"/>
          <p:cNvSpPr>
            <a:spLocks noChangeArrowheads="1"/>
          </p:cNvSpPr>
          <p:nvPr/>
        </p:nvSpPr>
        <p:spPr bwMode="auto">
          <a:xfrm>
            <a:off x="684213" y="476250"/>
            <a:ext cx="2449512" cy="1008063"/>
          </a:xfrm>
          <a:prstGeom prst="bevel">
            <a:avLst>
              <a:gd name="adj" fmla="val 12500"/>
            </a:avLst>
          </a:prstGeom>
          <a:solidFill>
            <a:srgbClr val="FF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eaLnBrk="1" hangingPunct="1">
              <a:spcBef>
                <a:spcPct val="20000"/>
              </a:spcBef>
            </a:pPr>
            <a:r>
              <a:rPr lang="zh-CN" altLang="en-US" sz="3200">
                <a:solidFill>
                  <a:schemeClr val="tx2"/>
                </a:solidFill>
                <a:ea typeface="楷体_GB2312" pitchFamily="1" charset="-122"/>
              </a:rPr>
              <a:t>案例分析</a:t>
            </a:r>
          </a:p>
        </p:txBody>
      </p:sp>
      <p:sp>
        <p:nvSpPr>
          <p:cNvPr id="121861" name="Text Box 5"/>
          <p:cNvSpPr txBox="1">
            <a:spLocks noChangeArrowheads="1"/>
          </p:cNvSpPr>
          <p:nvPr/>
        </p:nvSpPr>
        <p:spPr bwMode="auto">
          <a:xfrm>
            <a:off x="395288" y="1700213"/>
            <a:ext cx="4464050" cy="412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5000"/>
              </a:lnSpc>
            </a:pPr>
            <a:r>
              <a:rPr lang="zh-CN" altLang="en-US" sz="2800">
                <a:latin typeface="楷体_GB2312" pitchFamily="1" charset="-122"/>
                <a:ea typeface="楷体_GB2312" pitchFamily="1" charset="-122"/>
                <a:sym typeface="Symbol" pitchFamily="18" charset="2"/>
              </a:rPr>
              <a:t></a:t>
            </a:r>
            <a:r>
              <a:rPr lang="zh-CN" altLang="en-US" sz="2800">
                <a:latin typeface="楷体_GB2312" pitchFamily="1" charset="-122"/>
                <a:ea typeface="楷体_GB2312" pitchFamily="1" charset="-122"/>
              </a:rPr>
              <a:t>河南西平县和平农业社小麦高产</a:t>
            </a:r>
            <a:r>
              <a:rPr lang="en-US" sz="2800">
                <a:latin typeface="楷体_GB2312" pitchFamily="1" charset="-122"/>
                <a:ea typeface="楷体_GB2312" pitchFamily="1" charset="-122"/>
              </a:rPr>
              <a:t>7320</a:t>
            </a:r>
            <a:r>
              <a:rPr lang="zh-CN" altLang="en-US" sz="2800">
                <a:latin typeface="楷体_GB2312" pitchFamily="1" charset="-122"/>
                <a:ea typeface="楷体_GB2312" pitchFamily="1" charset="-122"/>
              </a:rPr>
              <a:t>斤。</a:t>
            </a:r>
          </a:p>
          <a:p>
            <a:pPr algn="l">
              <a:lnSpc>
                <a:spcPct val="135000"/>
              </a:lnSpc>
            </a:pPr>
            <a:r>
              <a:rPr lang="zh-CN" altLang="en-US" sz="2800">
                <a:latin typeface="楷体_GB2312" pitchFamily="1" charset="-122"/>
                <a:ea typeface="楷体_GB2312" pitchFamily="1" charset="-122"/>
                <a:sym typeface="Symbol" pitchFamily="18" charset="2"/>
              </a:rPr>
              <a:t></a:t>
            </a:r>
            <a:r>
              <a:rPr lang="zh-CN" altLang="en-US" sz="2800">
                <a:latin typeface="楷体_GB2312" pitchFamily="1" charset="-122"/>
                <a:ea typeface="楷体_GB2312" pitchFamily="1" charset="-122"/>
              </a:rPr>
              <a:t>湖北麻城县建国农业一社早稻亩产</a:t>
            </a:r>
            <a:r>
              <a:rPr lang="en-US" sz="2800">
                <a:latin typeface="楷体_GB2312" pitchFamily="1" charset="-122"/>
                <a:ea typeface="楷体_GB2312" pitchFamily="1" charset="-122"/>
              </a:rPr>
              <a:t>3</a:t>
            </a:r>
            <a:r>
              <a:rPr lang="zh-CN" altLang="en-US" sz="2800">
                <a:latin typeface="楷体_GB2312" pitchFamily="1" charset="-122"/>
                <a:ea typeface="楷体_GB2312" pitchFamily="1" charset="-122"/>
              </a:rPr>
              <a:t>，</a:t>
            </a:r>
            <a:r>
              <a:rPr lang="en-US" sz="2800">
                <a:latin typeface="楷体_GB2312" pitchFamily="1" charset="-122"/>
                <a:ea typeface="楷体_GB2312" pitchFamily="1" charset="-122"/>
              </a:rPr>
              <a:t>6956</a:t>
            </a:r>
            <a:r>
              <a:rPr lang="zh-CN" altLang="en-US" sz="2800">
                <a:latin typeface="楷体_GB2312" pitchFamily="1" charset="-122"/>
                <a:ea typeface="楷体_GB2312" pitchFamily="1" charset="-122"/>
              </a:rPr>
              <a:t>斤。</a:t>
            </a:r>
          </a:p>
          <a:p>
            <a:pPr algn="l">
              <a:lnSpc>
                <a:spcPct val="135000"/>
              </a:lnSpc>
            </a:pPr>
            <a:r>
              <a:rPr lang="zh-CN" altLang="en-US" sz="2800">
                <a:latin typeface="楷体_GB2312" pitchFamily="1" charset="-122"/>
                <a:ea typeface="楷体_GB2312" pitchFamily="1" charset="-122"/>
                <a:sym typeface="Symbol" pitchFamily="18" charset="2"/>
              </a:rPr>
              <a:t></a:t>
            </a:r>
            <a:r>
              <a:rPr lang="zh-CN" altLang="en-US" sz="2800">
                <a:latin typeface="楷体_GB2312" pitchFamily="1" charset="-122"/>
                <a:ea typeface="楷体_GB2312" pitchFamily="1" charset="-122"/>
              </a:rPr>
              <a:t>广西环江县红旗公社中稻亩产</a:t>
            </a:r>
            <a:r>
              <a:rPr lang="en-US" sz="2800">
                <a:latin typeface="楷体_GB2312" pitchFamily="1" charset="-122"/>
                <a:ea typeface="楷体_GB2312" pitchFamily="1" charset="-122"/>
              </a:rPr>
              <a:t>13</a:t>
            </a:r>
            <a:r>
              <a:rPr lang="zh-CN" altLang="en-US" sz="2800">
                <a:latin typeface="楷体_GB2312" pitchFamily="1" charset="-122"/>
                <a:ea typeface="楷体_GB2312" pitchFamily="1" charset="-122"/>
              </a:rPr>
              <a:t>，</a:t>
            </a:r>
            <a:r>
              <a:rPr lang="en-US" sz="2800">
                <a:latin typeface="楷体_GB2312" pitchFamily="1" charset="-122"/>
                <a:ea typeface="楷体_GB2312" pitchFamily="1" charset="-122"/>
              </a:rPr>
              <a:t>0434</a:t>
            </a:r>
            <a:r>
              <a:rPr lang="zh-CN" altLang="en-US" sz="2800">
                <a:latin typeface="楷体_GB2312" pitchFamily="1" charset="-122"/>
                <a:ea typeface="楷体_GB2312" pitchFamily="1" charset="-122"/>
              </a:rPr>
              <a:t>斤</a:t>
            </a:r>
            <a:r>
              <a:rPr lang="en-US" sz="2800">
                <a:latin typeface="楷体_GB2312" pitchFamily="1" charset="-122"/>
                <a:ea typeface="楷体_GB2312" pitchFamily="1" charset="-122"/>
              </a:rPr>
              <a:t>10</a:t>
            </a:r>
            <a:r>
              <a:rPr lang="zh-CN" altLang="en-US" sz="2800">
                <a:latin typeface="楷体_GB2312" pitchFamily="1" charset="-122"/>
                <a:ea typeface="楷体_GB2312" pitchFamily="1" charset="-122"/>
              </a:rPr>
              <a:t>两</a:t>
            </a:r>
            <a:r>
              <a:rPr lang="en-US" sz="2800">
                <a:latin typeface="楷体_GB2312" pitchFamily="1" charset="-122"/>
                <a:ea typeface="楷体_GB2312" pitchFamily="1" charset="-122"/>
              </a:rPr>
              <a:t>4</a:t>
            </a:r>
            <a:r>
              <a:rPr lang="zh-CN" altLang="en-US" sz="2800">
                <a:latin typeface="楷体_GB2312" pitchFamily="1" charset="-122"/>
                <a:ea typeface="楷体_GB2312" pitchFamily="1" charset="-122"/>
              </a:rPr>
              <a:t>钱。</a:t>
            </a:r>
          </a:p>
          <a:p>
            <a:pPr algn="l">
              <a:lnSpc>
                <a:spcPct val="135000"/>
              </a:lnSpc>
            </a:pPr>
            <a:endParaRPr lang="zh-CN" altLang="en-US" sz="2800">
              <a:latin typeface="楷体_GB2312" pitchFamily="1" charset="-122"/>
              <a:ea typeface="楷体_GB2312" pitchFamily="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22882" name="Text Box 2"/>
          <p:cNvSpPr txBox="1">
            <a:spLocks noChangeArrowheads="1"/>
          </p:cNvSpPr>
          <p:nvPr/>
        </p:nvSpPr>
        <p:spPr bwMode="auto">
          <a:xfrm>
            <a:off x="430213" y="1628775"/>
            <a:ext cx="8281987" cy="230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65000"/>
              </a:lnSpc>
            </a:pPr>
            <a:r>
              <a:rPr lang="zh-CN" altLang="en-US" sz="3200">
                <a:solidFill>
                  <a:srgbClr val="CC0000"/>
                </a:solidFill>
                <a:latin typeface="楷体_GB2312" pitchFamily="1" charset="-122"/>
                <a:ea typeface="楷体_GB2312" pitchFamily="1" charset="-122"/>
              </a:rPr>
              <a:t>案例讨论</a:t>
            </a:r>
            <a:r>
              <a:rPr lang="zh-CN" altLang="en-US" sz="2800">
                <a:latin typeface="楷体_GB2312" pitchFamily="1" charset="-122"/>
                <a:ea typeface="楷体_GB2312" pitchFamily="1" charset="-122"/>
              </a:rPr>
              <a:t>   </a:t>
            </a:r>
          </a:p>
          <a:p>
            <a:pPr algn="l" eaLnBrk="1" hangingPunct="1">
              <a:lnSpc>
                <a:spcPct val="165000"/>
              </a:lnSpc>
            </a:pPr>
            <a:r>
              <a:rPr lang="zh-CN" altLang="en-US" sz="2800">
                <a:latin typeface="楷体_GB2312" pitchFamily="1" charset="-122"/>
                <a:ea typeface="楷体_GB2312" pitchFamily="1" charset="-122"/>
              </a:rPr>
              <a:t>    根据上述案例，并结合自己的生活实际，谈谈实事求是思想路线重新确立的必要性。</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2"/>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23906" name="Text Box 2"/>
          <p:cNvSpPr txBox="1">
            <a:spLocks noChangeArrowheads="1"/>
          </p:cNvSpPr>
          <p:nvPr/>
        </p:nvSpPr>
        <p:spPr bwMode="auto">
          <a:xfrm>
            <a:off x="457200" y="1219200"/>
            <a:ext cx="8382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lnSpc>
                <a:spcPct val="120000"/>
              </a:lnSpc>
            </a:pPr>
            <a:r>
              <a:rPr lang="zh-CN" altLang="en-US">
                <a:latin typeface="宋体" pitchFamily="2" charset="-122"/>
                <a:ea typeface="宋体" pitchFamily="2" charset="-122"/>
              </a:rPr>
              <a:t>   </a:t>
            </a:r>
            <a:r>
              <a:rPr lang="zh-CN" altLang="en-US" sz="2600">
                <a:latin typeface="楷体_GB2312" pitchFamily="1" charset="-122"/>
                <a:ea typeface="楷体_GB2312" pitchFamily="1" charset="-122"/>
              </a:rPr>
              <a:t>第一阶段：旗帜鲜明地反对</a:t>
            </a:r>
            <a:r>
              <a:rPr lang="zh-CN" altLang="en-US" sz="2600">
                <a:latin typeface="宋体"/>
                <a:ea typeface="楷体_GB2312" pitchFamily="1" charset="-122"/>
              </a:rPr>
              <a:t>“</a:t>
            </a:r>
            <a:r>
              <a:rPr lang="zh-CN" altLang="en-US" sz="2600">
                <a:latin typeface="楷体_GB2312" pitchFamily="1" charset="-122"/>
                <a:ea typeface="楷体_GB2312" pitchFamily="1" charset="-122"/>
              </a:rPr>
              <a:t>两个凡是</a:t>
            </a:r>
            <a:r>
              <a:rPr lang="zh-CN" altLang="en-US" sz="2600">
                <a:latin typeface="宋体"/>
                <a:ea typeface="楷体_GB2312" pitchFamily="1" charset="-122"/>
              </a:rPr>
              <a:t>”</a:t>
            </a:r>
            <a:r>
              <a:rPr lang="zh-CN" altLang="en-US" sz="2600">
                <a:latin typeface="楷体_GB2312" pitchFamily="1" charset="-122"/>
                <a:ea typeface="楷体_GB2312" pitchFamily="1" charset="-122"/>
              </a:rPr>
              <a:t>，开启思想解放的先河。</a:t>
            </a:r>
          </a:p>
        </p:txBody>
      </p:sp>
      <p:pic>
        <p:nvPicPr>
          <p:cNvPr id="123907" name="Picture 3" descr="13"/>
          <p:cNvPicPr>
            <a:picLocks noChangeAspect="1" noChangeArrowheads="1"/>
          </p:cNvPicPr>
          <p:nvPr/>
        </p:nvPicPr>
        <p:blipFill>
          <a:blip r:embed="rId2">
            <a:extLst>
              <a:ext uri="{28A0092B-C50C-407E-A947-70E740481C1C}">
                <a14:useLocalDpi xmlns:a14="http://schemas.microsoft.com/office/drawing/2010/main" val="0"/>
              </a:ext>
            </a:extLst>
          </a:blip>
          <a:srcRect l="15347" t="24838" r="17708" b="35181"/>
          <a:stretch>
            <a:fillRect/>
          </a:stretch>
        </p:blipFill>
        <p:spPr bwMode="auto">
          <a:xfrm>
            <a:off x="1692275" y="2565400"/>
            <a:ext cx="6696075" cy="3422650"/>
          </a:xfrm>
          <a:prstGeom prst="rect">
            <a:avLst/>
          </a:prstGeom>
          <a:noFill/>
          <a:ln w="38100"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123908" name="Rectangle 4"/>
          <p:cNvSpPr>
            <a:spLocks noChangeArrowheads="1"/>
          </p:cNvSpPr>
          <p:nvPr/>
        </p:nvSpPr>
        <p:spPr bwMode="auto">
          <a:xfrm>
            <a:off x="533400" y="3810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FontTx/>
              <a:buNone/>
            </a:pPr>
            <a:r>
              <a:rPr lang="zh-CN" altLang="en-US" sz="2800">
                <a:latin typeface="楷体_GB2312" pitchFamily="1" charset="-122"/>
                <a:ea typeface="楷体_GB2312" pitchFamily="1" charset="-122"/>
              </a:rPr>
              <a:t>2、重新确立的过程</a:t>
            </a:r>
            <a:br>
              <a:rPr lang="zh-CN" altLang="en-US" sz="2800">
                <a:latin typeface="楷体_GB2312" pitchFamily="1" charset="-122"/>
                <a:ea typeface="楷体_GB2312" pitchFamily="1" charset="-122"/>
              </a:rPr>
            </a:br>
            <a:endParaRPr lang="zh-CN" altLang="en-US" sz="2800">
              <a:latin typeface="楷体_GB2312" pitchFamily="1" charset="-122"/>
              <a:ea typeface="楷体_GB2312" pitchFamily="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24930" name="Text Box 2"/>
          <p:cNvSpPr txBox="1">
            <a:spLocks noChangeArrowheads="1"/>
          </p:cNvSpPr>
          <p:nvPr/>
        </p:nvSpPr>
        <p:spPr bwMode="auto">
          <a:xfrm>
            <a:off x="1116013" y="1773238"/>
            <a:ext cx="3455987"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lnSpc>
                <a:spcPct val="135000"/>
              </a:lnSpc>
            </a:pPr>
            <a:r>
              <a:rPr lang="zh-CN" altLang="en-US"/>
              <a:t>     </a:t>
            </a:r>
            <a:r>
              <a:rPr lang="zh-CN" altLang="en-US" sz="2600">
                <a:ea typeface="楷体_GB2312" pitchFamily="1" charset="-122"/>
              </a:rPr>
              <a:t>第二阶段：坚决支持并有力推动真理标准问题的大讨论，为实事求是思想路线的重新确立奠定思想基础和群众基础。</a:t>
            </a:r>
          </a:p>
        </p:txBody>
      </p:sp>
      <p:pic>
        <p:nvPicPr>
          <p:cNvPr id="124931" name="Picture 3" descr="xinsrc_3320505092117062727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804988"/>
            <a:ext cx="3384550" cy="3246437"/>
          </a:xfrm>
          <a:prstGeom prst="rect">
            <a:avLst/>
          </a:prstGeom>
          <a:noFill/>
          <a:ln w="9525"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smtClean="0"/>
              <a:t>《</a:t>
            </a:r>
            <a:r>
              <a:rPr lang="zh-CN" altLang="en-US" smtClean="0"/>
              <a:t>毛泽东思想和中国特色社会主义体系概论</a:t>
            </a:r>
            <a:r>
              <a:rPr lang="en-US" smtClean="0"/>
              <a:t>》 </a:t>
            </a:r>
            <a:r>
              <a:rPr lang="zh-CN" altLang="en-US" smtClean="0"/>
              <a:t>第一章马克思主义中国化的历史进程和理论成果</a:t>
            </a:r>
            <a:endParaRPr lang="zh-CN" altLang="en-US"/>
          </a:p>
        </p:txBody>
      </p:sp>
      <p:sp>
        <p:nvSpPr>
          <p:cNvPr id="4" name="矩形 3"/>
          <p:cNvSpPr/>
          <p:nvPr/>
        </p:nvSpPr>
        <p:spPr>
          <a:xfrm>
            <a:off x="1835696" y="2226654"/>
            <a:ext cx="5134739" cy="461665"/>
          </a:xfrm>
          <a:prstGeom prst="rect">
            <a:avLst/>
          </a:prstGeom>
        </p:spPr>
        <p:txBody>
          <a:bodyPr wrap="none">
            <a:spAutoFit/>
          </a:bodyPr>
          <a:lstStyle/>
          <a:p>
            <a:pPr algn="just">
              <a:spcAft>
                <a:spcPts val="0"/>
              </a:spcAft>
            </a:pPr>
            <a:r>
              <a:rPr lang="zh-CN" altLang="en-US" kern="100" dirty="0" smtClean="0">
                <a:solidFill>
                  <a:srgbClr val="FF0000"/>
                </a:solidFill>
                <a:latin typeface="Calibri" panose="020F0502020204030204" pitchFamily="34" charset="0"/>
                <a:ea typeface="宋体" panose="02010600030101010101" pitchFamily="2" charset="-122"/>
                <a:cs typeface="Times New Roman" panose="02020603050405020304" pitchFamily="18" charset="0"/>
              </a:rPr>
              <a:t>延伸思考：</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真</a:t>
            </a:r>
            <a:r>
              <a:rPr lang="zh-CN" altLang="zh-CN" kern="100" dirty="0">
                <a:latin typeface="Calibri" panose="020F0502020204030204" pitchFamily="34" charset="0"/>
                <a:ea typeface="宋体" panose="02010600030101010101" pitchFamily="2" charset="-122"/>
                <a:cs typeface="Times New Roman" panose="02020603050405020304" pitchFamily="18" charset="0"/>
              </a:rPr>
              <a:t>理标准讨论的当代意义</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矩形 4"/>
          <p:cNvSpPr/>
          <p:nvPr/>
        </p:nvSpPr>
        <p:spPr>
          <a:xfrm>
            <a:off x="2289762" y="3284984"/>
            <a:ext cx="4226606" cy="1200329"/>
          </a:xfrm>
          <a:prstGeom prst="rect">
            <a:avLst/>
          </a:prstGeom>
        </p:spPr>
        <p:txBody>
          <a:bodyPr wrap="none">
            <a:spAutoFit/>
          </a:bodyPr>
          <a:lstStyle/>
          <a:p>
            <a:pPr>
              <a:lnSpc>
                <a:spcPct val="150000"/>
              </a:lnSpc>
            </a:pPr>
            <a:r>
              <a:rPr lang="zh-CN" altLang="zh-CN" dirty="0">
                <a:latin typeface="+mn-ea"/>
                <a:ea typeface="+mn-ea"/>
                <a:cs typeface="Times New Roman" panose="02020603050405020304" pitchFamily="18" charset="0"/>
              </a:rPr>
              <a:t>解放思想和实事求是必须统</a:t>
            </a:r>
            <a:r>
              <a:rPr lang="zh-CN" altLang="zh-CN" dirty="0" smtClean="0">
                <a:latin typeface="+mn-ea"/>
                <a:ea typeface="+mn-ea"/>
                <a:cs typeface="Times New Roman" panose="02020603050405020304" pitchFamily="18" charset="0"/>
              </a:rPr>
              <a:t>一</a:t>
            </a:r>
            <a:endParaRPr lang="en-US" altLang="zh-CN" dirty="0">
              <a:latin typeface="+mn-ea"/>
              <a:ea typeface="+mn-ea"/>
              <a:cs typeface="Times New Roman" panose="02020603050405020304" pitchFamily="18" charset="0"/>
            </a:endParaRPr>
          </a:p>
          <a:p>
            <a:pPr algn="l">
              <a:lnSpc>
                <a:spcPct val="150000"/>
              </a:lnSpc>
            </a:pPr>
            <a:r>
              <a:rPr lang="zh-CN" altLang="zh-CN" dirty="0" smtClean="0">
                <a:latin typeface="+mn-ea"/>
                <a:ea typeface="+mn-ea"/>
              </a:rPr>
              <a:t>破</a:t>
            </a:r>
            <a:r>
              <a:rPr lang="zh-CN" altLang="zh-CN" dirty="0">
                <a:latin typeface="+mn-ea"/>
                <a:ea typeface="+mn-ea"/>
              </a:rPr>
              <a:t>和立必须统</a:t>
            </a:r>
            <a:r>
              <a:rPr lang="zh-CN" altLang="zh-CN" dirty="0" smtClean="0">
                <a:latin typeface="+mn-ea"/>
                <a:ea typeface="+mn-ea"/>
              </a:rPr>
              <a:t>一</a:t>
            </a:r>
            <a:endParaRPr lang="zh-CN" altLang="zh-CN" dirty="0">
              <a:latin typeface="+mn-ea"/>
              <a:ea typeface="+mn-ea"/>
            </a:endParaRPr>
          </a:p>
        </p:txBody>
      </p:sp>
    </p:spTree>
    <p:extLst>
      <p:ext uri="{BB962C8B-B14F-4D97-AF65-F5344CB8AC3E}">
        <p14:creationId xmlns:p14="http://schemas.microsoft.com/office/powerpoint/2010/main" val="246917414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25954" name="Text Box 2"/>
          <p:cNvSpPr txBox="1">
            <a:spLocks noChangeArrowheads="1"/>
          </p:cNvSpPr>
          <p:nvPr/>
        </p:nvSpPr>
        <p:spPr bwMode="auto">
          <a:xfrm>
            <a:off x="1115616" y="1403498"/>
            <a:ext cx="7253288"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4" tIns="45717" rIns="91434" bIns="45717">
            <a:spAutoFit/>
          </a:bodyPr>
          <a:lstStyle/>
          <a:p>
            <a:pPr algn="l" eaLnBrk="1" hangingPunct="1">
              <a:lnSpc>
                <a:spcPct val="120000"/>
              </a:lnSpc>
            </a:pPr>
            <a:r>
              <a:rPr lang="zh-CN" altLang="en-US" sz="2600" dirty="0">
                <a:latin typeface="楷体_GB2312" pitchFamily="1" charset="-122"/>
                <a:ea typeface="楷体_GB2312" pitchFamily="1" charset="-122"/>
              </a:rPr>
              <a:t>   第三阶段：召开党的十一届三中全会，重新确立党的实事求是的思想路线。</a:t>
            </a:r>
          </a:p>
        </p:txBody>
      </p:sp>
      <p:pic>
        <p:nvPicPr>
          <p:cNvPr id="1259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156" y="2852936"/>
            <a:ext cx="6480175" cy="2673102"/>
          </a:xfrm>
          <a:prstGeom prst="rect">
            <a:avLst/>
          </a:prstGeom>
          <a:noFill/>
          <a:ln w="9525" cmpd="sng">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26978" name="Rectangle 2"/>
          <p:cNvSpPr>
            <a:spLocks noChangeArrowheads="1"/>
          </p:cNvSpPr>
          <p:nvPr/>
        </p:nvSpPr>
        <p:spPr bwMode="auto">
          <a:xfrm>
            <a:off x="742950" y="1723231"/>
            <a:ext cx="765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20000"/>
              </a:lnSpc>
              <a:buFontTx/>
              <a:buNone/>
            </a:pPr>
            <a:r>
              <a:rPr lang="zh-CN" altLang="en-US" sz="2800" dirty="0">
                <a:ea typeface="楷体_GB2312" pitchFamily="1" charset="-122"/>
              </a:rPr>
              <a:t>新时期四次思想解放运动：既“破”又“立</a:t>
            </a:r>
            <a:r>
              <a:rPr lang="zh-CN" altLang="en-US" sz="2800" dirty="0" smtClean="0">
                <a:ea typeface="楷体_GB2312" pitchFamily="1" charset="-122"/>
              </a:rPr>
              <a:t>”</a:t>
            </a:r>
            <a:endParaRPr lang="zh-CN" altLang="en-US" sz="2800" dirty="0">
              <a:ea typeface="楷体_GB2312" pitchFamily="1" charset="-122"/>
            </a:endParaRPr>
          </a:p>
        </p:txBody>
      </p:sp>
      <p:sp>
        <p:nvSpPr>
          <p:cNvPr id="126979" name="Rectangle 3"/>
          <p:cNvSpPr>
            <a:spLocks noChangeArrowheads="1"/>
          </p:cNvSpPr>
          <p:nvPr/>
        </p:nvSpPr>
        <p:spPr bwMode="auto">
          <a:xfrm>
            <a:off x="827584" y="2852936"/>
            <a:ext cx="8037140" cy="2490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25000"/>
              </a:lnSpc>
              <a:spcBef>
                <a:spcPct val="20000"/>
              </a:spcBef>
            </a:pPr>
            <a:r>
              <a:rPr lang="zh-CN" altLang="en-US" sz="2800" dirty="0">
                <a:ea typeface="楷体_GB2312" pitchFamily="1" charset="-122"/>
              </a:rPr>
              <a:t>第一次思想解放运动冲破了“个人崇拜”，树立了实践的权威；</a:t>
            </a:r>
          </a:p>
          <a:p>
            <a:pPr algn="l">
              <a:lnSpc>
                <a:spcPct val="125000"/>
              </a:lnSpc>
              <a:spcBef>
                <a:spcPct val="20000"/>
              </a:spcBef>
            </a:pPr>
            <a:r>
              <a:rPr lang="zh-CN" altLang="en-US" sz="2800" dirty="0">
                <a:ea typeface="楷体_GB2312" pitchFamily="1" charset="-122"/>
              </a:rPr>
              <a:t>第二次思想解放运动冲破了“计划经济崇拜”，树立了社会主义市场经济的权威；</a:t>
            </a:r>
          </a:p>
        </p:txBody>
      </p:sp>
      <p:sp>
        <p:nvSpPr>
          <p:cNvPr id="126980" name="AutoShape 4"/>
          <p:cNvSpPr>
            <a:spLocks noChangeArrowheads="1"/>
          </p:cNvSpPr>
          <p:nvPr/>
        </p:nvSpPr>
        <p:spPr bwMode="auto">
          <a:xfrm>
            <a:off x="228600" y="228600"/>
            <a:ext cx="2449513" cy="1008063"/>
          </a:xfrm>
          <a:prstGeom prst="bevel">
            <a:avLst>
              <a:gd name="adj" fmla="val 12500"/>
            </a:avLst>
          </a:prstGeom>
          <a:solidFill>
            <a:srgbClr val="FF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eaLnBrk="1" hangingPunct="1">
              <a:spcBef>
                <a:spcPct val="20000"/>
              </a:spcBef>
            </a:pPr>
            <a:r>
              <a:rPr lang="zh-CN" altLang="en-US" sz="3200">
                <a:solidFill>
                  <a:schemeClr val="tx2"/>
                </a:solidFill>
                <a:ea typeface="楷体_GB2312" pitchFamily="1" charset="-122"/>
              </a:rPr>
              <a:t>知识拓展：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28002" name="Rectangle 2"/>
          <p:cNvSpPr>
            <a:spLocks noChangeArrowheads="1"/>
          </p:cNvSpPr>
          <p:nvPr/>
        </p:nvSpPr>
        <p:spPr bwMode="auto">
          <a:xfrm>
            <a:off x="899592" y="2204864"/>
            <a:ext cx="7848872"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25000"/>
              </a:lnSpc>
              <a:spcBef>
                <a:spcPct val="20000"/>
              </a:spcBef>
            </a:pPr>
            <a:r>
              <a:rPr lang="zh-CN" altLang="en-US" sz="2800" dirty="0" smtClean="0">
                <a:ea typeface="楷体_GB2312" pitchFamily="1" charset="-122"/>
              </a:rPr>
              <a:t>第</a:t>
            </a:r>
            <a:r>
              <a:rPr lang="zh-CN" altLang="en-US" sz="2800" dirty="0">
                <a:ea typeface="楷体_GB2312" pitchFamily="1" charset="-122"/>
              </a:rPr>
              <a:t>三次思想解放运动冲破了“所有制崇拜”，树立了社会主义基本经济制度的权威；</a:t>
            </a:r>
          </a:p>
          <a:p>
            <a:pPr algn="l">
              <a:lnSpc>
                <a:spcPct val="125000"/>
              </a:lnSpc>
              <a:spcBef>
                <a:spcPct val="20000"/>
              </a:spcBef>
            </a:pPr>
            <a:r>
              <a:rPr lang="zh-CN" altLang="en-US" sz="2800" dirty="0">
                <a:ea typeface="楷体_GB2312" pitchFamily="1" charset="-122"/>
              </a:rPr>
              <a:t>第四次思想解放运动冲破了“有产”、“无产”的偏见，树立了社会主义建设者的权</a:t>
            </a:r>
            <a:r>
              <a:rPr lang="zh-CN" altLang="en-US" sz="2800" dirty="0" smtClean="0">
                <a:ea typeface="楷体_GB2312" pitchFamily="1" charset="-122"/>
              </a:rPr>
              <a:t>威。</a:t>
            </a:r>
            <a:endParaRPr lang="zh-CN" altLang="en-US" sz="2800" dirty="0">
              <a:ea typeface="楷体_GB2312" pitchFamily="1"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29026" name="Freeform 2" descr="毛泽东 19424"/>
          <p:cNvSpPr>
            <a:spLocks/>
          </p:cNvSpPr>
          <p:nvPr/>
        </p:nvSpPr>
        <p:spPr bwMode="auto">
          <a:xfrm>
            <a:off x="647700" y="3443288"/>
            <a:ext cx="666750" cy="554037"/>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blipFill dpi="0" rotWithShape="1">
            <a:blip r:embed="rId2">
              <a:alphaModFix amt="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9027" name="Text Box 3"/>
          <p:cNvSpPr txBox="1">
            <a:spLocks noChangeArrowheads="1"/>
          </p:cNvSpPr>
          <p:nvPr/>
        </p:nvSpPr>
        <p:spPr bwMode="auto">
          <a:xfrm>
            <a:off x="1973263" y="2133600"/>
            <a:ext cx="5911850" cy="138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lIns="91434" tIns="45717" rIns="91434" bIns="45717">
            <a:spAutoFit/>
          </a:bodyPr>
          <a:lstStyle/>
          <a:p>
            <a:pPr algn="l" eaLnBrk="1" hangingPunct="1">
              <a:lnSpc>
                <a:spcPct val="120000"/>
              </a:lnSpc>
            </a:pPr>
            <a:endParaRPr lang="zh-CN" altLang="en-US">
              <a:solidFill>
                <a:srgbClr val="FF0000"/>
              </a:solidFill>
            </a:endParaRPr>
          </a:p>
          <a:p>
            <a:pPr algn="l" eaLnBrk="1" hangingPunct="1"/>
            <a:endParaRPr lang="zh-CN" altLang="en-US" sz="2800">
              <a:ea typeface="楷体_GB2312" pitchFamily="1" charset="-122"/>
            </a:endParaRPr>
          </a:p>
          <a:p>
            <a:pPr algn="l" eaLnBrk="1" hangingPunct="1"/>
            <a:endParaRPr lang="zh-CN" altLang="en-US" sz="2800">
              <a:effectLst>
                <a:outerShdw blurRad="38100" dist="38100" dir="2700000" algn="tl">
                  <a:srgbClr val="C0C0C0"/>
                </a:outerShdw>
              </a:effectLst>
              <a:latin typeface="黑体" pitchFamily="49" charset="-122"/>
              <a:ea typeface="楷体_GB2312" pitchFamily="1" charset="-122"/>
            </a:endParaRPr>
          </a:p>
        </p:txBody>
      </p:sp>
      <p:sp>
        <p:nvSpPr>
          <p:cNvPr id="129028" name="Rectangle 5" descr="深色下对角线"/>
          <p:cNvSpPr>
            <a:spLocks noGrp="1" noChangeArrowheads="1"/>
          </p:cNvSpPr>
          <p:nvPr>
            <p:ph type="title"/>
          </p:nvPr>
        </p:nvSpPr>
        <p:spPr>
          <a:xfrm>
            <a:off x="1313334" y="1883570"/>
            <a:ext cx="8229600" cy="1143000"/>
          </a:xfrm>
          <a:noFill/>
          <a:ln/>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4" tIns="45717" rIns="91434" bIns="45717"/>
          <a:lstStyle/>
          <a:p>
            <a:pPr algn="l">
              <a:lnSpc>
                <a:spcPct val="120000"/>
              </a:lnSpc>
            </a:pPr>
            <a:r>
              <a:rPr lang="zh-CN" altLang="en-US" sz="2800" dirty="0">
                <a:latin typeface="楷体_GB2312" pitchFamily="1" charset="-122"/>
                <a:ea typeface="楷体_GB2312" pitchFamily="1" charset="-122"/>
              </a:rPr>
              <a:t>3、党的思想路线的丰富和发展过程</a:t>
            </a:r>
            <a:br>
              <a:rPr lang="zh-CN" altLang="en-US" sz="2800" dirty="0">
                <a:latin typeface="楷体_GB2312" pitchFamily="1" charset="-122"/>
                <a:ea typeface="楷体_GB2312" pitchFamily="1" charset="-122"/>
              </a:rPr>
            </a:br>
            <a:endParaRPr lang="zh-CN" altLang="en-US" sz="2800" dirty="0">
              <a:latin typeface="楷体_GB2312" pitchFamily="1" charset="-122"/>
              <a:ea typeface="楷体_GB2312" pitchFamily="1" charset="-122"/>
            </a:endParaRPr>
          </a:p>
        </p:txBody>
      </p:sp>
      <p:sp>
        <p:nvSpPr>
          <p:cNvPr id="129029" name="Rectangle 5"/>
          <p:cNvSpPr>
            <a:spLocks noChangeArrowheads="1"/>
          </p:cNvSpPr>
          <p:nvPr/>
        </p:nvSpPr>
        <p:spPr bwMode="auto">
          <a:xfrm>
            <a:off x="1006197" y="2825750"/>
            <a:ext cx="7416800" cy="2505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40000"/>
              </a:lnSpc>
            </a:pPr>
            <a:r>
              <a:rPr lang="zh-CN" altLang="en-US" sz="2800" dirty="0">
                <a:latin typeface="楷体_GB2312" pitchFamily="1" charset="-122"/>
                <a:ea typeface="楷体_GB2312" pitchFamily="1" charset="-122"/>
              </a:rPr>
              <a:t>（</a:t>
            </a:r>
            <a:r>
              <a:rPr lang="en-US" sz="2800" dirty="0">
                <a:latin typeface="楷体_GB2312" pitchFamily="1" charset="-122"/>
                <a:ea typeface="楷体_GB2312" pitchFamily="1" charset="-122"/>
              </a:rPr>
              <a:t>1</a:t>
            </a:r>
            <a:r>
              <a:rPr lang="zh-CN" altLang="en-US" sz="2800" dirty="0">
                <a:latin typeface="楷体_GB2312" pitchFamily="1" charset="-122"/>
                <a:ea typeface="楷体_GB2312" pitchFamily="1" charset="-122"/>
              </a:rPr>
              <a:t>）邓小平对党的思想路线的丰富和发展</a:t>
            </a:r>
          </a:p>
          <a:p>
            <a:pPr algn="l">
              <a:lnSpc>
                <a:spcPct val="140000"/>
              </a:lnSpc>
            </a:pPr>
            <a:r>
              <a:rPr lang="zh-CN" altLang="en-US" sz="2800" dirty="0">
                <a:latin typeface="楷体_GB2312" pitchFamily="1" charset="-122"/>
                <a:ea typeface="楷体_GB2312" pitchFamily="1" charset="-122"/>
              </a:rPr>
              <a:t>（</a:t>
            </a:r>
            <a:r>
              <a:rPr lang="en-US" sz="2800" dirty="0">
                <a:latin typeface="楷体_GB2312" pitchFamily="1" charset="-122"/>
                <a:ea typeface="楷体_GB2312" pitchFamily="1" charset="-122"/>
              </a:rPr>
              <a:t>2</a:t>
            </a:r>
            <a:r>
              <a:rPr lang="zh-CN" altLang="en-US" sz="2800" dirty="0">
                <a:latin typeface="楷体_GB2312" pitchFamily="1" charset="-122"/>
                <a:ea typeface="楷体_GB2312" pitchFamily="1" charset="-122"/>
              </a:rPr>
              <a:t>）江泽民对党的思想路线的丰富和发展</a:t>
            </a:r>
          </a:p>
          <a:p>
            <a:pPr algn="l">
              <a:lnSpc>
                <a:spcPct val="140000"/>
              </a:lnSpc>
            </a:pPr>
            <a:r>
              <a:rPr lang="zh-CN" altLang="en-US" sz="2800" dirty="0">
                <a:latin typeface="楷体_GB2312" pitchFamily="1" charset="-122"/>
                <a:ea typeface="楷体_GB2312" pitchFamily="1" charset="-122"/>
              </a:rPr>
              <a:t>（</a:t>
            </a:r>
            <a:r>
              <a:rPr lang="en-US" sz="2800" dirty="0">
                <a:latin typeface="楷体_GB2312" pitchFamily="1" charset="-122"/>
                <a:ea typeface="楷体_GB2312" pitchFamily="1" charset="-122"/>
              </a:rPr>
              <a:t>3</a:t>
            </a:r>
            <a:r>
              <a:rPr lang="zh-CN" altLang="en-US" sz="2800" dirty="0">
                <a:latin typeface="楷体_GB2312" pitchFamily="1" charset="-122"/>
                <a:ea typeface="楷体_GB2312" pitchFamily="1" charset="-122"/>
              </a:rPr>
              <a:t>）胡锦涛对党的思想路线的丰富和发</a:t>
            </a:r>
            <a:r>
              <a:rPr lang="zh-CN" altLang="en-US" sz="2800" dirty="0" smtClean="0">
                <a:latin typeface="楷体_GB2312" pitchFamily="1" charset="-122"/>
                <a:ea typeface="楷体_GB2312" pitchFamily="1" charset="-122"/>
              </a:rPr>
              <a:t>展</a:t>
            </a:r>
            <a:endParaRPr lang="en-US" altLang="zh-CN" sz="2800" dirty="0" smtClean="0">
              <a:latin typeface="楷体_GB2312" pitchFamily="1" charset="-122"/>
              <a:ea typeface="楷体_GB2312" pitchFamily="1" charset="-122"/>
            </a:endParaRPr>
          </a:p>
          <a:p>
            <a:pPr algn="l">
              <a:lnSpc>
                <a:spcPct val="140000"/>
              </a:lnSpc>
            </a:pPr>
            <a:r>
              <a:rPr lang="en-US" altLang="zh-CN" sz="2800" dirty="0" smtClean="0">
                <a:latin typeface="楷体_GB2312" pitchFamily="1" charset="-122"/>
                <a:ea typeface="楷体_GB2312" pitchFamily="1" charset="-122"/>
              </a:rPr>
              <a:t> (4) </a:t>
            </a:r>
            <a:r>
              <a:rPr lang="zh-CN" altLang="en-US" sz="2800" dirty="0">
                <a:latin typeface="楷体_GB2312" pitchFamily="1" charset="-122"/>
                <a:ea typeface="楷体_GB2312" pitchFamily="1" charset="-122"/>
              </a:rPr>
              <a:t>习近</a:t>
            </a:r>
            <a:r>
              <a:rPr lang="zh-CN" altLang="en-US" sz="2800" dirty="0" smtClean="0">
                <a:latin typeface="楷体_GB2312" pitchFamily="1" charset="-122"/>
                <a:ea typeface="楷体_GB2312" pitchFamily="1" charset="-122"/>
              </a:rPr>
              <a:t>平</a:t>
            </a:r>
            <a:r>
              <a:rPr lang="zh-CN" altLang="en-US" sz="2800" dirty="0">
                <a:latin typeface="楷体_GB2312" pitchFamily="1" charset="-122"/>
                <a:ea typeface="楷体_GB2312" pitchFamily="1" charset="-122"/>
              </a:rPr>
              <a:t>对党的思想路线的丰富和发</a:t>
            </a:r>
            <a:r>
              <a:rPr lang="zh-CN" altLang="en-US" sz="2800" dirty="0" smtClean="0">
                <a:latin typeface="楷体_GB2312" pitchFamily="1" charset="-122"/>
                <a:ea typeface="楷体_GB2312" pitchFamily="1" charset="-122"/>
              </a:rPr>
              <a:t>展</a:t>
            </a:r>
            <a:endParaRPr lang="en-US" altLang="zh-CN" sz="2800" dirty="0">
              <a:latin typeface="楷体_GB2312" pitchFamily="1" charset="-122"/>
              <a:ea typeface="楷体_GB2312" pitchFamily="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30050" name="Text Box 2"/>
          <p:cNvSpPr txBox="1">
            <a:spLocks noChangeArrowheads="1"/>
          </p:cNvSpPr>
          <p:nvPr/>
        </p:nvSpPr>
        <p:spPr bwMode="auto">
          <a:xfrm>
            <a:off x="557213" y="1700213"/>
            <a:ext cx="8029575" cy="3178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lnSpc>
                <a:spcPts val="3500"/>
              </a:lnSpc>
            </a:pPr>
            <a:r>
              <a:rPr lang="zh-CN" altLang="en-US" sz="2600" dirty="0">
                <a:latin typeface="楷体_GB2312" pitchFamily="1" charset="-122"/>
                <a:ea typeface="楷体_GB2312" pitchFamily="1" charset="-122"/>
              </a:rPr>
              <a:t>   第一，深刻揭示了实事求是在整个马列主义、毛泽东思想科学体系中的地位。</a:t>
            </a:r>
          </a:p>
          <a:p>
            <a:pPr algn="l" eaLnBrk="1" hangingPunct="1">
              <a:lnSpc>
                <a:spcPts val="3500"/>
              </a:lnSpc>
            </a:pPr>
            <a:r>
              <a:rPr lang="zh-CN" altLang="en-US" sz="2600" dirty="0">
                <a:latin typeface="楷体_GB2312" pitchFamily="1" charset="-122"/>
                <a:ea typeface="楷体_GB2312" pitchFamily="1" charset="-122"/>
              </a:rPr>
              <a:t>   第二，</a:t>
            </a:r>
            <a:r>
              <a:rPr lang="zh-CN" altLang="en-US" sz="2600" dirty="0">
                <a:solidFill>
                  <a:srgbClr val="FF0000"/>
                </a:solidFill>
                <a:latin typeface="楷体_GB2312" pitchFamily="1" charset="-122"/>
                <a:ea typeface="楷体_GB2312" pitchFamily="1" charset="-122"/>
              </a:rPr>
              <a:t>把解放思想与实事求是联系起来，丰富了和深化了党的思想路线。</a:t>
            </a:r>
          </a:p>
          <a:p>
            <a:pPr algn="l" eaLnBrk="1" hangingPunct="1">
              <a:lnSpc>
                <a:spcPts val="3500"/>
              </a:lnSpc>
            </a:pPr>
            <a:r>
              <a:rPr lang="zh-CN" altLang="en-US" sz="2600" dirty="0">
                <a:latin typeface="楷体_GB2312" pitchFamily="1" charset="-122"/>
                <a:ea typeface="楷体_GB2312" pitchFamily="1" charset="-122"/>
              </a:rPr>
              <a:t>   第三，科学揭示了解放思想与实事求是的辩证关系，深刻地指出了解放思想与实事求是的内在统一性。</a:t>
            </a:r>
          </a:p>
          <a:p>
            <a:pPr algn="l" eaLnBrk="1" hangingPunct="1">
              <a:lnSpc>
                <a:spcPts val="3500"/>
              </a:lnSpc>
            </a:pPr>
            <a:r>
              <a:rPr lang="zh-CN" altLang="en-US" sz="2600" dirty="0">
                <a:latin typeface="楷体_GB2312" pitchFamily="1" charset="-122"/>
                <a:ea typeface="楷体_GB2312" pitchFamily="1" charset="-122"/>
              </a:rPr>
              <a:t>   第四，提出民主是解放思想、实事求是的重要条件。</a:t>
            </a:r>
          </a:p>
        </p:txBody>
      </p:sp>
      <p:sp>
        <p:nvSpPr>
          <p:cNvPr id="130051" name="Rectangle 3"/>
          <p:cNvSpPr>
            <a:spLocks noChangeArrowheads="1"/>
          </p:cNvSpPr>
          <p:nvPr/>
        </p:nvSpPr>
        <p:spPr bwMode="auto">
          <a:xfrm>
            <a:off x="250825" y="6207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nchor="ctr"/>
          <a:lstStyle/>
          <a:p>
            <a:pPr>
              <a:buFontTx/>
              <a:buNone/>
            </a:pPr>
            <a:r>
              <a:rPr lang="zh-CN" altLang="en-US" sz="2800">
                <a:latin typeface="楷体_GB2312" pitchFamily="1" charset="-122"/>
                <a:ea typeface="楷体_GB2312" pitchFamily="1" charset="-122"/>
              </a:rPr>
              <a:t>（</a:t>
            </a:r>
            <a:r>
              <a:rPr lang="en-US" sz="2800">
                <a:latin typeface="楷体_GB2312" pitchFamily="1" charset="-122"/>
                <a:ea typeface="楷体_GB2312" pitchFamily="1" charset="-122"/>
              </a:rPr>
              <a:t>1</a:t>
            </a:r>
            <a:r>
              <a:rPr lang="zh-CN" altLang="en-US" sz="2800">
                <a:latin typeface="楷体_GB2312" pitchFamily="1" charset="-122"/>
                <a:ea typeface="楷体_GB2312" pitchFamily="1" charset="-122"/>
              </a:rPr>
              <a:t>）邓小平对党的思想路线的丰富和发展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04450" name="Rectangle 2"/>
          <p:cNvSpPr>
            <a:spLocks noGrp="1" noChangeArrowheads="1"/>
          </p:cNvSpPr>
          <p:nvPr>
            <p:ph type="title"/>
          </p:nvPr>
        </p:nvSpPr>
        <p:spPr>
          <a:xfrm>
            <a:off x="0" y="908050"/>
            <a:ext cx="8229600" cy="1143000"/>
          </a:xfrm>
        </p:spPr>
        <p:txBody>
          <a:bodyPr/>
          <a:lstStyle/>
          <a:p>
            <a:r>
              <a:rPr lang="zh-CN" altLang="en-US" sz="2800">
                <a:latin typeface="楷体_GB2312" pitchFamily="1" charset="-122"/>
                <a:ea typeface="楷体_GB2312" pitchFamily="1" charset="-122"/>
              </a:rPr>
              <a:t>（一）实事求是思想路线的形成和确立</a:t>
            </a:r>
          </a:p>
        </p:txBody>
      </p:sp>
      <p:sp>
        <p:nvSpPr>
          <p:cNvPr id="104451" name="Rectangle 3"/>
          <p:cNvSpPr>
            <a:spLocks noGrp="1" noChangeArrowheads="1"/>
          </p:cNvSpPr>
          <p:nvPr>
            <p:ph type="body" idx="1"/>
          </p:nvPr>
        </p:nvSpPr>
        <p:spPr>
          <a:xfrm>
            <a:off x="1116013" y="2276475"/>
            <a:ext cx="8610600" cy="5029200"/>
          </a:xfrm>
        </p:spPr>
        <p:txBody>
          <a:bodyPr/>
          <a:lstStyle/>
          <a:p>
            <a:pPr>
              <a:lnSpc>
                <a:spcPct val="130000"/>
              </a:lnSpc>
              <a:spcBef>
                <a:spcPct val="10000"/>
              </a:spcBef>
              <a:spcAft>
                <a:spcPct val="10000"/>
              </a:spcAft>
              <a:buFontTx/>
              <a:buNone/>
            </a:pPr>
            <a:r>
              <a:rPr lang="zh-CN" altLang="en-US" sz="2800" b="1">
                <a:latin typeface="楷体_GB2312" pitchFamily="1" charset="-122"/>
                <a:ea typeface="楷体_GB2312" pitchFamily="1" charset="-122"/>
              </a:rPr>
              <a:t>1、思想路线的概念</a:t>
            </a:r>
          </a:p>
          <a:p>
            <a:pPr>
              <a:lnSpc>
                <a:spcPct val="130000"/>
              </a:lnSpc>
              <a:spcBef>
                <a:spcPct val="10000"/>
              </a:spcBef>
              <a:spcAft>
                <a:spcPct val="10000"/>
              </a:spcAft>
              <a:buFontTx/>
              <a:buNone/>
            </a:pPr>
            <a:r>
              <a:rPr lang="zh-CN" altLang="en-US" sz="2800" b="1">
                <a:latin typeface="楷体_GB2312" pitchFamily="1" charset="-122"/>
                <a:ea typeface="楷体_GB2312" pitchFamily="1" charset="-122"/>
              </a:rPr>
              <a:t>2、</a:t>
            </a:r>
            <a:r>
              <a:rPr lang="zh-CN" altLang="en-US" sz="2800" b="1">
                <a:latin typeface="Arial"/>
                <a:ea typeface="楷体_GB2312" pitchFamily="1" charset="-122"/>
              </a:rPr>
              <a:t>“</a:t>
            </a:r>
            <a:r>
              <a:rPr lang="zh-CN" altLang="en-US" sz="2800" b="1">
                <a:latin typeface="楷体_GB2312" pitchFamily="1" charset="-122"/>
                <a:ea typeface="楷体_GB2312" pitchFamily="1" charset="-122"/>
              </a:rPr>
              <a:t>实事求是</a:t>
            </a:r>
            <a:r>
              <a:rPr lang="zh-CN" altLang="en-US" sz="2800" b="1">
                <a:latin typeface="Arial"/>
                <a:ea typeface="楷体_GB2312" pitchFamily="1" charset="-122"/>
              </a:rPr>
              <a:t>”</a:t>
            </a:r>
            <a:r>
              <a:rPr lang="zh-CN" altLang="en-US" sz="2800" b="1">
                <a:latin typeface="楷体_GB2312" pitchFamily="1" charset="-122"/>
                <a:ea typeface="楷体_GB2312" pitchFamily="1" charset="-122"/>
              </a:rPr>
              <a:t>的词源</a:t>
            </a:r>
            <a:r>
              <a:rPr lang="zh-CN" altLang="en-US" sz="2800">
                <a:latin typeface="楷体_GB2312" pitchFamily="1" charset="-122"/>
                <a:ea typeface="楷体_GB2312" pitchFamily="1" charset="-122"/>
              </a:rPr>
              <a:t> </a:t>
            </a:r>
            <a:endParaRPr lang="zh-CN" altLang="en-US" sz="2800" b="1">
              <a:latin typeface="楷体_GB2312" pitchFamily="1" charset="-122"/>
              <a:ea typeface="楷体_GB2312" pitchFamily="1" charset="-122"/>
            </a:endParaRPr>
          </a:p>
          <a:p>
            <a:pPr>
              <a:lnSpc>
                <a:spcPct val="130000"/>
              </a:lnSpc>
              <a:spcBef>
                <a:spcPct val="10000"/>
              </a:spcBef>
              <a:spcAft>
                <a:spcPct val="10000"/>
              </a:spcAft>
              <a:buFontTx/>
              <a:buNone/>
            </a:pPr>
            <a:r>
              <a:rPr lang="zh-CN" altLang="en-US" sz="2800" b="1">
                <a:latin typeface="楷体_GB2312" pitchFamily="1" charset="-122"/>
                <a:ea typeface="楷体_GB2312" pitchFamily="1" charset="-122"/>
              </a:rPr>
              <a:t>3、实事求是思想路线的形成过程</a:t>
            </a:r>
          </a:p>
          <a:p>
            <a:endParaRPr lang="zh-CN" altLang="en-US" sz="2800">
              <a:latin typeface="楷体_GB2312" pitchFamily="1" charset="-122"/>
              <a:ea typeface="楷体_GB2312" pitchFamily="1"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31074" name="Text Box 2"/>
          <p:cNvSpPr txBox="1">
            <a:spLocks noChangeArrowheads="1"/>
          </p:cNvSpPr>
          <p:nvPr/>
        </p:nvSpPr>
        <p:spPr bwMode="auto">
          <a:xfrm>
            <a:off x="611188" y="1557338"/>
            <a:ext cx="3960812" cy="3321050"/>
          </a:xfrm>
          <a:prstGeom prst="rect">
            <a:avLst/>
          </a:prstGeom>
          <a:noFill/>
          <a:ln w="28575" cmpd="sng">
            <a:solidFill>
              <a:srgbClr val="00CC99"/>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2700" dir="5400000" algn="ctr" rotWithShape="0">
                    <a:schemeClr val="tx2"/>
                  </a:outerShdw>
                </a:effectLst>
              </a14:hiddenEffects>
            </a:ext>
          </a:extLst>
        </p:spPr>
        <p:txBody>
          <a:bodyPr>
            <a:spAutoFit/>
          </a:bodyPr>
          <a:lstStyle/>
          <a:p>
            <a:pPr algn="l" eaLnBrk="1" hangingPunct="1">
              <a:lnSpc>
                <a:spcPct val="125000"/>
              </a:lnSpc>
              <a:spcBef>
                <a:spcPct val="50000"/>
              </a:spcBef>
            </a:pPr>
            <a:r>
              <a:rPr lang="zh-CN" altLang="en-US" sz="2800">
                <a:ea typeface="楷体_GB2312" pitchFamily="1" charset="-122"/>
              </a:rPr>
              <a:t>      解放思想的含义：</a:t>
            </a:r>
            <a:r>
              <a:rPr lang="zh-CN" altLang="en-US" sz="2800">
                <a:latin typeface="Times New Roman"/>
                <a:ea typeface="楷体_GB2312" pitchFamily="1" charset="-122"/>
              </a:rPr>
              <a:t>“</a:t>
            </a:r>
            <a:r>
              <a:rPr lang="zh-CN" altLang="en-US" sz="2800">
                <a:latin typeface="方正姚体" pitchFamily="2" charset="-122"/>
                <a:ea typeface="楷体_GB2312" pitchFamily="1" charset="-122"/>
              </a:rPr>
              <a:t>我们讲解放思想，是指在马克思主义指导下打破习惯势力和主观偏见的束缚，研究新情况，解决新问题。</a:t>
            </a:r>
            <a:r>
              <a:rPr lang="zh-CN" altLang="en-US" sz="2800">
                <a:latin typeface="Times New Roman"/>
                <a:ea typeface="楷体_GB2312" pitchFamily="1" charset="-122"/>
              </a:rPr>
              <a:t>”</a:t>
            </a:r>
            <a:endParaRPr lang="zh-CN" altLang="en-US" sz="2800">
              <a:latin typeface="方正姚体" pitchFamily="2" charset="-122"/>
              <a:ea typeface="楷体_GB2312" pitchFamily="1" charset="-122"/>
            </a:endParaRPr>
          </a:p>
        </p:txBody>
      </p:sp>
      <p:pic>
        <p:nvPicPr>
          <p:cNvPr id="131075" name="Picture 3" descr="dxp"/>
          <p:cNvPicPr>
            <a:picLocks noChangeAspect="1" noChangeArrowheads="1"/>
          </p:cNvPicPr>
          <p:nvPr/>
        </p:nvPicPr>
        <p:blipFill>
          <a:blip r:embed="rId4">
            <a:extLst>
              <a:ext uri="{28A0092B-C50C-407E-A947-70E740481C1C}">
                <a14:useLocalDpi xmlns:a14="http://schemas.microsoft.com/office/drawing/2010/main" val="0"/>
              </a:ext>
            </a:extLst>
          </a:blip>
          <a:srcRect b="23898"/>
          <a:stretch>
            <a:fillRect/>
          </a:stretch>
        </p:blipFill>
        <p:spPr bwMode="auto">
          <a:xfrm>
            <a:off x="4932363" y="836613"/>
            <a:ext cx="2952750" cy="2247900"/>
          </a:xfrm>
          <a:prstGeom prst="rect">
            <a:avLst/>
          </a:prstGeom>
          <a:solidFill>
            <a:srgbClr val="FFCC99"/>
          </a:solidFill>
          <a:ln w="57150" cmpd="thickThin">
            <a:solidFill>
              <a:srgbClr val="FFFFCC"/>
            </a:solidFill>
            <a:miter lim="800000"/>
            <a:headEnd/>
            <a:tailEnd/>
          </a:ln>
          <a:effectLst>
            <a:outerShdw dist="35921" dir="2700000" algn="ctr" rotWithShape="0">
              <a:schemeClr val="tx2"/>
            </a:outerShdw>
          </a:effectLst>
        </p:spPr>
      </p:pic>
      <p:pic>
        <p:nvPicPr>
          <p:cNvPr id="131076" name="解放思想与实事求是的关系.wmv">
            <a:hlinkClick r:id="" action="ppaction://media"/>
          </p:cNvPr>
          <p:cNvPicPr>
            <a:picLocks noChangeAspect="1" noChangeArrowheads="1"/>
          </p:cNvPicPr>
          <p:nvPr>
            <a:vide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4932363" y="3429000"/>
            <a:ext cx="3097212"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video>
              <p:cMediaNode>
                <p:cTn id="2" fill="hold" display="0" nodeType="clickEffect">
                  <p:stCondLst>
                    <p:cond delay="indefinite"/>
                  </p:stCondLst>
                  <p:endCondLst>
                    <p:cond evt="onNext" delay="0">
                      <p:tgtEl>
                        <p:sldTgt/>
                      </p:tgtEl>
                    </p:cond>
                    <p:cond evt="onPrev" delay="0">
                      <p:tgtEl>
                        <p:sldTgt/>
                      </p:tgtEl>
                    </p:cond>
                  </p:endCondLst>
                </p:cTn>
                <p:tgtEl>
                  <p:spTgt spid="131076"/>
                </p:tgtEl>
              </p:cMediaNode>
            </p:vide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pic>
        <p:nvPicPr>
          <p:cNvPr id="132098" name="Picture 2" descr="500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192338"/>
            <a:ext cx="2736850" cy="2473325"/>
          </a:xfrm>
          <a:prstGeom prst="rect">
            <a:avLst/>
          </a:prstGeom>
          <a:noFill/>
          <a:ln w="9525"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132099" name="Text Box 3"/>
          <p:cNvSpPr txBox="1">
            <a:spLocks noChangeArrowheads="1"/>
          </p:cNvSpPr>
          <p:nvPr/>
        </p:nvSpPr>
        <p:spPr bwMode="auto">
          <a:xfrm>
            <a:off x="900113" y="1830388"/>
            <a:ext cx="4114800" cy="3197225"/>
          </a:xfrm>
          <a:prstGeom prst="rect">
            <a:avLst/>
          </a:prstGeom>
          <a:noFill/>
          <a:ln w="28575" cap="sq" cmpd="sng">
            <a:solidFill>
              <a:srgbClr val="00CC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lnSpc>
                <a:spcPct val="120000"/>
              </a:lnSpc>
              <a:spcBef>
                <a:spcPct val="50000"/>
              </a:spcBef>
            </a:pPr>
            <a:r>
              <a:rPr lang="zh-CN" altLang="en-US" sz="2800">
                <a:effectLst>
                  <a:outerShdw blurRad="38100" dist="38100" dir="2700000" algn="tl">
                    <a:srgbClr val="C0C0C0"/>
                  </a:outerShdw>
                </a:effectLst>
                <a:latin typeface="Times New Roman" pitchFamily="18" charset="0"/>
                <a:ea typeface="楷体_GB2312" pitchFamily="1" charset="-122"/>
              </a:rPr>
              <a:t>      一个党，一个国家，一个民族，如果一切从本本出发，思想僵化，迷信盛行，那它就不能前进，它的生机就停止了，就要亡党亡国。</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33122" name="Text Box 2"/>
          <p:cNvSpPr txBox="1">
            <a:spLocks noChangeArrowheads="1"/>
          </p:cNvSpPr>
          <p:nvPr/>
        </p:nvSpPr>
        <p:spPr bwMode="auto">
          <a:xfrm>
            <a:off x="1042988" y="908050"/>
            <a:ext cx="7740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spcBef>
                <a:spcPct val="50000"/>
              </a:spcBef>
            </a:pPr>
            <a:r>
              <a:rPr lang="zh-CN" altLang="en-US" sz="2800">
                <a:latin typeface="楷体_GB2312" pitchFamily="1" charset="-122"/>
                <a:ea typeface="楷体_GB2312" pitchFamily="1" charset="-122"/>
              </a:rPr>
              <a:t>（</a:t>
            </a:r>
            <a:r>
              <a:rPr lang="en-US" sz="2800">
                <a:latin typeface="楷体_GB2312" pitchFamily="1" charset="-122"/>
                <a:ea typeface="楷体_GB2312" pitchFamily="1" charset="-122"/>
              </a:rPr>
              <a:t>2</a:t>
            </a:r>
            <a:r>
              <a:rPr lang="zh-CN" altLang="en-US" sz="2800">
                <a:latin typeface="楷体_GB2312" pitchFamily="1" charset="-122"/>
                <a:ea typeface="楷体_GB2312" pitchFamily="1" charset="-122"/>
              </a:rPr>
              <a:t>）江泽民对党的思想路线的丰富发展</a:t>
            </a:r>
          </a:p>
        </p:txBody>
      </p:sp>
      <p:sp>
        <p:nvSpPr>
          <p:cNvPr id="133123" name="Text Box 3"/>
          <p:cNvSpPr txBox="1">
            <a:spLocks noChangeArrowheads="1"/>
          </p:cNvSpPr>
          <p:nvPr/>
        </p:nvSpPr>
        <p:spPr bwMode="auto">
          <a:xfrm>
            <a:off x="503238" y="1835150"/>
            <a:ext cx="8135937" cy="318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lvl1pPr marL="476250" indent="-476250" algn="l">
              <a:defRPr sz="2400">
                <a:solidFill>
                  <a:schemeClr val="tx1"/>
                </a:solidFill>
                <a:latin typeface="Times New Roman" pitchFamily="18" charset="0"/>
                <a:ea typeface="宋体" pitchFamily="2" charset="-122"/>
              </a:defRPr>
            </a:lvl1pPr>
            <a:lvl2pPr marL="666750"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45000"/>
              </a:lnSpc>
            </a:pPr>
            <a:r>
              <a:rPr lang="zh-CN" altLang="en-US" sz="2800">
                <a:latin typeface="楷体_GB2312" pitchFamily="1" charset="-122"/>
                <a:ea typeface="楷体_GB2312" pitchFamily="1" charset="-122"/>
              </a:rPr>
              <a:t>第一，继续强调了坚持党的思想路线的重要意义。</a:t>
            </a:r>
          </a:p>
          <a:p>
            <a:pPr eaLnBrk="1" hangingPunct="1">
              <a:lnSpc>
                <a:spcPct val="145000"/>
              </a:lnSpc>
            </a:pPr>
            <a:r>
              <a:rPr lang="zh-CN" altLang="en-US" sz="2800">
                <a:latin typeface="楷体_GB2312" pitchFamily="1" charset="-122"/>
                <a:ea typeface="楷体_GB2312" pitchFamily="1" charset="-122"/>
              </a:rPr>
              <a:t>第二，明确指出了解放思想、实事求是是邓小平理论的精髓。</a:t>
            </a:r>
          </a:p>
          <a:p>
            <a:pPr eaLnBrk="1" hangingPunct="1">
              <a:lnSpc>
                <a:spcPct val="145000"/>
              </a:lnSpc>
            </a:pPr>
            <a:r>
              <a:rPr lang="zh-CN" altLang="en-US" sz="2800">
                <a:latin typeface="楷体_GB2312" pitchFamily="1" charset="-122"/>
                <a:ea typeface="楷体_GB2312" pitchFamily="1" charset="-122"/>
              </a:rPr>
              <a:t>第三，特别阐述了</a:t>
            </a:r>
            <a:r>
              <a:rPr lang="zh-CN" altLang="en-US" sz="2800">
                <a:solidFill>
                  <a:srgbClr val="FF0000"/>
                </a:solidFill>
                <a:latin typeface="楷体_GB2312" pitchFamily="1" charset="-122"/>
                <a:ea typeface="楷体_GB2312" pitchFamily="1" charset="-122"/>
              </a:rPr>
              <a:t>创新和与时俱进</a:t>
            </a:r>
            <a:r>
              <a:rPr lang="zh-CN" altLang="en-US" sz="2800">
                <a:latin typeface="楷体_GB2312" pitchFamily="1" charset="-122"/>
                <a:ea typeface="楷体_GB2312" pitchFamily="1" charset="-122"/>
              </a:rPr>
              <a:t>的重要意义。</a:t>
            </a:r>
          </a:p>
          <a:p>
            <a:pPr eaLnBrk="1" hangingPunct="1">
              <a:lnSpc>
                <a:spcPct val="145000"/>
              </a:lnSpc>
            </a:pPr>
            <a:r>
              <a:rPr lang="zh-CN" altLang="en-US" sz="2800">
                <a:latin typeface="楷体_GB2312" pitchFamily="1" charset="-122"/>
                <a:ea typeface="楷体_GB2312" pitchFamily="1" charset="-122"/>
              </a:rPr>
              <a:t>第四，明确提出了贯彻党的思想路线的基本要求。</a:t>
            </a:r>
            <a:endParaRPr lang="zh-CN" altLang="en-US" sz="2800">
              <a:solidFill>
                <a:srgbClr val="FF0000"/>
              </a:solidFill>
              <a:latin typeface="楷体_GB2312" pitchFamily="1" charset="-122"/>
              <a:ea typeface="楷体_GB2312" pitchFamily="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34146" name="Text Box 2"/>
          <p:cNvSpPr txBox="1">
            <a:spLocks noChangeArrowheads="1"/>
          </p:cNvSpPr>
          <p:nvPr/>
        </p:nvSpPr>
        <p:spPr bwMode="auto">
          <a:xfrm>
            <a:off x="1066800" y="762000"/>
            <a:ext cx="7740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spcBef>
                <a:spcPct val="50000"/>
              </a:spcBef>
            </a:pPr>
            <a:r>
              <a:rPr lang="zh-CN" altLang="en-US" sz="2800">
                <a:latin typeface="楷体_GB2312" pitchFamily="1" charset="-122"/>
                <a:ea typeface="楷体_GB2312" pitchFamily="1" charset="-122"/>
              </a:rPr>
              <a:t>（</a:t>
            </a:r>
            <a:r>
              <a:rPr lang="en-US" sz="2800">
                <a:latin typeface="楷体_GB2312" pitchFamily="1" charset="-122"/>
                <a:ea typeface="楷体_GB2312" pitchFamily="1" charset="-122"/>
              </a:rPr>
              <a:t>3</a:t>
            </a:r>
            <a:r>
              <a:rPr lang="zh-CN" altLang="en-US" sz="2800">
                <a:latin typeface="楷体_GB2312" pitchFamily="1" charset="-122"/>
                <a:ea typeface="楷体_GB2312" pitchFamily="1" charset="-122"/>
              </a:rPr>
              <a:t>）胡锦涛对党的思想路线的丰富发展</a:t>
            </a:r>
          </a:p>
        </p:txBody>
      </p:sp>
      <p:sp>
        <p:nvSpPr>
          <p:cNvPr id="134147" name="Text Box 3"/>
          <p:cNvSpPr txBox="1">
            <a:spLocks noChangeArrowheads="1"/>
          </p:cNvSpPr>
          <p:nvPr/>
        </p:nvSpPr>
        <p:spPr bwMode="auto">
          <a:xfrm>
            <a:off x="539750" y="1773238"/>
            <a:ext cx="4608513" cy="3454400"/>
          </a:xfrm>
          <a:prstGeom prst="rect">
            <a:avLst/>
          </a:prstGeom>
          <a:noFill/>
          <a:ln w="28575" cmpd="sng">
            <a:solidFill>
              <a:schemeClr val="hlink"/>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lnSpc>
                <a:spcPct val="130000"/>
              </a:lnSpc>
            </a:pPr>
            <a:r>
              <a:rPr lang="zh-CN" altLang="en-US" sz="2800">
                <a:latin typeface="宋体" pitchFamily="2" charset="-122"/>
                <a:ea typeface="宋体" pitchFamily="2" charset="-122"/>
              </a:rPr>
              <a:t>  </a:t>
            </a:r>
            <a:r>
              <a:rPr lang="zh-CN" altLang="en-US" sz="2800">
                <a:latin typeface="宋体"/>
                <a:ea typeface="楷体_GB2312" pitchFamily="1" charset="-122"/>
              </a:rPr>
              <a:t>“</a:t>
            </a:r>
            <a:r>
              <a:rPr lang="zh-CN" altLang="en-US" sz="2800">
                <a:latin typeface="楷体_GB2312" pitchFamily="1" charset="-122"/>
                <a:ea typeface="楷体_GB2312" pitchFamily="1" charset="-122"/>
              </a:rPr>
              <a:t>求真务实，是辩证唯物主义和历史唯物主义一以贯之的科学精神，是我们党的思想路线的核心内容，也是党的优良传统和共产党人应该具备的政治品格。</a:t>
            </a:r>
            <a:r>
              <a:rPr lang="zh-CN" altLang="en-US" sz="2800">
                <a:latin typeface="宋体"/>
                <a:ea typeface="楷体_GB2312" pitchFamily="1" charset="-122"/>
              </a:rPr>
              <a:t>”</a:t>
            </a:r>
            <a:endParaRPr lang="zh-CN" altLang="en-US" sz="2800">
              <a:latin typeface="楷体_GB2312" pitchFamily="1" charset="-122"/>
              <a:ea typeface="楷体_GB2312" pitchFamily="1" charset="-122"/>
            </a:endParaRPr>
          </a:p>
        </p:txBody>
      </p:sp>
      <p:pic>
        <p:nvPicPr>
          <p:cNvPr id="134148" name="Picture 4" descr="500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25" y="2060575"/>
            <a:ext cx="2468563"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37218" name="Rectangle 2"/>
          <p:cNvSpPr>
            <a:spLocks noGrp="1" noChangeArrowheads="1"/>
          </p:cNvSpPr>
          <p:nvPr>
            <p:ph type="body" idx="1"/>
          </p:nvPr>
        </p:nvSpPr>
        <p:spPr>
          <a:xfrm>
            <a:off x="1043608" y="1916832"/>
            <a:ext cx="7620000" cy="4249738"/>
          </a:xfrm>
        </p:spPr>
        <p:txBody>
          <a:bodyPr/>
          <a:lstStyle/>
          <a:p>
            <a:pPr>
              <a:lnSpc>
                <a:spcPct val="120000"/>
              </a:lnSpc>
              <a:spcBef>
                <a:spcPct val="0"/>
              </a:spcBef>
              <a:buFontTx/>
              <a:buNone/>
            </a:pPr>
            <a:r>
              <a:rPr lang="zh-CN" altLang="en-US" sz="2800" b="1" dirty="0">
                <a:latin typeface="楷体_GB2312" pitchFamily="1" charset="-122"/>
                <a:ea typeface="楷体_GB2312" pitchFamily="1" charset="-122"/>
              </a:rPr>
              <a:t>二、实事求是思想路线的科学内涵</a:t>
            </a:r>
          </a:p>
          <a:p>
            <a:pPr>
              <a:lnSpc>
                <a:spcPct val="120000"/>
              </a:lnSpc>
              <a:spcBef>
                <a:spcPct val="0"/>
              </a:spcBef>
              <a:buFontTx/>
              <a:buNone/>
            </a:pPr>
            <a:r>
              <a:rPr lang="zh-CN" altLang="en-US" sz="2800" b="1" dirty="0">
                <a:latin typeface="楷体_GB2312" pitchFamily="1" charset="-122"/>
                <a:ea typeface="楷体_GB2312" pitchFamily="1" charset="-122"/>
              </a:rPr>
              <a:t>    </a:t>
            </a:r>
          </a:p>
          <a:p>
            <a:pPr>
              <a:lnSpc>
                <a:spcPct val="120000"/>
              </a:lnSpc>
              <a:spcBef>
                <a:spcPct val="0"/>
              </a:spcBef>
              <a:buFontTx/>
              <a:buNone/>
            </a:pPr>
            <a:r>
              <a:rPr lang="zh-CN" altLang="en-US" sz="2800" b="1" dirty="0">
                <a:latin typeface="楷体_GB2312" pitchFamily="1" charset="-122"/>
                <a:ea typeface="楷体_GB2312" pitchFamily="1" charset="-122"/>
              </a:rPr>
              <a:t>    （一）一切从实际出发</a:t>
            </a:r>
          </a:p>
          <a:p>
            <a:pPr>
              <a:lnSpc>
                <a:spcPct val="120000"/>
              </a:lnSpc>
              <a:spcBef>
                <a:spcPct val="0"/>
              </a:spcBef>
              <a:buFontTx/>
              <a:buNone/>
            </a:pPr>
            <a:r>
              <a:rPr lang="zh-CN" altLang="en-US" sz="2800" b="1" dirty="0">
                <a:latin typeface="楷体_GB2312" pitchFamily="1" charset="-122"/>
                <a:ea typeface="楷体_GB2312" pitchFamily="1" charset="-122"/>
              </a:rPr>
              <a:t>    （二）理论联系实际</a:t>
            </a:r>
          </a:p>
          <a:p>
            <a:pPr>
              <a:lnSpc>
                <a:spcPct val="120000"/>
              </a:lnSpc>
              <a:spcBef>
                <a:spcPct val="0"/>
              </a:spcBef>
              <a:buFontTx/>
              <a:buNone/>
            </a:pPr>
            <a:r>
              <a:rPr lang="zh-CN" altLang="en-US" sz="2800" b="1" dirty="0">
                <a:latin typeface="楷体_GB2312" pitchFamily="1" charset="-122"/>
                <a:ea typeface="楷体_GB2312" pitchFamily="1" charset="-122"/>
              </a:rPr>
              <a:t>    （三）实事求是</a:t>
            </a:r>
          </a:p>
          <a:p>
            <a:pPr>
              <a:lnSpc>
                <a:spcPct val="120000"/>
              </a:lnSpc>
              <a:spcBef>
                <a:spcPct val="0"/>
              </a:spcBef>
              <a:buFontTx/>
              <a:buNone/>
            </a:pPr>
            <a:r>
              <a:rPr lang="zh-CN" altLang="en-US" sz="2800" b="1" dirty="0">
                <a:latin typeface="楷体_GB2312" pitchFamily="1" charset="-122"/>
                <a:ea typeface="楷体_GB2312" pitchFamily="1" charset="-122"/>
              </a:rPr>
              <a:t>    （四）在实践中检验真理和发展真理</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38242" name="Rectangle 2"/>
          <p:cNvSpPr>
            <a:spLocks noGrp="1" noChangeArrowheads="1"/>
          </p:cNvSpPr>
          <p:nvPr>
            <p:ph type="title"/>
          </p:nvPr>
        </p:nvSpPr>
        <p:spPr>
          <a:xfrm>
            <a:off x="457200" y="765175"/>
            <a:ext cx="8229600" cy="1143000"/>
          </a:xfrm>
        </p:spPr>
        <p:txBody>
          <a:bodyPr/>
          <a:lstStyle/>
          <a:p>
            <a:pPr>
              <a:lnSpc>
                <a:spcPct val="120000"/>
              </a:lnSpc>
            </a:pPr>
            <a:r>
              <a:rPr lang="zh-CN" altLang="en-US" sz="2800">
                <a:latin typeface="楷体_GB2312" pitchFamily="1" charset="-122"/>
                <a:ea typeface="楷体_GB2312" pitchFamily="1" charset="-122"/>
              </a:rPr>
              <a:t>党章对实事求是思想路线内容的表述</a:t>
            </a:r>
            <a:br>
              <a:rPr lang="zh-CN" altLang="en-US" sz="2800">
                <a:latin typeface="楷体_GB2312" pitchFamily="1" charset="-122"/>
                <a:ea typeface="楷体_GB2312" pitchFamily="1" charset="-122"/>
              </a:rPr>
            </a:br>
            <a:endParaRPr lang="zh-CN" altLang="en-US" sz="2800">
              <a:latin typeface="楷体_GB2312" pitchFamily="1" charset="-122"/>
              <a:ea typeface="楷体_GB2312" pitchFamily="1" charset="-122"/>
            </a:endParaRPr>
          </a:p>
        </p:txBody>
      </p:sp>
      <p:sp>
        <p:nvSpPr>
          <p:cNvPr id="138243" name="Text Box 3"/>
          <p:cNvSpPr txBox="1">
            <a:spLocks noChangeArrowheads="1"/>
          </p:cNvSpPr>
          <p:nvPr/>
        </p:nvSpPr>
        <p:spPr bwMode="auto">
          <a:xfrm>
            <a:off x="1116013" y="1716088"/>
            <a:ext cx="6911975" cy="3425825"/>
          </a:xfrm>
          <a:prstGeom prst="rect">
            <a:avLst/>
          </a:prstGeom>
          <a:noFill/>
          <a:ln>
            <a:noFill/>
          </a:ln>
          <a:effectLst/>
          <a:extLst>
            <a:ext uri="{909E8E84-426E-40DD-AFC4-6F175D3DCCD1}">
              <a14:hiddenFill xmlns:a14="http://schemas.microsoft.com/office/drawing/2010/main">
                <a:gradFill rotWithShape="1">
                  <a:gsLst>
                    <a:gs pos="0">
                      <a:srgbClr val="FFFF00"/>
                    </a:gs>
                    <a:gs pos="50000">
                      <a:srgbClr val="FFFF00">
                        <a:gamma/>
                        <a:tint val="12549"/>
                        <a:invGamma/>
                      </a:srgbClr>
                    </a:gs>
                    <a:gs pos="100000">
                      <a:srgbClr val="FF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lnSpc>
                <a:spcPct val="140000"/>
              </a:lnSpc>
            </a:pPr>
            <a:r>
              <a:rPr lang="zh-CN" altLang="en-US" sz="1800" b="0">
                <a:solidFill>
                  <a:srgbClr val="000066"/>
                </a:solidFill>
                <a:ea typeface="宋体" pitchFamily="2" charset="-122"/>
              </a:rPr>
              <a:t>       </a:t>
            </a:r>
            <a:r>
              <a:rPr lang="zh-CN" altLang="en-US" sz="2600">
                <a:latin typeface="楷体_GB2312" pitchFamily="1" charset="-122"/>
                <a:ea typeface="楷体_GB2312" pitchFamily="1" charset="-122"/>
              </a:rPr>
              <a:t>马克思恩格斯创立辩证唯物主义和历史唯物主义的思想路线，毛泽东同志用中国语言概括为</a:t>
            </a:r>
            <a:r>
              <a:rPr lang="zh-CN" altLang="en-US" sz="2600">
                <a:latin typeface="Arial"/>
                <a:ea typeface="楷体_GB2312" pitchFamily="1" charset="-122"/>
              </a:rPr>
              <a:t>“</a:t>
            </a:r>
            <a:r>
              <a:rPr lang="zh-CN" altLang="en-US" sz="2600">
                <a:latin typeface="楷体_GB2312" pitchFamily="1" charset="-122"/>
                <a:ea typeface="楷体_GB2312" pitchFamily="1" charset="-122"/>
              </a:rPr>
              <a:t>实事求是</a:t>
            </a:r>
            <a:r>
              <a:rPr lang="zh-CN" altLang="en-US" sz="2600">
                <a:latin typeface="Arial"/>
                <a:ea typeface="楷体_GB2312" pitchFamily="1" charset="-122"/>
              </a:rPr>
              <a:t>”</a:t>
            </a:r>
            <a:r>
              <a:rPr lang="zh-CN" altLang="en-US" sz="2600">
                <a:latin typeface="楷体_GB2312" pitchFamily="1" charset="-122"/>
                <a:ea typeface="楷体_GB2312" pitchFamily="1" charset="-122"/>
              </a:rPr>
              <a:t>四个大字。</a:t>
            </a:r>
            <a:r>
              <a:rPr lang="zh-CN" altLang="en-US" sz="2600">
                <a:solidFill>
                  <a:srgbClr val="FF0000"/>
                </a:solidFill>
                <a:latin typeface="楷体_GB2312" pitchFamily="1" charset="-122"/>
                <a:ea typeface="楷体_GB2312" pitchFamily="1" charset="-122"/>
              </a:rPr>
              <a:t>实事求是，一切从实际出发，理论联系实际，坚持实践是检验真理的标准，这就是我们党的思想路线。</a:t>
            </a:r>
          </a:p>
          <a:p>
            <a:pPr algn="l" eaLnBrk="1" hangingPunct="1">
              <a:lnSpc>
                <a:spcPct val="140000"/>
              </a:lnSpc>
            </a:pPr>
            <a:r>
              <a:rPr lang="zh-CN" altLang="en-US" sz="2600">
                <a:latin typeface="楷体_GB2312" pitchFamily="1" charset="-122"/>
                <a:ea typeface="楷体_GB2312" pitchFamily="1" charset="-122"/>
              </a:rPr>
              <a:t>                      </a:t>
            </a:r>
            <a:r>
              <a:rPr lang="en-US" sz="2600">
                <a:latin typeface="Arial"/>
                <a:ea typeface="楷体_GB2312" pitchFamily="1" charset="-122"/>
              </a:rPr>
              <a:t>——</a:t>
            </a:r>
            <a:r>
              <a:rPr lang="zh-CN" altLang="en-US" sz="2600">
                <a:latin typeface="楷体_GB2312" pitchFamily="1" charset="-122"/>
                <a:ea typeface="楷体_GB2312" pitchFamily="1" charset="-122"/>
              </a:rPr>
              <a:t>邓小平</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39266" name="Text Box 2"/>
          <p:cNvSpPr txBox="1">
            <a:spLocks noChangeArrowheads="1"/>
          </p:cNvSpPr>
          <p:nvPr/>
        </p:nvSpPr>
        <p:spPr bwMode="auto">
          <a:xfrm>
            <a:off x="838200" y="1447800"/>
            <a:ext cx="83058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endParaRPr lang="zh-CN" altLang="en-US" sz="4000" b="0">
              <a:latin typeface="Times New Roman" pitchFamily="18" charset="0"/>
              <a:ea typeface="隶书" pitchFamily="49" charset="-122"/>
            </a:endParaRPr>
          </a:p>
          <a:p>
            <a:pPr algn="l" eaLnBrk="1" hangingPunct="1"/>
            <a:endParaRPr lang="zh-CN" altLang="en-US" sz="4000" b="0">
              <a:latin typeface="Times New Roman" pitchFamily="18" charset="0"/>
              <a:ea typeface="隶书" pitchFamily="49" charset="-122"/>
            </a:endParaRPr>
          </a:p>
          <a:p>
            <a:pPr algn="l" eaLnBrk="1" hangingPunct="1"/>
            <a:endParaRPr lang="zh-CN" altLang="en-US" sz="4000" b="0">
              <a:latin typeface="Times New Roman" pitchFamily="18" charset="0"/>
              <a:ea typeface="隶书" pitchFamily="49" charset="-122"/>
            </a:endParaRPr>
          </a:p>
          <a:p>
            <a:pPr algn="l" eaLnBrk="1" hangingPunct="1"/>
            <a:endParaRPr lang="zh-CN" altLang="en-US" sz="4000" b="0">
              <a:latin typeface="Times New Roman" pitchFamily="18" charset="0"/>
              <a:ea typeface="隶书" pitchFamily="49" charset="-122"/>
            </a:endParaRPr>
          </a:p>
          <a:p>
            <a:pPr algn="l" eaLnBrk="1" hangingPunct="1"/>
            <a:endParaRPr lang="zh-CN" altLang="en-US" sz="4000" b="0">
              <a:latin typeface="Times New Roman" pitchFamily="18" charset="0"/>
              <a:ea typeface="隶书" pitchFamily="49" charset="-122"/>
            </a:endParaRPr>
          </a:p>
          <a:p>
            <a:pPr algn="l" eaLnBrk="1" hangingPunct="1"/>
            <a:endParaRPr lang="zh-CN" altLang="en-US" sz="4000" b="0">
              <a:latin typeface="Times New Roman" pitchFamily="18" charset="0"/>
              <a:ea typeface="隶书" pitchFamily="49" charset="-122"/>
            </a:endParaRPr>
          </a:p>
          <a:p>
            <a:pPr algn="l" eaLnBrk="1" hangingPunct="1"/>
            <a:endParaRPr lang="zh-CN" altLang="en-US" sz="4000" b="0">
              <a:latin typeface="Times New Roman" pitchFamily="18" charset="0"/>
              <a:ea typeface="隶书" pitchFamily="49" charset="-122"/>
            </a:endParaRPr>
          </a:p>
          <a:p>
            <a:pPr algn="l" eaLnBrk="1" hangingPunct="1"/>
            <a:endParaRPr lang="zh-CN" altLang="en-US" sz="4000" b="0">
              <a:latin typeface="Times New Roman" pitchFamily="18" charset="0"/>
              <a:ea typeface="隶书" pitchFamily="49" charset="-122"/>
            </a:endParaRPr>
          </a:p>
        </p:txBody>
      </p:sp>
      <p:sp>
        <p:nvSpPr>
          <p:cNvPr id="139267" name="Text Box 3"/>
          <p:cNvSpPr txBox="1">
            <a:spLocks noChangeArrowheads="1"/>
          </p:cNvSpPr>
          <p:nvPr/>
        </p:nvSpPr>
        <p:spPr bwMode="auto">
          <a:xfrm>
            <a:off x="1116013" y="1989138"/>
            <a:ext cx="7345362"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lnSpc>
                <a:spcPct val="135000"/>
              </a:lnSpc>
              <a:spcBef>
                <a:spcPct val="50000"/>
              </a:spcBef>
            </a:pPr>
            <a:r>
              <a:rPr lang="zh-CN" altLang="en-US" b="0">
                <a:latin typeface="华文新魏" pitchFamily="2" charset="-122"/>
                <a:ea typeface="华文新魏" pitchFamily="2" charset="-122"/>
              </a:rPr>
              <a:t>      </a:t>
            </a:r>
            <a:r>
              <a:rPr lang="zh-CN" altLang="en-US" sz="2600">
                <a:latin typeface="楷体_GB2312" pitchFamily="1" charset="-122"/>
                <a:ea typeface="楷体_GB2312" pitchFamily="1" charset="-122"/>
              </a:rPr>
              <a:t>要</a:t>
            </a:r>
            <a:r>
              <a:rPr lang="zh-CN" altLang="en-US" sz="2600">
                <a:solidFill>
                  <a:srgbClr val="FF0000"/>
                </a:solidFill>
                <a:latin typeface="楷体_GB2312" pitchFamily="1" charset="-122"/>
                <a:ea typeface="楷体_GB2312" pitchFamily="1" charset="-122"/>
              </a:rPr>
              <a:t>尊重和承认客观事实</a:t>
            </a:r>
            <a:r>
              <a:rPr lang="zh-CN" altLang="en-US" sz="2600">
                <a:latin typeface="楷体_GB2312" pitchFamily="1" charset="-122"/>
                <a:ea typeface="楷体_GB2312" pitchFamily="1" charset="-122"/>
              </a:rPr>
              <a:t>，努力排除个人的主观随意性；要</a:t>
            </a:r>
            <a:r>
              <a:rPr lang="zh-CN" altLang="en-US" sz="2600">
                <a:solidFill>
                  <a:srgbClr val="FF0000"/>
                </a:solidFill>
                <a:latin typeface="楷体_GB2312" pitchFamily="1" charset="-122"/>
                <a:ea typeface="楷体_GB2312" pitchFamily="1" charset="-122"/>
              </a:rPr>
              <a:t>全面地看问题</a:t>
            </a:r>
            <a:r>
              <a:rPr lang="zh-CN" altLang="en-US" sz="2600">
                <a:latin typeface="楷体_GB2312" pitchFamily="1" charset="-122"/>
                <a:ea typeface="楷体_GB2312" pitchFamily="1" charset="-122"/>
              </a:rPr>
              <a:t>，决不能只见树木不见森林，以偏概全；要</a:t>
            </a:r>
            <a:r>
              <a:rPr lang="zh-CN" altLang="en-US" sz="2600">
                <a:solidFill>
                  <a:srgbClr val="FF0000"/>
                </a:solidFill>
                <a:latin typeface="楷体_GB2312" pitchFamily="1" charset="-122"/>
                <a:ea typeface="楷体_GB2312" pitchFamily="1" charset="-122"/>
              </a:rPr>
              <a:t>发展地看问题</a:t>
            </a:r>
            <a:r>
              <a:rPr lang="zh-CN" altLang="en-US" sz="2600">
                <a:latin typeface="楷体_GB2312" pitchFamily="1" charset="-122"/>
                <a:ea typeface="楷体_GB2312" pitchFamily="1" charset="-122"/>
              </a:rPr>
              <a:t>，决不能静止地、僵化地看问题；要把现象当做入门的向导，通过去粗取精、去伪存真、由此及彼、由表及里的科学整理，</a:t>
            </a:r>
            <a:r>
              <a:rPr lang="zh-CN" altLang="en-US" sz="2600">
                <a:solidFill>
                  <a:srgbClr val="FF0000"/>
                </a:solidFill>
                <a:latin typeface="楷体_GB2312" pitchFamily="1" charset="-122"/>
                <a:ea typeface="楷体_GB2312" pitchFamily="1" charset="-122"/>
              </a:rPr>
              <a:t>揭示出事物的本质</a:t>
            </a:r>
            <a:r>
              <a:rPr lang="zh-CN" altLang="en-US" sz="2600">
                <a:latin typeface="楷体_GB2312" pitchFamily="1" charset="-122"/>
                <a:ea typeface="楷体_GB2312" pitchFamily="1" charset="-122"/>
              </a:rPr>
              <a:t>。</a:t>
            </a:r>
          </a:p>
        </p:txBody>
      </p:sp>
      <p:sp>
        <p:nvSpPr>
          <p:cNvPr id="139268" name="Text Box 4"/>
          <p:cNvSpPr txBox="1">
            <a:spLocks noChangeArrowheads="1"/>
          </p:cNvSpPr>
          <p:nvPr/>
        </p:nvSpPr>
        <p:spPr bwMode="auto">
          <a:xfrm>
            <a:off x="620713" y="1066800"/>
            <a:ext cx="85232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spcBef>
                <a:spcPct val="50000"/>
              </a:spcBef>
            </a:pPr>
            <a:r>
              <a:rPr lang="zh-CN" altLang="en-US" sz="3000">
                <a:effectLst>
                  <a:outerShdw blurRad="38100" dist="38100" dir="2700000" algn="tl">
                    <a:srgbClr val="C0C0C0"/>
                  </a:outerShdw>
                </a:effectLst>
                <a:latin typeface="楷体_GB2312" pitchFamily="1" charset="-122"/>
                <a:ea typeface="楷体_GB2312" pitchFamily="1" charset="-122"/>
              </a:rPr>
              <a:t>（一）一切从实际出发</a:t>
            </a:r>
            <a:r>
              <a:rPr lang="en-US" sz="3000">
                <a:effectLst>
                  <a:outerShdw blurRad="38100" dist="38100" dir="2700000" algn="tl">
                    <a:srgbClr val="C0C0C0"/>
                  </a:outerShdw>
                </a:effectLst>
                <a:latin typeface="楷体_GB2312" pitchFamily="1" charset="-122"/>
                <a:ea typeface="楷体_GB2312" pitchFamily="1" charset="-122"/>
              </a:rPr>
              <a:t>:</a:t>
            </a:r>
            <a:r>
              <a:rPr lang="zh-CN" altLang="en-US" sz="3000">
                <a:effectLst>
                  <a:outerShdw blurRad="38100" dist="38100" dir="2700000" algn="tl">
                    <a:srgbClr val="C0C0C0"/>
                  </a:outerShdw>
                </a:effectLst>
                <a:latin typeface="楷体_GB2312" pitchFamily="1" charset="-122"/>
                <a:ea typeface="楷体_GB2312" pitchFamily="1" charset="-122"/>
              </a:rPr>
              <a:t>思想路线的前提和基础</a:t>
            </a:r>
            <a:endParaRPr lang="zh-CN" altLang="en-US" sz="1800">
              <a:effectLst>
                <a:outerShdw blurRad="38100" dist="38100" dir="2700000" algn="tl">
                  <a:srgbClr val="C0C0C0"/>
                </a:outerShdw>
              </a:effectLst>
              <a:ea typeface="宋体" pitchFamily="2" charset="-122"/>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2"/>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40290" name="Rectangle 2"/>
          <p:cNvSpPr>
            <a:spLocks noChangeArrowheads="1"/>
          </p:cNvSpPr>
          <p:nvPr/>
        </p:nvSpPr>
        <p:spPr bwMode="auto">
          <a:xfrm>
            <a:off x="423863" y="981075"/>
            <a:ext cx="8294687" cy="4495800"/>
          </a:xfrm>
          <a:prstGeom prst="rect">
            <a:avLst/>
          </a:prstGeom>
          <a:gradFill rotWithShape="1">
            <a:gsLst>
              <a:gs pos="0">
                <a:srgbClr val="FFCC99">
                  <a:alpha val="48999"/>
                </a:srgbClr>
              </a:gs>
              <a:gs pos="100000">
                <a:schemeClr val="bg1">
                  <a:alpha val="48000"/>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pPr marL="342900" indent="-342900" algn="l">
              <a:spcBef>
                <a:spcPct val="20000"/>
              </a:spcBef>
              <a:buFontTx/>
              <a:buNone/>
            </a:pPr>
            <a:r>
              <a:rPr lang="zh-CN" altLang="en-US" sz="2800">
                <a:latin typeface="楷体_GB2312" pitchFamily="1" charset="-122"/>
                <a:ea typeface="楷体_GB2312" pitchFamily="1" charset="-122"/>
              </a:rPr>
              <a:t>　</a:t>
            </a:r>
            <a:r>
              <a:rPr lang="zh-CN" altLang="en-US" sz="2600">
                <a:latin typeface="楷体_GB2312" pitchFamily="1" charset="-122"/>
                <a:ea typeface="楷体_GB2312" pitchFamily="1" charset="-122"/>
              </a:rPr>
              <a:t>　 我国今天最大的实际：中国目前正处于并将长期</a:t>
            </a:r>
          </a:p>
          <a:p>
            <a:pPr marL="342900" indent="-342900" algn="l">
              <a:spcBef>
                <a:spcPct val="20000"/>
              </a:spcBef>
              <a:buFontTx/>
              <a:buNone/>
            </a:pPr>
            <a:r>
              <a:rPr lang="zh-CN" altLang="en-US" sz="2600">
                <a:latin typeface="楷体_GB2312" pitchFamily="1" charset="-122"/>
                <a:ea typeface="楷体_GB2312" pitchFamily="1" charset="-122"/>
              </a:rPr>
              <a:t>处于社会主义初级阶段。</a:t>
            </a:r>
          </a:p>
          <a:p>
            <a:pPr marL="342900" indent="-342900" algn="l">
              <a:spcBef>
                <a:spcPct val="20000"/>
              </a:spcBef>
              <a:buFontTx/>
              <a:buNone/>
            </a:pPr>
            <a:r>
              <a:rPr lang="zh-CN" altLang="en-US" sz="2600">
                <a:latin typeface="楷体_GB2312" pitchFamily="1" charset="-122"/>
                <a:ea typeface="楷体_GB2312" pitchFamily="1" charset="-122"/>
              </a:rPr>
              <a:t>     从实际出发，必须坚决反对：</a:t>
            </a:r>
          </a:p>
        </p:txBody>
      </p:sp>
      <p:sp>
        <p:nvSpPr>
          <p:cNvPr id="140291" name="Oval 3"/>
          <p:cNvSpPr>
            <a:spLocks noChangeArrowheads="1"/>
          </p:cNvSpPr>
          <p:nvPr/>
        </p:nvSpPr>
        <p:spPr bwMode="auto">
          <a:xfrm>
            <a:off x="1403350" y="2781300"/>
            <a:ext cx="1152525" cy="2447925"/>
          </a:xfrm>
          <a:prstGeom prst="ellipse">
            <a:avLst/>
          </a:prstGeom>
          <a:gradFill rotWithShape="1">
            <a:gsLst>
              <a:gs pos="0">
                <a:srgbClr val="FFFF99"/>
              </a:gs>
              <a:gs pos="100000">
                <a:schemeClr val="bg1"/>
              </a:gs>
            </a:gsLst>
            <a:lin ang="5400000" scaled="1"/>
          </a:gradFill>
          <a:ln w="9525" cmpd="sng">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4" tIns="45717" rIns="91434" bIns="45717" anchor="ctr"/>
          <a:lstStyle/>
          <a:p>
            <a:pPr eaLnBrk="1" hangingPunct="1"/>
            <a:r>
              <a:rPr lang="zh-CN" altLang="en-US" sz="2800">
                <a:ea typeface="楷体_GB2312" pitchFamily="1" charset="-122"/>
              </a:rPr>
              <a:t>唯</a:t>
            </a:r>
          </a:p>
          <a:p>
            <a:pPr eaLnBrk="1" hangingPunct="1"/>
            <a:r>
              <a:rPr lang="zh-CN" altLang="en-US" sz="2800">
                <a:ea typeface="楷体_GB2312" pitchFamily="1" charset="-122"/>
              </a:rPr>
              <a:t>心</a:t>
            </a:r>
          </a:p>
          <a:p>
            <a:pPr eaLnBrk="1" hangingPunct="1"/>
            <a:r>
              <a:rPr lang="zh-CN" altLang="en-US" sz="2800">
                <a:ea typeface="楷体_GB2312" pitchFamily="1" charset="-122"/>
              </a:rPr>
              <a:t>论</a:t>
            </a:r>
          </a:p>
        </p:txBody>
      </p:sp>
      <p:sp>
        <p:nvSpPr>
          <p:cNvPr id="140292" name="Oval 4"/>
          <p:cNvSpPr>
            <a:spLocks noChangeArrowheads="1"/>
          </p:cNvSpPr>
          <p:nvPr/>
        </p:nvSpPr>
        <p:spPr bwMode="auto">
          <a:xfrm>
            <a:off x="3079750" y="2857500"/>
            <a:ext cx="1223963" cy="2376488"/>
          </a:xfrm>
          <a:prstGeom prst="ellipse">
            <a:avLst/>
          </a:prstGeom>
          <a:gradFill rotWithShape="1">
            <a:gsLst>
              <a:gs pos="0">
                <a:srgbClr val="FFFF99"/>
              </a:gs>
              <a:gs pos="100000">
                <a:schemeClr val="bg1"/>
              </a:gs>
            </a:gsLst>
            <a:lin ang="5400000" scaled="1"/>
          </a:gradFill>
          <a:ln w="9525" cmpd="sng">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4" tIns="45717" rIns="91434" bIns="45717" anchor="ctr"/>
          <a:lstStyle/>
          <a:p>
            <a:pPr eaLnBrk="1" hangingPunct="1"/>
            <a:r>
              <a:rPr lang="zh-CN" altLang="en-US" sz="2800">
                <a:ea typeface="楷体_GB2312" pitchFamily="1" charset="-122"/>
              </a:rPr>
              <a:t>机</a:t>
            </a:r>
          </a:p>
          <a:p>
            <a:pPr eaLnBrk="1" hangingPunct="1"/>
            <a:r>
              <a:rPr lang="zh-CN" altLang="en-US" sz="2800">
                <a:ea typeface="楷体_GB2312" pitchFamily="1" charset="-122"/>
              </a:rPr>
              <a:t>械</a:t>
            </a:r>
          </a:p>
          <a:p>
            <a:pPr eaLnBrk="1" hangingPunct="1"/>
            <a:r>
              <a:rPr lang="zh-CN" altLang="en-US" sz="2800">
                <a:ea typeface="楷体_GB2312" pitchFamily="1" charset="-122"/>
              </a:rPr>
              <a:t>唯</a:t>
            </a:r>
          </a:p>
          <a:p>
            <a:pPr eaLnBrk="1" hangingPunct="1"/>
            <a:r>
              <a:rPr lang="zh-CN" altLang="en-US" sz="2800">
                <a:ea typeface="楷体_GB2312" pitchFamily="1" charset="-122"/>
              </a:rPr>
              <a:t>物</a:t>
            </a:r>
          </a:p>
          <a:p>
            <a:pPr eaLnBrk="1" hangingPunct="1"/>
            <a:r>
              <a:rPr lang="zh-CN" altLang="en-US" sz="2800">
                <a:ea typeface="楷体_GB2312" pitchFamily="1" charset="-122"/>
              </a:rPr>
              <a:t>论</a:t>
            </a:r>
          </a:p>
        </p:txBody>
      </p:sp>
      <p:sp>
        <p:nvSpPr>
          <p:cNvPr id="140293" name="Oval 5"/>
          <p:cNvSpPr>
            <a:spLocks noChangeArrowheads="1"/>
          </p:cNvSpPr>
          <p:nvPr/>
        </p:nvSpPr>
        <p:spPr bwMode="auto">
          <a:xfrm>
            <a:off x="4679950" y="2933700"/>
            <a:ext cx="1223963" cy="2374900"/>
          </a:xfrm>
          <a:prstGeom prst="ellipse">
            <a:avLst/>
          </a:prstGeom>
          <a:gradFill rotWithShape="1">
            <a:gsLst>
              <a:gs pos="0">
                <a:srgbClr val="FFFF99"/>
              </a:gs>
              <a:gs pos="100000">
                <a:schemeClr val="bg1"/>
              </a:gs>
            </a:gsLst>
            <a:lin ang="5400000" scaled="1"/>
          </a:gradFill>
          <a:ln w="9525" cmpd="sng">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4" tIns="45717" rIns="91434" bIns="45717" anchor="ctr"/>
          <a:lstStyle/>
          <a:p>
            <a:pPr eaLnBrk="1" hangingPunct="1"/>
            <a:r>
              <a:rPr lang="zh-CN" altLang="en-US">
                <a:ea typeface="楷体_GB2312" pitchFamily="1" charset="-122"/>
              </a:rPr>
              <a:t>左</a:t>
            </a:r>
          </a:p>
          <a:p>
            <a:pPr eaLnBrk="1" hangingPunct="1"/>
            <a:r>
              <a:rPr lang="zh-CN" altLang="en-US">
                <a:ea typeface="楷体_GB2312" pitchFamily="1" charset="-122"/>
              </a:rPr>
              <a:t>的</a:t>
            </a:r>
          </a:p>
          <a:p>
            <a:pPr eaLnBrk="1" hangingPunct="1"/>
            <a:r>
              <a:rPr lang="zh-CN" altLang="en-US">
                <a:ea typeface="楷体_GB2312" pitchFamily="1" charset="-122"/>
              </a:rPr>
              <a:t>错</a:t>
            </a:r>
          </a:p>
          <a:p>
            <a:pPr eaLnBrk="1" hangingPunct="1"/>
            <a:r>
              <a:rPr lang="zh-CN" altLang="en-US">
                <a:ea typeface="楷体_GB2312" pitchFamily="1" charset="-122"/>
              </a:rPr>
              <a:t>误</a:t>
            </a:r>
          </a:p>
          <a:p>
            <a:pPr eaLnBrk="1" hangingPunct="1"/>
            <a:r>
              <a:rPr lang="zh-CN" altLang="en-US">
                <a:ea typeface="楷体_GB2312" pitchFamily="1" charset="-122"/>
              </a:rPr>
              <a:t>思</a:t>
            </a:r>
          </a:p>
          <a:p>
            <a:pPr eaLnBrk="1" hangingPunct="1"/>
            <a:r>
              <a:rPr lang="zh-CN" altLang="en-US">
                <a:ea typeface="楷体_GB2312" pitchFamily="1" charset="-122"/>
              </a:rPr>
              <a:t>想</a:t>
            </a:r>
          </a:p>
        </p:txBody>
      </p:sp>
      <p:sp>
        <p:nvSpPr>
          <p:cNvPr id="140294" name="Oval 6"/>
          <p:cNvSpPr>
            <a:spLocks noChangeArrowheads="1"/>
          </p:cNvSpPr>
          <p:nvPr/>
        </p:nvSpPr>
        <p:spPr bwMode="auto">
          <a:xfrm>
            <a:off x="6356350" y="3009900"/>
            <a:ext cx="1152525" cy="2303463"/>
          </a:xfrm>
          <a:prstGeom prst="ellipse">
            <a:avLst/>
          </a:prstGeom>
          <a:gradFill rotWithShape="1">
            <a:gsLst>
              <a:gs pos="0">
                <a:srgbClr val="FFFF99"/>
              </a:gs>
              <a:gs pos="100000">
                <a:schemeClr val="bg1"/>
              </a:gs>
            </a:gsLst>
            <a:lin ang="5400000" scaled="1"/>
          </a:gradFill>
          <a:ln w="9525" cmpd="sng">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4" tIns="45717" rIns="91434" bIns="45717" anchor="ctr"/>
          <a:lstStyle/>
          <a:p>
            <a:pPr eaLnBrk="1" hangingPunct="1"/>
            <a:r>
              <a:rPr lang="zh-CN" altLang="en-US">
                <a:ea typeface="楷体_GB2312" pitchFamily="1" charset="-122"/>
              </a:rPr>
              <a:t>“右”</a:t>
            </a:r>
          </a:p>
          <a:p>
            <a:pPr eaLnBrk="1" hangingPunct="1"/>
            <a:r>
              <a:rPr lang="zh-CN" altLang="en-US">
                <a:ea typeface="楷体_GB2312" pitchFamily="1" charset="-122"/>
              </a:rPr>
              <a:t>的</a:t>
            </a:r>
          </a:p>
          <a:p>
            <a:pPr eaLnBrk="1" hangingPunct="1"/>
            <a:r>
              <a:rPr lang="zh-CN" altLang="en-US">
                <a:ea typeface="楷体_GB2312" pitchFamily="1" charset="-122"/>
              </a:rPr>
              <a:t>错</a:t>
            </a:r>
          </a:p>
          <a:p>
            <a:pPr eaLnBrk="1" hangingPunct="1"/>
            <a:r>
              <a:rPr lang="zh-CN" altLang="en-US">
                <a:ea typeface="楷体_GB2312" pitchFamily="1" charset="-122"/>
              </a:rPr>
              <a:t>误</a:t>
            </a:r>
          </a:p>
          <a:p>
            <a:pPr eaLnBrk="1" hangingPunct="1"/>
            <a:r>
              <a:rPr lang="zh-CN" altLang="en-US">
                <a:ea typeface="楷体_GB2312" pitchFamily="1" charset="-122"/>
              </a:rPr>
              <a:t>思</a:t>
            </a:r>
          </a:p>
          <a:p>
            <a:pPr eaLnBrk="1" hangingPunct="1"/>
            <a:r>
              <a:rPr lang="zh-CN" altLang="en-US">
                <a:ea typeface="楷体_GB2312" pitchFamily="1" charset="-122"/>
              </a:rPr>
              <a:t>想</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页脚占位符 5"/>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41314" name="Rectangle 2"/>
          <p:cNvSpPr>
            <a:spLocks noGrp="1" noChangeArrowheads="1"/>
          </p:cNvSpPr>
          <p:nvPr>
            <p:ph type="body" sz="half" idx="1"/>
          </p:nvPr>
        </p:nvSpPr>
        <p:spPr>
          <a:xfrm>
            <a:off x="611188" y="2420938"/>
            <a:ext cx="2447925" cy="2808287"/>
          </a:xfrm>
          <a:noFill/>
          <a:ln w="28575">
            <a:solidFill>
              <a:schemeClr val="hlink"/>
            </a:solidFill>
            <a:miter lim="800000"/>
            <a:headEnd/>
            <a:tailEnd/>
          </a:ln>
          <a:extLst>
            <a:ext uri="{909E8E84-426E-40DD-AFC4-6F175D3DCCD1}">
              <a14:hiddenFill xmlns:a14="http://schemas.microsoft.com/office/drawing/2010/main">
                <a:solidFill>
                  <a:schemeClr val="accent1"/>
                </a:solidFill>
              </a14:hiddenFill>
            </a:ext>
          </a:extLst>
        </p:spPr>
        <p:txBody>
          <a:bodyPr/>
          <a:lstStyle/>
          <a:p>
            <a:pPr>
              <a:lnSpc>
                <a:spcPct val="120000"/>
              </a:lnSpc>
              <a:spcBef>
                <a:spcPct val="0"/>
              </a:spcBef>
            </a:pPr>
            <a:r>
              <a:rPr lang="en-US" altLang="zh-CN" sz="2600" b="1">
                <a:latin typeface="Arial"/>
                <a:ea typeface="楷体_GB2312" pitchFamily="1" charset="-122"/>
              </a:rPr>
              <a:t>“</a:t>
            </a:r>
            <a:r>
              <a:rPr lang="zh-CN" altLang="en-US" sz="2600" b="1">
                <a:latin typeface="楷体_GB2312" pitchFamily="1" charset="-122"/>
                <a:ea typeface="楷体_GB2312" pitchFamily="1" charset="-122"/>
              </a:rPr>
              <a:t>马克思列宁主义之箭，必须用了去射中国革命之的。</a:t>
            </a:r>
            <a:r>
              <a:rPr lang="zh-CN" altLang="en-US" sz="2600" b="1">
                <a:latin typeface="Arial"/>
                <a:ea typeface="楷体_GB2312" pitchFamily="1" charset="-122"/>
              </a:rPr>
              <a:t>”</a:t>
            </a:r>
            <a:endParaRPr lang="zh-CN" altLang="en-US" sz="2600" b="1">
              <a:latin typeface="楷体_GB2312" pitchFamily="1" charset="-122"/>
              <a:ea typeface="楷体_GB2312" pitchFamily="1" charset="-122"/>
            </a:endParaRPr>
          </a:p>
        </p:txBody>
      </p:sp>
      <p:sp>
        <p:nvSpPr>
          <p:cNvPr id="141315" name="Rectangle 3"/>
          <p:cNvSpPr>
            <a:spLocks noChangeArrowheads="1"/>
          </p:cNvSpPr>
          <p:nvPr/>
        </p:nvSpPr>
        <p:spPr bwMode="auto">
          <a:xfrm>
            <a:off x="3348038" y="2420938"/>
            <a:ext cx="2447925" cy="2808287"/>
          </a:xfrm>
          <a:prstGeom prst="rect">
            <a:avLst/>
          </a:prstGeom>
          <a:noFill/>
          <a:ln w="28575" cmpd="sng">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15000"/>
              </a:lnSpc>
              <a:spcBef>
                <a:spcPct val="20000"/>
              </a:spcBef>
              <a:buFontTx/>
              <a:buChar char="•"/>
            </a:pPr>
            <a:r>
              <a:rPr lang="en-US" altLang="zh-CN">
                <a:ea typeface="楷体_GB2312" pitchFamily="1" charset="-122"/>
              </a:rPr>
              <a:t>“</a:t>
            </a:r>
            <a:r>
              <a:rPr lang="zh-CN" altLang="en-US">
                <a:ea typeface="楷体_GB2312" pitchFamily="1" charset="-122"/>
              </a:rPr>
              <a:t>只有结合中国实际的马克思主义，才是我们所需要的真正的马克思主义。”</a:t>
            </a:r>
          </a:p>
        </p:txBody>
      </p:sp>
      <p:sp>
        <p:nvSpPr>
          <p:cNvPr id="141316" name="Rectangle 4"/>
          <p:cNvSpPr>
            <a:spLocks noChangeArrowheads="1"/>
          </p:cNvSpPr>
          <p:nvPr/>
        </p:nvSpPr>
        <p:spPr bwMode="auto">
          <a:xfrm>
            <a:off x="6084888" y="2420938"/>
            <a:ext cx="2555875" cy="2735262"/>
          </a:xfrm>
          <a:prstGeom prst="rect">
            <a:avLst/>
          </a:prstGeom>
          <a:noFill/>
          <a:ln w="28575" cmpd="sng">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10000"/>
              </a:lnSpc>
              <a:spcBef>
                <a:spcPct val="20000"/>
              </a:spcBef>
              <a:buFontTx/>
              <a:buChar char="•"/>
            </a:pPr>
            <a:r>
              <a:rPr lang="en-US" altLang="zh-CN">
                <a:ea typeface="楷体_GB2312" pitchFamily="1" charset="-122"/>
              </a:rPr>
              <a:t>“</a:t>
            </a:r>
            <a:r>
              <a:rPr lang="zh-CN" altLang="en-US">
                <a:ea typeface="楷体_GB2312" pitchFamily="1" charset="-122"/>
              </a:rPr>
              <a:t>学习马克思主义，尤其要切实解决好理论联系实际的问题。”</a:t>
            </a:r>
          </a:p>
        </p:txBody>
      </p:sp>
      <p:sp>
        <p:nvSpPr>
          <p:cNvPr id="141317" name="Text Box 5"/>
          <p:cNvSpPr txBox="1">
            <a:spLocks noChangeArrowheads="1"/>
          </p:cNvSpPr>
          <p:nvPr/>
        </p:nvSpPr>
        <p:spPr bwMode="auto">
          <a:xfrm>
            <a:off x="755650" y="692150"/>
            <a:ext cx="8215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r>
              <a:rPr lang="zh-CN" altLang="en-US" sz="2800">
                <a:effectLst>
                  <a:outerShdw blurRad="38100" dist="38100" dir="2700000" algn="tl">
                    <a:srgbClr val="C0C0C0"/>
                  </a:outerShdw>
                </a:effectLst>
                <a:latin typeface="楷体_GB2312" pitchFamily="1" charset="-122"/>
                <a:ea typeface="楷体_GB2312" pitchFamily="1" charset="-122"/>
              </a:rPr>
              <a:t>（二）理论联系实际</a:t>
            </a:r>
            <a:r>
              <a:rPr lang="en-US" sz="2800">
                <a:effectLst>
                  <a:outerShdw blurRad="38100" dist="38100" dir="2700000" algn="tl">
                    <a:srgbClr val="C0C0C0"/>
                  </a:outerShdw>
                </a:effectLst>
                <a:latin typeface="楷体_GB2312" pitchFamily="1" charset="-122"/>
                <a:ea typeface="楷体_GB2312" pitchFamily="1" charset="-122"/>
              </a:rPr>
              <a:t>:</a:t>
            </a:r>
            <a:r>
              <a:rPr lang="zh-CN" altLang="en-US" sz="2800">
                <a:effectLst>
                  <a:outerShdw blurRad="38100" dist="38100" dir="2700000" algn="tl">
                    <a:srgbClr val="C0C0C0"/>
                  </a:outerShdw>
                </a:effectLst>
                <a:latin typeface="楷体_GB2312" pitchFamily="1" charset="-122"/>
                <a:ea typeface="楷体_GB2312" pitchFamily="1" charset="-122"/>
              </a:rPr>
              <a:t>思想路线的途径和要求</a:t>
            </a:r>
            <a:r>
              <a:rPr lang="zh-CN" altLang="en-US" sz="2800">
                <a:latin typeface="楷体_GB2312" pitchFamily="1" charset="-122"/>
                <a:ea typeface="楷体_GB2312" pitchFamily="1" charset="-122"/>
              </a:rPr>
              <a:t> </a:t>
            </a:r>
          </a:p>
        </p:txBody>
      </p:sp>
      <p:sp>
        <p:nvSpPr>
          <p:cNvPr id="141318" name="Text Box 6"/>
          <p:cNvSpPr txBox="1">
            <a:spLocks noChangeArrowheads="1"/>
          </p:cNvSpPr>
          <p:nvPr/>
        </p:nvSpPr>
        <p:spPr bwMode="auto">
          <a:xfrm>
            <a:off x="1258888" y="1844675"/>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CC0000"/>
                </a:solidFill>
                <a:ea typeface="楷体_GB2312" pitchFamily="1" charset="-122"/>
              </a:rPr>
              <a:t>毛泽东</a:t>
            </a:r>
          </a:p>
        </p:txBody>
      </p:sp>
      <p:sp>
        <p:nvSpPr>
          <p:cNvPr id="141319" name="Text Box 7"/>
          <p:cNvSpPr txBox="1">
            <a:spLocks noChangeArrowheads="1"/>
          </p:cNvSpPr>
          <p:nvPr/>
        </p:nvSpPr>
        <p:spPr bwMode="auto">
          <a:xfrm>
            <a:off x="4019550" y="1916113"/>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CC0000"/>
                </a:solidFill>
                <a:ea typeface="楷体_GB2312" pitchFamily="1" charset="-122"/>
              </a:rPr>
              <a:t>邓小平</a:t>
            </a:r>
          </a:p>
        </p:txBody>
      </p:sp>
      <p:sp>
        <p:nvSpPr>
          <p:cNvPr id="141320" name="Text Box 8"/>
          <p:cNvSpPr txBox="1">
            <a:spLocks noChangeArrowheads="1"/>
          </p:cNvSpPr>
          <p:nvPr/>
        </p:nvSpPr>
        <p:spPr bwMode="auto">
          <a:xfrm>
            <a:off x="6732588" y="1916113"/>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CC0000"/>
                </a:solidFill>
                <a:ea typeface="楷体_GB2312" pitchFamily="1" charset="-122"/>
              </a:rPr>
              <a:t>江泽民</a:t>
            </a:r>
          </a:p>
        </p:txBody>
      </p:sp>
    </p:spTree>
  </p:cSld>
  <p:clrMapOvr>
    <a:masterClrMapping/>
  </p:clrMapOvr>
  <p:transition>
    <p:wedg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2"/>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42338" name="Rectangle 2"/>
          <p:cNvSpPr>
            <a:spLocks noChangeArrowheads="1"/>
          </p:cNvSpPr>
          <p:nvPr/>
        </p:nvSpPr>
        <p:spPr bwMode="auto">
          <a:xfrm>
            <a:off x="304800" y="981075"/>
            <a:ext cx="8534400" cy="4495800"/>
          </a:xfrm>
          <a:prstGeom prst="rect">
            <a:avLst/>
          </a:prstGeom>
          <a:gradFill rotWithShape="1">
            <a:gsLst>
              <a:gs pos="0">
                <a:srgbClr val="FFCC99">
                  <a:alpha val="48999"/>
                </a:srgbClr>
              </a:gs>
              <a:gs pos="100000">
                <a:schemeClr val="bg1">
                  <a:alpha val="48000"/>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pPr marL="342900" indent="-342900" algn="l">
              <a:lnSpc>
                <a:spcPct val="125000"/>
              </a:lnSpc>
              <a:spcBef>
                <a:spcPct val="20000"/>
              </a:spcBef>
              <a:buFontTx/>
              <a:buNone/>
            </a:pPr>
            <a:r>
              <a:rPr lang="zh-CN" altLang="en-US" sz="2800">
                <a:latin typeface="楷体_GB2312" pitchFamily="1" charset="-122"/>
                <a:ea typeface="楷体_GB2312" pitchFamily="1" charset="-122"/>
              </a:rPr>
              <a:t>　   在理论与实际的关系问题上，中共党史上曾有两种主观主义的错误倾向</a:t>
            </a:r>
            <a:r>
              <a:rPr lang="en-US" sz="2800">
                <a:latin typeface="楷体_GB2312" pitchFamily="1" charset="-122"/>
                <a:ea typeface="楷体_GB2312" pitchFamily="1" charset="-122"/>
              </a:rPr>
              <a:t>:</a:t>
            </a:r>
          </a:p>
          <a:p>
            <a:pPr marL="342900" indent="-342900" algn="l">
              <a:spcBef>
                <a:spcPct val="20000"/>
              </a:spcBef>
              <a:buFontTx/>
              <a:buNone/>
            </a:pPr>
            <a:endParaRPr lang="en-US" sz="2800">
              <a:latin typeface="楷体_GB2312" pitchFamily="1" charset="-122"/>
              <a:ea typeface="楷体_GB2312" pitchFamily="1" charset="-122"/>
            </a:endParaRPr>
          </a:p>
          <a:p>
            <a:pPr marL="342900" indent="-342900" algn="l">
              <a:spcBef>
                <a:spcPct val="20000"/>
              </a:spcBef>
              <a:buFontTx/>
              <a:buNone/>
            </a:pPr>
            <a:r>
              <a:rPr lang="en-US" sz="2800">
                <a:latin typeface="楷体_GB2312" pitchFamily="1" charset="-122"/>
                <a:ea typeface="楷体_GB2312" pitchFamily="1" charset="-122"/>
              </a:rPr>
              <a:t>         </a:t>
            </a:r>
          </a:p>
          <a:p>
            <a:pPr marL="342900" indent="-342900" algn="l">
              <a:spcBef>
                <a:spcPct val="20000"/>
              </a:spcBef>
              <a:buFontTx/>
              <a:buNone/>
            </a:pPr>
            <a:r>
              <a:rPr lang="zh-CN" altLang="en-US" sz="2800">
                <a:latin typeface="楷体_GB2312" pitchFamily="1" charset="-122"/>
                <a:ea typeface="楷体_GB2312" pitchFamily="1" charset="-122"/>
              </a:rPr>
              <a:t>　　　</a:t>
            </a:r>
          </a:p>
          <a:p>
            <a:pPr marL="342900" indent="-342900" algn="l">
              <a:spcBef>
                <a:spcPct val="20000"/>
              </a:spcBef>
              <a:buFontTx/>
              <a:buNone/>
            </a:pPr>
            <a:r>
              <a:rPr lang="zh-CN" altLang="en-US" sz="2800">
                <a:latin typeface="黑体" pitchFamily="49" charset="-122"/>
              </a:rPr>
              <a:t>     </a:t>
            </a:r>
          </a:p>
          <a:p>
            <a:pPr marL="342900" indent="-342900" algn="l">
              <a:spcBef>
                <a:spcPct val="20000"/>
              </a:spcBef>
              <a:buFontTx/>
              <a:buNone/>
            </a:pPr>
            <a:endParaRPr lang="zh-CN" altLang="en-US" sz="2800">
              <a:latin typeface="黑体" pitchFamily="49" charset="-122"/>
            </a:endParaRPr>
          </a:p>
          <a:p>
            <a:pPr marL="342900" indent="-342900" algn="l">
              <a:spcBef>
                <a:spcPct val="20000"/>
              </a:spcBef>
              <a:buFontTx/>
              <a:buNone/>
            </a:pPr>
            <a:endParaRPr lang="zh-CN" altLang="en-US" sz="2800">
              <a:latin typeface="黑体" pitchFamily="49" charset="-122"/>
            </a:endParaRPr>
          </a:p>
          <a:p>
            <a:pPr marL="342900" indent="-342900" algn="l">
              <a:spcBef>
                <a:spcPct val="20000"/>
              </a:spcBef>
              <a:buFontTx/>
              <a:buNone/>
            </a:pPr>
            <a:endParaRPr lang="zh-CN" altLang="en-US" sz="2800">
              <a:latin typeface="黑体" pitchFamily="49" charset="-122"/>
            </a:endParaRPr>
          </a:p>
        </p:txBody>
      </p:sp>
      <p:sp>
        <p:nvSpPr>
          <p:cNvPr id="142339" name="Oval 3"/>
          <p:cNvSpPr>
            <a:spLocks noChangeArrowheads="1"/>
          </p:cNvSpPr>
          <p:nvPr/>
        </p:nvSpPr>
        <p:spPr bwMode="auto">
          <a:xfrm>
            <a:off x="1116013" y="2636838"/>
            <a:ext cx="2087562" cy="792162"/>
          </a:xfrm>
          <a:prstGeom prst="ellipse">
            <a:avLst/>
          </a:prstGeom>
          <a:gradFill rotWithShape="1">
            <a:gsLst>
              <a:gs pos="0">
                <a:srgbClr val="FFFF99"/>
              </a:gs>
              <a:gs pos="100000">
                <a:schemeClr val="bg1"/>
              </a:gs>
            </a:gsLst>
            <a:lin ang="5400000" scaled="1"/>
          </a:gradFill>
          <a:ln w="12700" cmpd="sng">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4" tIns="45717" rIns="91434" bIns="45717" anchor="ctr"/>
          <a:lstStyle/>
          <a:p>
            <a:pPr eaLnBrk="1" hangingPunct="1">
              <a:spcBef>
                <a:spcPct val="20000"/>
              </a:spcBef>
            </a:pPr>
            <a:endParaRPr lang="zh-CN" altLang="en-US" sz="1800">
              <a:solidFill>
                <a:srgbClr val="FF0000"/>
              </a:solidFill>
              <a:ea typeface="宋体" pitchFamily="2" charset="-122"/>
            </a:endParaRPr>
          </a:p>
          <a:p>
            <a:pPr eaLnBrk="1" hangingPunct="1"/>
            <a:endParaRPr lang="zh-CN" altLang="en-US" sz="1800" b="0">
              <a:ea typeface="宋体" pitchFamily="2" charset="-122"/>
            </a:endParaRPr>
          </a:p>
        </p:txBody>
      </p:sp>
      <p:sp>
        <p:nvSpPr>
          <p:cNvPr id="142340" name="Oval 4"/>
          <p:cNvSpPr>
            <a:spLocks noChangeArrowheads="1"/>
          </p:cNvSpPr>
          <p:nvPr/>
        </p:nvSpPr>
        <p:spPr bwMode="auto">
          <a:xfrm>
            <a:off x="1128713" y="4348163"/>
            <a:ext cx="2217737" cy="793750"/>
          </a:xfrm>
          <a:prstGeom prst="ellipse">
            <a:avLst/>
          </a:prstGeom>
          <a:gradFill rotWithShape="1">
            <a:gsLst>
              <a:gs pos="0">
                <a:srgbClr val="FFFF99"/>
              </a:gs>
              <a:gs pos="100000">
                <a:schemeClr val="bg1"/>
              </a:gs>
            </a:gsLst>
            <a:lin ang="5400000" scaled="1"/>
          </a:gradFill>
          <a:ln w="12700" cmpd="sng">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4" tIns="45717" rIns="91434" bIns="45717" anchor="ctr"/>
          <a:lstStyle/>
          <a:p>
            <a:pPr eaLnBrk="1" hangingPunct="1"/>
            <a:r>
              <a:rPr lang="zh-CN" altLang="en-US" sz="2800">
                <a:ea typeface="楷体_GB2312" pitchFamily="1" charset="-122"/>
              </a:rPr>
              <a:t>经验主义</a:t>
            </a:r>
            <a:r>
              <a:rPr lang="zh-CN" altLang="en-US" sz="2800">
                <a:solidFill>
                  <a:srgbClr val="FF0000"/>
                </a:solidFill>
              </a:rPr>
              <a:t> </a:t>
            </a:r>
          </a:p>
        </p:txBody>
      </p:sp>
      <p:sp>
        <p:nvSpPr>
          <p:cNvPr id="142341" name="Text Box 5"/>
          <p:cNvSpPr txBox="1">
            <a:spLocks noChangeArrowheads="1"/>
          </p:cNvSpPr>
          <p:nvPr/>
        </p:nvSpPr>
        <p:spPr bwMode="auto">
          <a:xfrm>
            <a:off x="1258888" y="2709863"/>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r>
              <a:rPr lang="zh-CN" altLang="en-US" sz="2800">
                <a:ea typeface="楷体_GB2312" pitchFamily="1" charset="-122"/>
              </a:rPr>
              <a:t>教条主义</a:t>
            </a:r>
          </a:p>
        </p:txBody>
      </p:sp>
      <p:sp>
        <p:nvSpPr>
          <p:cNvPr id="142342" name="Text Box 6"/>
          <p:cNvSpPr txBox="1">
            <a:spLocks noChangeArrowheads="1"/>
          </p:cNvSpPr>
          <p:nvPr/>
        </p:nvSpPr>
        <p:spPr bwMode="auto">
          <a:xfrm>
            <a:off x="3348038" y="2420938"/>
            <a:ext cx="6400800" cy="289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lvl1pPr marL="1528763" indent="-1528763" algn="l">
              <a:defRPr sz="2400">
                <a:solidFill>
                  <a:schemeClr val="tx1"/>
                </a:solidFill>
                <a:latin typeface="Times New Roman" pitchFamily="18" charset="0"/>
                <a:ea typeface="宋体" pitchFamily="2" charset="-122"/>
              </a:defRPr>
            </a:lvl1pPr>
            <a:lvl2pPr marL="1708150" algn="l">
              <a:defRPr sz="2400">
                <a:solidFill>
                  <a:schemeClr val="tx1"/>
                </a:solidFill>
                <a:latin typeface="Times New Roman" pitchFamily="18" charset="0"/>
                <a:ea typeface="宋体" pitchFamily="2" charset="-122"/>
              </a:defRPr>
            </a:lvl2pPr>
            <a:lvl3pPr marL="1887538" algn="l">
              <a:defRPr sz="2400">
                <a:solidFill>
                  <a:schemeClr val="tx1"/>
                </a:solidFill>
                <a:latin typeface="Times New Roman" pitchFamily="18" charset="0"/>
                <a:ea typeface="宋体" pitchFamily="2" charset="-122"/>
              </a:defRPr>
            </a:lvl3pPr>
            <a:lvl4pPr marL="2066925" algn="l">
              <a:defRPr sz="2400">
                <a:solidFill>
                  <a:schemeClr val="tx1"/>
                </a:solidFill>
                <a:latin typeface="Times New Roman" pitchFamily="18" charset="0"/>
                <a:ea typeface="宋体" pitchFamily="2" charset="-122"/>
              </a:defRPr>
            </a:lvl4pPr>
            <a:lvl5pPr marL="2246313" algn="l">
              <a:defRPr sz="2400">
                <a:solidFill>
                  <a:schemeClr val="tx1"/>
                </a:solidFill>
                <a:latin typeface="Times New Roman" pitchFamily="18" charset="0"/>
                <a:ea typeface="宋体" pitchFamily="2" charset="-122"/>
              </a:defRPr>
            </a:lvl5pPr>
            <a:lvl6pPr marL="2703513"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3160713"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617913"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4075113"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lnSpc>
                <a:spcPct val="125000"/>
              </a:lnSpc>
              <a:spcBef>
                <a:spcPct val="20000"/>
              </a:spcBef>
            </a:pPr>
            <a:r>
              <a:rPr lang="zh-CN" altLang="en-US" sz="2600">
                <a:latin typeface="Arial" pitchFamily="34" charset="0"/>
                <a:ea typeface="楷体_GB2312" pitchFamily="1" charset="-122"/>
              </a:rPr>
              <a:t>从书本出发，靠照搬照抄马克思</a:t>
            </a:r>
          </a:p>
          <a:p>
            <a:pPr eaLnBrk="1" hangingPunct="1">
              <a:lnSpc>
                <a:spcPct val="125000"/>
              </a:lnSpc>
              <a:spcBef>
                <a:spcPct val="20000"/>
              </a:spcBef>
            </a:pPr>
            <a:r>
              <a:rPr lang="zh-CN" altLang="en-US" sz="2600">
                <a:latin typeface="Arial" pitchFamily="34" charset="0"/>
                <a:ea typeface="楷体_GB2312" pitchFamily="1" charset="-122"/>
              </a:rPr>
              <a:t>列宁主义词句解决问题。</a:t>
            </a:r>
          </a:p>
          <a:p>
            <a:pPr eaLnBrk="1" hangingPunct="1">
              <a:lnSpc>
                <a:spcPct val="125000"/>
              </a:lnSpc>
              <a:spcBef>
                <a:spcPct val="20000"/>
              </a:spcBef>
            </a:pPr>
            <a:endParaRPr lang="zh-CN" altLang="en-US" sz="2600">
              <a:latin typeface="Arial" pitchFamily="34" charset="0"/>
              <a:ea typeface="楷体_GB2312" pitchFamily="1" charset="-122"/>
            </a:endParaRPr>
          </a:p>
          <a:p>
            <a:pPr eaLnBrk="1" hangingPunct="1">
              <a:lnSpc>
                <a:spcPct val="125000"/>
              </a:lnSpc>
              <a:spcBef>
                <a:spcPct val="20000"/>
              </a:spcBef>
            </a:pPr>
            <a:r>
              <a:rPr lang="zh-CN" altLang="en-US" sz="2600">
                <a:latin typeface="Arial" pitchFamily="34" charset="0"/>
                <a:ea typeface="楷体_GB2312" pitchFamily="1" charset="-122"/>
              </a:rPr>
              <a:t>从狭隘经验出发，轻视科学理论，</a:t>
            </a:r>
          </a:p>
          <a:p>
            <a:pPr eaLnBrk="1" hangingPunct="1">
              <a:lnSpc>
                <a:spcPct val="125000"/>
              </a:lnSpc>
              <a:spcBef>
                <a:spcPct val="20000"/>
              </a:spcBef>
            </a:pPr>
            <a:r>
              <a:rPr lang="zh-CN" altLang="en-US" sz="2600">
                <a:latin typeface="Arial" pitchFamily="34" charset="0"/>
                <a:ea typeface="楷体_GB2312" pitchFamily="1" charset="-122"/>
              </a:rPr>
              <a:t>满足于一得之功和一孔之见。</a:t>
            </a:r>
            <a:endParaRPr lang="zh-CN" altLang="en-US" sz="2600">
              <a:latin typeface="新宋体" pitchFamily="49" charset="-122"/>
              <a:ea typeface="楷体_GB2312" pitchFamily="1" charset="-122"/>
            </a:endParaRPr>
          </a:p>
        </p:txBody>
      </p:sp>
      <p:sp>
        <p:nvSpPr>
          <p:cNvPr id="142343" name="AutoShape 7"/>
          <p:cNvSpPr>
            <a:spLocks/>
          </p:cNvSpPr>
          <p:nvPr/>
        </p:nvSpPr>
        <p:spPr bwMode="auto">
          <a:xfrm>
            <a:off x="827088" y="2997200"/>
            <a:ext cx="228600" cy="1792288"/>
          </a:xfrm>
          <a:prstGeom prst="leftBrace">
            <a:avLst>
              <a:gd name="adj1" fmla="val 65336"/>
              <a:gd name="adj2" fmla="val 50000"/>
            </a:avLst>
          </a:prstGeom>
          <a:noFill/>
          <a:ln w="57150" cmpd="sng">
            <a:solidFill>
              <a:srgbClr val="FF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99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05474" name="AutoShape 2"/>
          <p:cNvSpPr>
            <a:spLocks noChangeArrowheads="1"/>
          </p:cNvSpPr>
          <p:nvPr/>
        </p:nvSpPr>
        <p:spPr bwMode="auto">
          <a:xfrm>
            <a:off x="611188" y="2060575"/>
            <a:ext cx="3384550" cy="935038"/>
          </a:xfrm>
          <a:prstGeom prst="wedgeEllipseCallout">
            <a:avLst>
              <a:gd name="adj1" fmla="val -17167"/>
              <a:gd name="adj2" fmla="val 136417"/>
            </a:avLst>
          </a:prstGeom>
          <a:solidFill>
            <a:srgbClr val="FF99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1434" tIns="45717" rIns="91434" bIns="45717"/>
          <a:lstStyle/>
          <a:p>
            <a:pPr eaLnBrk="1" hangingPunct="1">
              <a:lnSpc>
                <a:spcPct val="120000"/>
              </a:lnSpc>
              <a:spcBef>
                <a:spcPct val="50000"/>
              </a:spcBef>
            </a:pPr>
            <a:r>
              <a:rPr lang="zh-CN" altLang="en-US" sz="2800">
                <a:solidFill>
                  <a:srgbClr val="FFFF00"/>
                </a:solidFill>
                <a:latin typeface="Times New Roman" pitchFamily="18" charset="0"/>
                <a:ea typeface="楷体_GB2312" pitchFamily="1" charset="-122"/>
              </a:rPr>
              <a:t>思想路线</a:t>
            </a:r>
          </a:p>
        </p:txBody>
      </p:sp>
      <p:sp>
        <p:nvSpPr>
          <p:cNvPr id="105475" name="Rectangle 3"/>
          <p:cNvSpPr>
            <a:spLocks noChangeArrowheads="1"/>
          </p:cNvSpPr>
          <p:nvPr/>
        </p:nvSpPr>
        <p:spPr bwMode="auto">
          <a:xfrm>
            <a:off x="304800" y="3794125"/>
            <a:ext cx="3563938" cy="2108200"/>
          </a:xfrm>
          <a:prstGeom prst="rect">
            <a:avLst/>
          </a:prstGeom>
          <a:gradFill rotWithShape="1">
            <a:gsLst>
              <a:gs pos="0">
                <a:srgbClr val="CCFF33"/>
              </a:gs>
              <a:gs pos="50000">
                <a:schemeClr val="bg1"/>
              </a:gs>
              <a:gs pos="100000">
                <a:srgbClr val="CCFF33"/>
              </a:gs>
            </a:gsLst>
            <a:lin ang="5400000" scaled="1"/>
          </a:gradFill>
          <a:ln w="28575" cmpd="sng">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1434" tIns="45717" rIns="91434" bIns="45717" anchor="ctr">
            <a:spAutoFit/>
          </a:bodyPr>
          <a:lstStyle/>
          <a:p>
            <a:pPr algn="l" eaLnBrk="1" hangingPunct="1">
              <a:lnSpc>
                <a:spcPct val="125000"/>
              </a:lnSpc>
            </a:pPr>
            <a:r>
              <a:rPr lang="zh-CN" altLang="en-US" b="0">
                <a:latin typeface="Times New Roman" pitchFamily="18" charset="0"/>
              </a:rPr>
              <a:t>    </a:t>
            </a:r>
            <a:r>
              <a:rPr lang="zh-CN" altLang="en-US" sz="2600">
                <a:latin typeface="Times New Roman" pitchFamily="18" charset="0"/>
                <a:ea typeface="楷体_GB2312" pitchFamily="1" charset="-122"/>
              </a:rPr>
              <a:t>亦称认识路线，指的是人们的认识所遵循的方向、途径、原则和方法。</a:t>
            </a:r>
          </a:p>
        </p:txBody>
      </p:sp>
      <p:sp>
        <p:nvSpPr>
          <p:cNvPr id="105476" name="AutoShape 4"/>
          <p:cNvSpPr>
            <a:spLocks noChangeArrowheads="1"/>
          </p:cNvSpPr>
          <p:nvPr/>
        </p:nvSpPr>
        <p:spPr bwMode="auto">
          <a:xfrm>
            <a:off x="4500563" y="1916113"/>
            <a:ext cx="4103687" cy="865187"/>
          </a:xfrm>
          <a:prstGeom prst="wedgeRectCallout">
            <a:avLst>
              <a:gd name="adj1" fmla="val -13250"/>
              <a:gd name="adj2" fmla="val 210185"/>
            </a:avLst>
          </a:prstGeom>
          <a:solidFill>
            <a:srgbClr val="FF99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1434" tIns="45717" rIns="91434" bIns="45717"/>
          <a:lstStyle/>
          <a:p>
            <a:pPr eaLnBrk="1" hangingPunct="1">
              <a:lnSpc>
                <a:spcPct val="120000"/>
              </a:lnSpc>
              <a:spcBef>
                <a:spcPct val="50000"/>
              </a:spcBef>
            </a:pPr>
            <a:r>
              <a:rPr lang="zh-CN" altLang="en-US" sz="2800">
                <a:solidFill>
                  <a:srgbClr val="FFFF00"/>
                </a:solidFill>
                <a:latin typeface="Times New Roman" pitchFamily="18" charset="0"/>
                <a:ea typeface="楷体_GB2312" pitchFamily="1" charset="-122"/>
              </a:rPr>
              <a:t>政党的思想路线</a:t>
            </a:r>
          </a:p>
        </p:txBody>
      </p:sp>
      <p:sp>
        <p:nvSpPr>
          <p:cNvPr id="105477" name="Rectangle 5"/>
          <p:cNvSpPr>
            <a:spLocks noChangeArrowheads="1"/>
          </p:cNvSpPr>
          <p:nvPr/>
        </p:nvSpPr>
        <p:spPr bwMode="auto">
          <a:xfrm>
            <a:off x="4267200" y="4132263"/>
            <a:ext cx="4622800" cy="1549400"/>
          </a:xfrm>
          <a:prstGeom prst="rect">
            <a:avLst/>
          </a:prstGeom>
          <a:gradFill rotWithShape="1">
            <a:gsLst>
              <a:gs pos="0">
                <a:srgbClr val="CCFF33"/>
              </a:gs>
              <a:gs pos="50000">
                <a:schemeClr val="bg1"/>
              </a:gs>
              <a:gs pos="100000">
                <a:srgbClr val="CCFF33"/>
              </a:gs>
            </a:gsLst>
            <a:lin ang="5400000" scaled="1"/>
          </a:gradFill>
          <a:ln w="28575" cmpd="sng">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1434" tIns="45717" rIns="91434" bIns="45717" anchor="ctr">
            <a:spAutoFit/>
          </a:bodyPr>
          <a:lstStyle/>
          <a:p>
            <a:pPr algn="l" eaLnBrk="1" hangingPunct="1">
              <a:lnSpc>
                <a:spcPct val="120000"/>
              </a:lnSpc>
            </a:pPr>
            <a:r>
              <a:rPr lang="zh-CN" altLang="en-US" b="0">
                <a:latin typeface="Times New Roman" pitchFamily="18" charset="0"/>
              </a:rPr>
              <a:t>    </a:t>
            </a:r>
            <a:r>
              <a:rPr lang="zh-CN" altLang="en-US" sz="2600">
                <a:latin typeface="Times New Roman" pitchFamily="18" charset="0"/>
                <a:ea typeface="楷体_GB2312" pitchFamily="1" charset="-122"/>
              </a:rPr>
              <a:t>指一个政党确定自己的指导思想并支配自己行动的认识路线。</a:t>
            </a:r>
          </a:p>
        </p:txBody>
      </p:sp>
      <p:sp>
        <p:nvSpPr>
          <p:cNvPr id="105478" name="Rectangle 6"/>
          <p:cNvSpPr>
            <a:spLocks noGrp="1" noChangeArrowheads="1"/>
          </p:cNvSpPr>
          <p:nvPr>
            <p:ph type="title"/>
          </p:nvPr>
        </p:nvSpPr>
        <p:spPr>
          <a:xfrm>
            <a:off x="468313" y="404813"/>
            <a:ext cx="7620000" cy="1066800"/>
          </a:xfrm>
        </p:spPr>
        <p:txBody>
          <a:bodyPr/>
          <a:lstStyle/>
          <a:p>
            <a:r>
              <a:rPr lang="zh-CN" altLang="en-US" sz="2800">
                <a:latin typeface="楷体_GB2312" pitchFamily="1" charset="-122"/>
                <a:ea typeface="楷体_GB2312" pitchFamily="1" charset="-122"/>
              </a:rPr>
              <a:t>1、思想路线的概念</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43362" name="Rectangle 2"/>
          <p:cNvSpPr>
            <a:spLocks noChangeArrowheads="1"/>
          </p:cNvSpPr>
          <p:nvPr/>
        </p:nvSpPr>
        <p:spPr bwMode="auto">
          <a:xfrm>
            <a:off x="304800" y="838200"/>
            <a:ext cx="8523288" cy="4953000"/>
          </a:xfrm>
          <a:prstGeom prst="rect">
            <a:avLst/>
          </a:prstGeom>
          <a:noFill/>
          <a:ln>
            <a:noFill/>
          </a:ln>
          <a:effectLst/>
          <a:extLst>
            <a:ext uri="{909E8E84-426E-40DD-AFC4-6F175D3DCCD1}">
              <a14:hiddenFill xmlns:a14="http://schemas.microsoft.com/office/drawing/2010/main">
                <a:gradFill rotWithShape="1">
                  <a:gsLst>
                    <a:gs pos="0">
                      <a:srgbClr val="FFCC99">
                        <a:alpha val="48999"/>
                      </a:srgbClr>
                    </a:gs>
                    <a:gs pos="100000">
                      <a:schemeClr val="bg1">
                        <a:alpha val="48000"/>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pPr marL="342900" indent="-342900" algn="l">
              <a:spcBef>
                <a:spcPct val="20000"/>
              </a:spcBef>
              <a:buFontTx/>
              <a:buNone/>
            </a:pPr>
            <a:r>
              <a:rPr lang="zh-CN" altLang="en-US" sz="2800">
                <a:latin typeface="黑体" pitchFamily="49" charset="-122"/>
              </a:rPr>
              <a:t>　　</a:t>
            </a:r>
            <a:endParaRPr lang="zh-CN" altLang="en-US" sz="2800">
              <a:latin typeface="宋体" pitchFamily="2" charset="-122"/>
              <a:ea typeface="宋体" pitchFamily="2" charset="-122"/>
            </a:endParaRPr>
          </a:p>
          <a:p>
            <a:pPr marL="342900" indent="-342900" algn="l">
              <a:spcBef>
                <a:spcPct val="20000"/>
              </a:spcBef>
              <a:buFontTx/>
              <a:buNone/>
            </a:pPr>
            <a:r>
              <a:rPr lang="zh-CN" altLang="en-US" sz="2800">
                <a:latin typeface="黑体" pitchFamily="49" charset="-122"/>
              </a:rPr>
              <a:t>         </a:t>
            </a:r>
          </a:p>
          <a:p>
            <a:pPr marL="342900" indent="-342900" algn="l">
              <a:spcBef>
                <a:spcPct val="20000"/>
              </a:spcBef>
              <a:buFontTx/>
              <a:buNone/>
            </a:pPr>
            <a:r>
              <a:rPr lang="zh-CN" altLang="en-US" sz="2800">
                <a:latin typeface="黑体" pitchFamily="49" charset="-122"/>
              </a:rPr>
              <a:t>　　　</a:t>
            </a:r>
          </a:p>
          <a:p>
            <a:pPr marL="342900" indent="-342900" algn="l">
              <a:spcBef>
                <a:spcPct val="20000"/>
              </a:spcBef>
              <a:buFontTx/>
              <a:buNone/>
            </a:pPr>
            <a:r>
              <a:rPr lang="zh-CN" altLang="en-US" sz="2800">
                <a:latin typeface="黑体" pitchFamily="49" charset="-122"/>
              </a:rPr>
              <a:t>     </a:t>
            </a:r>
          </a:p>
          <a:p>
            <a:pPr marL="342900" indent="-342900" algn="l">
              <a:spcBef>
                <a:spcPct val="20000"/>
              </a:spcBef>
              <a:buFontTx/>
              <a:buNone/>
            </a:pPr>
            <a:endParaRPr lang="zh-CN" altLang="en-US" sz="2800">
              <a:latin typeface="黑体" pitchFamily="49" charset="-122"/>
            </a:endParaRPr>
          </a:p>
          <a:p>
            <a:pPr marL="342900" indent="-342900" algn="l">
              <a:spcBef>
                <a:spcPct val="20000"/>
              </a:spcBef>
              <a:buFontTx/>
              <a:buNone/>
            </a:pPr>
            <a:endParaRPr lang="zh-CN" altLang="en-US" sz="2800">
              <a:latin typeface="黑体" pitchFamily="49" charset="-122"/>
            </a:endParaRPr>
          </a:p>
          <a:p>
            <a:pPr marL="342900" indent="-342900" algn="l">
              <a:spcBef>
                <a:spcPct val="20000"/>
              </a:spcBef>
              <a:buFontTx/>
              <a:buNone/>
            </a:pPr>
            <a:endParaRPr lang="en-US" altLang="zh-CN" sz="2800">
              <a:latin typeface="黑体" pitchFamily="49" charset="-122"/>
            </a:endParaRPr>
          </a:p>
        </p:txBody>
      </p:sp>
      <p:sp>
        <p:nvSpPr>
          <p:cNvPr id="143363" name="Rectangle 3"/>
          <p:cNvSpPr>
            <a:spLocks noChangeArrowheads="1"/>
          </p:cNvSpPr>
          <p:nvPr/>
        </p:nvSpPr>
        <p:spPr bwMode="auto">
          <a:xfrm>
            <a:off x="755650" y="1341438"/>
            <a:ext cx="7632700"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pPr marL="342900" indent="-342900" algn="l">
              <a:lnSpc>
                <a:spcPct val="125000"/>
              </a:lnSpc>
              <a:spcBef>
                <a:spcPct val="20000"/>
              </a:spcBef>
              <a:buFontTx/>
              <a:buNone/>
            </a:pPr>
            <a:r>
              <a:rPr lang="zh-CN" altLang="en-US">
                <a:latin typeface="宋体" pitchFamily="2" charset="-122"/>
                <a:ea typeface="宋体" pitchFamily="2" charset="-122"/>
              </a:rPr>
              <a:t>　　 </a:t>
            </a:r>
            <a:r>
              <a:rPr lang="zh-CN" altLang="en-US" sz="2800">
                <a:latin typeface="楷体_GB2312" pitchFamily="1" charset="-122"/>
                <a:ea typeface="楷体_GB2312" pitchFamily="1" charset="-122"/>
              </a:rPr>
              <a:t>理论联系实际的具体要求：</a:t>
            </a:r>
          </a:p>
          <a:p>
            <a:pPr marL="342900" indent="-342900" algn="l">
              <a:lnSpc>
                <a:spcPct val="125000"/>
              </a:lnSpc>
              <a:spcBef>
                <a:spcPct val="20000"/>
              </a:spcBef>
              <a:buFontTx/>
              <a:buNone/>
            </a:pPr>
            <a:r>
              <a:rPr lang="zh-CN" altLang="en-US" sz="2800">
                <a:latin typeface="楷体_GB2312" pitchFamily="1" charset="-122"/>
                <a:ea typeface="楷体_GB2312" pitchFamily="1" charset="-122"/>
              </a:rPr>
              <a:t>     一吃透理论，不仅要认识马克思主义的一般原理，更要注重把握贯穿马克思主义中的立场、观点和方法。</a:t>
            </a:r>
          </a:p>
          <a:p>
            <a:pPr marL="342900" indent="-342900" algn="l">
              <a:lnSpc>
                <a:spcPct val="125000"/>
              </a:lnSpc>
              <a:spcBef>
                <a:spcPct val="20000"/>
              </a:spcBef>
              <a:buFontTx/>
              <a:buNone/>
            </a:pPr>
            <a:r>
              <a:rPr lang="zh-CN" altLang="en-US" sz="2800">
                <a:latin typeface="楷体_GB2312" pitchFamily="1" charset="-122"/>
                <a:ea typeface="楷体_GB2312" pitchFamily="1" charset="-122"/>
              </a:rPr>
              <a:t>     二搞清实际，不仅要对中国的实际有感性认识，更要上升到对其本质的理性把握。</a:t>
            </a:r>
          </a:p>
          <a:p>
            <a:pPr marL="342900" indent="-342900" algn="l">
              <a:lnSpc>
                <a:spcPct val="125000"/>
              </a:lnSpc>
              <a:spcBef>
                <a:spcPct val="20000"/>
              </a:spcBef>
              <a:buFontTx/>
              <a:buNone/>
            </a:pPr>
            <a:r>
              <a:rPr lang="zh-CN" altLang="en-US" sz="2800">
                <a:latin typeface="楷体_GB2312" pitchFamily="1" charset="-122"/>
                <a:ea typeface="楷体_GB2312" pitchFamily="1" charset="-122"/>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44386" name="Rectangle 2"/>
          <p:cNvSpPr>
            <a:spLocks noChangeArrowheads="1"/>
          </p:cNvSpPr>
          <p:nvPr/>
        </p:nvSpPr>
        <p:spPr bwMode="auto">
          <a:xfrm>
            <a:off x="304800" y="838200"/>
            <a:ext cx="8523288" cy="4953000"/>
          </a:xfrm>
          <a:prstGeom prst="rect">
            <a:avLst/>
          </a:prstGeom>
          <a:noFill/>
          <a:ln>
            <a:noFill/>
          </a:ln>
          <a:effectLst/>
          <a:extLst>
            <a:ext uri="{909E8E84-426E-40DD-AFC4-6F175D3DCCD1}">
              <a14:hiddenFill xmlns:a14="http://schemas.microsoft.com/office/drawing/2010/main">
                <a:gradFill rotWithShape="1">
                  <a:gsLst>
                    <a:gs pos="0">
                      <a:srgbClr val="FFCC99">
                        <a:alpha val="48999"/>
                      </a:srgbClr>
                    </a:gs>
                    <a:gs pos="100000">
                      <a:schemeClr val="bg1">
                        <a:alpha val="48000"/>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pPr marL="342900" indent="-342900" algn="l">
              <a:spcBef>
                <a:spcPct val="20000"/>
              </a:spcBef>
              <a:buFontTx/>
              <a:buNone/>
            </a:pPr>
            <a:r>
              <a:rPr lang="zh-CN" altLang="en-US" sz="2800">
                <a:latin typeface="黑体" pitchFamily="49" charset="-122"/>
              </a:rPr>
              <a:t>　　</a:t>
            </a:r>
            <a:endParaRPr lang="zh-CN" altLang="en-US" sz="2800">
              <a:latin typeface="宋体" pitchFamily="2" charset="-122"/>
              <a:ea typeface="宋体" pitchFamily="2" charset="-122"/>
            </a:endParaRPr>
          </a:p>
          <a:p>
            <a:pPr marL="342900" indent="-342900" algn="l">
              <a:spcBef>
                <a:spcPct val="20000"/>
              </a:spcBef>
              <a:buFontTx/>
              <a:buNone/>
            </a:pPr>
            <a:r>
              <a:rPr lang="zh-CN" altLang="en-US" sz="2800">
                <a:latin typeface="黑体" pitchFamily="49" charset="-122"/>
              </a:rPr>
              <a:t>         </a:t>
            </a:r>
          </a:p>
          <a:p>
            <a:pPr marL="342900" indent="-342900" algn="l">
              <a:spcBef>
                <a:spcPct val="20000"/>
              </a:spcBef>
              <a:buFontTx/>
              <a:buNone/>
            </a:pPr>
            <a:r>
              <a:rPr lang="zh-CN" altLang="en-US" sz="2800">
                <a:latin typeface="黑体" pitchFamily="49" charset="-122"/>
              </a:rPr>
              <a:t>　　　</a:t>
            </a:r>
          </a:p>
          <a:p>
            <a:pPr marL="342900" indent="-342900" algn="l">
              <a:spcBef>
                <a:spcPct val="20000"/>
              </a:spcBef>
              <a:buFontTx/>
              <a:buNone/>
            </a:pPr>
            <a:r>
              <a:rPr lang="zh-CN" altLang="en-US" sz="2800">
                <a:latin typeface="黑体" pitchFamily="49" charset="-122"/>
              </a:rPr>
              <a:t>     </a:t>
            </a:r>
          </a:p>
          <a:p>
            <a:pPr marL="342900" indent="-342900" algn="l">
              <a:spcBef>
                <a:spcPct val="20000"/>
              </a:spcBef>
              <a:buFontTx/>
              <a:buNone/>
            </a:pPr>
            <a:endParaRPr lang="zh-CN" altLang="en-US" sz="2800">
              <a:latin typeface="黑体" pitchFamily="49" charset="-122"/>
            </a:endParaRPr>
          </a:p>
          <a:p>
            <a:pPr marL="342900" indent="-342900" algn="l">
              <a:spcBef>
                <a:spcPct val="20000"/>
              </a:spcBef>
              <a:buFontTx/>
              <a:buNone/>
            </a:pPr>
            <a:endParaRPr lang="zh-CN" altLang="en-US" sz="2800">
              <a:latin typeface="黑体" pitchFamily="49" charset="-122"/>
            </a:endParaRPr>
          </a:p>
          <a:p>
            <a:pPr marL="342900" indent="-342900" algn="l">
              <a:spcBef>
                <a:spcPct val="20000"/>
              </a:spcBef>
              <a:buFontTx/>
              <a:buNone/>
            </a:pPr>
            <a:endParaRPr lang="en-US" altLang="zh-CN" sz="2800">
              <a:latin typeface="黑体" pitchFamily="49" charset="-122"/>
            </a:endParaRPr>
          </a:p>
        </p:txBody>
      </p:sp>
      <p:sp>
        <p:nvSpPr>
          <p:cNvPr id="144387" name="Rectangle 3"/>
          <p:cNvSpPr>
            <a:spLocks noChangeArrowheads="1"/>
          </p:cNvSpPr>
          <p:nvPr/>
        </p:nvSpPr>
        <p:spPr bwMode="auto">
          <a:xfrm>
            <a:off x="755650" y="1341438"/>
            <a:ext cx="7632700"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pPr marL="342900" indent="-342900" algn="l">
              <a:lnSpc>
                <a:spcPct val="145000"/>
              </a:lnSpc>
              <a:spcBef>
                <a:spcPct val="20000"/>
              </a:spcBef>
              <a:buFontTx/>
              <a:buNone/>
            </a:pPr>
            <a:r>
              <a:rPr lang="zh-CN" altLang="en-US">
                <a:latin typeface="宋体" pitchFamily="2" charset="-122"/>
                <a:ea typeface="宋体" pitchFamily="2" charset="-122"/>
              </a:rPr>
              <a:t>　　 </a:t>
            </a:r>
            <a:r>
              <a:rPr lang="zh-CN" altLang="en-US" sz="2800">
                <a:latin typeface="楷体_GB2312" pitchFamily="1" charset="-122"/>
                <a:ea typeface="楷体_GB2312" pitchFamily="1" charset="-122"/>
              </a:rPr>
              <a:t>理论联系实际的具体要求：</a:t>
            </a:r>
          </a:p>
          <a:p>
            <a:pPr marL="342900" indent="-342900" algn="l">
              <a:lnSpc>
                <a:spcPct val="145000"/>
              </a:lnSpc>
              <a:spcBef>
                <a:spcPct val="20000"/>
              </a:spcBef>
              <a:buFontTx/>
              <a:buNone/>
            </a:pPr>
            <a:r>
              <a:rPr lang="zh-CN" altLang="en-US" sz="2800">
                <a:latin typeface="楷体_GB2312" pitchFamily="1" charset="-122"/>
                <a:ea typeface="楷体_GB2312" pitchFamily="1" charset="-122"/>
              </a:rPr>
              <a:t>     三既重视用理论指导实践，又重视实践对理论的基础作用。</a:t>
            </a:r>
          </a:p>
          <a:p>
            <a:pPr marL="342900" indent="-342900" algn="l">
              <a:lnSpc>
                <a:spcPct val="145000"/>
              </a:lnSpc>
              <a:spcBef>
                <a:spcPct val="20000"/>
              </a:spcBef>
              <a:buFontTx/>
              <a:buNone/>
            </a:pPr>
            <a:r>
              <a:rPr lang="zh-CN" altLang="en-US" sz="2800">
                <a:latin typeface="楷体_GB2312" pitchFamily="1" charset="-122"/>
                <a:ea typeface="楷体_GB2312" pitchFamily="1" charset="-122"/>
              </a:rPr>
              <a:t>     四明确人民群众是实践的主体，尊重实践与尊重群众具有内在的统一性。</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45410" name="Text Box 2"/>
          <p:cNvSpPr txBox="1">
            <a:spLocks noChangeArrowheads="1"/>
          </p:cNvSpPr>
          <p:nvPr/>
        </p:nvSpPr>
        <p:spPr bwMode="auto">
          <a:xfrm>
            <a:off x="838200" y="1447800"/>
            <a:ext cx="83058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endParaRPr lang="zh-CN" altLang="en-US" sz="4000" b="0">
              <a:latin typeface="Times New Roman" pitchFamily="18" charset="0"/>
              <a:ea typeface="隶书" pitchFamily="49" charset="-122"/>
            </a:endParaRPr>
          </a:p>
          <a:p>
            <a:pPr algn="l" eaLnBrk="1" hangingPunct="1"/>
            <a:endParaRPr lang="zh-CN" altLang="en-US" sz="4000" b="0">
              <a:latin typeface="Times New Roman" pitchFamily="18" charset="0"/>
              <a:ea typeface="隶书" pitchFamily="49" charset="-122"/>
            </a:endParaRPr>
          </a:p>
          <a:p>
            <a:pPr algn="l" eaLnBrk="1" hangingPunct="1"/>
            <a:endParaRPr lang="zh-CN" altLang="en-US" sz="4000" b="0">
              <a:latin typeface="Times New Roman" pitchFamily="18" charset="0"/>
              <a:ea typeface="隶书" pitchFamily="49" charset="-122"/>
            </a:endParaRPr>
          </a:p>
          <a:p>
            <a:pPr algn="l" eaLnBrk="1" hangingPunct="1"/>
            <a:endParaRPr lang="zh-CN" altLang="en-US" sz="4000" b="0">
              <a:latin typeface="Times New Roman" pitchFamily="18" charset="0"/>
              <a:ea typeface="隶书" pitchFamily="49" charset="-122"/>
            </a:endParaRPr>
          </a:p>
          <a:p>
            <a:pPr algn="l" eaLnBrk="1" hangingPunct="1"/>
            <a:endParaRPr lang="zh-CN" altLang="en-US" sz="4000" b="0">
              <a:latin typeface="Times New Roman" pitchFamily="18" charset="0"/>
              <a:ea typeface="隶书" pitchFamily="49" charset="-122"/>
            </a:endParaRPr>
          </a:p>
          <a:p>
            <a:pPr algn="l" eaLnBrk="1" hangingPunct="1"/>
            <a:endParaRPr lang="zh-CN" altLang="en-US" sz="4000" b="0">
              <a:latin typeface="Times New Roman" pitchFamily="18" charset="0"/>
              <a:ea typeface="隶书" pitchFamily="49" charset="-122"/>
            </a:endParaRPr>
          </a:p>
          <a:p>
            <a:pPr algn="l" eaLnBrk="1" hangingPunct="1"/>
            <a:endParaRPr lang="zh-CN" altLang="en-US" sz="4000" b="0">
              <a:latin typeface="Times New Roman" pitchFamily="18" charset="0"/>
              <a:ea typeface="隶书" pitchFamily="49" charset="-122"/>
            </a:endParaRPr>
          </a:p>
          <a:p>
            <a:pPr algn="l" eaLnBrk="1" hangingPunct="1"/>
            <a:endParaRPr lang="zh-CN" altLang="en-US" sz="4000" b="0">
              <a:latin typeface="Times New Roman" pitchFamily="18" charset="0"/>
              <a:ea typeface="隶书" pitchFamily="49" charset="-122"/>
            </a:endParaRPr>
          </a:p>
        </p:txBody>
      </p:sp>
      <p:sp>
        <p:nvSpPr>
          <p:cNvPr id="145411" name="Text Box 3"/>
          <p:cNvSpPr txBox="1">
            <a:spLocks noChangeArrowheads="1"/>
          </p:cNvSpPr>
          <p:nvPr/>
        </p:nvSpPr>
        <p:spPr bwMode="auto">
          <a:xfrm>
            <a:off x="900113" y="981075"/>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spcBef>
                <a:spcPct val="50000"/>
              </a:spcBef>
            </a:pPr>
            <a:r>
              <a:rPr lang="zh-CN" altLang="en-US" sz="2800">
                <a:effectLst>
                  <a:outerShdw blurRad="38100" dist="38100" dir="2700000" algn="tl">
                    <a:srgbClr val="C0C0C0"/>
                  </a:outerShdw>
                </a:effectLst>
                <a:latin typeface="楷体_GB2312" pitchFamily="1" charset="-122"/>
                <a:ea typeface="楷体_GB2312" pitchFamily="1" charset="-122"/>
              </a:rPr>
              <a:t>（三）实事求是：思想路线的实质和核心</a:t>
            </a:r>
            <a:r>
              <a:rPr lang="zh-CN" altLang="en-US" sz="2800">
                <a:latin typeface="楷体_GB2312" pitchFamily="1" charset="-122"/>
                <a:ea typeface="楷体_GB2312" pitchFamily="1" charset="-122"/>
              </a:rPr>
              <a:t> </a:t>
            </a:r>
          </a:p>
        </p:txBody>
      </p:sp>
      <p:sp>
        <p:nvSpPr>
          <p:cNvPr id="145412" name="Text Box 4"/>
          <p:cNvSpPr txBox="1">
            <a:spLocks noChangeArrowheads="1"/>
          </p:cNvSpPr>
          <p:nvPr/>
        </p:nvSpPr>
        <p:spPr bwMode="auto">
          <a:xfrm>
            <a:off x="457200" y="29718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spcBef>
                <a:spcPct val="50000"/>
              </a:spcBef>
            </a:pPr>
            <a:endParaRPr lang="zh-CN" altLang="en-US" b="0">
              <a:latin typeface="Times New Roman" pitchFamily="18" charset="0"/>
              <a:ea typeface="宋体" pitchFamily="2" charset="-122"/>
            </a:endParaRPr>
          </a:p>
        </p:txBody>
      </p:sp>
      <p:sp>
        <p:nvSpPr>
          <p:cNvPr id="145413" name="Text Box 5"/>
          <p:cNvSpPr txBox="1">
            <a:spLocks noChangeArrowheads="1"/>
          </p:cNvSpPr>
          <p:nvPr/>
        </p:nvSpPr>
        <p:spPr bwMode="auto">
          <a:xfrm>
            <a:off x="1736725" y="25368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zh-CN" altLang="en-US" sz="1800" b="0">
              <a:ea typeface="宋体" pitchFamily="2" charset="-122"/>
            </a:endParaRPr>
          </a:p>
        </p:txBody>
      </p:sp>
      <p:sp>
        <p:nvSpPr>
          <p:cNvPr id="145414" name="Text Box 6"/>
          <p:cNvSpPr txBox="1">
            <a:spLocks noChangeArrowheads="1"/>
          </p:cNvSpPr>
          <p:nvPr/>
        </p:nvSpPr>
        <p:spPr bwMode="auto">
          <a:xfrm>
            <a:off x="611188" y="1905000"/>
            <a:ext cx="8075612" cy="382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40000"/>
              </a:lnSpc>
            </a:pPr>
            <a:r>
              <a:rPr lang="zh-CN" altLang="en-US" dirty="0">
                <a:latin typeface="楷体_GB2312" pitchFamily="1" charset="-122"/>
                <a:ea typeface="楷体_GB2312" pitchFamily="1" charset="-122"/>
              </a:rPr>
              <a:t>     </a:t>
            </a:r>
            <a:r>
              <a:rPr lang="zh-CN" altLang="en-US" sz="2600" dirty="0">
                <a:latin typeface="Arial"/>
                <a:ea typeface="楷体_GB2312" pitchFamily="1" charset="-122"/>
              </a:rPr>
              <a:t>“‘</a:t>
            </a:r>
            <a:r>
              <a:rPr lang="zh-CN" altLang="en-US" sz="2600" dirty="0">
                <a:latin typeface="楷体_GB2312" pitchFamily="1" charset="-122"/>
                <a:ea typeface="楷体_GB2312" pitchFamily="1" charset="-122"/>
              </a:rPr>
              <a:t>实事</a:t>
            </a:r>
            <a:r>
              <a:rPr lang="zh-CN" altLang="en-US" sz="2600" dirty="0">
                <a:latin typeface="Arial"/>
                <a:ea typeface="楷体_GB2312" pitchFamily="1" charset="-122"/>
              </a:rPr>
              <a:t>’</a:t>
            </a:r>
            <a:r>
              <a:rPr lang="zh-CN" altLang="en-US" sz="2600" dirty="0">
                <a:latin typeface="楷体_GB2312" pitchFamily="1" charset="-122"/>
                <a:ea typeface="楷体_GB2312" pitchFamily="1" charset="-122"/>
              </a:rPr>
              <a:t>就是客观存在着的一切事物，</a:t>
            </a:r>
            <a:r>
              <a:rPr lang="zh-CN" altLang="en-US" sz="2600" dirty="0">
                <a:latin typeface="Arial"/>
                <a:ea typeface="楷体_GB2312" pitchFamily="1" charset="-122"/>
              </a:rPr>
              <a:t>‘</a:t>
            </a:r>
            <a:r>
              <a:rPr lang="zh-CN" altLang="en-US" sz="2600" dirty="0">
                <a:latin typeface="楷体_GB2312" pitchFamily="1" charset="-122"/>
                <a:ea typeface="楷体_GB2312" pitchFamily="1" charset="-122"/>
              </a:rPr>
              <a:t>是</a:t>
            </a:r>
            <a:r>
              <a:rPr lang="zh-CN" altLang="en-US" sz="2600" dirty="0">
                <a:latin typeface="Arial"/>
                <a:ea typeface="楷体_GB2312" pitchFamily="1" charset="-122"/>
              </a:rPr>
              <a:t>’</a:t>
            </a:r>
            <a:r>
              <a:rPr lang="zh-CN" altLang="en-US" sz="2600" dirty="0">
                <a:latin typeface="楷体_GB2312" pitchFamily="1" charset="-122"/>
                <a:ea typeface="楷体_GB2312" pitchFamily="1" charset="-122"/>
              </a:rPr>
              <a:t>就是客观事物的内部联系，即规律性，</a:t>
            </a:r>
            <a:r>
              <a:rPr lang="zh-CN" altLang="en-US" sz="2600" dirty="0">
                <a:latin typeface="Arial"/>
                <a:ea typeface="楷体_GB2312" pitchFamily="1" charset="-122"/>
              </a:rPr>
              <a:t>‘</a:t>
            </a:r>
            <a:r>
              <a:rPr lang="zh-CN" altLang="en-US" sz="2600" dirty="0">
                <a:latin typeface="楷体_GB2312" pitchFamily="1" charset="-122"/>
                <a:ea typeface="楷体_GB2312" pitchFamily="1" charset="-122"/>
              </a:rPr>
              <a:t>求</a:t>
            </a:r>
            <a:r>
              <a:rPr lang="zh-CN" altLang="en-US" sz="2600" dirty="0">
                <a:latin typeface="Arial"/>
                <a:ea typeface="楷体_GB2312" pitchFamily="1" charset="-122"/>
              </a:rPr>
              <a:t>’</a:t>
            </a:r>
            <a:r>
              <a:rPr lang="zh-CN" altLang="en-US" sz="2600" dirty="0">
                <a:latin typeface="楷体_GB2312" pitchFamily="1" charset="-122"/>
                <a:ea typeface="楷体_GB2312" pitchFamily="1" charset="-122"/>
              </a:rPr>
              <a:t>就是我们去研究。我们要从国内外、省内外、县内外、区内外的实际情况出发，从其中引出其固有的而不是臆造的规律性，即找出周围事变的内部联系，作为我们行动的向导。</a:t>
            </a:r>
            <a:r>
              <a:rPr lang="zh-CN" altLang="en-US" sz="2600" dirty="0">
                <a:latin typeface="Arial"/>
                <a:ea typeface="楷体_GB2312" pitchFamily="1" charset="-122"/>
              </a:rPr>
              <a:t>”</a:t>
            </a:r>
            <a:endParaRPr lang="zh-CN" altLang="en-US" sz="2600" dirty="0">
              <a:latin typeface="楷体_GB2312" pitchFamily="1" charset="-122"/>
              <a:ea typeface="楷体_GB2312" pitchFamily="1" charset="-122"/>
            </a:endParaRPr>
          </a:p>
          <a:p>
            <a:pPr algn="l" eaLnBrk="1" hangingPunct="1">
              <a:lnSpc>
                <a:spcPct val="140000"/>
              </a:lnSpc>
            </a:pPr>
            <a:r>
              <a:rPr lang="zh-CN" altLang="en-US" sz="2600" dirty="0">
                <a:latin typeface="楷体_GB2312" pitchFamily="1" charset="-122"/>
                <a:ea typeface="楷体_GB2312" pitchFamily="1" charset="-122"/>
              </a:rPr>
              <a:t>          </a:t>
            </a:r>
            <a:r>
              <a:rPr lang="en-US" sz="2600" dirty="0">
                <a:latin typeface="Arial"/>
                <a:ea typeface="楷体_GB2312" pitchFamily="1" charset="-122"/>
              </a:rPr>
              <a:t>——</a:t>
            </a:r>
            <a:r>
              <a:rPr lang="zh-CN" altLang="en-US" sz="2600" dirty="0">
                <a:latin typeface="楷体_GB2312" pitchFamily="1" charset="-122"/>
                <a:ea typeface="楷体_GB2312" pitchFamily="1" charset="-122"/>
              </a:rPr>
              <a:t>毛泽东：</a:t>
            </a:r>
            <a:r>
              <a:rPr lang="en-US" sz="2600" dirty="0">
                <a:latin typeface="楷体_GB2312" pitchFamily="1" charset="-122"/>
                <a:ea typeface="楷体_GB2312" pitchFamily="1" charset="-122"/>
              </a:rPr>
              <a:t>《</a:t>
            </a:r>
            <a:r>
              <a:rPr lang="zh-CN" altLang="en-US" sz="2600" dirty="0">
                <a:latin typeface="楷体_GB2312" pitchFamily="1" charset="-122"/>
                <a:ea typeface="楷体_GB2312" pitchFamily="1" charset="-122"/>
              </a:rPr>
              <a:t>改造我们的学习</a:t>
            </a:r>
            <a:r>
              <a:rPr lang="en-US" sz="2600" dirty="0">
                <a:latin typeface="楷体_GB2312" pitchFamily="1" charset="-122"/>
                <a:ea typeface="楷体_GB2312" pitchFamily="1" charset="-122"/>
              </a:rPr>
              <a:t>》1941</a:t>
            </a:r>
            <a:r>
              <a:rPr lang="zh-CN" altLang="en-US" sz="2600" dirty="0">
                <a:latin typeface="楷体_GB2312" pitchFamily="1" charset="-122"/>
                <a:ea typeface="楷体_GB2312" pitchFamily="1" charset="-122"/>
              </a:rPr>
              <a:t>年</a:t>
            </a:r>
          </a:p>
          <a:p>
            <a:pPr algn="l" eaLnBrk="1" hangingPunct="1"/>
            <a:endParaRPr lang="zh-CN" altLang="en-US" sz="2600" dirty="0">
              <a:latin typeface="楷体_GB2312" pitchFamily="1" charset="-122"/>
              <a:ea typeface="楷体_GB2312" pitchFamily="1" charset="-122"/>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46434" name="Text Box 2"/>
          <p:cNvSpPr txBox="1">
            <a:spLocks noChangeArrowheads="1"/>
          </p:cNvSpPr>
          <p:nvPr/>
        </p:nvSpPr>
        <p:spPr bwMode="auto">
          <a:xfrm>
            <a:off x="539750" y="981075"/>
            <a:ext cx="7507288"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r>
              <a:rPr lang="zh-CN" altLang="en-US" sz="3200" b="0">
                <a:solidFill>
                  <a:srgbClr val="FF0066"/>
                </a:solidFill>
                <a:latin typeface="黑体" pitchFamily="49" charset="-122"/>
              </a:rPr>
              <a:t>    </a:t>
            </a:r>
            <a:endParaRPr lang="zh-CN" altLang="en-US">
              <a:latin typeface="宋体" pitchFamily="2" charset="-122"/>
              <a:ea typeface="宋体" pitchFamily="2" charset="-122"/>
            </a:endParaRPr>
          </a:p>
          <a:p>
            <a:pPr algn="l" eaLnBrk="1" hangingPunct="1"/>
            <a:endParaRPr lang="zh-CN" altLang="en-US">
              <a:latin typeface="黑体" pitchFamily="49" charset="-122"/>
            </a:endParaRPr>
          </a:p>
          <a:p>
            <a:pPr algn="l" eaLnBrk="1" hangingPunct="1">
              <a:lnSpc>
                <a:spcPct val="120000"/>
              </a:lnSpc>
            </a:pPr>
            <a:r>
              <a:rPr lang="zh-CN" altLang="en-US" sz="2600">
                <a:latin typeface="楷体_GB2312" pitchFamily="1" charset="-122"/>
                <a:ea typeface="楷体_GB2312" pitchFamily="1" charset="-122"/>
              </a:rPr>
              <a:t>   </a:t>
            </a:r>
            <a:r>
              <a:rPr lang="en-US" sz="2600">
                <a:latin typeface="楷体_GB2312" pitchFamily="1" charset="-122"/>
                <a:ea typeface="楷体_GB2312" pitchFamily="1" charset="-122"/>
              </a:rPr>
              <a:t>1</a:t>
            </a:r>
            <a:r>
              <a:rPr lang="zh-CN" altLang="en-US" sz="2600">
                <a:latin typeface="楷体_GB2312" pitchFamily="1" charset="-122"/>
                <a:ea typeface="楷体_GB2312" pitchFamily="1" charset="-122"/>
              </a:rPr>
              <a:t>、实事求是内在地包含一切从实际出发、理论联系实际、在实践中检验和发展真理的内容。</a:t>
            </a:r>
          </a:p>
          <a:p>
            <a:pPr algn="l" eaLnBrk="1" hangingPunct="1">
              <a:lnSpc>
                <a:spcPct val="120000"/>
              </a:lnSpc>
            </a:pPr>
            <a:r>
              <a:rPr lang="en-US" sz="2600">
                <a:latin typeface="楷体_GB2312" pitchFamily="1" charset="-122"/>
                <a:ea typeface="楷体_GB2312" pitchFamily="1" charset="-122"/>
              </a:rPr>
              <a:t>   2</a:t>
            </a:r>
            <a:r>
              <a:rPr lang="zh-CN" altLang="en-US" sz="2600">
                <a:latin typeface="楷体_GB2312" pitchFamily="1" charset="-122"/>
                <a:ea typeface="楷体_GB2312" pitchFamily="1" charset="-122"/>
              </a:rPr>
              <a:t>、实事求是也内在地包含着解放思想、与时俱进、求真务实。</a:t>
            </a:r>
            <a:r>
              <a:rPr lang="zh-CN" altLang="en-US" sz="2600" b="0">
                <a:latin typeface="楷体_GB2312" pitchFamily="1" charset="-122"/>
                <a:ea typeface="楷体_GB2312" pitchFamily="1" charset="-122"/>
              </a:rPr>
              <a:t> </a:t>
            </a:r>
          </a:p>
          <a:p>
            <a:pPr algn="l" eaLnBrk="1" hangingPunct="1">
              <a:lnSpc>
                <a:spcPct val="120000"/>
              </a:lnSpc>
            </a:pPr>
            <a:r>
              <a:rPr lang="zh-CN" altLang="en-US" sz="2600">
                <a:latin typeface="楷体_GB2312" pitchFamily="1" charset="-122"/>
                <a:ea typeface="楷体_GB2312" pitchFamily="1" charset="-122"/>
              </a:rPr>
              <a:t>   实事求是，必须解放思想；</a:t>
            </a:r>
          </a:p>
          <a:p>
            <a:pPr algn="l" eaLnBrk="1" hangingPunct="1">
              <a:lnSpc>
                <a:spcPct val="120000"/>
              </a:lnSpc>
            </a:pPr>
            <a:r>
              <a:rPr lang="zh-CN" altLang="en-US" sz="2600">
                <a:latin typeface="楷体_GB2312" pitchFamily="1" charset="-122"/>
                <a:ea typeface="楷体_GB2312" pitchFamily="1" charset="-122"/>
              </a:rPr>
              <a:t>   实事求是，必须与时俱进；</a:t>
            </a:r>
          </a:p>
          <a:p>
            <a:pPr algn="l" eaLnBrk="1" hangingPunct="1">
              <a:lnSpc>
                <a:spcPct val="120000"/>
              </a:lnSpc>
            </a:pPr>
            <a:r>
              <a:rPr lang="zh-CN" altLang="en-US" sz="2600">
                <a:latin typeface="楷体_GB2312" pitchFamily="1" charset="-122"/>
                <a:ea typeface="楷体_GB2312" pitchFamily="1" charset="-122"/>
              </a:rPr>
              <a:t>   实事求是，必须求真务实。</a:t>
            </a:r>
          </a:p>
          <a:p>
            <a:pPr algn="l" eaLnBrk="1" hangingPunct="1">
              <a:lnSpc>
                <a:spcPct val="120000"/>
              </a:lnSpc>
            </a:pPr>
            <a:endParaRPr lang="zh-CN" altLang="en-US" sz="2600">
              <a:latin typeface="楷体_GB2312" pitchFamily="1" charset="-122"/>
              <a:ea typeface="楷体_GB2312" pitchFamily="1" charset="-122"/>
            </a:endParaRPr>
          </a:p>
        </p:txBody>
      </p:sp>
      <p:sp>
        <p:nvSpPr>
          <p:cNvPr id="146435" name="Text Box 3"/>
          <p:cNvSpPr txBox="1">
            <a:spLocks noChangeArrowheads="1"/>
          </p:cNvSpPr>
          <p:nvPr/>
        </p:nvSpPr>
        <p:spPr bwMode="auto">
          <a:xfrm>
            <a:off x="468313" y="836613"/>
            <a:ext cx="883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r>
              <a:rPr lang="zh-CN" altLang="en-US" sz="2800">
                <a:latin typeface="楷体_GB2312" pitchFamily="1" charset="-122"/>
                <a:ea typeface="楷体_GB2312" pitchFamily="1" charset="-122"/>
              </a:rPr>
              <a:t>为什么说实事求是是党的思想路线的</a:t>
            </a:r>
            <a:r>
              <a:rPr lang="zh-CN" altLang="en-US" sz="2800">
                <a:solidFill>
                  <a:srgbClr val="FF0000"/>
                </a:solidFill>
                <a:latin typeface="楷体_GB2312" pitchFamily="1" charset="-122"/>
                <a:ea typeface="楷体_GB2312" pitchFamily="1" charset="-122"/>
              </a:rPr>
              <a:t>实质和核心</a:t>
            </a:r>
            <a:r>
              <a:rPr lang="zh-CN" altLang="en-US" sz="2800">
                <a:latin typeface="楷体_GB2312" pitchFamily="1" charset="-122"/>
                <a:ea typeface="楷体_GB2312" pitchFamily="1" charset="-122"/>
              </a:rPr>
              <a:t>？</a:t>
            </a:r>
            <a:r>
              <a:rPr lang="zh-CN" altLang="en-US" sz="3600">
                <a:latin typeface="黑体" pitchFamily="49" charset="-122"/>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47458" name="Text Box 2"/>
          <p:cNvSpPr txBox="1">
            <a:spLocks noChangeArrowheads="1"/>
          </p:cNvSpPr>
          <p:nvPr/>
        </p:nvSpPr>
        <p:spPr bwMode="auto">
          <a:xfrm>
            <a:off x="827088" y="2895600"/>
            <a:ext cx="7777162"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zh-CN" altLang="en-US" sz="2800">
                <a:ea typeface="楷体_GB2312" pitchFamily="1" charset="-122"/>
              </a:rPr>
              <a:t>     人生采取实用主义态度，会导致意义世界丧失。物质生活有饱和点，精神生活没有饱和点。</a:t>
            </a:r>
          </a:p>
          <a:p>
            <a:pPr algn="l"/>
            <a:endParaRPr lang="zh-CN" altLang="en-US" sz="2800">
              <a:ea typeface="楷体_GB2312" pitchFamily="1" charset="-122"/>
            </a:endParaRPr>
          </a:p>
        </p:txBody>
      </p:sp>
      <p:sp>
        <p:nvSpPr>
          <p:cNvPr id="147459" name="Text Box 3"/>
          <p:cNvSpPr txBox="1">
            <a:spLocks noChangeArrowheads="1"/>
          </p:cNvSpPr>
          <p:nvPr/>
        </p:nvSpPr>
        <p:spPr bwMode="auto">
          <a:xfrm>
            <a:off x="1979613" y="1916113"/>
            <a:ext cx="5183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a:ea typeface="楷体_GB2312" pitchFamily="1" charset="-122"/>
              </a:rPr>
              <a:t>一种错误倾向：“理论联系实惠”</a:t>
            </a:r>
          </a:p>
        </p:txBody>
      </p:sp>
      <p:sp>
        <p:nvSpPr>
          <p:cNvPr id="147460" name="AutoShape 4"/>
          <p:cNvSpPr>
            <a:spLocks noChangeArrowheads="1"/>
          </p:cNvSpPr>
          <p:nvPr/>
        </p:nvSpPr>
        <p:spPr bwMode="auto">
          <a:xfrm>
            <a:off x="685800" y="609600"/>
            <a:ext cx="2449513" cy="1008063"/>
          </a:xfrm>
          <a:prstGeom prst="bevel">
            <a:avLst>
              <a:gd name="adj" fmla="val 12500"/>
            </a:avLst>
          </a:prstGeom>
          <a:solidFill>
            <a:srgbClr val="FF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eaLnBrk="1" hangingPunct="1">
              <a:spcBef>
                <a:spcPct val="20000"/>
              </a:spcBef>
            </a:pPr>
            <a:r>
              <a:rPr lang="zh-CN" altLang="en-US" sz="2800">
                <a:ea typeface="楷体_GB2312" pitchFamily="1" charset="-122"/>
              </a:rPr>
              <a:t>知识拓展</a:t>
            </a:r>
            <a:r>
              <a:rPr lang="zh-CN" altLang="en-US" sz="2800">
                <a:solidFill>
                  <a:schemeClr val="tx2"/>
                </a:solidFill>
                <a:ea typeface="楷体_GB2312" pitchFamily="1" charset="-122"/>
              </a:rPr>
              <a:t>：</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48482" name="Text Box 2"/>
          <p:cNvSpPr txBox="1">
            <a:spLocks noChangeArrowheads="1"/>
          </p:cNvSpPr>
          <p:nvPr/>
        </p:nvSpPr>
        <p:spPr bwMode="auto">
          <a:xfrm>
            <a:off x="533400" y="2708275"/>
            <a:ext cx="8077200" cy="198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l" eaLnBrk="1" hangingPunct="1">
              <a:lnSpc>
                <a:spcPct val="135000"/>
              </a:lnSpc>
              <a:spcBef>
                <a:spcPct val="50000"/>
              </a:spcBef>
            </a:pPr>
            <a:r>
              <a:rPr lang="zh-CN" altLang="en-US" sz="3600">
                <a:solidFill>
                  <a:srgbClr val="0000CC"/>
                </a:solidFill>
                <a:latin typeface="Times New Roman" pitchFamily="18" charset="0"/>
                <a:ea typeface="仿宋_GB2312" pitchFamily="1" charset="-122"/>
              </a:rPr>
              <a:t>    </a:t>
            </a:r>
            <a:r>
              <a:rPr lang="zh-CN" altLang="en-US" sz="2800">
                <a:latin typeface="Times New Roman" pitchFamily="18" charset="0"/>
                <a:ea typeface="楷体_GB2312" pitchFamily="1" charset="-122"/>
              </a:rPr>
              <a:t>以实践为最高权威，把在实践中检验和发展真理作为党的思想路线的组成部分，是以无数党员的生命和鲜血为代价换取的认识成果。</a:t>
            </a:r>
          </a:p>
        </p:txBody>
      </p:sp>
      <p:sp>
        <p:nvSpPr>
          <p:cNvPr id="148483" name="Text Box 3"/>
          <p:cNvSpPr txBox="1">
            <a:spLocks noChangeArrowheads="1"/>
          </p:cNvSpPr>
          <p:nvPr/>
        </p:nvSpPr>
        <p:spPr bwMode="auto">
          <a:xfrm>
            <a:off x="463550" y="1125538"/>
            <a:ext cx="8215313"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eaLnBrk="1" hangingPunct="1">
              <a:lnSpc>
                <a:spcPct val="125000"/>
              </a:lnSpc>
            </a:pPr>
            <a:r>
              <a:rPr lang="zh-CN" altLang="en-US" sz="2800">
                <a:effectLst>
                  <a:outerShdw blurRad="38100" dist="38100" dir="2700000" algn="tl">
                    <a:srgbClr val="C0C0C0"/>
                  </a:outerShdw>
                </a:effectLst>
                <a:ea typeface="楷体_GB2312" pitchFamily="1" charset="-122"/>
              </a:rPr>
              <a:t>（四）在实践中检验和发展真理：</a:t>
            </a:r>
          </a:p>
          <a:p>
            <a:pPr eaLnBrk="1" hangingPunct="1">
              <a:lnSpc>
                <a:spcPct val="125000"/>
              </a:lnSpc>
            </a:pPr>
            <a:r>
              <a:rPr lang="zh-CN" altLang="en-US" sz="2800">
                <a:effectLst>
                  <a:outerShdw blurRad="38100" dist="38100" dir="2700000" algn="tl">
                    <a:srgbClr val="C0C0C0"/>
                  </a:outerShdw>
                </a:effectLst>
                <a:ea typeface="楷体_GB2312" pitchFamily="1" charset="-122"/>
              </a:rPr>
              <a:t>思想路线的验证条件和目的</a:t>
            </a:r>
          </a:p>
          <a:p>
            <a:pPr algn="l" eaLnBrk="1" hangingPunct="1"/>
            <a:endParaRPr lang="zh-CN" altLang="en-US" sz="2800">
              <a:effectLst>
                <a:outerShdw blurRad="38100" dist="38100" dir="2700000" algn="tl">
                  <a:srgbClr val="C0C0C0"/>
                </a:outerShdw>
              </a:effectLst>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 calcmode="lin" valueType="num">
                                      <p:cBhvr>
                                        <p:cTn id="7" dur="1000" fill="hold"/>
                                        <p:tgtEl>
                                          <p:spTgt spid="148482"/>
                                        </p:tgtEl>
                                        <p:attrNameLst>
                                          <p:attrName>ppt_w</p:attrName>
                                        </p:attrNameLst>
                                      </p:cBhvr>
                                      <p:tavLst>
                                        <p:tav tm="0">
                                          <p:val>
                                            <p:fltVal val="0"/>
                                          </p:val>
                                        </p:tav>
                                        <p:tav tm="100000">
                                          <p:val>
                                            <p:strVal val="#ppt_w"/>
                                          </p:val>
                                        </p:tav>
                                      </p:tavLst>
                                    </p:anim>
                                    <p:anim calcmode="lin" valueType="num">
                                      <p:cBhvr>
                                        <p:cTn id="8" dur="1000" fill="hold"/>
                                        <p:tgtEl>
                                          <p:spTgt spid="148482"/>
                                        </p:tgtEl>
                                        <p:attrNameLst>
                                          <p:attrName>ppt_h</p:attrName>
                                        </p:attrNameLst>
                                      </p:cBhvr>
                                      <p:tavLst>
                                        <p:tav tm="0">
                                          <p:val>
                                            <p:fltVal val="0"/>
                                          </p:val>
                                        </p:tav>
                                        <p:tav tm="100000">
                                          <p:val>
                                            <p:strVal val="#ppt_h"/>
                                          </p:val>
                                        </p:tav>
                                      </p:tavLst>
                                    </p:anim>
                                    <p:anim calcmode="lin" valueType="num">
                                      <p:cBhvr>
                                        <p:cTn id="9" dur="1000" fill="hold"/>
                                        <p:tgtEl>
                                          <p:spTgt spid="14848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848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49506" name="Rectangle 2"/>
          <p:cNvSpPr>
            <a:spLocks noChangeArrowheads="1"/>
          </p:cNvSpPr>
          <p:nvPr/>
        </p:nvSpPr>
        <p:spPr bwMode="auto">
          <a:xfrm>
            <a:off x="328613" y="762000"/>
            <a:ext cx="8815387"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nchor="ctr"/>
          <a:lstStyle/>
          <a:p>
            <a:pPr>
              <a:buFontTx/>
              <a:buNone/>
            </a:pPr>
            <a:r>
              <a:rPr lang="zh-CN" altLang="en-US" sz="2800">
                <a:latin typeface="楷体_GB2312" pitchFamily="1" charset="-122"/>
                <a:ea typeface="楷体_GB2312" pitchFamily="1" charset="-122"/>
              </a:rPr>
              <a:t>三、实事求是是马克思主义中国化理论成果的精髓</a:t>
            </a:r>
          </a:p>
        </p:txBody>
      </p:sp>
      <p:sp>
        <p:nvSpPr>
          <p:cNvPr id="149507" name="Text Box 3"/>
          <p:cNvSpPr txBox="1">
            <a:spLocks noChangeArrowheads="1"/>
          </p:cNvSpPr>
          <p:nvPr/>
        </p:nvSpPr>
        <p:spPr bwMode="auto">
          <a:xfrm>
            <a:off x="1044575" y="2206625"/>
            <a:ext cx="7131050" cy="391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lnSpc>
                <a:spcPct val="150000"/>
              </a:lnSpc>
              <a:spcBef>
                <a:spcPct val="65000"/>
              </a:spcBef>
            </a:pPr>
            <a:r>
              <a:rPr lang="zh-CN" altLang="en-US">
                <a:solidFill>
                  <a:srgbClr val="990000"/>
                </a:solidFill>
                <a:ea typeface="楷体_GB2312" pitchFamily="1" charset="-122"/>
              </a:rPr>
              <a:t>     </a:t>
            </a:r>
            <a:r>
              <a:rPr lang="zh-CN" altLang="en-US" sz="2600">
                <a:solidFill>
                  <a:srgbClr val="FF0000"/>
                </a:solidFill>
                <a:ea typeface="楷体_GB2312" pitchFamily="1" charset="-122"/>
              </a:rPr>
              <a:t>精髓，</a:t>
            </a:r>
            <a:r>
              <a:rPr lang="zh-CN" altLang="en-US" sz="2600">
                <a:ea typeface="楷体_GB2312" pitchFamily="1" charset="-122"/>
              </a:rPr>
              <a:t>对于某个理论而言，指的是能使这一理论得以形成和发展并贯穿其始终，同时又体现在这一理论体系各个级别观点中的最本质的东西。是整个理论体系赖以创立和发展完善的</a:t>
            </a:r>
            <a:r>
              <a:rPr lang="zh-CN" altLang="en-US" sz="2600">
                <a:solidFill>
                  <a:srgbClr val="FF0000"/>
                </a:solidFill>
                <a:ea typeface="楷体_GB2312" pitchFamily="1" charset="-122"/>
              </a:rPr>
              <a:t>科学世界观和根本方法论</a:t>
            </a:r>
            <a:r>
              <a:rPr lang="zh-CN" altLang="en-US" sz="2600">
                <a:solidFill>
                  <a:srgbClr val="000066"/>
                </a:solidFill>
                <a:ea typeface="楷体_GB2312" pitchFamily="1" charset="-122"/>
              </a:rPr>
              <a:t>。</a:t>
            </a:r>
          </a:p>
          <a:p>
            <a:pPr algn="l" eaLnBrk="1" hangingPunct="1">
              <a:lnSpc>
                <a:spcPct val="150000"/>
              </a:lnSpc>
              <a:spcBef>
                <a:spcPct val="65000"/>
              </a:spcBef>
            </a:pPr>
            <a:endParaRPr lang="zh-CN" altLang="en-US" sz="2600">
              <a:ea typeface="楷体_GB2312" pitchFamily="1"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50530" name="Text Box 2"/>
          <p:cNvSpPr txBox="1">
            <a:spLocks noChangeArrowheads="1"/>
          </p:cNvSpPr>
          <p:nvPr/>
        </p:nvSpPr>
        <p:spPr bwMode="auto">
          <a:xfrm>
            <a:off x="994213" y="1096592"/>
            <a:ext cx="7772400" cy="892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r>
              <a:rPr lang="zh-CN" altLang="en-US" sz="2600" dirty="0" smtClean="0">
                <a:ea typeface="楷体_GB2312" pitchFamily="1" charset="-122"/>
              </a:rPr>
              <a:t>理解</a:t>
            </a:r>
            <a:r>
              <a:rPr lang="zh-CN" altLang="en-US" sz="2600" dirty="0">
                <a:ea typeface="楷体_GB2312" pitchFamily="1" charset="-122"/>
              </a:rPr>
              <a:t>实事求是是马克思主义中国化理论成果的精髓，可以有三个角度看：</a:t>
            </a:r>
          </a:p>
        </p:txBody>
      </p:sp>
      <p:sp>
        <p:nvSpPr>
          <p:cNvPr id="150531" name="Text Box 3"/>
          <p:cNvSpPr txBox="1">
            <a:spLocks noChangeArrowheads="1"/>
          </p:cNvSpPr>
          <p:nvPr/>
        </p:nvSpPr>
        <p:spPr bwMode="auto">
          <a:xfrm>
            <a:off x="1023144" y="2204864"/>
            <a:ext cx="7488237" cy="3298825"/>
          </a:xfrm>
          <a:prstGeom prst="rect">
            <a:avLst/>
          </a:prstGeom>
          <a:noFill/>
          <a:ln>
            <a:noFill/>
          </a:ln>
          <a:effectLst/>
          <a:extLst>
            <a:ext uri="{909E8E84-426E-40DD-AFC4-6F175D3DCCD1}">
              <a14:hiddenFill xmlns:a14="http://schemas.microsoft.com/office/drawing/2010/main">
                <a:gradFill rotWithShape="1">
                  <a:gsLst>
                    <a:gs pos="0">
                      <a:srgbClr val="FFCC99"/>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p>
            <a:pPr algn="l" eaLnBrk="1" hangingPunct="1">
              <a:lnSpc>
                <a:spcPct val="135000"/>
              </a:lnSpc>
            </a:pPr>
            <a:r>
              <a:rPr lang="zh-CN" altLang="en-US" sz="2600" dirty="0">
                <a:solidFill>
                  <a:srgbClr val="0033CC"/>
                </a:solidFill>
                <a:ea typeface="楷体_GB2312" pitchFamily="1" charset="-122"/>
              </a:rPr>
              <a:t>    </a:t>
            </a:r>
            <a:r>
              <a:rPr lang="zh-CN" altLang="en-US" sz="2600" dirty="0">
                <a:ea typeface="楷体_GB2312" pitchFamily="1" charset="-122"/>
              </a:rPr>
              <a:t>首先，实事求是贯穿于马克思主义中国化两大理论成果形成和发展的全过程。</a:t>
            </a:r>
          </a:p>
          <a:p>
            <a:pPr algn="l" eaLnBrk="1" hangingPunct="1">
              <a:lnSpc>
                <a:spcPct val="135000"/>
              </a:lnSpc>
            </a:pPr>
            <a:r>
              <a:rPr lang="zh-CN" altLang="en-US" sz="2600" dirty="0">
                <a:ea typeface="楷体_GB2312" pitchFamily="1" charset="-122"/>
              </a:rPr>
              <a:t>    其次，实事求是体现于马克思主义中国化两大理论成果基本内容的各个方面。</a:t>
            </a:r>
          </a:p>
          <a:p>
            <a:pPr algn="l" eaLnBrk="1" hangingPunct="1">
              <a:lnSpc>
                <a:spcPct val="135000"/>
              </a:lnSpc>
            </a:pPr>
            <a:r>
              <a:rPr lang="zh-CN" altLang="en-US" sz="2600" dirty="0">
                <a:ea typeface="楷体_GB2312" pitchFamily="1" charset="-122"/>
              </a:rPr>
              <a:t>    最后，实事求是是渗透于马克思主义中国化两大理论成果的方法论原则。</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5"/>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06498" name="Rectangle 2"/>
          <p:cNvSpPr>
            <a:spLocks noGrp="1" noChangeArrowheads="1"/>
          </p:cNvSpPr>
          <p:nvPr>
            <p:ph type="title"/>
          </p:nvPr>
        </p:nvSpPr>
        <p:spPr>
          <a:xfrm>
            <a:off x="0" y="260350"/>
            <a:ext cx="7620000" cy="1066800"/>
          </a:xfrm>
        </p:spPr>
        <p:txBody>
          <a:bodyPr/>
          <a:lstStyle/>
          <a:p>
            <a:r>
              <a:rPr lang="zh-CN" altLang="en-US" sz="2800">
                <a:latin typeface="楷体_GB2312" pitchFamily="1" charset="-122"/>
                <a:ea typeface="楷体_GB2312" pitchFamily="1" charset="-122"/>
              </a:rPr>
              <a:t>2、</a:t>
            </a:r>
            <a:r>
              <a:rPr lang="zh-CN" altLang="en-US" sz="2800">
                <a:latin typeface="Arial"/>
                <a:ea typeface="楷体_GB2312" pitchFamily="1" charset="-122"/>
              </a:rPr>
              <a:t>“</a:t>
            </a:r>
            <a:r>
              <a:rPr lang="zh-CN" altLang="en-US" sz="2800">
                <a:latin typeface="楷体_GB2312" pitchFamily="1" charset="-122"/>
                <a:ea typeface="楷体_GB2312" pitchFamily="1" charset="-122"/>
              </a:rPr>
              <a:t>实事求是</a:t>
            </a:r>
            <a:r>
              <a:rPr lang="zh-CN" altLang="en-US" sz="2800">
                <a:latin typeface="Arial"/>
                <a:ea typeface="楷体_GB2312" pitchFamily="1" charset="-122"/>
              </a:rPr>
              <a:t>”</a:t>
            </a:r>
            <a:r>
              <a:rPr lang="zh-CN" altLang="en-US" sz="2800">
                <a:latin typeface="楷体_GB2312" pitchFamily="1" charset="-122"/>
                <a:ea typeface="楷体_GB2312" pitchFamily="1" charset="-122"/>
              </a:rPr>
              <a:t>的词源 </a:t>
            </a:r>
          </a:p>
        </p:txBody>
      </p:sp>
      <p:sp>
        <p:nvSpPr>
          <p:cNvPr id="106499" name="Rectangle 3"/>
          <p:cNvSpPr>
            <a:spLocks noGrp="1" noChangeArrowheads="1"/>
          </p:cNvSpPr>
          <p:nvPr>
            <p:ph type="body" sz="half" idx="1"/>
          </p:nvPr>
        </p:nvSpPr>
        <p:spPr>
          <a:xfrm>
            <a:off x="468313" y="1341438"/>
            <a:ext cx="8458200" cy="2185987"/>
          </a:xfrm>
        </p:spPr>
        <p:txBody>
          <a:bodyPr/>
          <a:lstStyle/>
          <a:p>
            <a:pPr>
              <a:lnSpc>
                <a:spcPct val="130000"/>
              </a:lnSpc>
              <a:buFontTx/>
              <a:buNone/>
            </a:pPr>
            <a:r>
              <a:rPr lang="zh-CN" altLang="en-US" sz="2800" b="1">
                <a:latin typeface="楷体_GB2312" pitchFamily="1" charset="-122"/>
                <a:ea typeface="楷体_GB2312" pitchFamily="1" charset="-122"/>
              </a:rPr>
              <a:t>      </a:t>
            </a:r>
            <a:r>
              <a:rPr lang="zh-CN" altLang="en-US" sz="2800" b="1">
                <a:latin typeface="Arial"/>
                <a:ea typeface="楷体_GB2312" pitchFamily="1" charset="-122"/>
              </a:rPr>
              <a:t>“</a:t>
            </a:r>
            <a:r>
              <a:rPr lang="zh-CN" altLang="en-US" sz="2800" b="1">
                <a:latin typeface="楷体_GB2312" pitchFamily="1" charset="-122"/>
                <a:ea typeface="楷体_GB2312" pitchFamily="1" charset="-122"/>
              </a:rPr>
              <a:t>实事求是</a:t>
            </a:r>
            <a:r>
              <a:rPr lang="zh-CN" altLang="en-US" sz="2800" b="1">
                <a:latin typeface="Arial"/>
                <a:ea typeface="楷体_GB2312" pitchFamily="1" charset="-122"/>
              </a:rPr>
              <a:t>”</a:t>
            </a:r>
            <a:r>
              <a:rPr lang="zh-CN" altLang="en-US" sz="2800" b="1">
                <a:latin typeface="楷体_GB2312" pitchFamily="1" charset="-122"/>
                <a:ea typeface="楷体_GB2312" pitchFamily="1" charset="-122"/>
              </a:rPr>
              <a:t>作为一个命题，最早出现在班固的</a:t>
            </a:r>
            <a:r>
              <a:rPr lang="en-US" sz="2800" b="1">
                <a:latin typeface="楷体_GB2312" pitchFamily="1" charset="-122"/>
                <a:ea typeface="楷体_GB2312" pitchFamily="1" charset="-122"/>
              </a:rPr>
              <a:t>《</a:t>
            </a:r>
            <a:r>
              <a:rPr lang="zh-CN" altLang="en-US" sz="2800" b="1">
                <a:latin typeface="楷体_GB2312" pitchFamily="1" charset="-122"/>
                <a:ea typeface="楷体_GB2312" pitchFamily="1" charset="-122"/>
              </a:rPr>
              <a:t>汉书 </a:t>
            </a:r>
            <a:r>
              <a:rPr lang="en-US" sz="2800" b="1">
                <a:latin typeface="Arial"/>
                <a:ea typeface="楷体_GB2312" pitchFamily="1" charset="-122"/>
              </a:rPr>
              <a:t>·</a:t>
            </a:r>
            <a:r>
              <a:rPr lang="en-US" sz="2800" b="1">
                <a:latin typeface="楷体_GB2312" pitchFamily="1" charset="-122"/>
                <a:ea typeface="楷体_GB2312" pitchFamily="1" charset="-122"/>
              </a:rPr>
              <a:t> </a:t>
            </a:r>
            <a:r>
              <a:rPr lang="zh-CN" altLang="en-US" sz="2800" b="1">
                <a:latin typeface="楷体_GB2312" pitchFamily="1" charset="-122"/>
                <a:ea typeface="楷体_GB2312" pitchFamily="1" charset="-122"/>
              </a:rPr>
              <a:t>河间献王传</a:t>
            </a:r>
            <a:r>
              <a:rPr lang="en-US" sz="2800" b="1">
                <a:latin typeface="楷体_GB2312" pitchFamily="1" charset="-122"/>
                <a:ea typeface="楷体_GB2312" pitchFamily="1" charset="-122"/>
              </a:rPr>
              <a:t>》</a:t>
            </a:r>
            <a:r>
              <a:rPr lang="zh-CN" altLang="en-US" sz="2800" b="1">
                <a:latin typeface="楷体_GB2312" pitchFamily="1" charset="-122"/>
                <a:ea typeface="楷体_GB2312" pitchFamily="1" charset="-122"/>
              </a:rPr>
              <a:t>中。班固在文章中称赞河间献王刘德</a:t>
            </a:r>
            <a:r>
              <a:rPr lang="zh-CN" altLang="en-US" sz="2800" b="1">
                <a:latin typeface="Arial"/>
                <a:ea typeface="楷体_GB2312" pitchFamily="1" charset="-122"/>
              </a:rPr>
              <a:t>“</a:t>
            </a:r>
            <a:r>
              <a:rPr lang="zh-CN" altLang="en-US" sz="2800" b="1">
                <a:solidFill>
                  <a:srgbClr val="FF0000"/>
                </a:solidFill>
                <a:latin typeface="楷体_GB2312" pitchFamily="1" charset="-122"/>
                <a:ea typeface="楷体_GB2312" pitchFamily="1" charset="-122"/>
              </a:rPr>
              <a:t>修学好古，实事求是。从民得善书，必为好写与之，留其真，加金帛赐以招之。</a:t>
            </a:r>
            <a:r>
              <a:rPr lang="zh-CN" altLang="en-US" sz="2800" b="1">
                <a:solidFill>
                  <a:srgbClr val="FF0000"/>
                </a:solidFill>
                <a:latin typeface="Arial"/>
                <a:ea typeface="楷体_GB2312" pitchFamily="1" charset="-122"/>
              </a:rPr>
              <a:t>”</a:t>
            </a:r>
            <a:endParaRPr lang="zh-CN" altLang="en-US" sz="2800" b="1">
              <a:solidFill>
                <a:srgbClr val="FF0000"/>
              </a:solidFill>
              <a:latin typeface="楷体_GB2312" pitchFamily="1" charset="-122"/>
              <a:ea typeface="楷体_GB2312" pitchFamily="1" charset="-122"/>
            </a:endParaRPr>
          </a:p>
        </p:txBody>
      </p:sp>
      <p:grpSp>
        <p:nvGrpSpPr>
          <p:cNvPr id="106500" name="Group 4"/>
          <p:cNvGrpSpPr>
            <a:grpSpLocks/>
          </p:cNvGrpSpPr>
          <p:nvPr/>
        </p:nvGrpSpPr>
        <p:grpSpPr bwMode="auto">
          <a:xfrm>
            <a:off x="5334000" y="3810000"/>
            <a:ext cx="1974850" cy="2139950"/>
            <a:chOff x="0" y="0"/>
            <a:chExt cx="1905" cy="2767"/>
          </a:xfrm>
        </p:grpSpPr>
        <p:sp>
          <p:nvSpPr>
            <p:cNvPr id="106501" name="Rectangle 5"/>
            <p:cNvSpPr>
              <a:spLocks noChangeArrowheads="1"/>
            </p:cNvSpPr>
            <p:nvPr/>
          </p:nvSpPr>
          <p:spPr bwMode="auto">
            <a:xfrm>
              <a:off x="0" y="0"/>
              <a:ext cx="1905" cy="2767"/>
            </a:xfrm>
            <a:prstGeom prst="rect">
              <a:avLst/>
            </a:prstGeom>
            <a:solidFill>
              <a:schemeClr val="hlink"/>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6502" name="Picture 6" descr="post-324328-11522003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 y="45"/>
              <a:ext cx="1830" cy="26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1065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789363"/>
            <a:ext cx="1939925"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07522" name="Rectangle 2"/>
          <p:cNvSpPr>
            <a:spLocks noGrp="1" noChangeArrowheads="1"/>
          </p:cNvSpPr>
          <p:nvPr>
            <p:ph type="title"/>
          </p:nvPr>
        </p:nvSpPr>
        <p:spPr>
          <a:xfrm>
            <a:off x="684213" y="404813"/>
            <a:ext cx="7620000" cy="1066800"/>
          </a:xfrm>
        </p:spPr>
        <p:txBody>
          <a:bodyPr/>
          <a:lstStyle/>
          <a:p>
            <a:r>
              <a:rPr lang="zh-CN" altLang="en-US" sz="2800">
                <a:latin typeface="楷体_GB2312" pitchFamily="1" charset="-122"/>
                <a:ea typeface="楷体_GB2312" pitchFamily="1" charset="-122"/>
              </a:rPr>
              <a:t>如何解读历史上</a:t>
            </a:r>
            <a:r>
              <a:rPr lang="zh-CN" altLang="en-US" sz="2800">
                <a:latin typeface="Arial"/>
                <a:ea typeface="楷体_GB2312" pitchFamily="1" charset="-122"/>
              </a:rPr>
              <a:t>“</a:t>
            </a:r>
            <a:r>
              <a:rPr lang="zh-CN" altLang="en-US" sz="2800">
                <a:latin typeface="楷体_GB2312" pitchFamily="1" charset="-122"/>
                <a:ea typeface="楷体_GB2312" pitchFamily="1" charset="-122"/>
              </a:rPr>
              <a:t>实事求是</a:t>
            </a:r>
            <a:r>
              <a:rPr lang="zh-CN" altLang="en-US" sz="2800">
                <a:latin typeface="Arial"/>
                <a:ea typeface="楷体_GB2312" pitchFamily="1" charset="-122"/>
              </a:rPr>
              <a:t>”</a:t>
            </a:r>
            <a:r>
              <a:rPr lang="zh-CN" altLang="en-US" sz="2800">
                <a:latin typeface="楷体_GB2312" pitchFamily="1" charset="-122"/>
                <a:ea typeface="楷体_GB2312" pitchFamily="1" charset="-122"/>
              </a:rPr>
              <a:t>的含义？</a:t>
            </a:r>
          </a:p>
        </p:txBody>
      </p:sp>
      <p:sp>
        <p:nvSpPr>
          <p:cNvPr id="107523" name="Rectangle 3"/>
          <p:cNvSpPr>
            <a:spLocks noGrp="1" noChangeArrowheads="1"/>
          </p:cNvSpPr>
          <p:nvPr>
            <p:ph type="body" idx="1"/>
          </p:nvPr>
        </p:nvSpPr>
        <p:spPr>
          <a:xfrm>
            <a:off x="323850" y="1628775"/>
            <a:ext cx="8610600" cy="5029200"/>
          </a:xfrm>
        </p:spPr>
        <p:txBody>
          <a:bodyPr/>
          <a:lstStyle/>
          <a:p>
            <a:pPr>
              <a:lnSpc>
                <a:spcPct val="135000"/>
              </a:lnSpc>
              <a:buFontTx/>
              <a:buNone/>
            </a:pPr>
            <a:r>
              <a:rPr lang="en-US" altLang="zh-CN" b="1">
                <a:latin typeface="楷体_GB2312" pitchFamily="1" charset="-122"/>
                <a:ea typeface="楷体_GB2312" pitchFamily="1" charset="-122"/>
              </a:rPr>
              <a:t>     </a:t>
            </a:r>
            <a:r>
              <a:rPr lang="zh-CN" altLang="en-US" sz="2600" b="1">
                <a:latin typeface="楷体_GB2312" pitchFamily="1" charset="-122"/>
                <a:ea typeface="楷体_GB2312" pitchFamily="1" charset="-122"/>
              </a:rPr>
              <a:t>唐代史学大师颜师古：把</a:t>
            </a:r>
            <a:r>
              <a:rPr lang="zh-CN" altLang="en-US" sz="2600" b="1">
                <a:latin typeface="Arial"/>
                <a:ea typeface="楷体_GB2312" pitchFamily="1" charset="-122"/>
              </a:rPr>
              <a:t>“</a:t>
            </a:r>
            <a:r>
              <a:rPr lang="zh-CN" altLang="en-US" sz="2600" b="1">
                <a:latin typeface="楷体_GB2312" pitchFamily="1" charset="-122"/>
                <a:ea typeface="楷体_GB2312" pitchFamily="1" charset="-122"/>
              </a:rPr>
              <a:t>实事求是</a:t>
            </a:r>
            <a:r>
              <a:rPr lang="zh-CN" altLang="en-US" sz="2600" b="1">
                <a:latin typeface="Arial"/>
                <a:ea typeface="楷体_GB2312" pitchFamily="1" charset="-122"/>
              </a:rPr>
              <a:t>”</a:t>
            </a:r>
            <a:r>
              <a:rPr lang="zh-CN" altLang="en-US" sz="2600" b="1">
                <a:latin typeface="楷体_GB2312" pitchFamily="1" charset="-122"/>
                <a:ea typeface="楷体_GB2312" pitchFamily="1" charset="-122"/>
              </a:rPr>
              <a:t>四个字释意为</a:t>
            </a:r>
            <a:r>
              <a:rPr lang="zh-CN" altLang="en-US" sz="2600" b="1">
                <a:latin typeface="Arial"/>
                <a:ea typeface="楷体_GB2312" pitchFamily="1" charset="-122"/>
              </a:rPr>
              <a:t>“</a:t>
            </a:r>
            <a:r>
              <a:rPr lang="zh-CN" altLang="en-US" sz="2600" b="1">
                <a:latin typeface="楷体_GB2312" pitchFamily="1" charset="-122"/>
                <a:ea typeface="楷体_GB2312" pitchFamily="1" charset="-122"/>
              </a:rPr>
              <a:t>务得事实，每求真是。</a:t>
            </a:r>
            <a:r>
              <a:rPr lang="zh-CN" altLang="en-US" sz="2600" b="1">
                <a:latin typeface="Arial"/>
                <a:ea typeface="楷体_GB2312" pitchFamily="1" charset="-122"/>
              </a:rPr>
              <a:t>”</a:t>
            </a:r>
            <a:r>
              <a:rPr lang="zh-CN" altLang="en-US" sz="2600" b="1">
                <a:latin typeface="楷体_GB2312" pitchFamily="1" charset="-122"/>
                <a:ea typeface="楷体_GB2312" pitchFamily="1" charset="-122"/>
              </a:rPr>
              <a:t> （一定要掌握详细真实的资料，以得出与实际相符合的结论） </a:t>
            </a:r>
          </a:p>
          <a:p>
            <a:pPr>
              <a:lnSpc>
                <a:spcPct val="135000"/>
              </a:lnSpc>
              <a:buFontTx/>
              <a:buNone/>
            </a:pPr>
            <a:r>
              <a:rPr lang="zh-CN" altLang="en-US" sz="2600" b="1">
                <a:latin typeface="楷体_GB2312" pitchFamily="1" charset="-122"/>
                <a:ea typeface="楷体_GB2312" pitchFamily="1" charset="-122"/>
              </a:rPr>
              <a:t>       宋代，湖南长沙岳麓书院讲堂的正上方挂有书写</a:t>
            </a:r>
            <a:r>
              <a:rPr lang="zh-CN" altLang="en-US" sz="2600" b="1">
                <a:latin typeface="Arial"/>
                <a:ea typeface="楷体_GB2312" pitchFamily="1" charset="-122"/>
              </a:rPr>
              <a:t>“</a:t>
            </a:r>
            <a:r>
              <a:rPr lang="zh-CN" altLang="en-US" sz="2600" b="1">
                <a:latin typeface="楷体_GB2312" pitchFamily="1" charset="-122"/>
                <a:ea typeface="楷体_GB2312" pitchFamily="1" charset="-122"/>
              </a:rPr>
              <a:t>实事求是</a:t>
            </a:r>
            <a:r>
              <a:rPr lang="zh-CN" altLang="en-US" sz="2600" b="1">
                <a:latin typeface="Arial"/>
                <a:ea typeface="楷体_GB2312" pitchFamily="1" charset="-122"/>
              </a:rPr>
              <a:t>”</a:t>
            </a:r>
            <a:r>
              <a:rPr lang="zh-CN" altLang="en-US" sz="2600" b="1">
                <a:latin typeface="楷体_GB2312" pitchFamily="1" charset="-122"/>
                <a:ea typeface="楷体_GB2312" pitchFamily="1" charset="-122"/>
              </a:rPr>
              <a:t>四个大字的匾额，把</a:t>
            </a:r>
            <a:r>
              <a:rPr lang="zh-CN" altLang="en-US" sz="2600" b="1">
                <a:latin typeface="Arial"/>
                <a:ea typeface="楷体_GB2312" pitchFamily="1" charset="-122"/>
              </a:rPr>
              <a:t>“</a:t>
            </a:r>
            <a:r>
              <a:rPr lang="zh-CN" altLang="en-US" sz="2600" b="1">
                <a:latin typeface="楷体_GB2312" pitchFamily="1" charset="-122"/>
                <a:ea typeface="楷体_GB2312" pitchFamily="1" charset="-122"/>
              </a:rPr>
              <a:t>实事求是</a:t>
            </a:r>
            <a:r>
              <a:rPr lang="zh-CN" altLang="en-US" sz="2600" b="1">
                <a:latin typeface="Arial"/>
                <a:ea typeface="楷体_GB2312" pitchFamily="1" charset="-122"/>
              </a:rPr>
              <a:t>”</a:t>
            </a:r>
            <a:r>
              <a:rPr lang="zh-CN" altLang="en-US" sz="2600" b="1">
                <a:latin typeface="楷体_GB2312" pitchFamily="1" charset="-122"/>
                <a:ea typeface="楷体_GB2312" pitchFamily="1" charset="-122"/>
              </a:rPr>
              <a:t>作为书院的办学的宗旨、院风。</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08546" name="Rectangle 2"/>
          <p:cNvSpPr>
            <a:spLocks noGrp="1" noChangeArrowheads="1"/>
          </p:cNvSpPr>
          <p:nvPr>
            <p:ph type="title"/>
          </p:nvPr>
        </p:nvSpPr>
        <p:spPr>
          <a:xfrm>
            <a:off x="381000" y="1341438"/>
            <a:ext cx="8763000" cy="1143000"/>
          </a:xfrm>
        </p:spPr>
        <p:txBody>
          <a:bodyPr/>
          <a:lstStyle/>
          <a:p>
            <a:r>
              <a:rPr lang="zh-CN" altLang="en-US" sz="2800">
                <a:latin typeface="楷体_GB2312" pitchFamily="1" charset="-122"/>
                <a:ea typeface="楷体_GB2312" pitchFamily="1" charset="-122"/>
              </a:rPr>
              <a:t>3、实事求是思想路线的形成过程</a:t>
            </a:r>
            <a:br>
              <a:rPr lang="zh-CN" altLang="en-US" sz="2800">
                <a:latin typeface="楷体_GB2312" pitchFamily="1" charset="-122"/>
                <a:ea typeface="楷体_GB2312" pitchFamily="1" charset="-122"/>
              </a:rPr>
            </a:br>
            <a:endParaRPr lang="zh-CN" altLang="en-US" sz="2800">
              <a:latin typeface="楷体_GB2312" pitchFamily="1" charset="-122"/>
              <a:ea typeface="楷体_GB2312" pitchFamily="1" charset="-122"/>
            </a:endParaRPr>
          </a:p>
        </p:txBody>
      </p:sp>
      <p:sp>
        <p:nvSpPr>
          <p:cNvPr id="108547" name="Rectangle 3"/>
          <p:cNvSpPr>
            <a:spLocks noGrp="1" noChangeArrowheads="1"/>
          </p:cNvSpPr>
          <p:nvPr>
            <p:ph type="body" idx="1"/>
          </p:nvPr>
        </p:nvSpPr>
        <p:spPr>
          <a:xfrm>
            <a:off x="990600" y="2566988"/>
            <a:ext cx="7037388" cy="4525962"/>
          </a:xfrm>
        </p:spPr>
        <p:txBody>
          <a:bodyPr/>
          <a:lstStyle/>
          <a:p>
            <a:pPr>
              <a:lnSpc>
                <a:spcPct val="130000"/>
              </a:lnSpc>
              <a:buFontTx/>
              <a:buNone/>
            </a:pPr>
            <a:r>
              <a:rPr lang="en-US" altLang="zh-CN" sz="2800" b="1">
                <a:latin typeface="楷体_GB2312" pitchFamily="1" charset="-122"/>
                <a:ea typeface="楷体_GB2312" pitchFamily="1" charset="-122"/>
              </a:rPr>
              <a:t>      </a:t>
            </a:r>
            <a:r>
              <a:rPr lang="zh-CN" altLang="en-US" sz="2800" b="1">
                <a:latin typeface="楷体_GB2312" pitchFamily="1" charset="-122"/>
                <a:ea typeface="楷体_GB2312" pitchFamily="1" charset="-122"/>
              </a:rPr>
              <a:t>对</a:t>
            </a:r>
            <a:r>
              <a:rPr lang="zh-CN" altLang="en-US" sz="2800" b="1">
                <a:latin typeface="Arial"/>
                <a:ea typeface="楷体_GB2312" pitchFamily="1" charset="-122"/>
              </a:rPr>
              <a:t>“</a:t>
            </a:r>
            <a:r>
              <a:rPr lang="zh-CN" altLang="en-US" sz="2800" b="1">
                <a:latin typeface="楷体_GB2312" pitchFamily="1" charset="-122"/>
                <a:ea typeface="楷体_GB2312" pitchFamily="1" charset="-122"/>
              </a:rPr>
              <a:t>实事求是</a:t>
            </a:r>
            <a:r>
              <a:rPr lang="zh-CN" altLang="en-US" sz="2800" b="1">
                <a:latin typeface="Arial"/>
                <a:ea typeface="楷体_GB2312" pitchFamily="1" charset="-122"/>
              </a:rPr>
              <a:t>”</a:t>
            </a:r>
            <a:r>
              <a:rPr lang="zh-CN" altLang="en-US" sz="2800" b="1">
                <a:latin typeface="楷体_GB2312" pitchFamily="1" charset="-122"/>
                <a:ea typeface="楷体_GB2312" pitchFamily="1" charset="-122"/>
              </a:rPr>
              <a:t>作出全新的马克思主义解释，使之内涵精义升华，并用之来概括中国共产党思想路线的是毛泽东。</a:t>
            </a:r>
            <a:r>
              <a:rPr lang="zh-CN" altLang="en-US" sz="2800">
                <a:latin typeface="楷体_GB2312" pitchFamily="1" charset="-122"/>
                <a:ea typeface="楷体_GB2312" pitchFamily="1" charset="-122"/>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09570" name="Rectangle 2"/>
          <p:cNvSpPr>
            <a:spLocks noGrp="1" noChangeArrowheads="1"/>
          </p:cNvSpPr>
          <p:nvPr>
            <p:ph type="body" idx="1"/>
          </p:nvPr>
        </p:nvSpPr>
        <p:spPr/>
        <p:txBody>
          <a:bodyPr/>
          <a:lstStyle/>
          <a:p>
            <a:pPr>
              <a:buFontTx/>
              <a:buNone/>
            </a:pPr>
            <a:r>
              <a:rPr lang="en-US" altLang="zh-CN" sz="2600" b="1"/>
              <a:t>         </a:t>
            </a:r>
            <a:endParaRPr lang="en-US" altLang="zh-CN" sz="2600"/>
          </a:p>
        </p:txBody>
      </p:sp>
      <p:sp>
        <p:nvSpPr>
          <p:cNvPr id="109571" name="Rectangle 3"/>
          <p:cNvSpPr>
            <a:spLocks noChangeArrowheads="1"/>
          </p:cNvSpPr>
          <p:nvPr/>
        </p:nvSpPr>
        <p:spPr bwMode="auto">
          <a:xfrm>
            <a:off x="900113" y="1341438"/>
            <a:ext cx="7488237"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pPr marL="342900" indent="-342900" algn="l">
              <a:lnSpc>
                <a:spcPct val="135000"/>
              </a:lnSpc>
              <a:buFontTx/>
              <a:buNone/>
            </a:pPr>
            <a:r>
              <a:rPr lang="zh-CN" altLang="en-US" sz="2800" b="0">
                <a:ea typeface="宋体" pitchFamily="2" charset="-122"/>
              </a:rPr>
              <a:t>             </a:t>
            </a:r>
            <a:r>
              <a:rPr lang="zh-CN" altLang="en-US" sz="2800">
                <a:latin typeface="楷体_GB2312" pitchFamily="1" charset="-122"/>
                <a:ea typeface="楷体_GB2312" pitchFamily="1" charset="-122"/>
              </a:rPr>
              <a:t>毛泽东在</a:t>
            </a:r>
            <a:r>
              <a:rPr lang="en-US" sz="2800">
                <a:latin typeface="楷体_GB2312" pitchFamily="1" charset="-122"/>
                <a:ea typeface="楷体_GB2312" pitchFamily="1" charset="-122"/>
              </a:rPr>
              <a:t>1929</a:t>
            </a:r>
            <a:r>
              <a:rPr lang="zh-CN" altLang="en-US" sz="2800">
                <a:latin typeface="楷体_GB2312" pitchFamily="1" charset="-122"/>
                <a:ea typeface="楷体_GB2312" pitchFamily="1" charset="-122"/>
              </a:rPr>
              <a:t>年</a:t>
            </a:r>
            <a:r>
              <a:rPr lang="en-US" sz="2800">
                <a:latin typeface="楷体_GB2312" pitchFamily="1" charset="-122"/>
                <a:ea typeface="楷体_GB2312" pitchFamily="1" charset="-122"/>
              </a:rPr>
              <a:t>6</a:t>
            </a:r>
            <a:r>
              <a:rPr lang="zh-CN" altLang="en-US" sz="2800">
                <a:latin typeface="楷体_GB2312" pitchFamily="1" charset="-122"/>
                <a:ea typeface="楷体_GB2312" pitchFamily="1" charset="-122"/>
              </a:rPr>
              <a:t>月</a:t>
            </a:r>
            <a:r>
              <a:rPr lang="en-US" sz="2800">
                <a:latin typeface="楷体_GB2312" pitchFamily="1" charset="-122"/>
                <a:ea typeface="楷体_GB2312" pitchFamily="1" charset="-122"/>
              </a:rPr>
              <a:t>14</a:t>
            </a:r>
            <a:r>
              <a:rPr lang="zh-CN" altLang="en-US" sz="2800">
                <a:latin typeface="楷体_GB2312" pitchFamily="1" charset="-122"/>
                <a:ea typeface="楷体_GB2312" pitchFamily="1" charset="-122"/>
              </a:rPr>
              <a:t>日写给林彪的一封信（给林彪的</a:t>
            </a:r>
            <a:r>
              <a:rPr lang="en-US" sz="2800">
                <a:latin typeface="楷体_GB2312" pitchFamily="1" charset="-122"/>
                <a:ea typeface="楷体_GB2312" pitchFamily="1" charset="-122"/>
              </a:rPr>
              <a:t>8000</a:t>
            </a:r>
            <a:r>
              <a:rPr lang="zh-CN" altLang="en-US" sz="2800">
                <a:latin typeface="楷体_GB2312" pitchFamily="1" charset="-122"/>
                <a:ea typeface="楷体_GB2312" pitchFamily="1" charset="-122"/>
              </a:rPr>
              <a:t>字信）中分析红四军党内存在着种种错误思想的原因时，使用了</a:t>
            </a:r>
            <a:r>
              <a:rPr lang="zh-CN" altLang="en-US" sz="2800">
                <a:latin typeface="Arial"/>
                <a:ea typeface="楷体_GB2312" pitchFamily="1" charset="-122"/>
              </a:rPr>
              <a:t>“</a:t>
            </a:r>
            <a:r>
              <a:rPr lang="zh-CN" altLang="en-US" sz="2800">
                <a:latin typeface="楷体_GB2312" pitchFamily="1" charset="-122"/>
                <a:ea typeface="楷体_GB2312" pitchFamily="1" charset="-122"/>
              </a:rPr>
              <a:t>思想路线</a:t>
            </a:r>
            <a:r>
              <a:rPr lang="zh-CN" altLang="en-US" sz="2800">
                <a:latin typeface="Arial"/>
                <a:ea typeface="楷体_GB2312" pitchFamily="1" charset="-122"/>
              </a:rPr>
              <a:t>”</a:t>
            </a:r>
            <a:r>
              <a:rPr lang="zh-CN" altLang="en-US" sz="2800">
                <a:latin typeface="楷体_GB2312" pitchFamily="1" charset="-122"/>
                <a:ea typeface="楷体_GB2312" pitchFamily="1" charset="-122"/>
              </a:rPr>
              <a:t>的概念，认为那些错误的思想，</a:t>
            </a:r>
            <a:r>
              <a:rPr lang="zh-CN" altLang="en-US" sz="2800">
                <a:latin typeface="Arial"/>
                <a:ea typeface="楷体_GB2312" pitchFamily="1" charset="-122"/>
              </a:rPr>
              <a:t>“</a:t>
            </a:r>
            <a:r>
              <a:rPr lang="zh-CN" altLang="en-US" sz="2800">
                <a:latin typeface="楷体_GB2312" pitchFamily="1" charset="-122"/>
                <a:ea typeface="楷体_GB2312" pitchFamily="1" charset="-122"/>
              </a:rPr>
              <a:t>只是历史的结穴，历史上一种错误的思想路线上的最后挣扎。</a:t>
            </a:r>
            <a:r>
              <a:rPr lang="zh-CN" altLang="en-US" sz="2800">
                <a:latin typeface="Arial"/>
                <a:ea typeface="楷体_GB2312" pitchFamily="1" charset="-122"/>
              </a:rPr>
              <a:t>”</a:t>
            </a:r>
            <a:r>
              <a:rPr lang="zh-CN" altLang="en-US" sz="2800">
                <a:latin typeface="楷体_GB2312" pitchFamily="1" charset="-122"/>
                <a:ea typeface="楷体_GB2312" pitchFamily="1" charset="-122"/>
              </a:rPr>
              <a:t> </a:t>
            </a:r>
          </a:p>
          <a:p>
            <a:pPr marL="342900" indent="-342900">
              <a:lnSpc>
                <a:spcPct val="135000"/>
              </a:lnSpc>
              <a:buFontTx/>
              <a:buNone/>
            </a:pPr>
            <a:endParaRPr lang="zh-CN" altLang="en-US" sz="2800" b="0">
              <a:latin typeface="楷体_GB2312" pitchFamily="1" charset="-122"/>
              <a:ea typeface="楷体_GB2312" pitchFamily="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t>《</a:t>
            </a:r>
            <a:r>
              <a:rPr lang="zh-CN" altLang="en-US"/>
              <a:t>毛泽东思想和中国特色社会主义体系概论</a:t>
            </a:r>
            <a:r>
              <a:rPr lang="en-US"/>
              <a:t>》 </a:t>
            </a:r>
            <a:r>
              <a:rPr lang="zh-CN" altLang="en-US"/>
              <a:t>第一章马克思主义中国化的历史进程和理论成果</a:t>
            </a:r>
          </a:p>
        </p:txBody>
      </p:sp>
      <p:sp>
        <p:nvSpPr>
          <p:cNvPr id="110594" name="Rectangle 2"/>
          <p:cNvSpPr>
            <a:spLocks noGrp="1" noChangeArrowheads="1"/>
          </p:cNvSpPr>
          <p:nvPr>
            <p:ph type="body" idx="1"/>
          </p:nvPr>
        </p:nvSpPr>
        <p:spPr>
          <a:xfrm>
            <a:off x="468313" y="1844675"/>
            <a:ext cx="4906962" cy="4525963"/>
          </a:xfrm>
        </p:spPr>
        <p:txBody>
          <a:bodyPr/>
          <a:lstStyle/>
          <a:p>
            <a:pPr>
              <a:lnSpc>
                <a:spcPct val="135000"/>
              </a:lnSpc>
              <a:spcBef>
                <a:spcPct val="0"/>
              </a:spcBef>
              <a:buFontTx/>
              <a:buNone/>
            </a:pPr>
            <a:r>
              <a:rPr lang="en-US" altLang="zh-CN" sz="2600" b="1">
                <a:latin typeface="楷体_GB2312" pitchFamily="1" charset="-122"/>
                <a:ea typeface="楷体_GB2312" pitchFamily="1" charset="-122"/>
              </a:rPr>
              <a:t>      </a:t>
            </a:r>
            <a:r>
              <a:rPr lang="zh-CN" altLang="en-US" sz="2800" b="1">
                <a:latin typeface="楷体_GB2312" pitchFamily="1" charset="-122"/>
                <a:ea typeface="楷体_GB2312" pitchFamily="1" charset="-122"/>
              </a:rPr>
              <a:t>王明等要求</a:t>
            </a:r>
            <a:r>
              <a:rPr lang="zh-CN" altLang="en-US" sz="2800" b="1">
                <a:latin typeface="Arial"/>
                <a:ea typeface="楷体_GB2312" pitchFamily="1" charset="-122"/>
              </a:rPr>
              <a:t>“</a:t>
            </a:r>
            <a:r>
              <a:rPr lang="zh-CN" altLang="en-US" sz="2800" b="1">
                <a:latin typeface="楷体_GB2312" pitchFamily="1" charset="-122"/>
                <a:ea typeface="楷体_GB2312" pitchFamily="1" charset="-122"/>
              </a:rPr>
              <a:t>对共产国际路线百分之百忠实</a:t>
            </a:r>
            <a:r>
              <a:rPr lang="zh-CN" altLang="en-US" sz="2800" b="1">
                <a:latin typeface="Arial"/>
                <a:ea typeface="楷体_GB2312" pitchFamily="1" charset="-122"/>
              </a:rPr>
              <a:t>”</a:t>
            </a:r>
            <a:r>
              <a:rPr lang="zh-CN" altLang="en-US" sz="2800" b="1">
                <a:latin typeface="楷体_GB2312" pitchFamily="1" charset="-122"/>
                <a:ea typeface="楷体_GB2312" pitchFamily="1" charset="-122"/>
              </a:rPr>
              <a:t>，</a:t>
            </a:r>
            <a:r>
              <a:rPr lang="zh-CN" altLang="en-US" sz="2800" b="1">
                <a:latin typeface="Arial"/>
                <a:ea typeface="楷体_GB2312" pitchFamily="1" charset="-122"/>
              </a:rPr>
              <a:t>“</a:t>
            </a:r>
            <a:r>
              <a:rPr lang="zh-CN" altLang="en-US" sz="2800" b="1">
                <a:latin typeface="楷体_GB2312" pitchFamily="1" charset="-122"/>
                <a:ea typeface="楷体_GB2312" pitchFamily="1" charset="-122"/>
              </a:rPr>
              <a:t>是使党更加布尔什维克化，和苏维埃革命更加胜利的唯一的道路和保证</a:t>
            </a:r>
            <a:r>
              <a:rPr lang="zh-CN" altLang="en-US" sz="2800" b="1">
                <a:latin typeface="Arial"/>
                <a:ea typeface="楷体_GB2312" pitchFamily="1" charset="-122"/>
              </a:rPr>
              <a:t>”</a:t>
            </a:r>
            <a:r>
              <a:rPr lang="zh-CN" altLang="en-US" sz="2800" b="1">
                <a:latin typeface="楷体_GB2312" pitchFamily="1" charset="-122"/>
                <a:ea typeface="楷体_GB2312" pitchFamily="1" charset="-122"/>
              </a:rPr>
              <a:t>。</a:t>
            </a:r>
          </a:p>
        </p:txBody>
      </p:sp>
      <p:pic>
        <p:nvPicPr>
          <p:cNvPr id="1105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1925638"/>
            <a:ext cx="2520950" cy="300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蓝天下碧水">
  <a:themeElements>
    <a:clrScheme name="蓝天下碧水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蓝天下碧水">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蓝天下碧水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蓝天下碧水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蓝天下碧水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蓝天下碧水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蓝天下碧水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蓝天下碧水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蓝天下碧水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蓝天下碧水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蓝天下碧水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蓝天下碧水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蓝天下碧水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蓝天下碧水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三圈递进</Template>
  <TotalTime>2352</TotalTime>
  <Pages>0</Pages>
  <Words>5492</Words>
  <Characters>0</Characters>
  <Application>Microsoft Office PowerPoint</Application>
  <DocSecurity>0</DocSecurity>
  <PresentationFormat>全屏显示(4:3)</PresentationFormat>
  <Lines>0</Lines>
  <Paragraphs>242</Paragraphs>
  <Slides>47</Slides>
  <Notes>0</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47</vt:i4>
      </vt:variant>
    </vt:vector>
  </HeadingPairs>
  <TitlesOfParts>
    <vt:vector size="60" baseType="lpstr">
      <vt:lpstr>方正姚体</vt:lpstr>
      <vt:lpstr>仿宋_GB2312</vt:lpstr>
      <vt:lpstr>黑体</vt:lpstr>
      <vt:lpstr>华文新魏</vt:lpstr>
      <vt:lpstr>楷体_GB2312</vt:lpstr>
      <vt:lpstr>隶书</vt:lpstr>
      <vt:lpstr>宋体</vt:lpstr>
      <vt:lpstr>新宋体</vt:lpstr>
      <vt:lpstr>Arial</vt:lpstr>
      <vt:lpstr>Calibri</vt:lpstr>
      <vt:lpstr>Symbol</vt:lpstr>
      <vt:lpstr>Times New Roman</vt:lpstr>
      <vt:lpstr>蓝天下碧水</vt:lpstr>
      <vt:lpstr>PowerPoint 演示文稿</vt:lpstr>
      <vt:lpstr>PowerPoint 演示文稿</vt:lpstr>
      <vt:lpstr>（一）实事求是思想路线的形成和确立</vt:lpstr>
      <vt:lpstr>1、思想路线的概念</vt:lpstr>
      <vt:lpstr>2、“实事求是”的词源 </vt:lpstr>
      <vt:lpstr>如何解读历史上“实事求是”的含义？</vt:lpstr>
      <vt:lpstr>3、实事求是思想路线的形成过程 </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   1945年，党的七大确立了毛泽东思想在全党的指导地位，同时也在全党确立了以实事求是为核心的马克思主义思想路线。</vt:lpstr>
      <vt:lpstr>（二）实事求是思想路线的重新确立和发展</vt:lpstr>
      <vt:lpstr>PowerPoint 演示文稿</vt:lpstr>
      <vt:lpstr>PowerPoint 演示文稿</vt:lpstr>
      <vt:lpstr>“粮食卫星”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3、党的思想路线的丰富和发展过程 </vt:lpstr>
      <vt:lpstr>PowerPoint 演示文稿</vt:lpstr>
      <vt:lpstr>PowerPoint 演示文稿</vt:lpstr>
      <vt:lpstr>PowerPoint 演示文稿</vt:lpstr>
      <vt:lpstr>PowerPoint 演示文稿</vt:lpstr>
      <vt:lpstr>PowerPoint 演示文稿</vt:lpstr>
      <vt:lpstr>PowerPoint 演示文稿</vt:lpstr>
      <vt:lpstr>党章对实事求是思想路线内容的表述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www</dc:creator>
  <cp:lastModifiedBy>zhao</cp:lastModifiedBy>
  <cp:revision>835</cp:revision>
  <dcterms:created xsi:type="dcterms:W3CDTF">2005-10-16T09:51:53Z</dcterms:created>
  <dcterms:modified xsi:type="dcterms:W3CDTF">2016-09-26T01:36:28Z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2052-9.1.0.4764</vt:lpwstr>
  </property>
</Properties>
</file>