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62"/>
  </p:notesMasterIdLst>
  <p:handoutMasterIdLst>
    <p:handoutMasterId r:id="rId63"/>
  </p:handoutMasterIdLst>
  <p:sldIdLst>
    <p:sldId id="278" r:id="rId3"/>
    <p:sldId id="354" r:id="rId4"/>
    <p:sldId id="286" r:id="rId5"/>
    <p:sldId id="287" r:id="rId6"/>
    <p:sldId id="355" r:id="rId7"/>
    <p:sldId id="356" r:id="rId8"/>
    <p:sldId id="357" r:id="rId9"/>
    <p:sldId id="294" r:id="rId10"/>
    <p:sldId id="295" r:id="rId11"/>
    <p:sldId id="358" r:id="rId12"/>
    <p:sldId id="373" r:id="rId13"/>
    <p:sldId id="372" r:id="rId14"/>
    <p:sldId id="374" r:id="rId15"/>
    <p:sldId id="297" r:id="rId16"/>
    <p:sldId id="359" r:id="rId17"/>
    <p:sldId id="303" r:id="rId18"/>
    <p:sldId id="304" r:id="rId19"/>
    <p:sldId id="305" r:id="rId20"/>
    <p:sldId id="306" r:id="rId21"/>
    <p:sldId id="36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64" r:id="rId35"/>
    <p:sldId id="365" r:id="rId36"/>
    <p:sldId id="324" r:id="rId37"/>
    <p:sldId id="325" r:id="rId38"/>
    <p:sldId id="362" r:id="rId39"/>
    <p:sldId id="363" r:id="rId40"/>
    <p:sldId id="331" r:id="rId41"/>
    <p:sldId id="332" r:id="rId42"/>
    <p:sldId id="333" r:id="rId43"/>
    <p:sldId id="361" r:id="rId44"/>
    <p:sldId id="335" r:id="rId45"/>
    <p:sldId id="336" r:id="rId46"/>
    <p:sldId id="360" r:id="rId47"/>
    <p:sldId id="337" r:id="rId48"/>
    <p:sldId id="375" r:id="rId49"/>
    <p:sldId id="343" r:id="rId50"/>
    <p:sldId id="344" r:id="rId51"/>
    <p:sldId id="345" r:id="rId52"/>
    <p:sldId id="346" r:id="rId53"/>
    <p:sldId id="376" r:id="rId54"/>
    <p:sldId id="377" r:id="rId55"/>
    <p:sldId id="378" r:id="rId56"/>
    <p:sldId id="347" r:id="rId57"/>
    <p:sldId id="348" r:id="rId58"/>
    <p:sldId id="368" r:id="rId59"/>
    <p:sldId id="369" r:id="rId60"/>
    <p:sldId id="370" r:id="rId6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1E8F5"/>
    <a:srgbClr val="ECEFEA"/>
    <a:srgbClr val="EFF0E7"/>
    <a:srgbClr val="E9EDF0"/>
    <a:srgbClr val="E9EDEC"/>
    <a:srgbClr val="0D529C"/>
    <a:srgbClr val="0F519B"/>
    <a:srgbClr val="0D52A0"/>
    <a:srgbClr val="A9292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8" autoAdjust="0"/>
    <p:restoredTop sz="94660"/>
  </p:normalViewPr>
  <p:slideViewPr>
    <p:cSldViewPr>
      <p:cViewPr varScale="1">
        <p:scale>
          <a:sx n="80" d="100"/>
          <a:sy n="80" d="100"/>
        </p:scale>
        <p:origin x="-1350" y="-96"/>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48" y="84"/>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C8CBA1-D47E-4F47-A666-A787A47C7754}" type="datetimeFigureOut">
              <a:rPr lang="zh-CN" altLang="en-US" smtClean="0"/>
              <a:pPr/>
              <a:t>2016/11/30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DD40728-C6EC-4E92-9678-A6D12777D198}" type="slidenum">
              <a:rPr lang="zh-CN" altLang="en-US" smtClean="0"/>
              <a:pPr/>
              <a:t>‹#›</a:t>
            </a:fld>
            <a:endParaRPr lang="zh-CN" altLang="en-US"/>
          </a:p>
        </p:txBody>
      </p:sp>
    </p:spTree>
    <p:extLst>
      <p:ext uri="{BB962C8B-B14F-4D97-AF65-F5344CB8AC3E}">
        <p14:creationId xmlns="" xmlns:p14="http://schemas.microsoft.com/office/powerpoint/2010/main" val="13527162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27E12C-A3F4-47B0-9392-8041EA0F6B07}" type="datetimeFigureOut">
              <a:rPr lang="zh-CN" altLang="en-US" smtClean="0"/>
              <a:pPr/>
              <a:t>2016/11/30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68B5F5-93D1-49F8-99AD-64BBBC5BE860}" type="slidenum">
              <a:rPr lang="zh-CN" altLang="en-US" smtClean="0"/>
              <a:pPr/>
              <a:t>‹#›</a:t>
            </a:fld>
            <a:endParaRPr lang="zh-CN" altLang="en-US"/>
          </a:p>
        </p:txBody>
      </p:sp>
    </p:spTree>
    <p:extLst>
      <p:ext uri="{BB962C8B-B14F-4D97-AF65-F5344CB8AC3E}">
        <p14:creationId xmlns="" xmlns:p14="http://schemas.microsoft.com/office/powerpoint/2010/main" val="97700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30271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37875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06770324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3517127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4155649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2026921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324362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14798864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781342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4216642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164008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5855947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3679228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26580412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F5FB8F3-6CBA-469F-A56F-D05D3785CD6F}"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68042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407050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7502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08384397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323810897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文本框 4"/>
          <p:cNvSpPr txBox="1"/>
          <p:nvPr userDrawn="1"/>
        </p:nvSpPr>
        <p:spPr>
          <a:xfrm>
            <a:off x="0" y="-243408"/>
            <a:ext cx="9144000" cy="1200329"/>
          </a:xfrm>
          <a:prstGeom prst="rect">
            <a:avLst/>
          </a:prstGeom>
          <a:gradFill>
            <a:gsLst>
              <a:gs pos="6000">
                <a:schemeClr val="accent1">
                  <a:lumMod val="60000"/>
                  <a:lumOff val="40000"/>
                </a:schemeClr>
              </a:gs>
              <a:gs pos="53000">
                <a:schemeClr val="accent1">
                  <a:lumMod val="20000"/>
                  <a:lumOff val="80000"/>
                </a:schemeClr>
              </a:gs>
              <a:gs pos="73000">
                <a:srgbClr val="E1E8F5"/>
              </a:gs>
            </a:gsLst>
            <a:lin ang="2700000" scaled="1"/>
          </a:gradFill>
          <a:ln>
            <a:noFill/>
          </a:ln>
        </p:spPr>
        <p:txBody>
          <a:bodyPr wrap="square" rtlCol="0">
            <a:spAutoFit/>
          </a:bodyPr>
          <a:lstStyle/>
          <a:p>
            <a:endParaRPr lang="en-US" altLang="zh-CN" dirty="0" smtClean="0"/>
          </a:p>
          <a:p>
            <a:endParaRPr lang="en-US" altLang="zh-CN" dirty="0"/>
          </a:p>
          <a:p>
            <a:endParaRPr lang="en-US" altLang="zh-CN" dirty="0" smtClean="0"/>
          </a:p>
          <a:p>
            <a:endParaRPr lang="zh-CN" altLang="en-US" dirty="0"/>
          </a:p>
        </p:txBody>
      </p:sp>
      <p:sp>
        <p:nvSpPr>
          <p:cNvPr id="6" name="文本框 5"/>
          <p:cNvSpPr txBox="1"/>
          <p:nvPr userDrawn="1"/>
        </p:nvSpPr>
        <p:spPr>
          <a:xfrm>
            <a:off x="0" y="6516052"/>
            <a:ext cx="9144000" cy="369332"/>
          </a:xfrm>
          <a:prstGeom prst="rect">
            <a:avLst/>
          </a:prstGeom>
          <a:gradFill>
            <a:gsLst>
              <a:gs pos="0">
                <a:schemeClr val="accent1">
                  <a:lumMod val="60000"/>
                  <a:lumOff val="40000"/>
                </a:schemeClr>
              </a:gs>
              <a:gs pos="29000">
                <a:schemeClr val="accent1">
                  <a:lumMod val="40000"/>
                  <a:lumOff val="60000"/>
                </a:schemeClr>
              </a:gs>
              <a:gs pos="63000">
                <a:schemeClr val="tx2">
                  <a:lumMod val="20000"/>
                  <a:lumOff val="80000"/>
                </a:schemeClr>
              </a:gs>
            </a:gsLst>
            <a:lin ang="2700000" scaled="1"/>
          </a:gradFill>
          <a:ln>
            <a:noFill/>
          </a:ln>
        </p:spPr>
        <p:txBody>
          <a:bodyPr wrap="square" rtlCol="0">
            <a:spAutoFit/>
          </a:bodyPr>
          <a:lstStyle/>
          <a:p>
            <a:endParaRPr lang="zh-CN" altLang="en-US" dirty="0"/>
          </a:p>
        </p:txBody>
      </p:sp>
      <p:cxnSp>
        <p:nvCxnSpPr>
          <p:cNvPr id="7" name="直接连接符 6"/>
          <p:cNvCxnSpPr/>
          <p:nvPr userDrawn="1"/>
        </p:nvCxnSpPr>
        <p:spPr>
          <a:xfrm>
            <a:off x="0" y="980728"/>
            <a:ext cx="914400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2" cstate="print">
            <a:extLst>
              <a:ext uri="{28A0092B-C50C-407E-A947-70E740481C1C}">
                <a14:useLocalDpi xmlns="" xmlns:a14="http://schemas.microsoft.com/office/drawing/2010/main" val="0"/>
              </a:ext>
            </a:extLst>
          </a:blip>
          <a:srcRect r="72804"/>
          <a:stretch/>
        </p:blipFill>
        <p:spPr>
          <a:xfrm>
            <a:off x="251520" y="-27384"/>
            <a:ext cx="792088" cy="890157"/>
          </a:xfrm>
          <a:prstGeom prst="rect">
            <a:avLst/>
          </a:prstGeom>
        </p:spPr>
      </p:pic>
      <p:sp>
        <p:nvSpPr>
          <p:cNvPr id="9" name="文本框 8"/>
          <p:cNvSpPr txBox="1"/>
          <p:nvPr userDrawn="1"/>
        </p:nvSpPr>
        <p:spPr>
          <a:xfrm>
            <a:off x="3203848" y="6505599"/>
            <a:ext cx="3312368" cy="307777"/>
          </a:xfrm>
          <a:prstGeom prst="rect">
            <a:avLst/>
          </a:prstGeom>
          <a:noFill/>
          <a:ln>
            <a:noFill/>
          </a:ln>
        </p:spPr>
        <p:txBody>
          <a:bodyPr wrap="square" rtlCol="0">
            <a:spAutoFit/>
          </a:bodyPr>
          <a:lstStyle/>
          <a:p>
            <a:r>
              <a:rPr lang="en-US" altLang="zh-CN" sz="1400" dirty="0" smtClean="0">
                <a:solidFill>
                  <a:schemeClr val="bg1"/>
                </a:solidFill>
                <a:latin typeface="Cambria Math" panose="02040503050406030204" pitchFamily="18" charset="0"/>
                <a:ea typeface="Cambria Math" panose="02040503050406030204" pitchFamily="18" charset="0"/>
              </a:rPr>
              <a:t>School of Marxism Shandong University</a:t>
            </a:r>
            <a:endParaRPr lang="zh-CN" altLang="en-US" sz="1400" dirty="0">
              <a:solidFill>
                <a:schemeClr val="bg1"/>
              </a:solidFill>
              <a:latin typeface="Cambria Math" panose="02040503050406030204" pitchFamily="18" charset="0"/>
            </a:endParaRPr>
          </a:p>
        </p:txBody>
      </p:sp>
      <p:cxnSp>
        <p:nvCxnSpPr>
          <p:cNvPr id="10" name="直接连接符 9"/>
          <p:cNvCxnSpPr/>
          <p:nvPr userDrawn="1"/>
        </p:nvCxnSpPr>
        <p:spPr>
          <a:xfrm>
            <a:off x="0" y="6505599"/>
            <a:ext cx="9144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43350757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299905064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56627312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30820CF-B880-4189-942D-D702A7CBA730}" type="datetimeFigureOut">
              <a:rPr lang="zh-CN" altLang="en-US" smtClean="0"/>
              <a:pPr/>
              <a:t>2016/11/30</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C913308-F349-4B6D-A68A-DD1791B4A57B}" type="slidenum">
              <a:rPr lang="zh-CN" altLang="en-US" smtClean="0"/>
              <a:pPr/>
              <a:t>‹#›</a:t>
            </a:fld>
            <a:endParaRPr lang="zh-CN" altLang="en-US"/>
          </a:p>
        </p:txBody>
      </p:sp>
    </p:spTree>
    <p:extLst>
      <p:ext uri="{BB962C8B-B14F-4D97-AF65-F5344CB8AC3E}">
        <p14:creationId xmlns="" xmlns:p14="http://schemas.microsoft.com/office/powerpoint/2010/main" val="1604959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5FB8F3-6CBA-469F-A56F-D05D3785CD6F}" type="datetimeFigureOut">
              <a:rPr lang="zh-CN" altLang="en-US" smtClean="0"/>
              <a:pPr/>
              <a:t>2016/11/30</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429BD7-A9A4-472C-AFB1-05140D012DAA}" type="slidenum">
              <a:rPr lang="zh-CN" altLang="en-US" smtClean="0"/>
              <a:pPr/>
              <a:t>‹#›</a:t>
            </a:fld>
            <a:endParaRPr lang="zh-CN" altLang="en-US"/>
          </a:p>
        </p:txBody>
      </p:sp>
    </p:spTree>
    <p:extLst>
      <p:ext uri="{BB962C8B-B14F-4D97-AF65-F5344CB8AC3E}">
        <p14:creationId xmlns="" xmlns:p14="http://schemas.microsoft.com/office/powerpoint/2010/main" val="34249239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image.baidu.com/i?ct=503316480&amp;z=844923650&amp;tn=baiduimagedetail&amp;word=&#39532;&#20811;&#24605;%20&#24681;&#26684;&#2603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slide" Target="slide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24497" y="2060848"/>
            <a:ext cx="4493538" cy="1553182"/>
          </a:xfrm>
          <a:prstGeom prst="rect">
            <a:avLst/>
          </a:prstGeom>
        </p:spPr>
        <p:txBody>
          <a:bodyPr wrap="none">
            <a:spAutoFit/>
          </a:bodyPr>
          <a:lstStyle/>
          <a:p>
            <a:pPr algn="ctr">
              <a:lnSpc>
                <a:spcPts val="6000"/>
              </a:lnSpc>
            </a:pPr>
            <a:r>
              <a:rPr lang="zh-CN" altLang="en-US" sz="3200" b="1" dirty="0">
                <a:solidFill>
                  <a:srgbClr val="000099"/>
                </a:solidFill>
                <a:latin typeface="华文楷体" pitchFamily="2" charset="-122"/>
                <a:ea typeface="华文楷体" pitchFamily="2" charset="-122"/>
              </a:rPr>
              <a:t>第七章 </a:t>
            </a:r>
            <a:br>
              <a:rPr lang="zh-CN" altLang="en-US" sz="3200" b="1" dirty="0">
                <a:solidFill>
                  <a:srgbClr val="000099"/>
                </a:solidFill>
                <a:latin typeface="华文楷体" pitchFamily="2" charset="-122"/>
                <a:ea typeface="华文楷体" pitchFamily="2" charset="-122"/>
              </a:rPr>
            </a:br>
            <a:r>
              <a:rPr lang="zh-CN" altLang="en-US" sz="3200" b="1" dirty="0">
                <a:solidFill>
                  <a:srgbClr val="000099"/>
                </a:solidFill>
                <a:latin typeface="华文楷体" pitchFamily="2" charset="-122"/>
                <a:ea typeface="华文楷体" pitchFamily="2" charset="-122"/>
              </a:rPr>
              <a:t>  社会主义改革开放理论</a:t>
            </a:r>
          </a:p>
        </p:txBody>
      </p:sp>
    </p:spTree>
    <p:extLst>
      <p:ext uri="{BB962C8B-B14F-4D97-AF65-F5344CB8AC3E}">
        <p14:creationId xmlns="" xmlns:p14="http://schemas.microsoft.com/office/powerpoint/2010/main" val="2105155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89981" y="2492896"/>
            <a:ext cx="5760640" cy="1200329"/>
          </a:xfrm>
          <a:prstGeom prst="rect">
            <a:avLst/>
          </a:prstGeom>
        </p:spPr>
        <p:txBody>
          <a:bodyPr wrap="square">
            <a:spAutoFit/>
          </a:bodyPr>
          <a:lstStyle/>
          <a:p>
            <a:pPr>
              <a:lnSpc>
                <a:spcPct val="150000"/>
              </a:lnSpc>
              <a:defRPr/>
            </a:pPr>
            <a:r>
              <a:rPr lang="zh-CN" altLang="en-US" sz="2400" b="1" dirty="0" smtClean="0">
                <a:solidFill>
                  <a:srgbClr val="FF0000"/>
                </a:solidFill>
                <a:latin typeface="华文楷体" pitchFamily="2" charset="-122"/>
                <a:ea typeface="华文楷体" pitchFamily="2" charset="-122"/>
              </a:rPr>
              <a:t>思考：</a:t>
            </a:r>
            <a:r>
              <a:rPr lang="zh-CN" altLang="en-US" sz="2400" b="1" dirty="0" smtClean="0">
                <a:solidFill>
                  <a:srgbClr val="000099"/>
                </a:solidFill>
                <a:latin typeface="华文楷体" pitchFamily="2" charset="-122"/>
                <a:ea typeface="华文楷体" pitchFamily="2" charset="-122"/>
              </a:rPr>
              <a:t>如何</a:t>
            </a:r>
            <a:r>
              <a:rPr lang="zh-CN" altLang="en-US" sz="2400" b="1" dirty="0">
                <a:solidFill>
                  <a:srgbClr val="000099"/>
                </a:solidFill>
                <a:latin typeface="华文楷体" pitchFamily="2" charset="-122"/>
                <a:ea typeface="华文楷体" pitchFamily="2" charset="-122"/>
              </a:rPr>
              <a:t>看</a:t>
            </a:r>
            <a:r>
              <a:rPr lang="zh-CN" altLang="en-US" sz="2400" b="1" dirty="0" smtClean="0">
                <a:solidFill>
                  <a:srgbClr val="000099"/>
                </a:solidFill>
                <a:latin typeface="华文楷体" pitchFamily="2" charset="-122"/>
                <a:ea typeface="华文楷体" pitchFamily="2" charset="-122"/>
              </a:rPr>
              <a:t>待中国中国改革的历史进程？</a:t>
            </a:r>
            <a:endParaRPr lang="en-US" altLang="zh-CN" sz="2400" b="1" dirty="0" smtClean="0">
              <a:solidFill>
                <a:srgbClr val="000099"/>
              </a:solidFill>
              <a:latin typeface="华文楷体" pitchFamily="2" charset="-122"/>
              <a:ea typeface="华文楷体" pitchFamily="2" charset="-122"/>
            </a:endParaRPr>
          </a:p>
          <a:p>
            <a:pPr>
              <a:lnSpc>
                <a:spcPct val="150000"/>
              </a:lnSpc>
              <a:defRPr/>
            </a:pPr>
            <a:r>
              <a:rPr lang="zh-CN" altLang="zh-CN" sz="2400" b="1" dirty="0" smtClean="0">
                <a:solidFill>
                  <a:srgbClr val="000099"/>
                </a:solidFill>
                <a:latin typeface="华文楷体" panose="02010600040101010101" pitchFamily="2" charset="-122"/>
                <a:ea typeface="华文楷体" panose="02010600040101010101" pitchFamily="2" charset="-122"/>
              </a:rPr>
              <a:t>如</a:t>
            </a:r>
            <a:r>
              <a:rPr lang="zh-CN" altLang="zh-CN" sz="2400" b="1" dirty="0">
                <a:solidFill>
                  <a:srgbClr val="000099"/>
                </a:solidFill>
                <a:latin typeface="华文楷体" panose="02010600040101010101" pitchFamily="2" charset="-122"/>
                <a:ea typeface="华文楷体" panose="02010600040101010101" pitchFamily="2" charset="-122"/>
              </a:rPr>
              <a:t>何评价改革</a:t>
            </a:r>
            <a:r>
              <a:rPr lang="zh-CN" altLang="zh-CN" sz="2400" b="1" dirty="0" smtClean="0">
                <a:solidFill>
                  <a:srgbClr val="000099"/>
                </a:solidFill>
                <a:latin typeface="华文楷体" panose="02010600040101010101" pitchFamily="2" charset="-122"/>
                <a:ea typeface="华文楷体" panose="02010600040101010101" pitchFamily="2" charset="-122"/>
              </a:rPr>
              <a:t>？如</a:t>
            </a:r>
            <a:r>
              <a:rPr lang="zh-CN" altLang="zh-CN" sz="2400" b="1" dirty="0">
                <a:solidFill>
                  <a:srgbClr val="000099"/>
                </a:solidFill>
                <a:latin typeface="华文楷体" panose="02010600040101010101" pitchFamily="2" charset="-122"/>
                <a:ea typeface="华文楷体" panose="02010600040101010101" pitchFamily="2" charset="-122"/>
              </a:rPr>
              <a:t>何深化改革</a:t>
            </a:r>
            <a:r>
              <a:rPr lang="zh-CN" altLang="zh-CN" sz="2400" b="1" dirty="0" smtClean="0"/>
              <a:t>？</a:t>
            </a:r>
            <a:endParaRPr lang="zh-CN" altLang="zh-CN" sz="2400" dirty="0"/>
          </a:p>
        </p:txBody>
      </p:sp>
      <p:pic>
        <p:nvPicPr>
          <p:cNvPr id="3" name="Picture 6" descr="C:\Users\zhao\AppData\Roaming\360se6\Application\User Data\temp\t01d3a4f9d24708400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860032" y="4005064"/>
            <a:ext cx="2703135" cy="13260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3380787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矩形 1"/>
          <p:cNvSpPr>
            <a:spLocks noChangeArrowheads="1"/>
          </p:cNvSpPr>
          <p:nvPr/>
        </p:nvSpPr>
        <p:spPr bwMode="auto">
          <a:xfrm>
            <a:off x="1475656" y="1518675"/>
            <a:ext cx="56388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dirty="0" smtClean="0">
                <a:solidFill>
                  <a:srgbClr val="FF0000"/>
                </a:solidFill>
                <a:latin typeface="隶书" panose="02010509060101010101" pitchFamily="49" charset="-122"/>
                <a:ea typeface="隶书" panose="02010509060101010101" pitchFamily="49" charset="-122"/>
              </a:rPr>
              <a:t>案例分析</a:t>
            </a:r>
            <a:endParaRPr lang="zh-CN" altLang="en-US" sz="2800" b="1" dirty="0">
              <a:solidFill>
                <a:srgbClr val="FF0000"/>
              </a:solidFill>
              <a:latin typeface="隶书" panose="02010509060101010101" pitchFamily="49" charset="-122"/>
              <a:ea typeface="隶书" panose="02010509060101010101" pitchFamily="49" charset="-122"/>
            </a:endParaRPr>
          </a:p>
        </p:txBody>
      </p:sp>
      <p:sp>
        <p:nvSpPr>
          <p:cNvPr id="5" name="矩形 4"/>
          <p:cNvSpPr/>
          <p:nvPr/>
        </p:nvSpPr>
        <p:spPr>
          <a:xfrm>
            <a:off x="1259632" y="2325942"/>
            <a:ext cx="2620868" cy="593560"/>
          </a:xfrm>
          <a:prstGeom prst="rect">
            <a:avLst/>
          </a:prstGeom>
        </p:spPr>
        <p:txBody>
          <a:bodyPr wrap="square">
            <a:spAutoFit/>
          </a:bodyPr>
          <a:lstStyle/>
          <a:p>
            <a:pPr lvl="0" indent="261938" eaLnBrk="0" fontAlgn="base" hangingPunct="0">
              <a:lnSpc>
                <a:spcPct val="150000"/>
              </a:lnSpc>
              <a:spcBef>
                <a:spcPct val="0"/>
              </a:spcBef>
              <a:spcAft>
                <a:spcPct val="0"/>
              </a:spcAft>
            </a:pPr>
            <a:r>
              <a:rPr lang="zh-CN" altLang="zh-CN" sz="2400" b="1" u="sng"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小岗村的抉</a:t>
            </a:r>
            <a:r>
              <a:rPr lang="zh-CN" altLang="zh-CN" sz="2400" b="1" u="sng" dirty="0" smtClean="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择</a:t>
            </a:r>
            <a:endParaRPr lang="zh-CN" altLang="zh-CN" sz="2400" u="sng" dirty="0">
              <a:solidFill>
                <a:srgbClr val="000099"/>
              </a:solidFill>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716017" y="2765332"/>
            <a:ext cx="3528392" cy="3012548"/>
          </a:xfrm>
          <a:prstGeom prst="rect">
            <a:avLst/>
          </a:prstGeom>
        </p:spPr>
      </p:pic>
      <p:sp>
        <p:nvSpPr>
          <p:cNvPr id="7" name="矩形 6"/>
          <p:cNvSpPr/>
          <p:nvPr/>
        </p:nvSpPr>
        <p:spPr>
          <a:xfrm>
            <a:off x="1475656" y="3212976"/>
            <a:ext cx="3096344" cy="1701556"/>
          </a:xfrm>
          <a:prstGeom prst="rect">
            <a:avLst/>
          </a:prstGeom>
        </p:spPr>
        <p:txBody>
          <a:bodyPr wrap="square">
            <a:spAutoFit/>
          </a:bodyPr>
          <a:lstStyle/>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中国要强农业必须</a:t>
            </a:r>
            <a:r>
              <a:rPr lang="zh-CN" altLang="en-US" sz="2400" b="1" dirty="0" smtClean="0">
                <a:solidFill>
                  <a:srgbClr val="000099"/>
                </a:solidFill>
                <a:latin typeface="华文楷体" panose="02010600040101010101" pitchFamily="2" charset="-122"/>
                <a:ea typeface="华文楷体" panose="02010600040101010101" pitchFamily="2" charset="-122"/>
              </a:rPr>
              <a:t>强</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中</a:t>
            </a:r>
            <a:r>
              <a:rPr lang="zh-CN" altLang="en-US" sz="2400" b="1" dirty="0">
                <a:solidFill>
                  <a:srgbClr val="000099"/>
                </a:solidFill>
                <a:latin typeface="华文楷体" panose="02010600040101010101" pitchFamily="2" charset="-122"/>
                <a:ea typeface="华文楷体" panose="02010600040101010101" pitchFamily="2" charset="-122"/>
              </a:rPr>
              <a:t>国要美农村必须</a:t>
            </a:r>
            <a:r>
              <a:rPr lang="zh-CN" altLang="en-US" sz="2400" b="1" dirty="0" smtClean="0">
                <a:solidFill>
                  <a:srgbClr val="000099"/>
                </a:solidFill>
                <a:latin typeface="华文楷体" panose="02010600040101010101" pitchFamily="2" charset="-122"/>
                <a:ea typeface="华文楷体" panose="02010600040101010101" pitchFamily="2" charset="-122"/>
              </a:rPr>
              <a:t>美</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中</a:t>
            </a:r>
            <a:r>
              <a:rPr lang="zh-CN" altLang="en-US" sz="2400" b="1" dirty="0">
                <a:solidFill>
                  <a:srgbClr val="000099"/>
                </a:solidFill>
                <a:latin typeface="华文楷体" panose="02010600040101010101" pitchFamily="2" charset="-122"/>
                <a:ea typeface="华文楷体" panose="02010600040101010101" pitchFamily="2" charset="-122"/>
              </a:rPr>
              <a:t>国要富农民必须</a:t>
            </a:r>
            <a:r>
              <a:rPr lang="zh-CN" altLang="en-US" sz="2400" b="1" dirty="0" smtClean="0">
                <a:solidFill>
                  <a:srgbClr val="000099"/>
                </a:solidFill>
                <a:latin typeface="华文楷体" panose="02010600040101010101" pitchFamily="2" charset="-122"/>
                <a:ea typeface="华文楷体" panose="02010600040101010101" pitchFamily="2" charset="-122"/>
              </a:rPr>
              <a:t>富</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35558349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19672" y="2852936"/>
            <a:ext cx="6199133" cy="523220"/>
          </a:xfrm>
          <a:prstGeom prst="rect">
            <a:avLst/>
          </a:prstGeom>
        </p:spPr>
        <p:txBody>
          <a:bodyPr wrap="none">
            <a:spAutoFit/>
          </a:bodyPr>
          <a:lstStyle/>
          <a:p>
            <a:pPr lvl="0" indent="266700" eaLnBrk="0" fontAlgn="base" hangingPunct="0">
              <a:spcBef>
                <a:spcPct val="0"/>
              </a:spcBef>
              <a:spcAft>
                <a:spcPct val="0"/>
              </a:spcAft>
            </a:pPr>
            <a:r>
              <a:rPr lang="zh-CN" altLang="en-US" sz="2800" b="1"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案例</a:t>
            </a:r>
            <a:r>
              <a:rPr lang="zh-CN" altLang="zh-CN" sz="2800" b="1" dirty="0" smtClean="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讨论：</a:t>
            </a:r>
            <a:r>
              <a:rPr lang="zh-CN" altLang="zh-CN" sz="28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如何正确认识农村改革？</a:t>
            </a:r>
            <a:endParaRPr lang="zh-CN" altLang="zh-CN" sz="2800" dirty="0">
              <a:solidFill>
                <a:srgbClr val="000099"/>
              </a:solidFill>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932040" y="3861048"/>
            <a:ext cx="2232248" cy="1394811"/>
          </a:xfrm>
          <a:prstGeom prst="rect">
            <a:avLst/>
          </a:prstGeom>
        </p:spPr>
      </p:pic>
    </p:spTree>
    <p:extLst>
      <p:ext uri="{BB962C8B-B14F-4D97-AF65-F5344CB8AC3E}">
        <p14:creationId xmlns="" xmlns:p14="http://schemas.microsoft.com/office/powerpoint/2010/main" val="4134738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03648" y="1693983"/>
            <a:ext cx="5832648" cy="1015663"/>
          </a:xfrm>
          <a:prstGeom prst="rect">
            <a:avLst/>
          </a:prstGeom>
        </p:spPr>
        <p:txBody>
          <a:bodyPr wrap="square">
            <a:spAutoFit/>
          </a:bodyPr>
          <a:lstStyle/>
          <a:p>
            <a:r>
              <a:rPr lang="zh-CN" altLang="en-US" sz="2000" b="1" dirty="0">
                <a:solidFill>
                  <a:srgbClr val="000099"/>
                </a:solidFill>
                <a:latin typeface="华文楷体" panose="02010600040101010101" pitchFamily="2" charset="-122"/>
                <a:ea typeface="华文楷体" panose="02010600040101010101" pitchFamily="2" charset="-122"/>
              </a:rPr>
              <a:t>改革开放以来农村改革的伟大实践，推动我国农业生产、农民生活、农村面貌发生了巨大变化，为我国改革开放和社会主义现代化建设作出了重大贡献。</a:t>
            </a:r>
          </a:p>
        </p:txBody>
      </p:sp>
      <p:sp>
        <p:nvSpPr>
          <p:cNvPr id="3" name="矩形 2"/>
          <p:cNvSpPr/>
          <p:nvPr/>
        </p:nvSpPr>
        <p:spPr>
          <a:xfrm>
            <a:off x="2267744" y="3155414"/>
            <a:ext cx="5904656" cy="707886"/>
          </a:xfrm>
          <a:prstGeom prst="rect">
            <a:avLst/>
          </a:prstGeom>
        </p:spPr>
        <p:txBody>
          <a:bodyPr wrap="square">
            <a:spAutoFit/>
          </a:bodyPr>
          <a:lstStyle/>
          <a:p>
            <a:r>
              <a:rPr lang="zh-CN" altLang="en-US" sz="2000" b="1" dirty="0">
                <a:solidFill>
                  <a:srgbClr val="000099"/>
                </a:solidFill>
                <a:latin typeface="华文楷体" panose="02010600040101010101" pitchFamily="2" charset="-122"/>
                <a:ea typeface="华文楷体" panose="02010600040101010101" pitchFamily="2" charset="-122"/>
              </a:rPr>
              <a:t>当前，农业还是现代化建设的短腿，农村还是全面建成小康社会的短板。</a:t>
            </a:r>
          </a:p>
        </p:txBody>
      </p:sp>
      <p:sp>
        <p:nvSpPr>
          <p:cNvPr id="4" name="矩形 3"/>
          <p:cNvSpPr/>
          <p:nvPr/>
        </p:nvSpPr>
        <p:spPr>
          <a:xfrm>
            <a:off x="1403648" y="4309068"/>
            <a:ext cx="6048672" cy="1015663"/>
          </a:xfrm>
          <a:prstGeom prst="rect">
            <a:avLst/>
          </a:prstGeom>
        </p:spPr>
        <p:txBody>
          <a:bodyPr wrap="square">
            <a:spAutoFit/>
          </a:bodyPr>
          <a:lstStyle/>
          <a:p>
            <a:r>
              <a:rPr lang="zh-CN" altLang="en-US" sz="2000" b="1" dirty="0">
                <a:solidFill>
                  <a:srgbClr val="000099"/>
                </a:solidFill>
                <a:latin typeface="华文楷体" panose="02010600040101010101" pitchFamily="2" charset="-122"/>
                <a:ea typeface="华文楷体" panose="02010600040101010101" pitchFamily="2" charset="-122"/>
              </a:rPr>
              <a:t>解决农业农村发展面临的各种矛盾和问题，根本靠深化改革。新形势下深化农村改革，主线仍然是处理好农民和土地的关系</a:t>
            </a:r>
            <a:r>
              <a:rPr lang="zh-CN" altLang="en-US" sz="2000" b="1" dirty="0" smtClean="0">
                <a:solidFill>
                  <a:srgbClr val="000099"/>
                </a:solidFill>
                <a:latin typeface="华文楷体" panose="02010600040101010101" pitchFamily="2" charset="-122"/>
                <a:ea typeface="华文楷体" panose="02010600040101010101" pitchFamily="2" charset="-122"/>
              </a:rPr>
              <a:t>。</a:t>
            </a:r>
            <a:endParaRPr lang="zh-CN" altLang="en-US" sz="20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351593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矩形 3"/>
          <p:cNvSpPr>
            <a:spLocks noChangeArrowheads="1"/>
          </p:cNvSpPr>
          <p:nvPr/>
        </p:nvSpPr>
        <p:spPr bwMode="auto">
          <a:xfrm>
            <a:off x="1907704" y="2924944"/>
            <a:ext cx="5943600" cy="2464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700"/>
              </a:lnSpc>
            </a:pPr>
            <a:r>
              <a:rPr lang="en-US" altLang="zh-CN" sz="2400" b="1" dirty="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以联产承包责任制为第一推动力</a:t>
            </a:r>
            <a:endPar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ts val="3700"/>
              </a:lnSpc>
            </a:pP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以对外开放推动对内改革</a:t>
            </a:r>
            <a:endPar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ts val="3700"/>
              </a:lnSpc>
            </a:pP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以价格双轨制启动运行机制的改革</a:t>
            </a:r>
            <a:endPar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ts val="3700"/>
              </a:lnSpc>
            </a:pP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从体制外向体制内逐步推进</a:t>
            </a:r>
            <a:endPar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ts val="3700"/>
              </a:lnSpc>
            </a:pP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从局部改革到整体推进</a:t>
            </a:r>
            <a:endParaRPr lang="zh-CN" altLang="en-US" sz="2400"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p:txBody>
      </p:sp>
      <p:sp>
        <p:nvSpPr>
          <p:cNvPr id="11268" name="矩形 2"/>
          <p:cNvSpPr>
            <a:spLocks noChangeArrowheads="1"/>
          </p:cNvSpPr>
          <p:nvPr/>
        </p:nvSpPr>
        <p:spPr bwMode="auto">
          <a:xfrm>
            <a:off x="1525588" y="1698625"/>
            <a:ext cx="6094412" cy="114755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（二）改革开放是决定当代中国命运的关键抉择</a:t>
            </a:r>
          </a:p>
        </p:txBody>
      </p:sp>
    </p:spTree>
    <p:extLst>
      <p:ext uri="{BB962C8B-B14F-4D97-AF65-F5344CB8AC3E}">
        <p14:creationId xmlns="" xmlns:p14="http://schemas.microsoft.com/office/powerpoint/2010/main" val="6270458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63688" y="2276872"/>
            <a:ext cx="6174432" cy="2862322"/>
          </a:xfrm>
          <a:prstGeom prst="rect">
            <a:avLst/>
          </a:prstGeom>
        </p:spPr>
        <p:txBody>
          <a:bodyPr wrap="square">
            <a:spAutoFit/>
          </a:bodyPr>
          <a:lstStyle/>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改革开放使社会主义现代化进程大大加快，使中国人民走上了富裕安康的广阔道路，</a:t>
            </a:r>
            <a:r>
              <a:rPr lang="en-US" altLang="zh-CN" sz="2400" b="1" dirty="0">
                <a:solidFill>
                  <a:srgbClr val="000099"/>
                </a:solidFill>
                <a:latin typeface="华文楷体" panose="02010600040101010101" pitchFamily="2" charset="-122"/>
                <a:ea typeface="华文楷体" panose="02010600040101010101" pitchFamily="2" charset="-122"/>
              </a:rPr>
              <a:t>30</a:t>
            </a:r>
            <a:r>
              <a:rPr lang="zh-CN" altLang="en-US" sz="2400" b="1" dirty="0">
                <a:solidFill>
                  <a:srgbClr val="000099"/>
                </a:solidFill>
                <a:latin typeface="华文楷体" panose="02010600040101010101" pitchFamily="2" charset="-122"/>
                <a:ea typeface="华文楷体" panose="02010600040101010101" pitchFamily="2" charset="-122"/>
              </a:rPr>
              <a:t>多年的实践证明，改革开放是决定当代中国命运的关键抉择，是党和人民事业大踏步赶上时代潮流的重要法宝。</a:t>
            </a:r>
          </a:p>
        </p:txBody>
      </p:sp>
    </p:spTree>
    <p:extLst>
      <p:ext uri="{BB962C8B-B14F-4D97-AF65-F5344CB8AC3E}">
        <p14:creationId xmlns="" xmlns:p14="http://schemas.microsoft.com/office/powerpoint/2010/main" val="383775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矩形 2"/>
          <p:cNvSpPr>
            <a:spLocks noChangeArrowheads="1"/>
          </p:cNvSpPr>
          <p:nvPr/>
        </p:nvSpPr>
        <p:spPr bwMode="auto">
          <a:xfrm>
            <a:off x="3305175" y="1981200"/>
            <a:ext cx="2338388"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u="sng" dirty="0">
                <a:solidFill>
                  <a:srgbClr val="000099"/>
                </a:solidFill>
                <a:latin typeface="隶书" panose="02010509060101010101" pitchFamily="49" charset="-122"/>
                <a:ea typeface="隶书" panose="02010509060101010101" pitchFamily="49" charset="-122"/>
              </a:rPr>
              <a:t>改革的里程碑</a:t>
            </a:r>
          </a:p>
        </p:txBody>
      </p:sp>
      <p:sp>
        <p:nvSpPr>
          <p:cNvPr id="17412" name="矩形 3"/>
          <p:cNvSpPr>
            <a:spLocks noChangeArrowheads="1"/>
          </p:cNvSpPr>
          <p:nvPr/>
        </p:nvSpPr>
        <p:spPr bwMode="auto">
          <a:xfrm>
            <a:off x="2227263" y="2667000"/>
            <a:ext cx="4493538" cy="26146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十一届三中全会：全面拨乱反正</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十二届三中全会：全面改革启动</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十四届三中全会：建立新体制</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十六届三中全会：完善新体制</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十八届三中全会：全面深化改革</a:t>
            </a:r>
          </a:p>
        </p:txBody>
      </p:sp>
      <p:sp>
        <p:nvSpPr>
          <p:cNvPr id="17413" name="矩形 2"/>
          <p:cNvSpPr>
            <a:spLocks noChangeArrowheads="1"/>
          </p:cNvSpPr>
          <p:nvPr/>
        </p:nvSpPr>
        <p:spPr bwMode="auto">
          <a:xfrm>
            <a:off x="1143000" y="1219200"/>
            <a:ext cx="183197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0000"/>
                </a:solidFill>
                <a:latin typeface="隶书" panose="02010509060101010101" pitchFamily="49" charset="-122"/>
                <a:ea typeface="隶书" panose="02010509060101010101" pitchFamily="49" charset="-122"/>
              </a:rPr>
              <a:t>知识拓展</a:t>
            </a:r>
            <a:endParaRPr lang="zh-CN" altLang="en-US" sz="320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21607881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矩形 2"/>
          <p:cNvSpPr>
            <a:spLocks noChangeArrowheads="1"/>
          </p:cNvSpPr>
          <p:nvPr/>
        </p:nvSpPr>
        <p:spPr bwMode="auto">
          <a:xfrm>
            <a:off x="1524000" y="1981200"/>
            <a:ext cx="5486400" cy="2336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500"/>
              </a:lnSpc>
            </a:pPr>
            <a:r>
              <a:rPr lang="zh-CN" altLang="en-US" b="1" dirty="0">
                <a:solidFill>
                  <a:srgbClr val="000099"/>
                </a:solidFill>
                <a:latin typeface="华文楷体" panose="02010600040101010101" pitchFamily="2" charset="-122"/>
                <a:ea typeface="华文楷体" panose="02010600040101010101" pitchFamily="2" charset="-122"/>
              </a:rPr>
              <a:t>十一届三中全会确立了解放思想、实事求是的思想路线，果断停止使用“以阶级斗争为纲”的口号，作出把党和国家工作中心转移到经济建设上来、实行改革开放的历史性决策。成功开辟了改革开放的历史新时期、成功探索了中国特色社会主义新道路。</a:t>
            </a:r>
          </a:p>
        </p:txBody>
      </p:sp>
      <p:sp>
        <p:nvSpPr>
          <p:cNvPr id="18435" name="矩形 3"/>
          <p:cNvSpPr>
            <a:spLocks noChangeArrowheads="1"/>
          </p:cNvSpPr>
          <p:nvPr/>
        </p:nvSpPr>
        <p:spPr bwMode="auto">
          <a:xfrm>
            <a:off x="1295400" y="1371600"/>
            <a:ext cx="45164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FF0000"/>
                </a:solidFill>
                <a:latin typeface="华文楷体" panose="02010600040101010101" pitchFamily="2" charset="-122"/>
                <a:ea typeface="华文楷体" panose="02010600040101010101" pitchFamily="2" charset="-122"/>
              </a:rPr>
              <a:t>十一届三中全会：全面拨乱反正</a:t>
            </a:r>
            <a:endParaRPr lang="zh-CN" altLang="en-US" sz="2400">
              <a:solidFill>
                <a:srgbClr val="FF0000"/>
              </a:solidFill>
              <a:latin typeface="华文楷体" panose="02010600040101010101" pitchFamily="2" charset="-122"/>
              <a:ea typeface="华文楷体" panose="02010600040101010101" pitchFamily="2" charset="-122"/>
            </a:endParaRPr>
          </a:p>
        </p:txBody>
      </p:sp>
      <p:sp>
        <p:nvSpPr>
          <p:cNvPr id="6" name="左弧形箭头 5"/>
          <p:cNvSpPr/>
          <p:nvPr/>
        </p:nvSpPr>
        <p:spPr>
          <a:xfrm>
            <a:off x="2316163" y="4397375"/>
            <a:ext cx="731837" cy="1216025"/>
          </a:xfrm>
          <a:prstGeom prst="curvedRightArrow">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437" name="矩形 6"/>
          <p:cNvSpPr>
            <a:spLocks noChangeArrowheads="1"/>
          </p:cNvSpPr>
          <p:nvPr/>
        </p:nvSpPr>
        <p:spPr bwMode="auto">
          <a:xfrm>
            <a:off x="3048000" y="4435475"/>
            <a:ext cx="5029200"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solidFill>
                  <a:srgbClr val="FF0000"/>
                </a:solidFill>
                <a:latin typeface="华文楷体" panose="02010600040101010101" pitchFamily="2" charset="-122"/>
                <a:ea typeface="华文楷体" panose="02010600040101010101" pitchFamily="2" charset="-122"/>
              </a:rPr>
              <a:t>冬去春来”之会</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邓小平春天里的宣言书</a:t>
            </a:r>
            <a:endParaRPr lang="en-US" altLang="zh-CN" dirty="0">
              <a:solidFill>
                <a:srgbClr val="FF0000"/>
              </a:solidFill>
              <a:latin typeface="华文楷体" panose="02010600040101010101" pitchFamily="2" charset="-122"/>
              <a:ea typeface="华文楷体" panose="02010600040101010101" pitchFamily="2" charset="-122"/>
            </a:endParaRPr>
          </a:p>
          <a:p>
            <a:r>
              <a:rPr lang="zh-CN" altLang="en-US" dirty="0">
                <a:solidFill>
                  <a:srgbClr val="FF0000"/>
                </a:solidFill>
                <a:latin typeface="华文楷体" panose="02010600040101010101" pitchFamily="2" charset="-122"/>
                <a:ea typeface="华文楷体" panose="02010600040101010101" pitchFamily="2" charset="-122"/>
              </a:rPr>
              <a:t>一鸣惊人”之会</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陈云扔出</a:t>
            </a:r>
            <a:r>
              <a:rPr lang="en-US" altLang="zh-CN" dirty="0">
                <a:solidFill>
                  <a:srgbClr val="FF0000"/>
                </a:solidFill>
                <a:latin typeface="华文楷体" panose="02010600040101010101" pitchFamily="2" charset="-122"/>
                <a:ea typeface="华文楷体" panose="02010600040101010101" pitchFamily="2" charset="-122"/>
              </a:rPr>
              <a:t>6</a:t>
            </a:r>
            <a:r>
              <a:rPr lang="zh-CN" altLang="en-US" dirty="0">
                <a:solidFill>
                  <a:srgbClr val="FF0000"/>
                </a:solidFill>
                <a:latin typeface="华文楷体" panose="02010600040101010101" pitchFamily="2" charset="-122"/>
                <a:ea typeface="华文楷体" panose="02010600040101010101" pitchFamily="2" charset="-122"/>
              </a:rPr>
              <a:t>颗重磅炸弹</a:t>
            </a:r>
          </a:p>
          <a:p>
            <a:r>
              <a:rPr lang="zh-CN" altLang="en-US" dirty="0">
                <a:solidFill>
                  <a:srgbClr val="FF0000"/>
                </a:solidFill>
                <a:latin typeface="华文楷体" panose="02010600040101010101" pitchFamily="2" charset="-122"/>
                <a:ea typeface="华文楷体" panose="02010600040101010101" pitchFamily="2" charset="-122"/>
              </a:rPr>
              <a:t>“思想解放”之会</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代表们发言踊跃讨论热烈</a:t>
            </a:r>
          </a:p>
          <a:p>
            <a:r>
              <a:rPr lang="zh-CN" altLang="en-US" dirty="0">
                <a:solidFill>
                  <a:srgbClr val="FF0000"/>
                </a:solidFill>
                <a:latin typeface="华文楷体" panose="02010600040101010101" pitchFamily="2" charset="-122"/>
                <a:ea typeface="华文楷体" panose="02010600040101010101" pitchFamily="2" charset="-122"/>
              </a:rPr>
              <a:t>改变中国”之会</a:t>
            </a:r>
            <a:r>
              <a:rPr lang="en-US" altLang="zh-CN" dirty="0">
                <a:solidFill>
                  <a:srgbClr val="FF0000"/>
                </a:solidFill>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新中国改革开放的“立春”</a:t>
            </a:r>
          </a:p>
        </p:txBody>
      </p:sp>
    </p:spTree>
    <p:extLst>
      <p:ext uri="{BB962C8B-B14F-4D97-AF65-F5344CB8AC3E}">
        <p14:creationId xmlns="" xmlns:p14="http://schemas.microsoft.com/office/powerpoint/2010/main" val="11775879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ChangeArrowheads="1"/>
          </p:cNvSpPr>
          <p:nvPr/>
        </p:nvSpPr>
        <p:spPr bwMode="auto">
          <a:xfrm>
            <a:off x="1558925" y="1806717"/>
            <a:ext cx="6483350" cy="114755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二、社会主义制度的自我完善和发</a:t>
            </a:r>
            <a:r>
              <a:rPr lang="zh-CN" altLang="en-US" sz="2400" b="1" dirty="0" smtClean="0">
                <a:solidFill>
                  <a:srgbClr val="000099"/>
                </a:solidFill>
                <a:latin typeface="华文楷体" panose="02010600040101010101" pitchFamily="2" charset="-122"/>
                <a:ea typeface="华文楷体" panose="02010600040101010101" pitchFamily="2" charset="-122"/>
              </a:rPr>
              <a:t>展</a:t>
            </a:r>
            <a:endParaRPr lang="en-US" altLang="zh-CN" sz="2400" b="1" dirty="0">
              <a:solidFill>
                <a:srgbClr val="000099"/>
              </a:solidFill>
              <a:ea typeface="仿宋_GB2312" pitchFamily="49" charset="-122"/>
            </a:endParaRPr>
          </a:p>
          <a:p>
            <a:pPr eaLnBrk="1" hangingPunct="1">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（一）社会主义社会的基本矛盾  </a:t>
            </a:r>
          </a:p>
        </p:txBody>
      </p:sp>
      <p:sp>
        <p:nvSpPr>
          <p:cNvPr id="19460" name="Text Box 3"/>
          <p:cNvSpPr txBox="1">
            <a:spLocks noChangeArrowheads="1"/>
          </p:cNvSpPr>
          <p:nvPr/>
        </p:nvSpPr>
        <p:spPr bwMode="auto">
          <a:xfrm>
            <a:off x="1403350" y="2924175"/>
            <a:ext cx="3600450"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黑体" panose="02010609060101010101" pitchFamily="49" charset="-122"/>
                <a:ea typeface="黑体" panose="02010609060101010101" pitchFamily="49" charset="-122"/>
              </a:rPr>
              <a:t>  </a:t>
            </a:r>
            <a:endParaRPr kumimoji="1" lang="en-US" altLang="zh-CN" sz="2400" b="1">
              <a:latin typeface="黑体" panose="02010609060101010101" pitchFamily="49" charset="-122"/>
              <a:ea typeface="黑体" panose="02010609060101010101" pitchFamily="49" charset="-122"/>
            </a:endParaRPr>
          </a:p>
        </p:txBody>
      </p:sp>
      <p:sp>
        <p:nvSpPr>
          <p:cNvPr id="19461" name="Rectangle 4"/>
          <p:cNvSpPr>
            <a:spLocks noChangeArrowheads="1"/>
          </p:cNvSpPr>
          <p:nvPr/>
        </p:nvSpPr>
        <p:spPr bwMode="auto">
          <a:xfrm>
            <a:off x="1295400" y="3048000"/>
            <a:ext cx="7010400" cy="1643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en-US" altLang="zh-CN" sz="2400" b="1" dirty="0">
                <a:solidFill>
                  <a:srgbClr val="000099"/>
                </a:solidFill>
                <a:latin typeface="华文楷体" panose="02010600040101010101" pitchFamily="2" charset="-122"/>
                <a:ea typeface="华文楷体" panose="02010600040101010101" pitchFamily="2" charset="-122"/>
              </a:rPr>
              <a:t>1</a:t>
            </a:r>
            <a:r>
              <a:rPr lang="zh-CN" altLang="en-US" sz="2400" b="1" dirty="0">
                <a:solidFill>
                  <a:srgbClr val="000099"/>
                </a:solidFill>
                <a:latin typeface="华文楷体" panose="02010600040101010101" pitchFamily="2" charset="-122"/>
                <a:ea typeface="华文楷体" panose="02010600040101010101" pitchFamily="2" charset="-122"/>
              </a:rPr>
              <a:t>、马克思主义经典作家没有直接的论述</a:t>
            </a:r>
          </a:p>
          <a:p>
            <a:pPr eaLnBrk="1" hangingPunct="1">
              <a:lnSpc>
                <a:spcPct val="140000"/>
              </a:lnSpc>
            </a:pPr>
            <a:r>
              <a:rPr lang="en-US" altLang="zh-CN" sz="2400" b="1" dirty="0">
                <a:solidFill>
                  <a:srgbClr val="000099"/>
                </a:solidFill>
                <a:latin typeface="华文楷体" panose="02010600040101010101" pitchFamily="2" charset="-122"/>
                <a:ea typeface="华文楷体" panose="02010600040101010101" pitchFamily="2" charset="-122"/>
              </a:rPr>
              <a:t>2</a:t>
            </a:r>
            <a:r>
              <a:rPr lang="zh-CN" altLang="en-US" sz="2400" b="1" dirty="0">
                <a:solidFill>
                  <a:srgbClr val="000099"/>
                </a:solidFill>
                <a:latin typeface="华文楷体" panose="02010600040101010101" pitchFamily="2" charset="-122"/>
                <a:ea typeface="华文楷体" panose="02010600040101010101" pitchFamily="2" charset="-122"/>
              </a:rPr>
              <a:t>、毛泽东在社会主义基本矛盾问题上的理论贡献</a:t>
            </a:r>
          </a:p>
          <a:p>
            <a:pPr eaLnBrk="1" hangingPunct="1">
              <a:lnSpc>
                <a:spcPct val="140000"/>
              </a:lnSpc>
            </a:pPr>
            <a:r>
              <a:rPr lang="en-US" altLang="zh-CN" sz="2400" b="1" dirty="0">
                <a:solidFill>
                  <a:srgbClr val="000099"/>
                </a:solidFill>
                <a:latin typeface="华文楷体" panose="02010600040101010101" pitchFamily="2" charset="-122"/>
                <a:ea typeface="华文楷体" panose="02010600040101010101" pitchFamily="2" charset="-122"/>
              </a:rPr>
              <a:t>3</a:t>
            </a:r>
            <a:r>
              <a:rPr lang="zh-CN" altLang="en-US" sz="2400" b="1" dirty="0">
                <a:solidFill>
                  <a:srgbClr val="000099"/>
                </a:solidFill>
                <a:latin typeface="华文楷体" panose="02010600040101010101" pitchFamily="2" charset="-122"/>
                <a:ea typeface="华文楷体" panose="02010600040101010101" pitchFamily="2" charset="-122"/>
              </a:rPr>
              <a:t>、邓小平对社会主义基本矛盾理论的丰富和发展</a:t>
            </a:r>
          </a:p>
        </p:txBody>
      </p:sp>
    </p:spTree>
    <p:extLst>
      <p:ext uri="{BB962C8B-B14F-4D97-AF65-F5344CB8AC3E}">
        <p14:creationId xmlns="" xmlns:p14="http://schemas.microsoft.com/office/powerpoint/2010/main" val="30160504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3" name="Picture 2" descr="u=1312954122,3045165064&amp;gp=0">
            <a:hlinkClick r:id="rId2"/>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5867400" y="2413000"/>
            <a:ext cx="2244725" cy="2736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484" name="Text Box 3"/>
          <p:cNvSpPr txBox="1">
            <a:spLocks noChangeArrowheads="1"/>
          </p:cNvSpPr>
          <p:nvPr/>
        </p:nvSpPr>
        <p:spPr bwMode="auto">
          <a:xfrm>
            <a:off x="1295400" y="2178050"/>
            <a:ext cx="4267200" cy="3208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500"/>
              </a:lnSpc>
            </a:pPr>
            <a:r>
              <a:rPr kumimoji="1" lang="zh-CN" altLang="en-US" sz="2400" b="1" dirty="0" smtClean="0">
                <a:solidFill>
                  <a:srgbClr val="000099"/>
                </a:solidFill>
                <a:latin typeface="华文楷体" panose="02010600040101010101" pitchFamily="2" charset="-122"/>
                <a:ea typeface="华文楷体" panose="02010600040101010101" pitchFamily="2" charset="-122"/>
              </a:rPr>
              <a:t>马</a:t>
            </a:r>
            <a:r>
              <a:rPr kumimoji="1" lang="zh-CN" altLang="en-US" sz="2400" b="1" dirty="0">
                <a:solidFill>
                  <a:srgbClr val="000099"/>
                </a:solidFill>
                <a:latin typeface="华文楷体" panose="02010600040101010101" pitchFamily="2" charset="-122"/>
                <a:ea typeface="华文楷体" panose="02010600040101010101" pitchFamily="2" charset="-122"/>
              </a:rPr>
              <a:t>克思、恩格斯明确提出生产力与生产关系，经济基础与上层建筑是人类文明社会的基本矛盾，同时深入分析了这两对矛盾在资本主义社会的性质和发展规律。但他们没有具体分析社会主义社会的矛盾问题。</a:t>
            </a:r>
          </a:p>
        </p:txBody>
      </p:sp>
      <p:sp>
        <p:nvSpPr>
          <p:cNvPr id="27652" name="Rectangle 4"/>
          <p:cNvSpPr>
            <a:spLocks noChangeArrowheads="1"/>
          </p:cNvSpPr>
          <p:nvPr/>
        </p:nvSpPr>
        <p:spPr bwMode="auto">
          <a:xfrm>
            <a:off x="1085850" y="1219200"/>
            <a:ext cx="6427788"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en-US" altLang="zh-CN" sz="2800" b="1" dirty="0">
                <a:solidFill>
                  <a:srgbClr val="000099"/>
                </a:solidFill>
                <a:effectLst>
                  <a:outerShdw blurRad="38100" dist="38100" dir="2700000" algn="tl">
                    <a:srgbClr val="C0C0C0"/>
                  </a:outerShdw>
                </a:effectLst>
                <a:latin typeface="华文楷体" pitchFamily="2" charset="-122"/>
                <a:ea typeface="华文楷体" pitchFamily="2" charset="-122"/>
              </a:rPr>
              <a:t>1</a:t>
            </a:r>
            <a:r>
              <a:rPr lang="zh-CN" altLang="en-US" sz="2800" b="1" dirty="0">
                <a:solidFill>
                  <a:srgbClr val="000099"/>
                </a:solidFill>
                <a:effectLst>
                  <a:outerShdw blurRad="38100" dist="38100" dir="2700000" algn="tl">
                    <a:srgbClr val="C0C0C0"/>
                  </a:outerShdw>
                </a:effectLst>
                <a:latin typeface="华文楷体" pitchFamily="2" charset="-122"/>
                <a:ea typeface="华文楷体" pitchFamily="2" charset="-122"/>
              </a:rPr>
              <a:t>、马克思主义经典作家没有直接的论述</a:t>
            </a:r>
          </a:p>
        </p:txBody>
      </p:sp>
    </p:spTree>
    <p:extLst>
      <p:ext uri="{BB962C8B-B14F-4D97-AF65-F5344CB8AC3E}">
        <p14:creationId xmlns="" xmlns:p14="http://schemas.microsoft.com/office/powerpoint/2010/main" val="419410171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35841" y="2420888"/>
            <a:ext cx="6480720" cy="2785378"/>
          </a:xfrm>
          <a:prstGeom prst="rect">
            <a:avLst/>
          </a:prstGeom>
        </p:spPr>
        <p:txBody>
          <a:bodyPr wrap="square">
            <a:spAutoFit/>
          </a:bodyPr>
          <a:lstStyle/>
          <a:p>
            <a:pPr>
              <a:lnSpc>
                <a:spcPts val="3500"/>
              </a:lnSpc>
              <a:spcBef>
                <a:spcPct val="40000"/>
              </a:spcBef>
            </a:pPr>
            <a:r>
              <a:rPr lang="zh-CN" altLang="en-US" sz="2400" b="1" dirty="0">
                <a:solidFill>
                  <a:srgbClr val="000099"/>
                </a:solidFill>
                <a:latin typeface="华文楷体" panose="02010600040101010101" pitchFamily="2" charset="-122"/>
                <a:ea typeface="华文楷体" panose="02010600040101010101" pitchFamily="2" charset="-122"/>
              </a:rPr>
              <a:t>通</a:t>
            </a:r>
            <a:r>
              <a:rPr lang="zh-CN" altLang="en-US" sz="2400" b="1" dirty="0" smtClean="0">
                <a:solidFill>
                  <a:srgbClr val="000099"/>
                </a:solidFill>
                <a:latin typeface="华文楷体" panose="02010600040101010101" pitchFamily="2" charset="-122"/>
                <a:ea typeface="华文楷体" panose="02010600040101010101" pitchFamily="2" charset="-122"/>
              </a:rPr>
              <a:t>过学</a:t>
            </a:r>
            <a:r>
              <a:rPr lang="zh-CN" altLang="en-US" sz="2400" b="1" dirty="0">
                <a:solidFill>
                  <a:srgbClr val="000099"/>
                </a:solidFill>
                <a:latin typeface="华文楷体" panose="02010600040101010101" pitchFamily="2" charset="-122"/>
                <a:ea typeface="华文楷体" panose="02010600040101010101" pitchFamily="2" charset="-122"/>
              </a:rPr>
              <a:t>习，掌握改革开放是决定当代中国命运的关键抉择，</a:t>
            </a:r>
            <a:r>
              <a:rPr lang="zh-CN" altLang="en-US" sz="2400" b="1" dirty="0" smtClean="0">
                <a:solidFill>
                  <a:srgbClr val="000099"/>
                </a:solidFill>
                <a:latin typeface="华文楷体" panose="02010600040101010101" pitchFamily="2" charset="-122"/>
                <a:ea typeface="华文楷体" panose="02010600040101010101" pitchFamily="2" charset="-122"/>
              </a:rPr>
              <a:t>是必</a:t>
            </a:r>
            <a:r>
              <a:rPr lang="zh-CN" altLang="en-US" sz="2400" b="1" dirty="0">
                <a:solidFill>
                  <a:srgbClr val="000099"/>
                </a:solidFill>
                <a:latin typeface="华文楷体" panose="02010600040101010101" pitchFamily="2" charset="-122"/>
                <a:ea typeface="华文楷体" panose="02010600040101010101" pitchFamily="2" charset="-122"/>
              </a:rPr>
              <a:t>须长期坚持的基本国策，是新时期最鲜明的特征；认识社会主义社会的基本矛盾；了解改革是社会主义制度自我完善和发展；认识全面深化改革的紧迫性</a:t>
            </a:r>
            <a:r>
              <a:rPr lang="zh-CN" altLang="en-US" sz="2400" b="1" dirty="0" smtClean="0">
                <a:solidFill>
                  <a:srgbClr val="000099"/>
                </a:solidFill>
                <a:latin typeface="华文楷体" panose="02010600040101010101" pitchFamily="2" charset="-122"/>
                <a:ea typeface="华文楷体" panose="02010600040101010101" pitchFamily="2" charset="-122"/>
              </a:rPr>
              <a:t>和要</a:t>
            </a:r>
            <a:r>
              <a:rPr lang="zh-CN" altLang="en-US" sz="2400" b="1" dirty="0">
                <a:solidFill>
                  <a:srgbClr val="000099"/>
                </a:solidFill>
                <a:latin typeface="华文楷体" panose="02010600040101010101" pitchFamily="2" charset="-122"/>
                <a:ea typeface="华文楷体" panose="02010600040101010101" pitchFamily="2" charset="-122"/>
              </a:rPr>
              <a:t>求，把</a:t>
            </a:r>
            <a:r>
              <a:rPr lang="zh-CN" altLang="en-US" sz="2400" b="1" dirty="0" smtClean="0">
                <a:solidFill>
                  <a:srgbClr val="000099"/>
                </a:solidFill>
                <a:latin typeface="华文楷体" panose="02010600040101010101" pitchFamily="2" charset="-122"/>
                <a:ea typeface="华文楷体" panose="02010600040101010101" pitchFamily="2" charset="-122"/>
              </a:rPr>
              <a:t>握提</a:t>
            </a:r>
            <a:r>
              <a:rPr lang="zh-CN" altLang="en-US" sz="2400" b="1" dirty="0">
                <a:solidFill>
                  <a:srgbClr val="000099"/>
                </a:solidFill>
                <a:latin typeface="华文楷体" panose="02010600040101010101" pitchFamily="2" charset="-122"/>
                <a:ea typeface="华文楷体" panose="02010600040101010101" pitchFamily="2" charset="-122"/>
              </a:rPr>
              <a:t>升开放型经济水平的重要性</a:t>
            </a:r>
            <a:r>
              <a:rPr lang="zh-CN" altLang="en-US" sz="2400" b="1" dirty="0" smtClean="0">
                <a:solidFill>
                  <a:srgbClr val="000099"/>
                </a:solidFill>
                <a:latin typeface="华文楷体" panose="02010600040101010101" pitchFamily="2" charset="-122"/>
                <a:ea typeface="华文楷体" panose="02010600040101010101" pitchFamily="2" charset="-122"/>
              </a:rPr>
              <a:t>和内</a:t>
            </a:r>
            <a:r>
              <a:rPr lang="zh-CN" altLang="en-US" sz="2400" b="1" dirty="0">
                <a:solidFill>
                  <a:srgbClr val="000099"/>
                </a:solidFill>
                <a:latin typeface="华文楷体" panose="02010600040101010101" pitchFamily="2" charset="-122"/>
                <a:ea typeface="华文楷体" panose="02010600040101010101" pitchFamily="2" charset="-122"/>
              </a:rPr>
              <a:t>容。</a:t>
            </a:r>
          </a:p>
        </p:txBody>
      </p:sp>
      <p:sp>
        <p:nvSpPr>
          <p:cNvPr id="3" name="矩形 2"/>
          <p:cNvSpPr/>
          <p:nvPr/>
        </p:nvSpPr>
        <p:spPr>
          <a:xfrm>
            <a:off x="3554016" y="1412776"/>
            <a:ext cx="1422185" cy="830997"/>
          </a:xfrm>
          <a:prstGeom prst="rect">
            <a:avLst/>
          </a:prstGeom>
        </p:spPr>
        <p:txBody>
          <a:bodyPr wrap="none">
            <a:spAutoFit/>
          </a:bodyPr>
          <a:lstStyle/>
          <a:p>
            <a:pPr algn="ctr">
              <a:lnSpc>
                <a:spcPct val="200000"/>
              </a:lnSpc>
              <a:spcBef>
                <a:spcPct val="40000"/>
              </a:spcBef>
            </a:pPr>
            <a:r>
              <a:rPr lang="zh-CN" altLang="en-US" sz="2400" b="1" dirty="0">
                <a:solidFill>
                  <a:srgbClr val="000099"/>
                </a:solidFill>
                <a:latin typeface="华文楷体" panose="02010600040101010101" pitchFamily="2" charset="-122"/>
                <a:ea typeface="华文楷体" panose="02010600040101010101" pitchFamily="2" charset="-122"/>
              </a:rPr>
              <a:t>教学目的</a:t>
            </a:r>
          </a:p>
        </p:txBody>
      </p:sp>
    </p:spTree>
    <p:extLst>
      <p:ext uri="{BB962C8B-B14F-4D97-AF65-F5344CB8AC3E}">
        <p14:creationId xmlns="" xmlns:p14="http://schemas.microsoft.com/office/powerpoint/2010/main" val="905569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4"/>
          <p:cNvPicPr>
            <a:picLocks noChangeAspect="1" noChangeArrowheads="1"/>
          </p:cNvPicPr>
          <p:nvPr/>
        </p:nvPicPr>
        <p:blipFill>
          <a:blip r:embed="rId2" cstate="print">
            <a:extLst>
              <a:ext uri="{28A0092B-C50C-407E-A947-70E740481C1C}">
                <a14:useLocalDpi xmlns="" xmlns:a14="http://schemas.microsoft.com/office/drawing/2010/main" val="0"/>
              </a:ext>
            </a:extLst>
          </a:blip>
          <a:srcRect l="14566" t="19597" r="9843" b="40445"/>
          <a:stretch>
            <a:fillRect/>
          </a:stretch>
        </p:blipFill>
        <p:spPr bwMode="auto">
          <a:xfrm>
            <a:off x="1691680" y="3429000"/>
            <a:ext cx="6336308" cy="2339976"/>
          </a:xfrm>
          <a:prstGeom prst="rect">
            <a:avLst/>
          </a:prstGeom>
          <a:solidFill>
            <a:schemeClr val="accent2"/>
          </a:solidFill>
          <a:ln w="9525">
            <a:solidFill>
              <a:schemeClr val="tx1"/>
            </a:solidFill>
            <a:miter lim="800000"/>
            <a:headEnd/>
            <a:tailEnd/>
          </a:ln>
        </p:spPr>
      </p:pic>
      <p:pic>
        <p:nvPicPr>
          <p:cNvPr id="3" name="Picture 5" descr="1"/>
          <p:cNvPicPr>
            <a:picLocks noChangeAspect="1" noChangeArrowheads="1"/>
          </p:cNvPicPr>
          <p:nvPr/>
        </p:nvPicPr>
        <p:blipFill>
          <a:blip r:embed="rId3" cstate="print">
            <a:clrChange>
              <a:clrFrom>
                <a:srgbClr val="58341A"/>
              </a:clrFrom>
              <a:clrTo>
                <a:srgbClr val="58341A">
                  <a:alpha val="0"/>
                </a:srgbClr>
              </a:clrTo>
            </a:clrChange>
            <a:extLst>
              <a:ext uri="{28A0092B-C50C-407E-A947-70E740481C1C}">
                <a14:useLocalDpi xmlns="" xmlns:a14="http://schemas.microsoft.com/office/drawing/2010/main" val="0"/>
              </a:ext>
            </a:extLst>
          </a:blip>
          <a:srcRect l="18155" t="29059" r="67773" b="49907"/>
          <a:stretch>
            <a:fillRect/>
          </a:stretch>
        </p:blipFill>
        <p:spPr bwMode="auto">
          <a:xfrm>
            <a:off x="2843808" y="1424780"/>
            <a:ext cx="1512888" cy="18526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pic>
        <p:nvPicPr>
          <p:cNvPr id="4" name="Picture 6" descr="item-44E7D20C-06643D0B000000000006344400419F41_1"/>
          <p:cNvPicPr>
            <a:picLocks noChangeAspect="1" noChangeArrowheads="1"/>
          </p:cNvPicPr>
          <p:nvPr/>
        </p:nvPicPr>
        <p:blipFill>
          <a:blip r:embed="rId4" cstate="print">
            <a:extLst>
              <a:ext uri="{28A0092B-C50C-407E-A947-70E740481C1C}">
                <a14:useLocalDpi xmlns="" xmlns:a14="http://schemas.microsoft.com/office/drawing/2010/main" val="0"/>
              </a:ext>
            </a:extLst>
          </a:blip>
          <a:srcRect l="4506"/>
          <a:stretch>
            <a:fillRect/>
          </a:stretch>
        </p:blipFill>
        <p:spPr bwMode="auto">
          <a:xfrm>
            <a:off x="4427984" y="1424780"/>
            <a:ext cx="1547813" cy="1852613"/>
          </a:xfrm>
          <a:prstGeom prst="rect">
            <a:avLst/>
          </a:prstGeom>
          <a:noFill/>
          <a:ln w="9525">
            <a:solidFill>
              <a:schemeClr val="tx1"/>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02817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矩形 1"/>
          <p:cNvSpPr>
            <a:spLocks noChangeArrowheads="1"/>
          </p:cNvSpPr>
          <p:nvPr/>
        </p:nvSpPr>
        <p:spPr bwMode="auto">
          <a:xfrm>
            <a:off x="1259632" y="1916832"/>
            <a:ext cx="6912768" cy="3294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smtClean="0">
                <a:solidFill>
                  <a:srgbClr val="000099"/>
                </a:solidFill>
                <a:latin typeface="华文楷体" panose="02010600040101010101" pitchFamily="2" charset="-122"/>
                <a:ea typeface="华文楷体" panose="02010600040101010101" pitchFamily="2" charset="-122"/>
              </a:rPr>
              <a:t>列宁</a:t>
            </a:r>
            <a:r>
              <a:rPr lang="zh-CN" altLang="en-US" sz="2400" b="1" dirty="0">
                <a:solidFill>
                  <a:srgbClr val="000099"/>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社</a:t>
            </a:r>
            <a:r>
              <a:rPr lang="zh-CN" altLang="en-US" sz="2400" b="1" dirty="0">
                <a:solidFill>
                  <a:srgbClr val="000099"/>
                </a:solidFill>
                <a:latin typeface="华文楷体" panose="02010600040101010101" pitchFamily="2" charset="-122"/>
                <a:ea typeface="华文楷体" panose="02010600040101010101" pitchFamily="2" charset="-122"/>
              </a:rPr>
              <a:t>会主义社会对抗消失了，矛盾依然存在；但对社会主义矛盾运</a:t>
            </a:r>
            <a:r>
              <a:rPr lang="zh-CN" altLang="en-US" sz="2400" b="1" dirty="0" smtClean="0">
                <a:solidFill>
                  <a:srgbClr val="000099"/>
                </a:solidFill>
                <a:latin typeface="华文楷体" panose="02010600040101010101" pitchFamily="2" charset="-122"/>
                <a:ea typeface="华文楷体" panose="02010600040101010101" pitchFamily="2" charset="-122"/>
              </a:rPr>
              <a:t>动规</a:t>
            </a:r>
            <a:r>
              <a:rPr lang="zh-CN" altLang="en-US" sz="2400" b="1" dirty="0">
                <a:solidFill>
                  <a:srgbClr val="000099"/>
                </a:solidFill>
                <a:latin typeface="华文楷体" panose="02010600040101010101" pitchFamily="2" charset="-122"/>
                <a:ea typeface="华文楷体" panose="02010600040101010101" pitchFamily="2" charset="-122"/>
              </a:rPr>
              <a:t>律未作系统阐述。</a:t>
            </a:r>
          </a:p>
          <a:p>
            <a:pPr>
              <a:lnSpc>
                <a:spcPts val="3600"/>
              </a:lnSpc>
            </a:pPr>
            <a:r>
              <a:rPr lang="zh-CN" altLang="en-US" sz="2400" b="1" dirty="0" smtClean="0">
                <a:solidFill>
                  <a:srgbClr val="000099"/>
                </a:solidFill>
                <a:latin typeface="华文楷体" panose="02010600040101010101" pitchFamily="2" charset="-122"/>
                <a:ea typeface="华文楷体" panose="02010600040101010101" pitchFamily="2" charset="-122"/>
              </a:rPr>
              <a:t>斯</a:t>
            </a:r>
            <a:r>
              <a:rPr lang="zh-CN" altLang="en-US" sz="2400" b="1" dirty="0">
                <a:solidFill>
                  <a:srgbClr val="000099"/>
                </a:solidFill>
                <a:latin typeface="华文楷体" panose="02010600040101010101" pitchFamily="2" charset="-122"/>
                <a:ea typeface="华文楷体" panose="02010600040101010101" pitchFamily="2" charset="-122"/>
              </a:rPr>
              <a:t>大</a:t>
            </a:r>
            <a:r>
              <a:rPr lang="zh-CN" altLang="en-US" sz="2400" b="1" dirty="0" smtClean="0">
                <a:solidFill>
                  <a:srgbClr val="000099"/>
                </a:solidFill>
                <a:latin typeface="华文楷体" panose="02010600040101010101" pitchFamily="2" charset="-122"/>
                <a:ea typeface="华文楷体" panose="02010600040101010101" pitchFamily="2" charset="-122"/>
              </a:rPr>
              <a:t>林：早期否</a:t>
            </a:r>
            <a:r>
              <a:rPr lang="zh-CN" altLang="en-US" sz="2400" b="1" dirty="0">
                <a:solidFill>
                  <a:srgbClr val="000099"/>
                </a:solidFill>
                <a:latin typeface="华文楷体" panose="02010600040101010101" pitchFamily="2" charset="-122"/>
                <a:ea typeface="华文楷体" panose="02010600040101010101" pitchFamily="2" charset="-122"/>
              </a:rPr>
              <a:t>认社会主义社会生产力和生产关系、经济基础和上层建筑之间存在矛盾，强调政治上道义上的一致是社会主义社会的发展动力；晚</a:t>
            </a:r>
            <a:r>
              <a:rPr lang="zh-CN" altLang="en-US" sz="2400" b="1" dirty="0" smtClean="0">
                <a:solidFill>
                  <a:srgbClr val="000099"/>
                </a:solidFill>
                <a:latin typeface="华文楷体" panose="02010600040101010101" pitchFamily="2" charset="-122"/>
                <a:ea typeface="华文楷体" panose="02010600040101010101" pitchFamily="2" charset="-122"/>
              </a:rPr>
              <a:t>年认</a:t>
            </a:r>
            <a:r>
              <a:rPr lang="zh-CN" altLang="en-US" sz="2400" b="1" dirty="0">
                <a:solidFill>
                  <a:srgbClr val="000099"/>
                </a:solidFill>
                <a:latin typeface="华文楷体" panose="02010600040101010101" pitchFamily="2" charset="-122"/>
                <a:ea typeface="华文楷体" panose="02010600040101010101" pitchFamily="2" charset="-122"/>
              </a:rPr>
              <a:t>识到在社会主义制度下仍然存在着生产关系和生产力之间的矛盾，但没有把它当作根本性问题提出来。</a:t>
            </a:r>
          </a:p>
        </p:txBody>
      </p:sp>
    </p:spTree>
    <p:extLst>
      <p:ext uri="{BB962C8B-B14F-4D97-AF65-F5344CB8AC3E}">
        <p14:creationId xmlns="" xmlns:p14="http://schemas.microsoft.com/office/powerpoint/2010/main" val="37063265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2"/>
          <p:cNvSpPr txBox="1">
            <a:spLocks noChangeArrowheads="1"/>
          </p:cNvSpPr>
          <p:nvPr/>
        </p:nvSpPr>
        <p:spPr bwMode="auto">
          <a:xfrm>
            <a:off x="1259632" y="2780928"/>
            <a:ext cx="6624736" cy="2085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spcBef>
                <a:spcPct val="50000"/>
              </a:spcBef>
            </a:pPr>
            <a:r>
              <a:rPr lang="zh-CN" altLang="en-US" sz="2400" b="1" dirty="0">
                <a:solidFill>
                  <a:srgbClr val="000099"/>
                </a:solidFill>
                <a:latin typeface="华文楷体" panose="02010600040101010101" pitchFamily="2" charset="-122"/>
                <a:ea typeface="华文楷体" panose="02010600040101010101" pitchFamily="2" charset="-122"/>
              </a:rPr>
              <a:t>在</a:t>
            </a:r>
            <a:r>
              <a:rPr lang="en-US" altLang="zh-CN" sz="2400" b="1" dirty="0">
                <a:solidFill>
                  <a:srgbClr val="000099"/>
                </a:solidFill>
                <a:latin typeface="华文楷体" panose="02010600040101010101" pitchFamily="2" charset="-122"/>
                <a:ea typeface="华文楷体" panose="02010600040101010101" pitchFamily="2" charset="-122"/>
              </a:rPr>
              <a:t>1957</a:t>
            </a:r>
            <a:r>
              <a:rPr lang="zh-CN" altLang="en-US" sz="2400" b="1" dirty="0">
                <a:solidFill>
                  <a:srgbClr val="000099"/>
                </a:solidFill>
                <a:latin typeface="华文楷体" panose="02010600040101010101" pitchFamily="2" charset="-122"/>
                <a:ea typeface="华文楷体" panose="02010600040101010101" pitchFamily="2" charset="-122"/>
              </a:rPr>
              <a:t>年</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关于正确处理人民内部矛盾的问题</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中，毛泽东第一次明确提出了社会主义社会基本矛盾的概念，分析了社会主义社会基本矛盾的性质和特点。</a:t>
            </a:r>
          </a:p>
        </p:txBody>
      </p:sp>
      <p:sp>
        <p:nvSpPr>
          <p:cNvPr id="30725" name="Text Box 5"/>
          <p:cNvSpPr txBox="1">
            <a:spLocks noChangeArrowheads="1"/>
          </p:cNvSpPr>
          <p:nvPr/>
        </p:nvSpPr>
        <p:spPr bwMode="auto">
          <a:xfrm>
            <a:off x="1259632" y="1844824"/>
            <a:ext cx="8713788"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r>
              <a:rPr lang="en-US" altLang="zh-CN" sz="2400" b="1" dirty="0">
                <a:solidFill>
                  <a:srgbClr val="000099"/>
                </a:solidFill>
                <a:latin typeface="华文楷体" pitchFamily="2" charset="-122"/>
                <a:ea typeface="华文楷体" pitchFamily="2" charset="-122"/>
              </a:rPr>
              <a:t>2</a:t>
            </a:r>
            <a:r>
              <a:rPr lang="zh-CN" altLang="en-US" sz="2400" b="1" dirty="0">
                <a:solidFill>
                  <a:srgbClr val="000099"/>
                </a:solidFill>
                <a:latin typeface="华文楷体" pitchFamily="2" charset="-122"/>
                <a:ea typeface="华文楷体" pitchFamily="2" charset="-122"/>
              </a:rPr>
              <a:t>、毛泽东在社会主义基本矛盾问题上的理论贡献</a:t>
            </a:r>
          </a:p>
        </p:txBody>
      </p:sp>
    </p:spTree>
    <p:extLst>
      <p:ext uri="{BB962C8B-B14F-4D97-AF65-F5344CB8AC3E}">
        <p14:creationId xmlns="" xmlns:p14="http://schemas.microsoft.com/office/powerpoint/2010/main" val="24705527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2"/>
          <p:cNvSpPr txBox="1">
            <a:spLocks noChangeArrowheads="1"/>
          </p:cNvSpPr>
          <p:nvPr/>
        </p:nvSpPr>
        <p:spPr bwMode="auto">
          <a:xfrm>
            <a:off x="899592" y="2361471"/>
            <a:ext cx="4114800" cy="2566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rgbClr val="6666FF"/>
              </a:buClr>
              <a:buFont typeface="Wingdings" panose="05000000000000000000" pitchFamily="2" charset="2"/>
              <a:buChar char="Ø"/>
            </a:pPr>
            <a:r>
              <a:rPr lang="en-US" altLang="zh-CN" sz="2800" b="1" dirty="0">
                <a:ea typeface="仿宋_GB2312" pitchFamily="49" charset="-122"/>
              </a:rPr>
              <a:t> </a:t>
            </a:r>
            <a:r>
              <a:rPr lang="zh-CN" altLang="en-US" sz="2400" b="1" dirty="0" smtClean="0">
                <a:solidFill>
                  <a:srgbClr val="000099"/>
                </a:solidFill>
                <a:latin typeface="华文楷体" panose="02010600040101010101" pitchFamily="2" charset="-122"/>
                <a:ea typeface="华文楷体" panose="02010600040101010101" pitchFamily="2" charset="-122"/>
              </a:rPr>
              <a:t>指</a:t>
            </a:r>
            <a:r>
              <a:rPr lang="zh-CN" altLang="en-US" sz="2400" b="1" dirty="0">
                <a:solidFill>
                  <a:srgbClr val="000099"/>
                </a:solidFill>
                <a:latin typeface="华文楷体" panose="02010600040101010101" pitchFamily="2" charset="-122"/>
                <a:ea typeface="华文楷体" panose="02010600040101010101" pitchFamily="2" charset="-122"/>
              </a:rPr>
              <a:t>出社会主义社会仍然存在</a:t>
            </a:r>
            <a:r>
              <a:rPr lang="zh-CN" altLang="en-US" sz="2400" b="1" dirty="0" smtClean="0">
                <a:solidFill>
                  <a:srgbClr val="000099"/>
                </a:solidFill>
                <a:latin typeface="华文楷体" panose="02010600040101010101" pitchFamily="2" charset="-122"/>
                <a:ea typeface="华文楷体" panose="02010600040101010101" pitchFamily="2" charset="-122"/>
              </a:rPr>
              <a:t>着矛盾</a:t>
            </a:r>
            <a:r>
              <a:rPr lang="zh-CN" altLang="en-US" sz="2400" b="1" dirty="0">
                <a:solidFill>
                  <a:srgbClr val="000099"/>
                </a:solidFill>
                <a:latin typeface="华文楷体" panose="02010600040101010101" pitchFamily="2" charset="-122"/>
                <a:ea typeface="华文楷体" panose="02010600040101010101" pitchFamily="2" charset="-122"/>
              </a:rPr>
              <a:t>，正是这些矛盾推动着社会主义社会向前发展。</a:t>
            </a:r>
          </a:p>
          <a:p>
            <a:pPr eaLnBrk="1" hangingPunct="1">
              <a:lnSpc>
                <a:spcPct val="120000"/>
              </a:lnSpc>
              <a:spcBef>
                <a:spcPct val="50000"/>
              </a:spcBef>
              <a:buClr>
                <a:srgbClr val="6666FF"/>
              </a:buClr>
              <a:buFont typeface="Wingdings" panose="05000000000000000000" pitchFamily="2" charset="2"/>
              <a:buChar char="Ø"/>
            </a:pPr>
            <a:r>
              <a:rPr lang="zh-CN" altLang="en-US" sz="2400" b="1" dirty="0">
                <a:solidFill>
                  <a:srgbClr val="000099"/>
                </a:solidFill>
                <a:latin typeface="华文楷体" panose="02010600040101010101" pitchFamily="2" charset="-122"/>
                <a:ea typeface="华文楷体" panose="02010600040101010101" pitchFamily="2" charset="-122"/>
              </a:rPr>
              <a:t>  </a:t>
            </a:r>
            <a:r>
              <a:rPr lang="zh-CN" altLang="en-US" sz="2400" b="1" dirty="0" smtClean="0">
                <a:solidFill>
                  <a:srgbClr val="000099"/>
                </a:solidFill>
                <a:latin typeface="华文楷体" panose="02010600040101010101" pitchFamily="2" charset="-122"/>
                <a:ea typeface="华文楷体" panose="02010600040101010101" pitchFamily="2" charset="-122"/>
              </a:rPr>
              <a:t>阐</a:t>
            </a:r>
            <a:r>
              <a:rPr lang="zh-CN" altLang="en-US" sz="2400" b="1" dirty="0">
                <a:solidFill>
                  <a:srgbClr val="000099"/>
                </a:solidFill>
                <a:latin typeface="华文楷体" panose="02010600040101010101" pitchFamily="2" charset="-122"/>
                <a:ea typeface="华文楷体" panose="02010600040101010101" pitchFamily="2" charset="-122"/>
              </a:rPr>
              <a:t>明了社会主义社会基本矛盾的性质和特点。</a:t>
            </a:r>
          </a:p>
        </p:txBody>
      </p:sp>
      <p:pic>
        <p:nvPicPr>
          <p:cNvPr id="24580" name="Picture 4" descr="news_2004999326"/>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181601" y="2361470"/>
            <a:ext cx="2962060" cy="2794729"/>
          </a:xfrm>
          <a:prstGeom prst="rect">
            <a:avLst/>
          </a:prstGeom>
          <a:noFill/>
          <a:ln w="9525">
            <a:solidFill>
              <a:srgbClr val="0000FF"/>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17349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2"/>
          <p:cNvSpPr txBox="1">
            <a:spLocks noChangeArrowheads="1"/>
          </p:cNvSpPr>
          <p:nvPr/>
        </p:nvSpPr>
        <p:spPr bwMode="auto">
          <a:xfrm>
            <a:off x="1403648" y="2348880"/>
            <a:ext cx="6512768" cy="20497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rgbClr val="6666FF"/>
              </a:buClr>
              <a:buFont typeface="Wingdings" panose="05000000000000000000" pitchFamily="2" charset="2"/>
              <a:buChar char="Ø"/>
            </a:pPr>
            <a:r>
              <a:rPr lang="zh-CN" altLang="en-US" sz="2400" b="1" dirty="0" smtClean="0">
                <a:solidFill>
                  <a:srgbClr val="000099"/>
                </a:solidFill>
                <a:latin typeface="华文楷体" panose="02010600040101010101" pitchFamily="2" charset="-122"/>
                <a:ea typeface="华文楷体" panose="02010600040101010101" pitchFamily="2" charset="-122"/>
              </a:rPr>
              <a:t>指</a:t>
            </a:r>
            <a:r>
              <a:rPr lang="zh-CN" altLang="en-US" sz="2400" b="1" dirty="0">
                <a:solidFill>
                  <a:srgbClr val="000099"/>
                </a:solidFill>
                <a:latin typeface="华文楷体" panose="02010600040101010101" pitchFamily="2" charset="-122"/>
                <a:ea typeface="华文楷体" panose="02010600040101010101" pitchFamily="2" charset="-122"/>
              </a:rPr>
              <a:t>出了通过社会主义制度本身解决社会基本矛盾的思想。</a:t>
            </a:r>
          </a:p>
          <a:p>
            <a:pPr eaLnBrk="1" hangingPunct="1">
              <a:lnSpc>
                <a:spcPct val="120000"/>
              </a:lnSpc>
              <a:spcBef>
                <a:spcPct val="50000"/>
              </a:spcBef>
              <a:buClr>
                <a:srgbClr val="6666FF"/>
              </a:buClr>
              <a:buFont typeface="Wingdings" panose="05000000000000000000" pitchFamily="2" charset="2"/>
              <a:buChar char="Ø"/>
            </a:pPr>
            <a:r>
              <a:rPr lang="zh-CN" altLang="en-US" sz="2400" b="1" dirty="0">
                <a:solidFill>
                  <a:srgbClr val="000099"/>
                </a:solidFill>
                <a:latin typeface="华文楷体" panose="02010600040101010101" pitchFamily="2" charset="-122"/>
                <a:ea typeface="华文楷体" panose="02010600040101010101" pitchFamily="2" charset="-122"/>
              </a:rPr>
              <a:t> </a:t>
            </a:r>
            <a:r>
              <a:rPr lang="zh-CN" altLang="en-US" sz="2400" b="1" dirty="0" smtClean="0">
                <a:solidFill>
                  <a:srgbClr val="000099"/>
                </a:solidFill>
                <a:latin typeface="华文楷体" panose="02010600040101010101" pitchFamily="2" charset="-122"/>
                <a:ea typeface="华文楷体" panose="02010600040101010101" pitchFamily="2" charset="-122"/>
              </a:rPr>
              <a:t>在</a:t>
            </a:r>
            <a:r>
              <a:rPr lang="zh-CN" altLang="en-US" sz="2400" b="1" dirty="0">
                <a:solidFill>
                  <a:srgbClr val="000099"/>
                </a:solidFill>
                <a:latin typeface="华文楷体" panose="02010600040101010101" pitchFamily="2" charset="-122"/>
                <a:ea typeface="华文楷体" panose="02010600040101010101" pitchFamily="2" charset="-122"/>
              </a:rPr>
              <a:t>阐明中国社会主义社会基本矛盾状况和性质的基础上，进一步分析了中国的社会矛盾。</a:t>
            </a:r>
          </a:p>
        </p:txBody>
      </p:sp>
    </p:spTree>
    <p:extLst>
      <p:ext uri="{BB962C8B-B14F-4D97-AF65-F5344CB8AC3E}">
        <p14:creationId xmlns="" xmlns:p14="http://schemas.microsoft.com/office/powerpoint/2010/main" val="9439588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946063" y="1628800"/>
            <a:ext cx="7435850" cy="4619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CC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defRPr/>
            </a:pPr>
            <a:r>
              <a:rPr lang="zh-CN" altLang="en-US" sz="2400" b="1" dirty="0">
                <a:solidFill>
                  <a:srgbClr val="000099"/>
                </a:solidFill>
                <a:effectLst>
                  <a:outerShdw blurRad="38100" dist="38100" dir="2700000" algn="tl">
                    <a:srgbClr val="C0C0C0"/>
                  </a:outerShdw>
                </a:effectLst>
                <a:latin typeface="华文楷体" pitchFamily="2" charset="-122"/>
                <a:ea typeface="华文楷体" pitchFamily="2" charset="-122"/>
              </a:rPr>
              <a:t>毛泽东关于社会主义社会基本矛盾理论的不足 </a:t>
            </a:r>
          </a:p>
        </p:txBody>
      </p:sp>
      <p:sp>
        <p:nvSpPr>
          <p:cNvPr id="32771" name="Rectangle 3"/>
          <p:cNvSpPr>
            <a:spLocks noChangeArrowheads="1"/>
          </p:cNvSpPr>
          <p:nvPr/>
        </p:nvSpPr>
        <p:spPr bwMode="auto">
          <a:xfrm>
            <a:off x="1371600" y="2492896"/>
            <a:ext cx="6584776" cy="23365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500"/>
              </a:lnSpc>
            </a:pPr>
            <a:r>
              <a:rPr lang="zh-CN" altLang="en-US" sz="2400" b="1" dirty="0" smtClean="0">
                <a:solidFill>
                  <a:srgbClr val="000099"/>
                </a:solidFill>
                <a:latin typeface="华文楷体" panose="02010600040101010101" pitchFamily="2" charset="-122"/>
                <a:ea typeface="华文楷体" panose="02010600040101010101" pitchFamily="2" charset="-122"/>
              </a:rPr>
              <a:t>第</a:t>
            </a:r>
            <a:r>
              <a:rPr lang="zh-CN" altLang="en-US" sz="2400" b="1" dirty="0">
                <a:solidFill>
                  <a:srgbClr val="000099"/>
                </a:solidFill>
                <a:latin typeface="华文楷体" panose="02010600040101010101" pitchFamily="2" charset="-122"/>
                <a:ea typeface="华文楷体" panose="02010600040101010101" pitchFamily="2" charset="-122"/>
              </a:rPr>
              <a:t>一，认为与生产力相矛盾的生产关系主要是还没有完成社会主义改造的那部分生</a:t>
            </a:r>
            <a:r>
              <a:rPr lang="zh-CN" altLang="en-US" sz="2400" b="1" dirty="0" smtClean="0">
                <a:solidFill>
                  <a:srgbClr val="000099"/>
                </a:solidFill>
                <a:latin typeface="华文楷体" panose="02010600040101010101" pitchFamily="2" charset="-122"/>
                <a:ea typeface="华文楷体" panose="02010600040101010101" pitchFamily="2" charset="-122"/>
              </a:rPr>
              <a:t>产关系。 </a:t>
            </a:r>
            <a:endParaRPr lang="zh-CN" altLang="en-US" sz="2400" b="1" dirty="0">
              <a:solidFill>
                <a:srgbClr val="000099"/>
              </a:solidFill>
              <a:latin typeface="华文楷体" panose="02010600040101010101" pitchFamily="2" charset="-122"/>
              <a:ea typeface="华文楷体" panose="02010600040101010101" pitchFamily="2" charset="-122"/>
            </a:endParaRPr>
          </a:p>
          <a:p>
            <a:pPr eaLnBrk="1" hangingPunct="1">
              <a:lnSpc>
                <a:spcPts val="3500"/>
              </a:lnSpc>
            </a:pPr>
            <a:r>
              <a:rPr lang="zh-CN" altLang="en-US" sz="2400" b="1" dirty="0" smtClean="0">
                <a:solidFill>
                  <a:srgbClr val="000099"/>
                </a:solidFill>
                <a:latin typeface="华文楷体" panose="02010600040101010101" pitchFamily="2" charset="-122"/>
                <a:ea typeface="华文楷体" panose="02010600040101010101" pitchFamily="2" charset="-122"/>
              </a:rPr>
              <a:t>第</a:t>
            </a:r>
            <a:r>
              <a:rPr lang="zh-CN" altLang="en-US" sz="2400" b="1" dirty="0">
                <a:solidFill>
                  <a:srgbClr val="000099"/>
                </a:solidFill>
                <a:latin typeface="华文楷体" panose="02010600040101010101" pitchFamily="2" charset="-122"/>
                <a:ea typeface="华文楷体" panose="02010600040101010101" pitchFamily="2" charset="-122"/>
              </a:rPr>
              <a:t>二，如何解决</a:t>
            </a:r>
            <a:r>
              <a:rPr lang="zh-CN" altLang="en-US" sz="2400" b="1" dirty="0" smtClean="0">
                <a:solidFill>
                  <a:srgbClr val="000099"/>
                </a:solidFill>
                <a:latin typeface="华文楷体" panose="02010600040101010101" pitchFamily="2" charset="-122"/>
                <a:ea typeface="华文楷体" panose="02010600040101010101" pitchFamily="2" charset="-122"/>
              </a:rPr>
              <a:t>？一</a:t>
            </a:r>
            <a:r>
              <a:rPr lang="zh-CN" altLang="en-US" sz="2400" b="1" dirty="0">
                <a:solidFill>
                  <a:srgbClr val="000099"/>
                </a:solidFill>
                <a:latin typeface="华文楷体" panose="02010600040101010101" pitchFamily="2" charset="-122"/>
                <a:ea typeface="华文楷体" panose="02010600040101010101" pitchFamily="2" charset="-122"/>
              </a:rPr>
              <a:t>是片面强调通过生产关系的反作用来推动生产力发展；二是以阶级斗争来推动生产力的发展。</a:t>
            </a:r>
          </a:p>
        </p:txBody>
      </p:sp>
      <p:pic>
        <p:nvPicPr>
          <p:cNvPr id="26629" name="Picture 5" descr="SY01265_">
            <a:hlinkClick r:id="rId2" action="ppaction://hlinksldjump"/>
          </p:cNvPr>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8458200" y="6019800"/>
            <a:ext cx="381000" cy="285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20218315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p:cTn id="7" dur="500" fill="hold"/>
                                        <p:tgtEl>
                                          <p:spTgt spid="32771"/>
                                        </p:tgtEl>
                                        <p:attrNameLst>
                                          <p:attrName>ppt_w</p:attrName>
                                        </p:attrNameLst>
                                      </p:cBhvr>
                                      <p:tavLst>
                                        <p:tav tm="0">
                                          <p:val>
                                            <p:fltVal val="0"/>
                                          </p:val>
                                        </p:tav>
                                        <p:tav tm="100000">
                                          <p:val>
                                            <p:strVal val="#ppt_w"/>
                                          </p:val>
                                        </p:tav>
                                      </p:tavLst>
                                    </p:anim>
                                    <p:anim calcmode="lin" valueType="num">
                                      <p:cBhvr>
                                        <p:cTn id="8" dur="500" fill="hold"/>
                                        <p:tgtEl>
                                          <p:spTgt spid="3277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082416" y="1484939"/>
            <a:ext cx="8367713" cy="1143000"/>
          </a:xfrm>
        </p:spPr>
        <p:txBody>
          <a:bodyPr>
            <a:normAutofit/>
          </a:bodyPr>
          <a:lstStyle/>
          <a:p>
            <a:pPr algn="l">
              <a:defRPr/>
            </a:pPr>
            <a:r>
              <a:rPr lang="en-US" altLang="zh-CN" sz="2400" b="1" dirty="0" smtClean="0">
                <a:solidFill>
                  <a:srgbClr val="000099"/>
                </a:solidFill>
                <a:latin typeface="华文楷体" pitchFamily="2" charset="-122"/>
                <a:ea typeface="华文楷体" pitchFamily="2" charset="-122"/>
              </a:rPr>
              <a:t>3</a:t>
            </a:r>
            <a:r>
              <a:rPr lang="zh-CN" altLang="en-US" sz="2400" b="1" dirty="0" smtClean="0">
                <a:solidFill>
                  <a:srgbClr val="000099"/>
                </a:solidFill>
                <a:latin typeface="华文楷体" pitchFamily="2" charset="-122"/>
                <a:ea typeface="华文楷体" pitchFamily="2" charset="-122"/>
              </a:rPr>
              <a:t>、邓小平对社会主义基本矛盾理论丰富和发展</a:t>
            </a:r>
          </a:p>
        </p:txBody>
      </p:sp>
      <p:pic>
        <p:nvPicPr>
          <p:cNvPr id="27652" name="Picture 5" descr="邓小平在中央军委全体会议上"/>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668963" y="2762986"/>
            <a:ext cx="2138362" cy="2273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76200" cmpd="tri">
                <a:solidFill>
                  <a:schemeClr val="bg1"/>
                </a:solidFill>
                <a:miter lim="800000"/>
                <a:headEnd/>
                <a:tailEnd/>
              </a14:hiddenLine>
            </a:ext>
          </a:extLst>
        </p:spPr>
      </p:pic>
      <p:grpSp>
        <p:nvGrpSpPr>
          <p:cNvPr id="27653" name="Group 6"/>
          <p:cNvGrpSpPr>
            <a:grpSpLocks/>
          </p:cNvGrpSpPr>
          <p:nvPr/>
        </p:nvGrpSpPr>
        <p:grpSpPr bwMode="auto">
          <a:xfrm>
            <a:off x="990600" y="2133600"/>
            <a:ext cx="4464050" cy="3100602"/>
            <a:chOff x="336" y="1584"/>
            <a:chExt cx="5184" cy="1969"/>
          </a:xfrm>
        </p:grpSpPr>
        <p:sp>
          <p:nvSpPr>
            <p:cNvPr id="27654" name="AutoShape 7"/>
            <p:cNvSpPr>
              <a:spLocks noChangeArrowheads="1"/>
            </p:cNvSpPr>
            <p:nvPr/>
          </p:nvSpPr>
          <p:spPr bwMode="auto">
            <a:xfrm>
              <a:off x="336" y="1584"/>
              <a:ext cx="5184" cy="1920"/>
            </a:xfrm>
            <a:prstGeom prst="bevel">
              <a:avLst>
                <a:gd name="adj" fmla="val 731"/>
              </a:avLst>
            </a:prstGeom>
            <a:noFill/>
            <a:ln>
              <a:noFill/>
            </a:ln>
            <a:effectLst/>
            <a:extLst>
              <a:ext uri="{909E8E84-426E-40DD-AFC4-6F175D3DCCD1}">
                <a14:hiddenFill xmlns="" xmlns:a14="http://schemas.microsoft.com/office/drawing/2010/main">
                  <a:gradFill rotWithShape="1">
                    <a:gsLst>
                      <a:gs pos="0">
                        <a:srgbClr val="FFCC99">
                          <a:alpha val="67000"/>
                        </a:srgbClr>
                      </a:gs>
                      <a:gs pos="100000">
                        <a:srgbClr val="FFFFFF">
                          <a:alpha val="70000"/>
                        </a:srgbClr>
                      </a:gs>
                    </a:gsLst>
                    <a:lin ang="5400000" scaled="1"/>
                  </a:gra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p>
          </p:txBody>
        </p:sp>
        <p:sp>
          <p:nvSpPr>
            <p:cNvPr id="27655" name="Text Box 8"/>
            <p:cNvSpPr txBox="1">
              <a:spLocks noChangeArrowheads="1"/>
            </p:cNvSpPr>
            <p:nvPr/>
          </p:nvSpPr>
          <p:spPr bwMode="auto">
            <a:xfrm>
              <a:off x="432" y="1858"/>
              <a:ext cx="4992" cy="16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17961" dir="2700000" algn="ctr" rotWithShape="0">
                      <a:schemeClr val="bg1"/>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t" hangingPunct="1">
                <a:lnSpc>
                  <a:spcPct val="135000"/>
                </a:lnSpc>
              </a:pPr>
              <a:r>
                <a:rPr kumimoji="1" lang="zh-CN" altLang="en-US" sz="2400" b="1" dirty="0" smtClean="0">
                  <a:solidFill>
                    <a:srgbClr val="000099"/>
                  </a:solidFill>
                  <a:latin typeface="华文楷体" panose="02010600040101010101" pitchFamily="2" charset="-122"/>
                  <a:ea typeface="华文楷体" panose="02010600040101010101" pitchFamily="2" charset="-122"/>
                </a:rPr>
                <a:t>邓</a:t>
              </a:r>
              <a:r>
                <a:rPr kumimoji="1" lang="zh-CN" altLang="en-US" sz="2400" b="1" dirty="0">
                  <a:solidFill>
                    <a:srgbClr val="000099"/>
                  </a:solidFill>
                  <a:latin typeface="华文楷体" panose="02010600040101010101" pitchFamily="2" charset="-122"/>
                  <a:ea typeface="华文楷体" panose="02010600040101010101" pitchFamily="2" charset="-122"/>
                </a:rPr>
                <a:t>小平充分肯定了毛泽东关于社会主义社会基本矛盾的理论，同时提出“指出这些基本矛盾，并不就完全解决了问题，还需要就此作深入的具体的研究。”</a:t>
              </a:r>
              <a:r>
                <a:rPr kumimoji="1" lang="zh-CN" altLang="en-US" sz="2800" b="1" dirty="0">
                  <a:solidFill>
                    <a:srgbClr val="000099"/>
                  </a:solidFill>
                  <a:latin typeface="华文楷体" panose="02010600040101010101" pitchFamily="2" charset="-122"/>
                  <a:ea typeface="华文楷体" panose="02010600040101010101" pitchFamily="2" charset="-122"/>
                </a:rPr>
                <a:t> </a:t>
              </a:r>
            </a:p>
          </p:txBody>
        </p:sp>
      </p:grpSp>
    </p:spTree>
    <p:extLst>
      <p:ext uri="{BB962C8B-B14F-4D97-AF65-F5344CB8AC3E}">
        <p14:creationId xmlns="" xmlns:p14="http://schemas.microsoft.com/office/powerpoint/2010/main" val="60872748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609600" y="1371600"/>
            <a:ext cx="8229600"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defRPr/>
            </a:pPr>
            <a:r>
              <a:rPr lang="zh-CN" altLang="en-US" sz="2400" b="1" dirty="0">
                <a:solidFill>
                  <a:srgbClr val="000099"/>
                </a:solidFill>
                <a:effectLst>
                  <a:outerShdw blurRad="38100" dist="38100" dir="2700000" algn="tl">
                    <a:srgbClr val="C0C0C0"/>
                  </a:outerShdw>
                </a:effectLst>
                <a:latin typeface="华文楷体" pitchFamily="2" charset="-122"/>
                <a:ea typeface="华文楷体" pitchFamily="2" charset="-122"/>
              </a:rPr>
              <a:t>邓小平对社会主义社会基本矛盾理论丰富和发展</a:t>
            </a:r>
            <a:endParaRPr lang="zh-CN" altLang="en-US" sz="2400" b="1" dirty="0">
              <a:solidFill>
                <a:srgbClr val="000099"/>
              </a:solidFill>
              <a:effectLst>
                <a:outerShdw blurRad="38100" dist="38100" dir="2700000" algn="tl">
                  <a:srgbClr val="C0C0C0"/>
                </a:outerShdw>
              </a:effectLst>
              <a:latin typeface="Arial" charset="0"/>
              <a:ea typeface="仿宋_GB2312" pitchFamily="49" charset="-122"/>
            </a:endParaRPr>
          </a:p>
        </p:txBody>
      </p:sp>
      <p:pic>
        <p:nvPicPr>
          <p:cNvPr id="28676" name="Picture 4" descr="dxp3"/>
          <p:cNvPicPr>
            <a:picLocks noChangeAspect="1" noChangeArrowheads="1"/>
          </p:cNvPicPr>
          <p:nvPr/>
        </p:nvPicPr>
        <p:blipFill>
          <a:blip r:embed="rId2" cstate="print">
            <a:lum bright="6000"/>
            <a:extLst>
              <a:ext uri="{28A0092B-C50C-407E-A947-70E740481C1C}">
                <a14:useLocalDpi xmlns="" xmlns:a14="http://schemas.microsoft.com/office/drawing/2010/main" val="0"/>
              </a:ext>
            </a:extLst>
          </a:blip>
          <a:srcRect/>
          <a:stretch>
            <a:fillRect/>
          </a:stretch>
        </p:blipFill>
        <p:spPr bwMode="auto">
          <a:xfrm>
            <a:off x="5981038" y="2492896"/>
            <a:ext cx="2689887" cy="29315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677" name="矩形 1"/>
          <p:cNvSpPr>
            <a:spLocks noChangeArrowheads="1"/>
          </p:cNvSpPr>
          <p:nvPr/>
        </p:nvSpPr>
        <p:spPr bwMode="auto">
          <a:xfrm>
            <a:off x="1447800" y="2187575"/>
            <a:ext cx="4191000" cy="3169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buClr>
                <a:srgbClr val="6666FF"/>
              </a:buClr>
              <a:buFont typeface="Wingdings" panose="05000000000000000000" pitchFamily="2" charset="2"/>
              <a:buNone/>
            </a:pPr>
            <a:r>
              <a:rPr lang="zh-CN" altLang="en-US" sz="2400" b="1" dirty="0">
                <a:solidFill>
                  <a:srgbClr val="000099"/>
                </a:solidFill>
                <a:latin typeface="华文楷体" panose="02010600040101010101" pitchFamily="2" charset="-122"/>
                <a:ea typeface="华文楷体" panose="02010600040101010101" pitchFamily="2" charset="-122"/>
              </a:rPr>
              <a:t>第一，判断一种生产关系和生产力是否相适应，要从实际出发，具体问题具体分析，主要看它是否适应当时当地生产力的要求，能否推动生产力发展</a:t>
            </a:r>
            <a:r>
              <a:rPr lang="zh-CN" altLang="en-US" sz="2400" b="1" dirty="0" smtClean="0">
                <a:solidFill>
                  <a:srgbClr val="000099"/>
                </a:solidFill>
                <a:latin typeface="华文楷体" panose="02010600040101010101" pitchFamily="2" charset="-122"/>
                <a:ea typeface="华文楷体" panose="02010600040101010101" pitchFamily="2" charset="-122"/>
              </a:rPr>
              <a:t>。第</a:t>
            </a:r>
            <a:r>
              <a:rPr lang="zh-CN" altLang="en-US" sz="2400" b="1" dirty="0">
                <a:solidFill>
                  <a:srgbClr val="000099"/>
                </a:solidFill>
                <a:latin typeface="华文楷体" panose="02010600040101010101" pitchFamily="2" charset="-122"/>
                <a:ea typeface="华文楷体" panose="02010600040101010101" pitchFamily="2" charset="-122"/>
              </a:rPr>
              <a:t>二，提出在社会主义社会依然有解放生产力的问题。</a:t>
            </a:r>
          </a:p>
        </p:txBody>
      </p:sp>
    </p:spTree>
    <p:extLst>
      <p:ext uri="{BB962C8B-B14F-4D97-AF65-F5344CB8AC3E}">
        <p14:creationId xmlns="" xmlns:p14="http://schemas.microsoft.com/office/powerpoint/2010/main" val="16521749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2"/>
          <p:cNvSpPr txBox="1">
            <a:spLocks noChangeArrowheads="1"/>
          </p:cNvSpPr>
          <p:nvPr/>
        </p:nvSpPr>
        <p:spPr bwMode="auto">
          <a:xfrm>
            <a:off x="1403648" y="2276872"/>
            <a:ext cx="6552728" cy="20909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500"/>
              </a:lnSpc>
              <a:spcBef>
                <a:spcPct val="50000"/>
              </a:spcBef>
              <a:buClr>
                <a:srgbClr val="6666FF"/>
              </a:buClr>
              <a:buFont typeface="Wingdings" panose="05000000000000000000" pitchFamily="2" charset="2"/>
              <a:buNone/>
            </a:pPr>
            <a:r>
              <a:rPr lang="zh-CN" altLang="en-US" sz="2800" b="1" dirty="0" smtClean="0">
                <a:solidFill>
                  <a:srgbClr val="000099"/>
                </a:solidFill>
                <a:latin typeface="华文楷体" panose="02010600040101010101" pitchFamily="2" charset="-122"/>
                <a:ea typeface="华文楷体" panose="02010600040101010101" pitchFamily="2" charset="-122"/>
              </a:rPr>
              <a:t>第</a:t>
            </a:r>
            <a:r>
              <a:rPr lang="zh-CN" altLang="en-US" sz="2800" b="1" dirty="0">
                <a:solidFill>
                  <a:srgbClr val="000099"/>
                </a:solidFill>
                <a:latin typeface="华文楷体" panose="02010600040101010101" pitchFamily="2" charset="-122"/>
                <a:ea typeface="华文楷体" panose="02010600040101010101" pitchFamily="2" charset="-122"/>
              </a:rPr>
              <a:t>三，把社会主义社会基本矛盾、主要矛盾和根本任务统一起来</a:t>
            </a:r>
            <a:r>
              <a:rPr lang="zh-CN" altLang="en-US" sz="2800" b="1" dirty="0" smtClean="0">
                <a:solidFill>
                  <a:srgbClr val="000099"/>
                </a:solidFill>
                <a:latin typeface="华文楷体" panose="02010600040101010101" pitchFamily="2" charset="-122"/>
                <a:ea typeface="华文楷体" panose="02010600040101010101" pitchFamily="2" charset="-122"/>
              </a:rPr>
              <a:t>。</a:t>
            </a:r>
            <a:endParaRPr lang="en-US" altLang="zh-CN" sz="2800" b="1" dirty="0">
              <a:solidFill>
                <a:srgbClr val="000099"/>
              </a:solidFill>
              <a:latin typeface="华文楷体" panose="02010600040101010101" pitchFamily="2" charset="-122"/>
              <a:ea typeface="华文楷体" panose="02010600040101010101" pitchFamily="2" charset="-122"/>
            </a:endParaRPr>
          </a:p>
          <a:p>
            <a:pPr eaLnBrk="1" hangingPunct="1">
              <a:lnSpc>
                <a:spcPts val="3500"/>
              </a:lnSpc>
              <a:spcBef>
                <a:spcPct val="50000"/>
              </a:spcBef>
              <a:buClr>
                <a:srgbClr val="6666FF"/>
              </a:buClr>
              <a:buFont typeface="Wingdings" panose="05000000000000000000" pitchFamily="2" charset="2"/>
              <a:buNone/>
            </a:pPr>
            <a:r>
              <a:rPr lang="zh-CN" altLang="en-US" sz="2800" b="1" dirty="0" smtClean="0">
                <a:solidFill>
                  <a:srgbClr val="000099"/>
                </a:solidFill>
                <a:latin typeface="华文楷体" panose="02010600040101010101" pitchFamily="2" charset="-122"/>
                <a:ea typeface="华文楷体" panose="02010600040101010101" pitchFamily="2" charset="-122"/>
              </a:rPr>
              <a:t>第</a:t>
            </a:r>
            <a:r>
              <a:rPr lang="zh-CN" altLang="en-US" sz="2800" b="1" dirty="0">
                <a:solidFill>
                  <a:srgbClr val="000099"/>
                </a:solidFill>
                <a:latin typeface="华文楷体" panose="02010600040101010101" pitchFamily="2" charset="-122"/>
                <a:ea typeface="华文楷体" panose="02010600040101010101" pitchFamily="2" charset="-122"/>
              </a:rPr>
              <a:t>四，指出了解决社会主义初级阶段主要矛盾的途径是改革。</a:t>
            </a:r>
          </a:p>
        </p:txBody>
      </p:sp>
    </p:spTree>
    <p:extLst>
      <p:ext uri="{BB962C8B-B14F-4D97-AF65-F5344CB8AC3E}">
        <p14:creationId xmlns="" xmlns:p14="http://schemas.microsoft.com/office/powerpoint/2010/main" val="33890339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ChangeArrowheads="1"/>
          </p:cNvSpPr>
          <p:nvPr/>
        </p:nvSpPr>
        <p:spPr bwMode="auto">
          <a:xfrm>
            <a:off x="1619672" y="1772816"/>
            <a:ext cx="65373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99"/>
                </a:solidFill>
                <a:latin typeface="华文楷体" panose="02010600040101010101" pitchFamily="2" charset="-122"/>
                <a:ea typeface="华文楷体" panose="02010600040101010101" pitchFamily="2" charset="-122"/>
              </a:rPr>
              <a:t>（二）改革开放是一场新的伟大革命</a:t>
            </a:r>
          </a:p>
        </p:txBody>
      </p:sp>
      <p:sp>
        <p:nvSpPr>
          <p:cNvPr id="30724" name="Rectangle 3"/>
          <p:cNvSpPr>
            <a:spLocks noChangeArrowheads="1"/>
          </p:cNvSpPr>
          <p:nvPr/>
        </p:nvSpPr>
        <p:spPr bwMode="auto">
          <a:xfrm>
            <a:off x="1243434" y="2564904"/>
            <a:ext cx="6913563" cy="25765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pPr>
            <a:r>
              <a:rPr lang="zh-CN" altLang="en-US" sz="2600" b="1" dirty="0" smtClean="0">
                <a:solidFill>
                  <a:srgbClr val="000099"/>
                </a:solidFill>
                <a:latin typeface="华文楷体" panose="02010600040101010101" pitchFamily="2" charset="-122"/>
                <a:ea typeface="华文楷体" panose="02010600040101010101" pitchFamily="2" charset="-122"/>
              </a:rPr>
              <a:t>所</a:t>
            </a:r>
            <a:r>
              <a:rPr lang="zh-CN" altLang="en-US" sz="2600" b="1" dirty="0">
                <a:solidFill>
                  <a:srgbClr val="000099"/>
                </a:solidFill>
                <a:latin typeface="华文楷体" panose="02010600040101010101" pitchFamily="2" charset="-122"/>
                <a:ea typeface="华文楷体" panose="02010600040101010101" pitchFamily="2" charset="-122"/>
              </a:rPr>
              <a:t>谓革命，就是用新的社会经济制度和上层建筑取代旧的、成为生产力发展桎梏的社会经济制度和上层建筑。革命是解决对抗性矛盾的手段，是一个阶级推翻另一个阶级的急风暴雨式的暴力行动，是社会发展过程中的质变。</a:t>
            </a:r>
            <a:r>
              <a:rPr lang="zh-CN" altLang="en-US" sz="2600" b="1" dirty="0">
                <a:solidFill>
                  <a:srgbClr val="730747"/>
                </a:solidFill>
                <a:latin typeface="华文楷体" panose="02010600040101010101" pitchFamily="2" charset="-122"/>
                <a:ea typeface="华文楷体" panose="02010600040101010101" pitchFamily="2" charset="-122"/>
              </a:rPr>
              <a:t> </a:t>
            </a:r>
          </a:p>
        </p:txBody>
      </p:sp>
    </p:spTree>
    <p:extLst>
      <p:ext uri="{BB962C8B-B14F-4D97-AF65-F5344CB8AC3E}">
        <p14:creationId xmlns="" xmlns:p14="http://schemas.microsoft.com/office/powerpoint/2010/main" val="304209041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292081" y="4429768"/>
            <a:ext cx="2232248" cy="1394811"/>
          </a:xfrm>
          <a:prstGeom prst="rect">
            <a:avLst/>
          </a:prstGeom>
        </p:spPr>
      </p:pic>
      <p:sp>
        <p:nvSpPr>
          <p:cNvPr id="4" name="矩形 3"/>
          <p:cNvSpPr/>
          <p:nvPr/>
        </p:nvSpPr>
        <p:spPr>
          <a:xfrm>
            <a:off x="1907704" y="2492896"/>
            <a:ext cx="5849811" cy="1701556"/>
          </a:xfrm>
          <a:prstGeom prst="rect">
            <a:avLst/>
          </a:prstGeom>
        </p:spPr>
        <p:txBody>
          <a:bodyPr wrap="square">
            <a:spAutoFit/>
          </a:body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rPr>
              <a:t>思考问题</a:t>
            </a:r>
            <a:r>
              <a:rPr lang="en-US"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中</a:t>
            </a:r>
            <a:r>
              <a:rPr lang="zh-CN" altLang="en-US" sz="2400" b="1" dirty="0">
                <a:solidFill>
                  <a:srgbClr val="000099"/>
                </a:solidFill>
                <a:latin typeface="华文楷体" panose="02010600040101010101" pitchFamily="2" charset="-122"/>
                <a:ea typeface="华文楷体" panose="02010600040101010101" pitchFamily="2" charset="-122"/>
              </a:rPr>
              <a:t>国的改革从哪里开始</a:t>
            </a:r>
            <a:r>
              <a:rPr lang="zh-CN" altLang="en-US" sz="2400" b="1" dirty="0" smtClean="0">
                <a:solidFill>
                  <a:srgbClr val="000099"/>
                </a:solidFill>
                <a:latin typeface="华文楷体" panose="02010600040101010101" pitchFamily="2" charset="-122"/>
                <a:ea typeface="华文楷体" panose="02010600040101010101" pitchFamily="2" charset="-122"/>
              </a:rPr>
              <a:t>？有</a:t>
            </a:r>
            <a:r>
              <a:rPr lang="zh-CN" altLang="en-US" sz="2400" b="1" dirty="0">
                <a:solidFill>
                  <a:srgbClr val="000099"/>
                </a:solidFill>
                <a:latin typeface="华文楷体" panose="02010600040101010101" pitchFamily="2" charset="-122"/>
                <a:ea typeface="华文楷体" panose="02010600040101010101" pitchFamily="2" charset="-122"/>
              </a:rPr>
              <a:t>哪些标志性的里程碑</a:t>
            </a:r>
            <a:r>
              <a:rPr lang="zh-CN" altLang="en-US" sz="2400" b="1" dirty="0" smtClean="0">
                <a:solidFill>
                  <a:srgbClr val="000099"/>
                </a:solidFill>
                <a:latin typeface="华文楷体" panose="02010600040101010101" pitchFamily="2" charset="-122"/>
                <a:ea typeface="华文楷体" panose="02010600040101010101" pitchFamily="2" charset="-122"/>
              </a:rPr>
              <a:t>？今</a:t>
            </a:r>
            <a:r>
              <a:rPr lang="zh-CN" altLang="en-US" sz="2400" b="1" dirty="0">
                <a:solidFill>
                  <a:srgbClr val="000099"/>
                </a:solidFill>
                <a:latin typeface="华文楷体" panose="02010600040101010101" pitchFamily="2" charset="-122"/>
                <a:ea typeface="华文楷体" panose="02010600040101010101" pitchFamily="2" charset="-122"/>
              </a:rPr>
              <a:t>天的改革走到了哪</a:t>
            </a:r>
            <a:r>
              <a:rPr lang="zh-CN" altLang="en-US" sz="2400" b="1" dirty="0" smtClean="0">
                <a:solidFill>
                  <a:srgbClr val="000099"/>
                </a:solidFill>
                <a:latin typeface="华文楷体" panose="02010600040101010101" pitchFamily="2" charset="-122"/>
                <a:ea typeface="华文楷体" panose="02010600040101010101" pitchFamily="2" charset="-122"/>
              </a:rPr>
              <a:t>里？今后又将走向何处？</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2263651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971600" y="1330906"/>
            <a:ext cx="7772400" cy="5520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5000"/>
              </a:lnSpc>
              <a:defRPr/>
            </a:pPr>
            <a:r>
              <a:rPr lang="zh-CN" altLang="en-US" sz="2400" b="1" dirty="0">
                <a:solidFill>
                  <a:srgbClr val="000099"/>
                </a:solidFill>
                <a:effectLst>
                  <a:outerShdw blurRad="38100" dist="38100" dir="2700000" algn="tl">
                    <a:srgbClr val="000000">
                      <a:alpha val="43137"/>
                    </a:srgbClr>
                  </a:outerShdw>
                </a:effectLst>
                <a:latin typeface="华文楷体" pitchFamily="2" charset="-122"/>
                <a:ea typeface="华文楷体" pitchFamily="2" charset="-122"/>
              </a:rPr>
              <a:t>（</a:t>
            </a:r>
            <a:r>
              <a:rPr lang="en-US" altLang="zh-CN" sz="2400" b="1" dirty="0">
                <a:solidFill>
                  <a:srgbClr val="000099"/>
                </a:solidFill>
                <a:latin typeface="华文楷体" pitchFamily="2" charset="-122"/>
                <a:ea typeface="华文楷体" pitchFamily="2" charset="-122"/>
              </a:rPr>
              <a:t>1</a:t>
            </a:r>
            <a:r>
              <a:rPr lang="zh-CN" altLang="en-US" sz="2400" b="1" dirty="0">
                <a:solidFill>
                  <a:srgbClr val="000099"/>
                </a:solidFill>
                <a:latin typeface="华文楷体" pitchFamily="2" charset="-122"/>
                <a:ea typeface="华文楷体" pitchFamily="2" charset="-122"/>
              </a:rPr>
              <a:t>）改革与革命目的相同，都是为了解放和发展生产</a:t>
            </a:r>
            <a:r>
              <a:rPr lang="zh-CN" altLang="en-US" sz="2400" b="1" dirty="0" smtClean="0">
                <a:solidFill>
                  <a:srgbClr val="000099"/>
                </a:solidFill>
                <a:latin typeface="华文楷体" pitchFamily="2" charset="-122"/>
                <a:ea typeface="华文楷体" pitchFamily="2" charset="-122"/>
              </a:rPr>
              <a:t>力</a:t>
            </a:r>
            <a:endParaRPr lang="zh-CN" altLang="en-US" sz="2400" b="1" dirty="0">
              <a:solidFill>
                <a:srgbClr val="000099"/>
              </a:solidFill>
              <a:latin typeface="华文楷体" pitchFamily="2" charset="-122"/>
              <a:ea typeface="华文楷体" pitchFamily="2" charset="-122"/>
            </a:endParaRPr>
          </a:p>
        </p:txBody>
      </p:sp>
      <p:sp>
        <p:nvSpPr>
          <p:cNvPr id="31748" name="矩形 1"/>
          <p:cNvSpPr>
            <a:spLocks noChangeArrowheads="1"/>
          </p:cNvSpPr>
          <p:nvPr/>
        </p:nvSpPr>
        <p:spPr bwMode="auto">
          <a:xfrm>
            <a:off x="1403648" y="2204864"/>
            <a:ext cx="6440760" cy="27445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500"/>
              </a:lnSpc>
              <a:spcBef>
                <a:spcPct val="20000"/>
              </a:spcBef>
            </a:pPr>
            <a:r>
              <a:rPr lang="zh-CN" altLang="en-US" sz="2000" b="1" dirty="0" smtClean="0">
                <a:solidFill>
                  <a:srgbClr val="000099"/>
                </a:solidFill>
                <a:latin typeface="华文楷体" panose="02010600040101010101" pitchFamily="2" charset="-122"/>
                <a:ea typeface="华文楷体" panose="02010600040101010101" pitchFamily="2" charset="-122"/>
              </a:rPr>
              <a:t>社</a:t>
            </a:r>
            <a:r>
              <a:rPr lang="zh-CN" altLang="en-US" sz="2000" b="1" dirty="0">
                <a:solidFill>
                  <a:srgbClr val="000099"/>
                </a:solidFill>
                <a:latin typeface="华文楷体" panose="02010600040101010101" pitchFamily="2" charset="-122"/>
                <a:ea typeface="华文楷体" panose="02010600040101010101" pitchFamily="2" charset="-122"/>
              </a:rPr>
              <a:t>会主义基本制度确立以后，还要从根本上改变束缚生产力发展的经济体制，建立起充满生机和活力的社会主义经济体制，促进生产力的发展，这是改革，所以改革也是解放生产力。过去，只讲在社会主义条件下发展生产力，没有讲还要通过改革解放生产力，不完全。应该把解放生产力和发展生产力讲全</a:t>
            </a:r>
            <a:r>
              <a:rPr lang="zh-CN" altLang="en-US" sz="2000" b="1" dirty="0" smtClean="0">
                <a:solidFill>
                  <a:srgbClr val="000099"/>
                </a:solidFill>
                <a:latin typeface="华文楷体" panose="02010600040101010101" pitchFamily="2" charset="-122"/>
                <a:ea typeface="华文楷体" panose="02010600040101010101" pitchFamily="2" charset="-122"/>
              </a:rPr>
              <a:t>。                </a:t>
            </a:r>
            <a:endParaRPr lang="zh-CN" altLang="en-US" sz="2000" b="1" dirty="0">
              <a:solidFill>
                <a:srgbClr val="000099"/>
              </a:solidFill>
              <a:latin typeface="华文楷体" panose="02010600040101010101" pitchFamily="2" charset="-122"/>
              <a:ea typeface="华文楷体" panose="02010600040101010101" pitchFamily="2" charset="-122"/>
            </a:endParaRPr>
          </a:p>
        </p:txBody>
      </p:sp>
      <p:sp>
        <p:nvSpPr>
          <p:cNvPr id="2" name="矩形 1"/>
          <p:cNvSpPr/>
          <p:nvPr/>
        </p:nvSpPr>
        <p:spPr>
          <a:xfrm>
            <a:off x="4139952" y="5096273"/>
            <a:ext cx="4204997" cy="424732"/>
          </a:xfrm>
          <a:prstGeom prst="rect">
            <a:avLst/>
          </a:prstGeom>
        </p:spPr>
        <p:txBody>
          <a:bodyPr wrap="none">
            <a:spAutoFit/>
          </a:bodyPr>
          <a:lstStyle/>
          <a:p>
            <a:pPr>
              <a:lnSpc>
                <a:spcPct val="120000"/>
              </a:lnSpc>
              <a:spcBef>
                <a:spcPct val="20000"/>
              </a:spcBef>
            </a:pPr>
            <a:r>
              <a:rPr lang="en-US" altLang="zh-CN" b="1" dirty="0">
                <a:solidFill>
                  <a:srgbClr val="000099"/>
                </a:solidFill>
                <a:latin typeface="华文楷体" panose="02010600040101010101" pitchFamily="2" charset="-122"/>
                <a:ea typeface="华文楷体" panose="02010600040101010101" pitchFamily="2" charset="-122"/>
              </a:rPr>
              <a:t>——《</a:t>
            </a:r>
            <a:r>
              <a:rPr lang="zh-CN" altLang="en-US" b="1" dirty="0">
                <a:solidFill>
                  <a:srgbClr val="000099"/>
                </a:solidFill>
                <a:latin typeface="华文楷体" panose="02010600040101010101" pitchFamily="2" charset="-122"/>
                <a:ea typeface="华文楷体" panose="02010600040101010101" pitchFamily="2" charset="-122"/>
              </a:rPr>
              <a:t>邓小平文选</a:t>
            </a:r>
            <a:r>
              <a:rPr lang="en-US" altLang="zh-CN" b="1" dirty="0">
                <a:solidFill>
                  <a:srgbClr val="000099"/>
                </a:solidFill>
                <a:latin typeface="华文楷体" panose="02010600040101010101" pitchFamily="2" charset="-122"/>
                <a:ea typeface="华文楷体" panose="02010600040101010101" pitchFamily="2" charset="-122"/>
              </a:rPr>
              <a:t>》</a:t>
            </a:r>
            <a:r>
              <a:rPr lang="zh-CN" altLang="en-US" b="1" dirty="0">
                <a:solidFill>
                  <a:srgbClr val="000099"/>
                </a:solidFill>
                <a:latin typeface="华文楷体" panose="02010600040101010101" pitchFamily="2" charset="-122"/>
                <a:ea typeface="华文楷体" panose="02010600040101010101" pitchFamily="2" charset="-122"/>
              </a:rPr>
              <a:t>第三卷，第</a:t>
            </a:r>
            <a:r>
              <a:rPr lang="en-US" altLang="zh-CN" b="1" dirty="0">
                <a:solidFill>
                  <a:srgbClr val="000099"/>
                </a:solidFill>
                <a:latin typeface="华文楷体" panose="02010600040101010101" pitchFamily="2" charset="-122"/>
                <a:ea typeface="华文楷体" panose="02010600040101010101" pitchFamily="2" charset="-122"/>
              </a:rPr>
              <a:t>370</a:t>
            </a:r>
            <a:r>
              <a:rPr lang="zh-CN" altLang="en-US" b="1" dirty="0">
                <a:solidFill>
                  <a:srgbClr val="000099"/>
                </a:solidFill>
                <a:latin typeface="华文楷体" panose="02010600040101010101" pitchFamily="2" charset="-122"/>
                <a:ea typeface="华文楷体" panose="02010600040101010101" pitchFamily="2" charset="-122"/>
              </a:rPr>
              <a:t>页。</a:t>
            </a:r>
          </a:p>
        </p:txBody>
      </p:sp>
    </p:spTree>
    <p:extLst>
      <p:ext uri="{BB962C8B-B14F-4D97-AF65-F5344CB8AC3E}">
        <p14:creationId xmlns="" xmlns:p14="http://schemas.microsoft.com/office/powerpoint/2010/main" val="37350899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1" name="Picture 2" descr="11"/>
          <p:cNvPicPr>
            <a:picLocks noChangeAspect="1" noChangeArrowheads="1"/>
          </p:cNvPicPr>
          <p:nvPr/>
        </p:nvPicPr>
        <p:blipFill>
          <a:blip r:embed="rId2" cstate="print">
            <a:extLst>
              <a:ext uri="{28A0092B-C50C-407E-A947-70E740481C1C}">
                <a14:useLocalDpi xmlns="" xmlns:a14="http://schemas.microsoft.com/office/drawing/2010/main" val="0"/>
              </a:ext>
            </a:extLst>
          </a:blip>
          <a:srcRect l="11406" t="31169" r="7481" b="24652"/>
          <a:stretch>
            <a:fillRect/>
          </a:stretch>
        </p:blipFill>
        <p:spPr bwMode="auto">
          <a:xfrm>
            <a:off x="1547664" y="2780928"/>
            <a:ext cx="6409646" cy="2520280"/>
          </a:xfrm>
          <a:prstGeom prst="rect">
            <a:avLst/>
          </a:prstGeom>
          <a:noFill/>
          <a:ln w="28575">
            <a:solidFill>
              <a:srgbClr val="000066"/>
            </a:solidFill>
            <a:miter lim="800000"/>
            <a:headEnd/>
            <a:tailEnd/>
          </a:ln>
          <a:extLst>
            <a:ext uri="{909E8E84-426E-40DD-AFC4-6F175D3DCCD1}">
              <a14:hiddenFill xmlns="" xmlns:a14="http://schemas.microsoft.com/office/drawing/2010/main">
                <a:solidFill>
                  <a:srgbClr val="FFFFFF"/>
                </a:solidFill>
              </a14:hiddenFill>
            </a:ext>
          </a:extLst>
        </p:spPr>
      </p:pic>
      <p:sp>
        <p:nvSpPr>
          <p:cNvPr id="102403" name="Text Box 3"/>
          <p:cNvSpPr txBox="1">
            <a:spLocks noChangeArrowheads="1"/>
          </p:cNvSpPr>
          <p:nvPr/>
        </p:nvSpPr>
        <p:spPr bwMode="auto">
          <a:xfrm>
            <a:off x="1403648" y="1268760"/>
            <a:ext cx="7042150" cy="95365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defRPr/>
            </a:pPr>
            <a:r>
              <a:rPr lang="zh-CN" altLang="en-US" sz="2400" b="1" dirty="0" smtClean="0">
                <a:solidFill>
                  <a:srgbClr val="000099"/>
                </a:solidFill>
                <a:effectLst>
                  <a:outerShdw blurRad="38100" dist="38100" dir="2700000" algn="tl">
                    <a:srgbClr val="C0C0C0"/>
                  </a:outerShdw>
                </a:effectLst>
                <a:latin typeface="华文楷体" pitchFamily="2" charset="-122"/>
                <a:ea typeface="华文楷体" pitchFamily="2" charset="-122"/>
              </a:rPr>
              <a:t>（</a:t>
            </a:r>
            <a:r>
              <a:rPr lang="en-US" altLang="zh-CN" sz="2400" b="1" dirty="0">
                <a:solidFill>
                  <a:srgbClr val="000099"/>
                </a:solidFill>
                <a:effectLst>
                  <a:outerShdw blurRad="38100" dist="38100" dir="2700000" algn="tl">
                    <a:srgbClr val="C0C0C0"/>
                  </a:outerShdw>
                </a:effectLst>
                <a:latin typeface="华文楷体" pitchFamily="2" charset="-122"/>
                <a:ea typeface="华文楷体" pitchFamily="2" charset="-122"/>
              </a:rPr>
              <a:t>2</a:t>
            </a:r>
            <a:r>
              <a:rPr lang="zh-CN" altLang="en-US" sz="2400" b="1" dirty="0">
                <a:solidFill>
                  <a:srgbClr val="000099"/>
                </a:solidFill>
                <a:effectLst>
                  <a:outerShdw blurRad="38100" dist="38100" dir="2700000" algn="tl">
                    <a:srgbClr val="C0C0C0"/>
                  </a:outerShdw>
                </a:effectLst>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从影响上，改革所引起的社会变革的深刻性、全面性具有革命的意义</a:t>
            </a:r>
          </a:p>
        </p:txBody>
      </p:sp>
    </p:spTree>
    <p:extLst>
      <p:ext uri="{BB962C8B-B14F-4D97-AF65-F5344CB8AC3E}">
        <p14:creationId xmlns="" xmlns:p14="http://schemas.microsoft.com/office/powerpoint/2010/main" val="19054614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2"/>
          <p:cNvSpPr txBox="1">
            <a:spLocks noChangeArrowheads="1"/>
          </p:cNvSpPr>
          <p:nvPr/>
        </p:nvSpPr>
        <p:spPr bwMode="auto">
          <a:xfrm>
            <a:off x="1043608" y="2454468"/>
            <a:ext cx="3810000" cy="2655888"/>
          </a:xfrm>
          <a:prstGeom prst="rect">
            <a:avLst/>
          </a:prstGeom>
          <a:gradFill rotWithShape="1">
            <a:gsLst>
              <a:gs pos="0">
                <a:srgbClr val="FFCC99">
                  <a:alpha val="67998"/>
                </a:srgbClr>
              </a:gs>
              <a:gs pos="100000">
                <a:schemeClr val="bg1">
                  <a:alpha val="67000"/>
                </a:schemeClr>
              </a:gs>
            </a:gsLst>
            <a:lin ang="5400000" scaled="1"/>
          </a:gradFill>
          <a:ln>
            <a:noFill/>
          </a:ln>
          <a:effectLst/>
          <a:extLst>
            <a:ext uri="{91240B29-F687-4F45-9708-019B960494DF}">
              <a14:hiddenLine xmlns="" xmlns:a14="http://schemas.microsoft.com/office/drawing/2010/main" w="19050">
                <a:solidFill>
                  <a:srgbClr val="FF33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pPr>
            <a:r>
              <a:rPr lang="en-US" altLang="zh-CN" dirty="0"/>
              <a:t> </a:t>
            </a:r>
            <a:r>
              <a:rPr lang="zh-CN" altLang="en-US" sz="2800" b="1" dirty="0">
                <a:solidFill>
                  <a:srgbClr val="000099"/>
                </a:solidFill>
                <a:latin typeface="华文楷体" panose="02010600040101010101" pitchFamily="2" charset="-122"/>
                <a:ea typeface="华文楷体" panose="02010600040101010101" pitchFamily="2" charset="-122"/>
              </a:rPr>
              <a:t>改革是中国的第二次革命。这是一件很重要的必须做的事，尽管是有风险的事。</a:t>
            </a:r>
          </a:p>
          <a:p>
            <a:pPr eaLnBrk="1" hangingPunct="1">
              <a:lnSpc>
                <a:spcPct val="120000"/>
              </a:lnSpc>
            </a:pPr>
            <a:r>
              <a:rPr lang="zh-CN" altLang="en-US" sz="2800" b="1" dirty="0">
                <a:solidFill>
                  <a:srgbClr val="000099"/>
                </a:solidFill>
                <a:latin typeface="华文楷体" panose="02010600040101010101" pitchFamily="2" charset="-122"/>
                <a:ea typeface="华文楷体" panose="02010600040101010101" pitchFamily="2" charset="-122"/>
              </a:rPr>
              <a:t>                   </a:t>
            </a:r>
            <a:r>
              <a:rPr lang="en-US" altLang="zh-CN" sz="2800" b="1" dirty="0">
                <a:solidFill>
                  <a:srgbClr val="000099"/>
                </a:solidFill>
                <a:latin typeface="华文楷体" panose="02010600040101010101" pitchFamily="2" charset="-122"/>
                <a:ea typeface="华文楷体" panose="02010600040101010101" pitchFamily="2" charset="-122"/>
              </a:rPr>
              <a:t>——</a:t>
            </a:r>
            <a:r>
              <a:rPr lang="zh-CN" altLang="en-US" sz="2800" b="1" dirty="0">
                <a:solidFill>
                  <a:srgbClr val="000099"/>
                </a:solidFill>
                <a:latin typeface="华文楷体" panose="02010600040101010101" pitchFamily="2" charset="-122"/>
                <a:ea typeface="华文楷体" panose="02010600040101010101" pitchFamily="2" charset="-122"/>
              </a:rPr>
              <a:t>邓小平</a:t>
            </a:r>
          </a:p>
        </p:txBody>
      </p:sp>
      <p:pic>
        <p:nvPicPr>
          <p:cNvPr id="33796"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t="9810" r="7610" b="15688"/>
          <a:stretch>
            <a:fillRect/>
          </a:stretch>
        </p:blipFill>
        <p:spPr bwMode="auto">
          <a:xfrm>
            <a:off x="5148064" y="2852936"/>
            <a:ext cx="2447925" cy="21605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7419659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987824" y="1601553"/>
            <a:ext cx="2954656" cy="461665"/>
          </a:xfrm>
          <a:prstGeom prst="rect">
            <a:avLst/>
          </a:prstGeom>
        </p:spPr>
        <p:txBody>
          <a:bodyPr wrap="none">
            <a:spAutoFit/>
          </a:bodyPr>
          <a:lstStyle/>
          <a:p>
            <a:pPr algn="ctr"/>
            <a:r>
              <a:rPr lang="zh-CN" altLang="en-US" sz="2400" b="1" dirty="0">
                <a:solidFill>
                  <a:srgbClr val="000099"/>
                </a:solidFill>
                <a:latin typeface="华文楷体" panose="02010600040101010101" pitchFamily="2" charset="-122"/>
                <a:ea typeface="华文楷体" panose="02010600040101010101" pitchFamily="2" charset="-122"/>
              </a:rPr>
              <a:t>苏东、中国改革比较</a:t>
            </a:r>
          </a:p>
        </p:txBody>
      </p:sp>
      <p:sp>
        <p:nvSpPr>
          <p:cNvPr id="3" name="矩形 2"/>
          <p:cNvSpPr/>
          <p:nvPr/>
        </p:nvSpPr>
        <p:spPr>
          <a:xfrm>
            <a:off x="1115616" y="1070190"/>
            <a:ext cx="1422185" cy="461665"/>
          </a:xfrm>
          <a:prstGeom prst="rect">
            <a:avLst/>
          </a:prstGeom>
        </p:spPr>
        <p:txBody>
          <a:bodyPr wrap="none">
            <a:spAutoFit/>
          </a:bodyPr>
          <a:lstStyle/>
          <a:p>
            <a:pPr algn="ctr">
              <a:spcBef>
                <a:spcPct val="20000"/>
              </a:spcBef>
            </a:pPr>
            <a:r>
              <a:rPr lang="zh-CN" altLang="en-US" sz="2400" b="1" dirty="0">
                <a:solidFill>
                  <a:srgbClr val="FF0000"/>
                </a:solidFill>
                <a:latin typeface="华文楷体" panose="02010600040101010101" pitchFamily="2" charset="-122"/>
                <a:ea typeface="华文楷体" panose="02010600040101010101" pitchFamily="2" charset="-122"/>
              </a:rPr>
              <a:t>知识拓展</a:t>
            </a:r>
          </a:p>
        </p:txBody>
      </p:sp>
      <p:sp>
        <p:nvSpPr>
          <p:cNvPr id="4" name="矩形 3"/>
          <p:cNvSpPr/>
          <p:nvPr/>
        </p:nvSpPr>
        <p:spPr>
          <a:xfrm>
            <a:off x="1310591" y="2132856"/>
            <a:ext cx="6645785" cy="3194721"/>
          </a:xfrm>
          <a:prstGeom prst="rect">
            <a:avLst/>
          </a:prstGeom>
        </p:spPr>
        <p:txBody>
          <a:bodyPr wrap="square">
            <a:spAutoFit/>
          </a:bodyPr>
          <a:lstStyle/>
          <a:p>
            <a:pPr>
              <a:lnSpc>
                <a:spcPct val="140000"/>
              </a:lnSpc>
              <a:spcBef>
                <a:spcPct val="20000"/>
              </a:spcBef>
            </a:pPr>
            <a:r>
              <a:rPr lang="zh-CN" altLang="en-US" sz="2400" b="1" dirty="0">
                <a:solidFill>
                  <a:srgbClr val="000099"/>
                </a:solidFill>
                <a:latin typeface="华文楷体" panose="02010600040101010101" pitchFamily="2" charset="-122"/>
                <a:ea typeface="华文楷体" panose="02010600040101010101" pitchFamily="2" charset="-122"/>
              </a:rPr>
              <a:t>对苏东国家来说，</a:t>
            </a:r>
            <a:r>
              <a:rPr lang="zh-CN" altLang="en-US" sz="2400" b="1" dirty="0">
                <a:solidFill>
                  <a:srgbClr val="FF0000"/>
                </a:solidFill>
                <a:latin typeface="华文楷体" panose="02010600040101010101" pitchFamily="2" charset="-122"/>
                <a:ea typeface="华文楷体" panose="02010600040101010101" pitchFamily="2" charset="-122"/>
              </a:rPr>
              <a:t>改革的出发</a:t>
            </a:r>
            <a:r>
              <a:rPr lang="zh-CN" altLang="en-US" sz="2400" b="1" dirty="0" smtClean="0">
                <a:solidFill>
                  <a:srgbClr val="FF0000"/>
                </a:solidFill>
                <a:latin typeface="华文楷体" panose="02010600040101010101" pitchFamily="2" charset="-122"/>
                <a:ea typeface="华文楷体" panose="02010600040101010101" pitchFamily="2" charset="-122"/>
              </a:rPr>
              <a:t>点</a:t>
            </a:r>
            <a:r>
              <a:rPr lang="zh-CN" altLang="en-US" sz="2400" b="1" dirty="0" smtClean="0">
                <a:solidFill>
                  <a:srgbClr val="000099"/>
                </a:solidFill>
                <a:latin typeface="华文楷体" panose="02010600040101010101" pitchFamily="2" charset="-122"/>
                <a:ea typeface="华文楷体" panose="02010600040101010101" pitchFamily="2" charset="-122"/>
              </a:rPr>
              <a:t>是</a:t>
            </a:r>
            <a:r>
              <a:rPr lang="zh-CN" altLang="en-US" sz="2400" b="1" dirty="0">
                <a:solidFill>
                  <a:srgbClr val="000099"/>
                </a:solidFill>
                <a:latin typeface="华文楷体" panose="02010600040101010101" pitchFamily="2" charset="-122"/>
                <a:ea typeface="华文楷体" panose="02010600040101010101" pitchFamily="2" charset="-122"/>
              </a:rPr>
              <a:t>要改掉社会主义制度本身</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FF0000"/>
                </a:solidFill>
                <a:latin typeface="华文楷体" panose="02010600040101010101" pitchFamily="2" charset="-122"/>
                <a:ea typeface="华文楷体" panose="02010600040101010101" pitchFamily="2" charset="-122"/>
              </a:rPr>
              <a:t>改</a:t>
            </a:r>
            <a:r>
              <a:rPr lang="zh-CN" altLang="en-US" sz="2400" b="1" dirty="0" smtClean="0">
                <a:solidFill>
                  <a:srgbClr val="FF0000"/>
                </a:solidFill>
                <a:latin typeface="华文楷体" panose="02010600040101010101" pitchFamily="2" charset="-122"/>
                <a:ea typeface="华文楷体" panose="02010600040101010101" pitchFamily="2" charset="-122"/>
              </a:rPr>
              <a:t>革</a:t>
            </a:r>
            <a:r>
              <a:rPr lang="zh-CN" altLang="en-US" sz="2400" b="1" dirty="0" smtClean="0">
                <a:solidFill>
                  <a:srgbClr val="000099"/>
                </a:solidFill>
                <a:latin typeface="华文楷体" panose="02010600040101010101" pitchFamily="2" charset="-122"/>
                <a:ea typeface="华文楷体" panose="02010600040101010101" pitchFamily="2" charset="-122"/>
              </a:rPr>
              <a:t>不</a:t>
            </a:r>
            <a:r>
              <a:rPr lang="zh-CN" altLang="en-US" sz="2400" b="1" dirty="0">
                <a:solidFill>
                  <a:srgbClr val="000099"/>
                </a:solidFill>
                <a:latin typeface="华文楷体" panose="02010600040101010101" pitchFamily="2" charset="-122"/>
                <a:ea typeface="华文楷体" panose="02010600040101010101" pitchFamily="2" charset="-122"/>
              </a:rPr>
              <a:t>是为了完善社会主义制度，而</a:t>
            </a:r>
            <a:r>
              <a:rPr lang="zh-CN" altLang="en-US" sz="2400" b="1" dirty="0" smtClean="0">
                <a:solidFill>
                  <a:srgbClr val="000099"/>
                </a:solidFill>
                <a:latin typeface="华文楷体" panose="02010600040101010101" pitchFamily="2" charset="-122"/>
                <a:ea typeface="华文楷体" panose="02010600040101010101" pitchFamily="2" charset="-122"/>
              </a:rPr>
              <a:t>是为</a:t>
            </a:r>
            <a:r>
              <a:rPr lang="zh-CN" altLang="en-US" sz="2400" b="1" dirty="0">
                <a:solidFill>
                  <a:srgbClr val="000099"/>
                </a:solidFill>
                <a:latin typeface="华文楷体" panose="02010600040101010101" pitchFamily="2" charset="-122"/>
                <a:ea typeface="华文楷体" panose="02010600040101010101" pitchFamily="2" charset="-122"/>
              </a:rPr>
              <a:t>了用被它们看作富有效率的以私有制为</a:t>
            </a:r>
            <a:r>
              <a:rPr lang="zh-CN" altLang="en-US" sz="2400" b="1" dirty="0" smtClean="0">
                <a:solidFill>
                  <a:srgbClr val="000099"/>
                </a:solidFill>
                <a:latin typeface="华文楷体" panose="02010600040101010101" pitchFamily="2" charset="-122"/>
                <a:ea typeface="华文楷体" panose="02010600040101010101" pitchFamily="2" charset="-122"/>
              </a:rPr>
              <a:t>基础</a:t>
            </a:r>
            <a:r>
              <a:rPr lang="zh-CN" altLang="en-US" sz="2400" b="1" dirty="0">
                <a:solidFill>
                  <a:srgbClr val="000099"/>
                </a:solidFill>
                <a:latin typeface="华文楷体" panose="02010600040101010101" pitchFamily="2" charset="-122"/>
                <a:ea typeface="华文楷体" panose="02010600040101010101" pitchFamily="2" charset="-122"/>
              </a:rPr>
              <a:t>的资本主义来取代没有效率的以公有制</a:t>
            </a:r>
            <a:r>
              <a:rPr lang="zh-CN" altLang="en-US" sz="2400" b="1" dirty="0" smtClean="0">
                <a:solidFill>
                  <a:srgbClr val="000099"/>
                </a:solidFill>
                <a:latin typeface="华文楷体" panose="02010600040101010101" pitchFamily="2" charset="-122"/>
                <a:ea typeface="华文楷体" panose="02010600040101010101" pitchFamily="2" charset="-122"/>
              </a:rPr>
              <a:t>为基</a:t>
            </a:r>
            <a:r>
              <a:rPr lang="zh-CN" altLang="en-US" sz="2400" b="1" dirty="0">
                <a:solidFill>
                  <a:srgbClr val="000099"/>
                </a:solidFill>
                <a:latin typeface="华文楷体" panose="02010600040101010101" pitchFamily="2" charset="-122"/>
                <a:ea typeface="华文楷体" panose="02010600040101010101" pitchFamily="2" charset="-122"/>
              </a:rPr>
              <a:t>础的社会主义；</a:t>
            </a:r>
            <a:r>
              <a:rPr lang="zh-CN" altLang="en-US" sz="2400" b="1" dirty="0">
                <a:solidFill>
                  <a:srgbClr val="FF0000"/>
                </a:solidFill>
                <a:latin typeface="华文楷体" panose="02010600040101010101" pitchFamily="2" charset="-122"/>
                <a:ea typeface="华文楷体" panose="02010600040101010101" pitchFamily="2" charset="-122"/>
              </a:rPr>
              <a:t>改革的性质</a:t>
            </a:r>
            <a:r>
              <a:rPr lang="zh-CN" altLang="en-US" sz="2400" b="1" dirty="0">
                <a:solidFill>
                  <a:srgbClr val="000099"/>
                </a:solidFill>
                <a:latin typeface="华文楷体" panose="02010600040101010101" pitchFamily="2" charset="-122"/>
                <a:ea typeface="华文楷体" panose="02010600040101010101" pitchFamily="2" charset="-122"/>
              </a:rPr>
              <a:t>自然不是完</a:t>
            </a:r>
            <a:r>
              <a:rPr lang="zh-CN" altLang="en-US" sz="2400" b="1" dirty="0" smtClean="0">
                <a:solidFill>
                  <a:srgbClr val="000099"/>
                </a:solidFill>
                <a:latin typeface="华文楷体" panose="02010600040101010101" pitchFamily="2" charset="-122"/>
                <a:ea typeface="华文楷体" panose="02010600040101010101" pitchFamily="2" charset="-122"/>
              </a:rPr>
              <a:t>善社</a:t>
            </a:r>
            <a:r>
              <a:rPr lang="zh-CN" altLang="en-US" sz="2400" b="1" dirty="0">
                <a:solidFill>
                  <a:srgbClr val="000099"/>
                </a:solidFill>
                <a:latin typeface="华文楷体" panose="02010600040101010101" pitchFamily="2" charset="-122"/>
                <a:ea typeface="华文楷体" panose="02010600040101010101" pitchFamily="2" charset="-122"/>
              </a:rPr>
              <a:t>会主义，而是对社会主义基本制度的根</a:t>
            </a:r>
            <a:r>
              <a:rPr lang="zh-CN" altLang="en-US" sz="2400" b="1" dirty="0" smtClean="0">
                <a:solidFill>
                  <a:srgbClr val="000099"/>
                </a:solidFill>
                <a:latin typeface="华文楷体" panose="02010600040101010101" pitchFamily="2" charset="-122"/>
                <a:ea typeface="华文楷体" panose="02010600040101010101" pitchFamily="2" charset="-122"/>
              </a:rPr>
              <a:t>本否</a:t>
            </a:r>
            <a:r>
              <a:rPr lang="zh-CN" altLang="en-US" sz="2400" b="1" dirty="0">
                <a:solidFill>
                  <a:srgbClr val="000099"/>
                </a:solidFill>
                <a:latin typeface="华文楷体" panose="02010600040101010101" pitchFamily="2" charset="-122"/>
                <a:ea typeface="华文楷体" panose="02010600040101010101" pitchFamily="2" charset="-122"/>
              </a:rPr>
              <a:t>定</a:t>
            </a:r>
            <a:r>
              <a:rPr lang="zh-CN" altLang="en-US" sz="2400" b="1" dirty="0" smtClean="0">
                <a:solidFill>
                  <a:srgbClr val="000099"/>
                </a:solidFill>
                <a:latin typeface="华文楷体" panose="02010600040101010101" pitchFamily="2" charset="-122"/>
                <a:ea typeface="华文楷体" panose="02010600040101010101" pitchFamily="2" charset="-122"/>
              </a:rPr>
              <a:t>。</a:t>
            </a:r>
            <a:endParaRPr lang="zh-CN" altLang="en-US"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1831679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75656" y="1772816"/>
            <a:ext cx="6696744" cy="3170099"/>
          </a:xfrm>
          <a:prstGeom prst="rect">
            <a:avLst/>
          </a:prstGeom>
        </p:spPr>
        <p:txBody>
          <a:bodyPr wrap="square">
            <a:spAutoFit/>
          </a:bodyPr>
          <a:lstStyle/>
          <a:p>
            <a:pPr>
              <a:lnSpc>
                <a:spcPts val="4000"/>
              </a:lnSpc>
            </a:pPr>
            <a:r>
              <a:rPr lang="zh-CN" altLang="en-US" sz="2400" b="1" dirty="0" smtClean="0">
                <a:solidFill>
                  <a:srgbClr val="FF0000"/>
                </a:solidFill>
                <a:latin typeface="华文楷体" panose="02010600040101010101" pitchFamily="2" charset="-122"/>
                <a:ea typeface="华文楷体" panose="02010600040101010101" pitchFamily="2" charset="-122"/>
              </a:rPr>
              <a:t>改</a:t>
            </a:r>
            <a:r>
              <a:rPr lang="zh-CN" altLang="en-US" sz="2400" b="1" dirty="0">
                <a:solidFill>
                  <a:srgbClr val="FF0000"/>
                </a:solidFill>
                <a:latin typeface="华文楷体" panose="02010600040101010101" pitchFamily="2" charset="-122"/>
                <a:ea typeface="华文楷体" panose="02010600040101010101" pitchFamily="2" charset="-122"/>
              </a:rPr>
              <a:t>革的出发</a:t>
            </a:r>
            <a:r>
              <a:rPr lang="zh-CN" altLang="en-US" sz="2400" b="1" dirty="0" smtClean="0">
                <a:solidFill>
                  <a:srgbClr val="FF0000"/>
                </a:solidFill>
                <a:latin typeface="华文楷体" panose="02010600040101010101" pitchFamily="2" charset="-122"/>
                <a:ea typeface="华文楷体" panose="02010600040101010101" pitchFamily="2" charset="-122"/>
              </a:rPr>
              <a:t>点不</a:t>
            </a:r>
            <a:r>
              <a:rPr lang="zh-CN" altLang="en-US" sz="2400" b="1" dirty="0">
                <a:solidFill>
                  <a:srgbClr val="FF0000"/>
                </a:solidFill>
                <a:latin typeface="华文楷体" panose="02010600040101010101" pitchFamily="2" charset="-122"/>
                <a:ea typeface="华文楷体" panose="02010600040101010101" pitchFamily="2" charset="-122"/>
              </a:rPr>
              <a:t>同</a:t>
            </a:r>
            <a:r>
              <a:rPr lang="zh-CN" altLang="en-US" sz="2400" b="1" dirty="0">
                <a:solidFill>
                  <a:srgbClr val="000099"/>
                </a:solidFill>
                <a:latin typeface="华文楷体" panose="02010600040101010101" pitchFamily="2" charset="-122"/>
                <a:ea typeface="华文楷体" panose="02010600040101010101" pitchFamily="2" charset="-122"/>
              </a:rPr>
              <a:t>。我</a:t>
            </a:r>
            <a:r>
              <a:rPr lang="zh-CN" altLang="en-US" sz="2400" b="1" dirty="0" smtClean="0">
                <a:solidFill>
                  <a:srgbClr val="000099"/>
                </a:solidFill>
                <a:latin typeface="华文楷体" panose="02010600040101010101" pitchFamily="2" charset="-122"/>
                <a:ea typeface="华文楷体" panose="02010600040101010101" pitchFamily="2" charset="-122"/>
              </a:rPr>
              <a:t>们之所以进</a:t>
            </a:r>
            <a:r>
              <a:rPr lang="zh-CN" altLang="en-US" sz="2400" b="1" dirty="0">
                <a:solidFill>
                  <a:srgbClr val="000099"/>
                </a:solidFill>
                <a:latin typeface="华文楷体" panose="02010600040101010101" pitchFamily="2" charset="-122"/>
                <a:ea typeface="华文楷体" panose="02010600040101010101" pitchFamily="2" charset="-122"/>
              </a:rPr>
              <a:t>行改革</a:t>
            </a:r>
            <a:r>
              <a:rPr lang="zh-CN" altLang="en-US" sz="2400" b="1" dirty="0" smtClean="0">
                <a:solidFill>
                  <a:srgbClr val="000099"/>
                </a:solidFill>
                <a:latin typeface="华文楷体" panose="02010600040101010101" pitchFamily="2" charset="-122"/>
                <a:ea typeface="华文楷体" panose="02010600040101010101" pitchFamily="2" charset="-122"/>
              </a:rPr>
              <a:t>，是</a:t>
            </a:r>
            <a:r>
              <a:rPr lang="zh-CN" altLang="en-US" sz="2400" b="1" dirty="0">
                <a:solidFill>
                  <a:srgbClr val="000099"/>
                </a:solidFill>
                <a:latin typeface="华文楷体" panose="02010600040101010101" pitchFamily="2" charset="-122"/>
                <a:ea typeface="华文楷体" panose="02010600040101010101" pitchFamily="2" charset="-122"/>
              </a:rPr>
              <a:t>因</a:t>
            </a:r>
            <a:r>
              <a:rPr lang="zh-CN" altLang="en-US" sz="2400" b="1" dirty="0" smtClean="0">
                <a:solidFill>
                  <a:srgbClr val="000099"/>
                </a:solidFill>
                <a:latin typeface="华文楷体" panose="02010600040101010101" pitchFamily="2" charset="-122"/>
                <a:ea typeface="华文楷体" panose="02010600040101010101" pitchFamily="2" charset="-122"/>
              </a:rPr>
              <a:t>为社</a:t>
            </a:r>
            <a:r>
              <a:rPr lang="zh-CN" altLang="en-US" sz="2400" b="1" dirty="0">
                <a:solidFill>
                  <a:srgbClr val="000099"/>
                </a:solidFill>
                <a:latin typeface="华文楷体" panose="02010600040101010101" pitchFamily="2" charset="-122"/>
                <a:ea typeface="华文楷体" panose="02010600040101010101" pitchFamily="2" charset="-122"/>
              </a:rPr>
              <a:t>会主义制度建</a:t>
            </a:r>
            <a:r>
              <a:rPr lang="zh-CN" altLang="en-US" sz="2400" b="1" dirty="0" smtClean="0">
                <a:solidFill>
                  <a:srgbClr val="000099"/>
                </a:solidFill>
                <a:latin typeface="华文楷体" panose="02010600040101010101" pitchFamily="2" charset="-122"/>
                <a:ea typeface="华文楷体" panose="02010600040101010101" pitchFamily="2" charset="-122"/>
              </a:rPr>
              <a:t>立后，存</a:t>
            </a:r>
            <a:r>
              <a:rPr lang="zh-CN" altLang="en-US" sz="2400" b="1" dirty="0">
                <a:solidFill>
                  <a:srgbClr val="000099"/>
                </a:solidFill>
                <a:latin typeface="华文楷体" panose="02010600040101010101" pitchFamily="2" charset="-122"/>
                <a:ea typeface="华文楷体" panose="02010600040101010101" pitchFamily="2" charset="-122"/>
              </a:rPr>
              <a:t>在束缚生产力发展</a:t>
            </a:r>
            <a:r>
              <a:rPr lang="zh-CN" altLang="en-US" sz="2400" b="1" dirty="0" smtClean="0">
                <a:solidFill>
                  <a:srgbClr val="000099"/>
                </a:solidFill>
                <a:latin typeface="华文楷体" panose="02010600040101010101" pitchFamily="2" charset="-122"/>
                <a:ea typeface="华文楷体" panose="02010600040101010101" pitchFamily="2" charset="-122"/>
              </a:rPr>
              <a:t>的体制机制问题。</a:t>
            </a:r>
            <a:r>
              <a:rPr lang="zh-CN" altLang="en-US" sz="2400" b="1" dirty="0">
                <a:solidFill>
                  <a:srgbClr val="FF0000"/>
                </a:solidFill>
                <a:latin typeface="华文楷体" panose="02010600040101010101" pitchFamily="2" charset="-122"/>
                <a:ea typeface="华文楷体" panose="02010600040101010101" pitchFamily="2" charset="-122"/>
              </a:rPr>
              <a:t>改</a:t>
            </a:r>
            <a:r>
              <a:rPr lang="zh-CN" altLang="en-US" sz="2400" b="1" dirty="0" smtClean="0">
                <a:solidFill>
                  <a:srgbClr val="FF0000"/>
                </a:solidFill>
                <a:latin typeface="华文楷体" panose="02010600040101010101" pitchFamily="2" charset="-122"/>
                <a:ea typeface="华文楷体" panose="02010600040101010101" pitchFamily="2" charset="-122"/>
              </a:rPr>
              <a:t>革</a:t>
            </a:r>
            <a:r>
              <a:rPr lang="zh-CN" altLang="en-US" sz="2400" b="1" dirty="0" smtClean="0">
                <a:solidFill>
                  <a:srgbClr val="000099"/>
                </a:solidFill>
                <a:latin typeface="华文楷体" panose="02010600040101010101" pitchFamily="2" charset="-122"/>
                <a:ea typeface="华文楷体" panose="02010600040101010101" pitchFamily="2" charset="-122"/>
              </a:rPr>
              <a:t>是</a:t>
            </a:r>
            <a:r>
              <a:rPr lang="zh-CN" altLang="en-US" sz="2400" b="1" dirty="0">
                <a:solidFill>
                  <a:srgbClr val="000099"/>
                </a:solidFill>
                <a:latin typeface="华文楷体" panose="02010600040101010101" pitchFamily="2" charset="-122"/>
                <a:ea typeface="华文楷体" panose="02010600040101010101" pitchFamily="2" charset="-122"/>
              </a:rPr>
              <a:t>对原有体制的根本改革，而不是改</a:t>
            </a:r>
            <a:r>
              <a:rPr lang="zh-CN" altLang="en-US" sz="2400" b="1" dirty="0" smtClean="0">
                <a:solidFill>
                  <a:srgbClr val="000099"/>
                </a:solidFill>
                <a:latin typeface="华文楷体" panose="02010600040101010101" pitchFamily="2" charset="-122"/>
                <a:ea typeface="华文楷体" panose="02010600040101010101" pitchFamily="2" charset="-122"/>
              </a:rPr>
              <a:t>变制</a:t>
            </a:r>
            <a:r>
              <a:rPr lang="zh-CN" altLang="en-US" sz="2400" b="1" dirty="0">
                <a:solidFill>
                  <a:srgbClr val="000099"/>
                </a:solidFill>
                <a:latin typeface="华文楷体" panose="02010600040101010101" pitchFamily="2" charset="-122"/>
                <a:ea typeface="华文楷体" panose="02010600040101010101" pitchFamily="2" charset="-122"/>
              </a:rPr>
              <a:t>度的性质。改革是社会主义制度的自我完善和发展，目的是</a:t>
            </a:r>
            <a:r>
              <a:rPr lang="zh-CN" altLang="en-US" sz="2400" b="1" dirty="0" smtClean="0">
                <a:solidFill>
                  <a:srgbClr val="000099"/>
                </a:solidFill>
                <a:latin typeface="华文楷体" panose="02010600040101010101" pitchFamily="2" charset="-122"/>
                <a:ea typeface="华文楷体" panose="02010600040101010101" pitchFamily="2" charset="-122"/>
              </a:rPr>
              <a:t>使制</a:t>
            </a:r>
            <a:r>
              <a:rPr lang="zh-CN" altLang="en-US" sz="2400" b="1" dirty="0">
                <a:solidFill>
                  <a:srgbClr val="000099"/>
                </a:solidFill>
                <a:latin typeface="华文楷体" panose="02010600040101010101" pitchFamily="2" charset="-122"/>
                <a:ea typeface="华文楷体" panose="02010600040101010101" pitchFamily="2" charset="-122"/>
              </a:rPr>
              <a:t>度固有的优越性能够始终一贯、充分有效地发挥出来。</a:t>
            </a:r>
            <a:r>
              <a:rPr lang="zh-CN" altLang="en-US" sz="2400" b="1" dirty="0">
                <a:solidFill>
                  <a:srgbClr val="000099"/>
                </a:solidFill>
                <a:latin typeface="仿宋_GB2312" pitchFamily="49" charset="-122"/>
                <a:ea typeface="仿宋_GB2312" pitchFamily="49" charset="-122"/>
              </a:rPr>
              <a:t> </a:t>
            </a:r>
            <a:r>
              <a:rPr lang="zh-CN" altLang="en-US" sz="2400" b="1" dirty="0" smtClean="0">
                <a:solidFill>
                  <a:srgbClr val="000099"/>
                </a:solidFill>
                <a:latin typeface="仿宋_GB2312" pitchFamily="49" charset="-122"/>
                <a:ea typeface="仿宋_GB2312" pitchFamily="49" charset="-122"/>
              </a:rPr>
              <a:t> </a:t>
            </a:r>
            <a:endParaRPr lang="zh-CN" altLang="en-US" sz="2400" dirty="0">
              <a:solidFill>
                <a:srgbClr val="000099"/>
              </a:solidFill>
              <a:latin typeface="仿宋_GB2312" pitchFamily="49" charset="-122"/>
              <a:ea typeface="仿宋_GB2312" pitchFamily="49" charset="-122"/>
            </a:endParaRPr>
          </a:p>
        </p:txBody>
      </p:sp>
    </p:spTree>
    <p:extLst>
      <p:ext uri="{BB962C8B-B14F-4D97-AF65-F5344CB8AC3E}">
        <p14:creationId xmlns="" xmlns:p14="http://schemas.microsoft.com/office/powerpoint/2010/main" val="4247968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ChangeArrowheads="1"/>
          </p:cNvSpPr>
          <p:nvPr/>
        </p:nvSpPr>
        <p:spPr bwMode="auto">
          <a:xfrm>
            <a:off x="0" y="1772816"/>
            <a:ext cx="8424863" cy="576263"/>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chemeClr val="accent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dirty="0">
                <a:solidFill>
                  <a:srgbClr val="000099"/>
                </a:solidFill>
                <a:latin typeface="华文楷体" panose="02010600040101010101" pitchFamily="2" charset="-122"/>
                <a:ea typeface="华文楷体" panose="02010600040101010101" pitchFamily="2" charset="-122"/>
              </a:rPr>
              <a:t>第二节  全面深化改革</a:t>
            </a:r>
          </a:p>
        </p:txBody>
      </p:sp>
      <p:sp>
        <p:nvSpPr>
          <p:cNvPr id="35843" name="Rectangle 3"/>
          <p:cNvSpPr>
            <a:spLocks noChangeArrowheads="1"/>
          </p:cNvSpPr>
          <p:nvPr/>
        </p:nvSpPr>
        <p:spPr bwMode="auto">
          <a:xfrm>
            <a:off x="1763688" y="2780928"/>
            <a:ext cx="7696200" cy="1916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ts val="3360"/>
              </a:lnSpc>
              <a:spcBef>
                <a:spcPct val="60000"/>
              </a:spcBef>
              <a:defRPr/>
            </a:pPr>
            <a:r>
              <a:rPr lang="zh-CN" altLang="en-US" sz="2800" b="1" dirty="0">
                <a:solidFill>
                  <a:srgbClr val="000099"/>
                </a:solidFill>
                <a:latin typeface="华文楷体" pitchFamily="2" charset="-122"/>
                <a:ea typeface="华文楷体" pitchFamily="2" charset="-122"/>
              </a:rPr>
              <a:t>一、全面深化改革的总目标</a:t>
            </a:r>
            <a:endParaRPr lang="en-US" altLang="zh-CN" sz="2800" b="1" dirty="0">
              <a:solidFill>
                <a:srgbClr val="000099"/>
              </a:solidFill>
              <a:effectLst>
                <a:outerShdw blurRad="38100" dist="38100" dir="2700000" algn="tl">
                  <a:srgbClr val="C0C0C0"/>
                </a:outerShdw>
              </a:effectLst>
              <a:latin typeface="华文楷体" pitchFamily="2" charset="-122"/>
              <a:ea typeface="华文楷体" pitchFamily="2" charset="-122"/>
            </a:endParaRPr>
          </a:p>
          <a:p>
            <a:pPr eaLnBrk="1" hangingPunct="1">
              <a:lnSpc>
                <a:spcPts val="3360"/>
              </a:lnSpc>
              <a:spcBef>
                <a:spcPct val="60000"/>
              </a:spcBef>
              <a:defRPr/>
            </a:pPr>
            <a:r>
              <a:rPr lang="zh-CN" altLang="en-US" sz="2800" b="1" dirty="0">
                <a:solidFill>
                  <a:srgbClr val="000099"/>
                </a:solidFill>
                <a:latin typeface="华文楷体" pitchFamily="2" charset="-122"/>
                <a:ea typeface="华文楷体" pitchFamily="2" charset="-122"/>
              </a:rPr>
              <a:t>二、坚持改革的正确方向</a:t>
            </a:r>
            <a:endParaRPr lang="en-US" altLang="zh-CN" sz="2800" b="1" dirty="0">
              <a:solidFill>
                <a:srgbClr val="000099"/>
              </a:solidFill>
              <a:latin typeface="华文楷体" pitchFamily="2" charset="-122"/>
              <a:ea typeface="华文楷体" pitchFamily="2" charset="-122"/>
            </a:endParaRPr>
          </a:p>
          <a:p>
            <a:pPr eaLnBrk="1" hangingPunct="1">
              <a:lnSpc>
                <a:spcPts val="3360"/>
              </a:lnSpc>
              <a:spcBef>
                <a:spcPct val="60000"/>
              </a:spcBef>
              <a:defRPr/>
            </a:pPr>
            <a:r>
              <a:rPr lang="zh-CN" altLang="en-US" sz="2800" b="1" dirty="0">
                <a:solidFill>
                  <a:srgbClr val="000099"/>
                </a:solidFill>
                <a:latin typeface="华文楷体" pitchFamily="2" charset="-122"/>
                <a:ea typeface="华文楷体" pitchFamily="2" charset="-122"/>
              </a:rPr>
              <a:t>三、正确处理全面深化改革的重大关系</a:t>
            </a:r>
          </a:p>
        </p:txBody>
      </p:sp>
    </p:spTree>
    <p:extLst>
      <p:ext uri="{BB962C8B-B14F-4D97-AF65-F5344CB8AC3E}">
        <p14:creationId xmlns="" xmlns:p14="http://schemas.microsoft.com/office/powerpoint/2010/main" val="25225039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矩形 3"/>
          <p:cNvSpPr>
            <a:spLocks noChangeArrowheads="1"/>
          </p:cNvSpPr>
          <p:nvPr/>
        </p:nvSpPr>
        <p:spPr bwMode="auto">
          <a:xfrm>
            <a:off x="1403648" y="2564904"/>
            <a:ext cx="6858000" cy="1754326"/>
          </a:xfrm>
          <a:prstGeom prst="rect">
            <a:avLst/>
          </a:prstGeom>
          <a:noFill/>
          <a:ln w="9525">
            <a:noFill/>
            <a:prstDash val="lg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rPr>
              <a:t>思考：</a:t>
            </a:r>
            <a:r>
              <a:rPr lang="zh-CN" altLang="en-US" sz="2400" b="1" dirty="0" smtClean="0">
                <a:solidFill>
                  <a:srgbClr val="000099"/>
                </a:solidFill>
                <a:latin typeface="华文楷体" panose="02010600040101010101" pitchFamily="2" charset="-122"/>
                <a:ea typeface="华文楷体" panose="02010600040101010101" pitchFamily="2" charset="-122"/>
              </a:rPr>
              <a:t>全</a:t>
            </a:r>
            <a:r>
              <a:rPr lang="zh-CN" altLang="en-US" sz="2400" b="1" dirty="0">
                <a:solidFill>
                  <a:srgbClr val="000099"/>
                </a:solidFill>
                <a:latin typeface="华文楷体" panose="02010600040101010101" pitchFamily="2" charset="-122"/>
                <a:ea typeface="华文楷体" panose="02010600040101010101" pitchFamily="2" charset="-122"/>
              </a:rPr>
              <a:t>面深化改革的背景是什么？它是在什么起点和基础上开始的？与初始改革有何不同？会遇到哪些障碍和阻力？如何应对？</a:t>
            </a:r>
          </a:p>
        </p:txBody>
      </p:sp>
      <p:pic>
        <p:nvPicPr>
          <p:cNvPr id="4" name="Picture 6" descr="C:\Users\zhao\AppData\Roaming\360se6\Application\User Data\temp\t01d3a4f9d247084000.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5004048" y="4509120"/>
            <a:ext cx="2703135" cy="132609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8958598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11760" y="1484784"/>
            <a:ext cx="3877985" cy="461665"/>
          </a:xfrm>
          <a:prstGeom prst="rect">
            <a:avLst/>
          </a:prstGeom>
        </p:spPr>
        <p:txBody>
          <a:bodyPr wrap="none">
            <a:spAutoFit/>
          </a:bodyPr>
          <a:lstStyle/>
          <a:p>
            <a:r>
              <a:rPr lang="zh-CN" altLang="en-US" sz="2400" b="1" dirty="0">
                <a:solidFill>
                  <a:srgbClr val="000099"/>
                </a:solidFill>
                <a:latin typeface="华文楷体" panose="02010600040101010101" pitchFamily="2" charset="-122"/>
                <a:ea typeface="华文楷体" panose="02010600040101010101" pitchFamily="2" charset="-122"/>
              </a:rPr>
              <a:t>一、全面深化改革的总目标</a:t>
            </a:r>
          </a:p>
        </p:txBody>
      </p:sp>
      <p:sp>
        <p:nvSpPr>
          <p:cNvPr id="3" name="矩形 2"/>
          <p:cNvSpPr/>
          <p:nvPr/>
        </p:nvSpPr>
        <p:spPr>
          <a:xfrm>
            <a:off x="1619672" y="2276872"/>
            <a:ext cx="6408712" cy="3016210"/>
          </a:xfrm>
          <a:prstGeom prst="rect">
            <a:avLst/>
          </a:prstGeom>
        </p:spPr>
        <p:txBody>
          <a:bodyPr wrap="square">
            <a:spAutoFit/>
          </a:bodyPr>
          <a:lstStyle/>
          <a:p>
            <a:pPr>
              <a:lnSpc>
                <a:spcPts val="3800"/>
              </a:lnSpc>
            </a:pPr>
            <a:r>
              <a:rPr lang="zh-CN" altLang="en-US" sz="2400" b="1" dirty="0" smtClean="0">
                <a:solidFill>
                  <a:srgbClr val="000099"/>
                </a:solidFill>
                <a:latin typeface="华文楷体" panose="02010600040101010101" pitchFamily="2" charset="-122"/>
                <a:ea typeface="华文楷体" panose="02010600040101010101" pitchFamily="2" charset="-122"/>
              </a:rPr>
              <a:t>（一</a:t>
            </a:r>
            <a:r>
              <a:rPr lang="zh-CN" altLang="en-US" sz="2400" b="1" dirty="0">
                <a:solidFill>
                  <a:srgbClr val="000099"/>
                </a:solidFill>
                <a:latin typeface="华文楷体" panose="02010600040101010101" pitchFamily="2" charset="-122"/>
                <a:ea typeface="华文楷体" panose="02010600040101010101" pitchFamily="2" charset="-122"/>
              </a:rPr>
              <a:t>）全面深化改革的重要性和必要性</a:t>
            </a:r>
          </a:p>
          <a:p>
            <a:pPr>
              <a:lnSpc>
                <a:spcPts val="3800"/>
              </a:lnSpc>
            </a:pPr>
            <a:r>
              <a:rPr lang="zh-CN" altLang="en-US" sz="2400" b="1" dirty="0">
                <a:solidFill>
                  <a:srgbClr val="000099"/>
                </a:solidFill>
                <a:latin typeface="华文楷体" panose="02010600040101010101" pitchFamily="2" charset="-122"/>
                <a:ea typeface="华文楷体" panose="02010600040101010101" pitchFamily="2" charset="-122"/>
              </a:rPr>
              <a:t>实现党的十八大提出的战略目标和任务的需要；解决我国发展面临的一系列突出矛盾和问题，实现经济社会持续健康发展，不断改善人民生活的需要；顺应时代潮流，满足人民期待，保持党和国家生机活力的需要。</a:t>
            </a:r>
            <a:endParaRPr lang="en-US" altLang="zh-CN"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2804234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95736" y="1628800"/>
            <a:ext cx="3570208" cy="590931"/>
          </a:xfrm>
          <a:prstGeom prst="rect">
            <a:avLst/>
          </a:prstGeom>
        </p:spPr>
        <p:txBody>
          <a:bodyPr wrap="none">
            <a:spAutoFit/>
          </a:bodyPr>
          <a:lstStyle/>
          <a:p>
            <a:pPr>
              <a:lnSpc>
                <a:spcPct val="135000"/>
              </a:lnSpc>
              <a:spcBef>
                <a:spcPct val="35000"/>
              </a:spcBef>
              <a:defRPr/>
            </a:pPr>
            <a:r>
              <a:rPr lang="zh-CN" altLang="en-US" sz="2400" b="1" dirty="0">
                <a:solidFill>
                  <a:srgbClr val="000099"/>
                </a:solidFill>
                <a:effectLst>
                  <a:outerShdw blurRad="38100" dist="38100" dir="2700000" algn="tl">
                    <a:srgbClr val="C0C0C0"/>
                  </a:outerShdw>
                </a:effectLst>
                <a:latin typeface="华文楷体" pitchFamily="2" charset="-122"/>
                <a:ea typeface="华文楷体" pitchFamily="2" charset="-122"/>
              </a:rPr>
              <a:t>（二）如何全面深化改革</a:t>
            </a:r>
          </a:p>
        </p:txBody>
      </p:sp>
      <p:sp>
        <p:nvSpPr>
          <p:cNvPr id="3" name="矩形 2"/>
          <p:cNvSpPr/>
          <p:nvPr/>
        </p:nvSpPr>
        <p:spPr>
          <a:xfrm>
            <a:off x="1331640" y="2492896"/>
            <a:ext cx="6696744" cy="2614627"/>
          </a:xfrm>
          <a:prstGeom prst="rect">
            <a:avLst/>
          </a:prstGeom>
        </p:spPr>
        <p:txBody>
          <a:bodyPr wrap="square">
            <a:spAutoFit/>
          </a:bodyPr>
          <a:lstStyle/>
          <a:p>
            <a:pPr>
              <a:lnSpc>
                <a:spcPts val="4000"/>
              </a:lnSpc>
            </a:pPr>
            <a:r>
              <a:rPr lang="en-US" altLang="zh-CN" sz="2400" b="1" dirty="0">
                <a:solidFill>
                  <a:srgbClr val="000099"/>
                </a:solidFill>
                <a:latin typeface="华文楷体" panose="02010600040101010101" pitchFamily="2" charset="-122"/>
                <a:ea typeface="华文楷体" panose="02010600040101010101" pitchFamily="2" charset="-122"/>
              </a:rPr>
              <a:t>1</a:t>
            </a:r>
            <a:r>
              <a:rPr lang="zh-CN" altLang="en-US" sz="2400" b="1" dirty="0">
                <a:solidFill>
                  <a:srgbClr val="000099"/>
                </a:solidFill>
                <a:latin typeface="华文楷体" panose="02010600040101010101" pitchFamily="2" charset="-122"/>
                <a:ea typeface="华文楷体" panose="02010600040101010101" pitchFamily="2" charset="-122"/>
              </a:rPr>
              <a:t>、党的十八届三中全会对全面深化改革作出了战略部署，总目标是完善和发展中国特色社会主义制度，推进国家治理体系和治理能力现代化。</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 </a:t>
            </a:r>
            <a:r>
              <a:rPr lang="en-US" altLang="zh-CN" sz="2400" b="1" dirty="0">
                <a:solidFill>
                  <a:srgbClr val="000099"/>
                </a:solidFill>
                <a:latin typeface="华文楷体" panose="02010600040101010101" pitchFamily="2" charset="-122"/>
                <a:ea typeface="华文楷体" panose="02010600040101010101" pitchFamily="2" charset="-122"/>
              </a:rPr>
              <a:t>2</a:t>
            </a:r>
            <a:r>
              <a:rPr lang="zh-CN" altLang="en-US" sz="2400" b="1" dirty="0">
                <a:solidFill>
                  <a:srgbClr val="000099"/>
                </a:solidFill>
                <a:latin typeface="华文楷体" panose="02010600040101010101" pitchFamily="2" charset="-122"/>
                <a:ea typeface="华文楷体" panose="02010600040101010101" pitchFamily="2" charset="-122"/>
              </a:rPr>
              <a:t>、改革开放的成功实践为全面深化改革提供了重要经验。</a:t>
            </a:r>
          </a:p>
        </p:txBody>
      </p:sp>
    </p:spTree>
    <p:extLst>
      <p:ext uri="{BB962C8B-B14F-4D97-AF65-F5344CB8AC3E}">
        <p14:creationId xmlns="" xmlns:p14="http://schemas.microsoft.com/office/powerpoint/2010/main" val="3052157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1691680" y="1412776"/>
            <a:ext cx="526415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solidFill>
                  <a:srgbClr val="000099"/>
                </a:solidFill>
                <a:latin typeface="华文楷体" panose="02010600040101010101" pitchFamily="2" charset="-122"/>
                <a:ea typeface="华文楷体" panose="02010600040101010101" pitchFamily="2" charset="-122"/>
              </a:rPr>
              <a:t>二、坚持改革的正确方向</a:t>
            </a:r>
          </a:p>
        </p:txBody>
      </p:sp>
      <p:sp>
        <p:nvSpPr>
          <p:cNvPr id="46084" name="矩形 1"/>
          <p:cNvSpPr>
            <a:spLocks noChangeArrowheads="1"/>
          </p:cNvSpPr>
          <p:nvPr/>
        </p:nvSpPr>
        <p:spPr bwMode="auto">
          <a:xfrm>
            <a:off x="1475656" y="2060848"/>
            <a:ext cx="6553200" cy="31275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（一）方向问题至关重要</a:t>
            </a:r>
          </a:p>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 </a:t>
            </a:r>
            <a:r>
              <a:rPr lang="en-US" altLang="zh-CN" sz="2400" b="1" dirty="0" smtClean="0">
                <a:solidFill>
                  <a:srgbClr val="000099"/>
                </a:solidFill>
                <a:latin typeface="华文楷体" panose="02010600040101010101" pitchFamily="2" charset="-122"/>
                <a:ea typeface="华文楷体" panose="02010600040101010101" pitchFamily="2" charset="-122"/>
              </a:rPr>
              <a:t>1</a:t>
            </a:r>
            <a:r>
              <a:rPr lang="zh-CN" altLang="en-US" sz="2400" b="1" dirty="0">
                <a:solidFill>
                  <a:srgbClr val="000099"/>
                </a:solidFill>
                <a:latin typeface="华文楷体" panose="02010600040101010101" pitchFamily="2" charset="-122"/>
                <a:ea typeface="华文楷体" panose="02010600040101010101" pitchFamily="2" charset="-122"/>
              </a:rPr>
              <a:t>、坚持什么样的改革方向，决定着改革的性质和最终成败。</a:t>
            </a:r>
          </a:p>
          <a:p>
            <a:pPr>
              <a:lnSpc>
                <a:spcPts val="4000"/>
              </a:lnSpc>
            </a:pPr>
            <a:r>
              <a:rPr lang="zh-CN" altLang="en-US" sz="2400" b="1" dirty="0">
                <a:solidFill>
                  <a:srgbClr val="000099"/>
                </a:solidFill>
                <a:latin typeface="华文楷体" panose="02010600040101010101" pitchFamily="2" charset="-122"/>
                <a:ea typeface="华文楷体" panose="02010600040101010101" pitchFamily="2" charset="-122"/>
              </a:rPr>
              <a:t> </a:t>
            </a:r>
            <a:r>
              <a:rPr lang="en-US" altLang="zh-CN" sz="2400" b="1" dirty="0" smtClean="0">
                <a:solidFill>
                  <a:srgbClr val="000099"/>
                </a:solidFill>
                <a:latin typeface="华文楷体" panose="02010600040101010101" pitchFamily="2" charset="-122"/>
                <a:ea typeface="华文楷体" panose="02010600040101010101" pitchFamily="2" charset="-122"/>
              </a:rPr>
              <a:t>2</a:t>
            </a:r>
            <a:r>
              <a:rPr lang="zh-CN" altLang="en-US" sz="2400" b="1" dirty="0">
                <a:solidFill>
                  <a:srgbClr val="000099"/>
                </a:solidFill>
                <a:latin typeface="华文楷体" panose="02010600040101010101" pitchFamily="2" charset="-122"/>
                <a:ea typeface="华文楷体" panose="02010600040101010101" pitchFamily="2" charset="-122"/>
              </a:rPr>
              <a:t>、中国</a:t>
            </a:r>
            <a:r>
              <a:rPr lang="en-US" altLang="zh-CN" sz="2400" b="1" dirty="0">
                <a:solidFill>
                  <a:srgbClr val="000099"/>
                </a:solidFill>
                <a:latin typeface="华文楷体" panose="02010600040101010101" pitchFamily="2" charset="-122"/>
                <a:ea typeface="华文楷体" panose="02010600040101010101" pitchFamily="2" charset="-122"/>
              </a:rPr>
              <a:t>30</a:t>
            </a:r>
            <a:r>
              <a:rPr lang="zh-CN" altLang="en-US" sz="2400" b="1" dirty="0">
                <a:solidFill>
                  <a:srgbClr val="000099"/>
                </a:solidFill>
                <a:latin typeface="华文楷体" panose="02010600040101010101" pitchFamily="2" charset="-122"/>
                <a:ea typeface="华文楷体" panose="02010600040101010101" pitchFamily="2" charset="-122"/>
              </a:rPr>
              <a:t>多年之所以能够顺利推进并取得历史性成就，根本原因在于始终坚持了正确的改革方向和改革立场。</a:t>
            </a:r>
          </a:p>
        </p:txBody>
      </p:sp>
    </p:spTree>
    <p:extLst>
      <p:ext uri="{BB962C8B-B14F-4D97-AF65-F5344CB8AC3E}">
        <p14:creationId xmlns="" xmlns:p14="http://schemas.microsoft.com/office/powerpoint/2010/main" val="1419287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36248" y="1844824"/>
            <a:ext cx="1415772" cy="565861"/>
          </a:xfrm>
          <a:prstGeom prst="rect">
            <a:avLst/>
          </a:prstGeom>
        </p:spPr>
        <p:txBody>
          <a:bodyPr wrap="none">
            <a:spAutoFit/>
          </a:bodyPr>
          <a:lstStyle/>
          <a:p>
            <a:pPr algn="ctr">
              <a:lnSpc>
                <a:spcPct val="140000"/>
              </a:lnSpc>
              <a:spcBef>
                <a:spcPct val="40000"/>
              </a:spcBef>
            </a:pPr>
            <a:r>
              <a:rPr lang="zh-CN" altLang="en-US" sz="2400" b="1" dirty="0">
                <a:solidFill>
                  <a:srgbClr val="000099"/>
                </a:solidFill>
                <a:latin typeface="华文楷体" panose="02010600040101010101" pitchFamily="2" charset="-122"/>
                <a:ea typeface="华文楷体" panose="02010600040101010101" pitchFamily="2" charset="-122"/>
              </a:rPr>
              <a:t>本章节次</a:t>
            </a:r>
          </a:p>
        </p:txBody>
      </p:sp>
      <p:sp>
        <p:nvSpPr>
          <p:cNvPr id="3" name="矩形 2"/>
          <p:cNvSpPr/>
          <p:nvPr/>
        </p:nvSpPr>
        <p:spPr>
          <a:xfrm>
            <a:off x="1763688" y="2708920"/>
            <a:ext cx="5976664" cy="2308324"/>
          </a:xfrm>
          <a:prstGeom prst="rect">
            <a:avLst/>
          </a:prstGeom>
        </p:spPr>
        <p:txBody>
          <a:bodyPr wrap="square">
            <a:spAutoFit/>
          </a:bodyPr>
          <a:lstStyle/>
          <a:p>
            <a:pPr>
              <a:lnSpc>
                <a:spcPct val="150000"/>
              </a:lnSpc>
              <a:spcBef>
                <a:spcPct val="40000"/>
              </a:spcBef>
            </a:pPr>
            <a:r>
              <a:rPr lang="zh-CN" altLang="en-US" sz="2400" b="1" dirty="0">
                <a:solidFill>
                  <a:srgbClr val="000099"/>
                </a:solidFill>
                <a:latin typeface="华文楷体" panose="02010600040101010101" pitchFamily="2" charset="-122"/>
                <a:ea typeface="华文楷体" panose="02010600040101010101" pitchFamily="2" charset="-122"/>
              </a:rPr>
              <a:t>第一节 改革开放是发展中国特色社会主义的必 由之路</a:t>
            </a:r>
          </a:p>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第二节 全面深化</a:t>
            </a:r>
            <a:r>
              <a:rPr lang="zh-CN" altLang="en-US" sz="2400" b="1" dirty="0" smtClean="0">
                <a:solidFill>
                  <a:srgbClr val="000099"/>
                </a:solidFill>
                <a:latin typeface="华文楷体" panose="02010600040101010101" pitchFamily="2" charset="-122"/>
                <a:ea typeface="华文楷体" panose="02010600040101010101" pitchFamily="2" charset="-122"/>
              </a:rPr>
              <a:t>改</a:t>
            </a:r>
            <a:r>
              <a:rPr lang="zh-CN" altLang="en-US" sz="2400" b="1" dirty="0">
                <a:solidFill>
                  <a:srgbClr val="000099"/>
                </a:solidFill>
                <a:latin typeface="华文楷体" panose="02010600040101010101" pitchFamily="2" charset="-122"/>
                <a:ea typeface="华文楷体" panose="02010600040101010101" pitchFamily="2" charset="-122"/>
              </a:rPr>
              <a:t>革</a:t>
            </a:r>
          </a:p>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第三节 扩大</a:t>
            </a:r>
            <a:r>
              <a:rPr lang="zh-CN" altLang="en-US" sz="2400" b="1" dirty="0" smtClean="0">
                <a:solidFill>
                  <a:srgbClr val="000099"/>
                </a:solidFill>
                <a:latin typeface="华文楷体" panose="02010600040101010101" pitchFamily="2" charset="-122"/>
                <a:ea typeface="华文楷体" panose="02010600040101010101" pitchFamily="2" charset="-122"/>
              </a:rPr>
              <a:t>对</a:t>
            </a:r>
            <a:r>
              <a:rPr lang="zh-CN" altLang="en-US" sz="2400" b="1" dirty="0">
                <a:solidFill>
                  <a:srgbClr val="000099"/>
                </a:solidFill>
                <a:latin typeface="华文楷体" panose="02010600040101010101" pitchFamily="2" charset="-122"/>
                <a:ea typeface="华文楷体" panose="02010600040101010101" pitchFamily="2" charset="-122"/>
              </a:rPr>
              <a:t>外开放</a:t>
            </a:r>
          </a:p>
        </p:txBody>
      </p:sp>
    </p:spTree>
    <p:extLst>
      <p:ext uri="{BB962C8B-B14F-4D97-AF65-F5344CB8AC3E}">
        <p14:creationId xmlns="" xmlns:p14="http://schemas.microsoft.com/office/powerpoint/2010/main" val="34857893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ChangeArrowheads="1"/>
          </p:cNvSpPr>
          <p:nvPr/>
        </p:nvSpPr>
        <p:spPr bwMode="auto">
          <a:xfrm>
            <a:off x="1547664" y="2132856"/>
            <a:ext cx="6984776" cy="256685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50000"/>
              </a:lnSpc>
              <a:spcBef>
                <a:spcPct val="35000"/>
              </a:spcBef>
              <a:defRPr/>
            </a:pPr>
            <a:r>
              <a:rPr lang="zh-CN" altLang="en-US" sz="2400" b="1" dirty="0">
                <a:solidFill>
                  <a:srgbClr val="000099"/>
                </a:solidFill>
                <a:latin typeface="华文楷体" pitchFamily="2" charset="-122"/>
                <a:ea typeface="华文楷体" pitchFamily="2" charset="-122"/>
              </a:rPr>
              <a:t>（二）如何坚持改革的正确方</a:t>
            </a:r>
            <a:r>
              <a:rPr lang="zh-CN" altLang="en-US" sz="2400" b="1" dirty="0" smtClean="0">
                <a:solidFill>
                  <a:srgbClr val="000099"/>
                </a:solidFill>
                <a:latin typeface="华文楷体" pitchFamily="2" charset="-122"/>
                <a:ea typeface="华文楷体" pitchFamily="2" charset="-122"/>
              </a:rPr>
              <a:t>向</a:t>
            </a:r>
            <a:endParaRPr lang="en-US" altLang="zh-CN" sz="2400" b="1" dirty="0" smtClean="0">
              <a:solidFill>
                <a:srgbClr val="000099"/>
              </a:solidFill>
              <a:latin typeface="华文楷体" pitchFamily="2" charset="-122"/>
              <a:ea typeface="华文楷体" pitchFamily="2" charset="-122"/>
            </a:endParaRPr>
          </a:p>
          <a:p>
            <a:pPr eaLnBrk="1" hangingPunct="1">
              <a:lnSpc>
                <a:spcPct val="150000"/>
              </a:lnSpc>
              <a:spcBef>
                <a:spcPct val="35000"/>
              </a:spcBef>
              <a:defRPr/>
            </a:pPr>
            <a:r>
              <a:rPr lang="en-US" altLang="zh-CN" sz="2400" b="1" dirty="0" smtClean="0">
                <a:solidFill>
                  <a:srgbClr val="000099"/>
                </a:solidFill>
                <a:latin typeface="华文楷体" pitchFamily="2" charset="-122"/>
                <a:ea typeface="华文楷体" pitchFamily="2" charset="-122"/>
              </a:rPr>
              <a:t>1</a:t>
            </a:r>
            <a:r>
              <a:rPr lang="zh-CN" altLang="en-US" sz="2400" b="1" dirty="0">
                <a:solidFill>
                  <a:srgbClr val="000099"/>
                </a:solidFill>
                <a:latin typeface="华文楷体" pitchFamily="2" charset="-122"/>
                <a:ea typeface="华文楷体" pitchFamily="2" charset="-122"/>
              </a:rPr>
              <a:t>、坚持改革的正确方向，最核心的是在改革中坚持和完善党的领导，坚持和发展中国特色社会主义</a:t>
            </a:r>
            <a:r>
              <a:rPr lang="zh-CN" altLang="en-US" sz="2400" b="1" dirty="0" smtClean="0">
                <a:solidFill>
                  <a:srgbClr val="000099"/>
                </a:solidFill>
                <a:latin typeface="华文楷体" pitchFamily="2" charset="-122"/>
                <a:ea typeface="华文楷体" pitchFamily="2" charset="-122"/>
              </a:rPr>
              <a:t>。</a:t>
            </a:r>
            <a:endParaRPr lang="en-US" altLang="zh-CN" sz="2400" b="1" dirty="0">
              <a:solidFill>
                <a:srgbClr val="000099"/>
              </a:solidFill>
              <a:latin typeface="华文楷体" pitchFamily="2" charset="-122"/>
              <a:ea typeface="华文楷体" pitchFamily="2" charset="-122"/>
            </a:endParaRPr>
          </a:p>
          <a:p>
            <a:pPr eaLnBrk="1" hangingPunct="1">
              <a:lnSpc>
                <a:spcPct val="150000"/>
              </a:lnSpc>
              <a:spcBef>
                <a:spcPct val="35000"/>
              </a:spcBef>
              <a:defRPr/>
            </a:pPr>
            <a:r>
              <a:rPr lang="en-US" altLang="zh-CN" sz="2400" b="1" dirty="0" smtClean="0">
                <a:solidFill>
                  <a:srgbClr val="000099"/>
                </a:solidFill>
                <a:latin typeface="华文楷体" pitchFamily="2" charset="-122"/>
                <a:ea typeface="华文楷体" pitchFamily="2" charset="-122"/>
              </a:rPr>
              <a:t>2</a:t>
            </a:r>
            <a:r>
              <a:rPr lang="zh-CN" altLang="en-US" sz="2400" b="1" dirty="0" smtClean="0">
                <a:solidFill>
                  <a:srgbClr val="000099"/>
                </a:solidFill>
                <a:latin typeface="华文楷体" pitchFamily="2" charset="-122"/>
                <a:ea typeface="华文楷体" pitchFamily="2" charset="-122"/>
              </a:rPr>
              <a:t>、</a:t>
            </a:r>
            <a:r>
              <a:rPr lang="zh-CN" altLang="en-US" sz="2400" b="1" dirty="0">
                <a:solidFill>
                  <a:srgbClr val="000099"/>
                </a:solidFill>
                <a:latin typeface="华文楷体" pitchFamily="2" charset="-122"/>
                <a:ea typeface="华文楷体" pitchFamily="2" charset="-122"/>
              </a:rPr>
              <a:t>坚持社会主义市场经济改革方向。</a:t>
            </a:r>
          </a:p>
        </p:txBody>
      </p:sp>
    </p:spTree>
    <p:extLst>
      <p:ext uri="{BB962C8B-B14F-4D97-AF65-F5344CB8AC3E}">
        <p14:creationId xmlns="" xmlns:p14="http://schemas.microsoft.com/office/powerpoint/2010/main" val="41426427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矩形 1"/>
          <p:cNvSpPr>
            <a:spLocks noChangeArrowheads="1"/>
          </p:cNvSpPr>
          <p:nvPr/>
        </p:nvSpPr>
        <p:spPr bwMode="auto">
          <a:xfrm>
            <a:off x="1447800" y="2514600"/>
            <a:ext cx="6724600" cy="24927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800"/>
              </a:lnSpc>
            </a:pPr>
            <a:r>
              <a:rPr lang="zh-CN" altLang="en-US" sz="2400" b="1" dirty="0">
                <a:solidFill>
                  <a:srgbClr val="000099"/>
                </a:solidFill>
                <a:latin typeface="华文楷体" panose="02010600040101010101" pitchFamily="2" charset="-122"/>
                <a:ea typeface="华文楷体" panose="02010600040101010101" pitchFamily="2" charset="-122"/>
              </a:rPr>
              <a:t>充分认识坚持社会主义市场经济改革方向的重要性，准确把握坚持社会主义市场经济改革方向的重大部署。坚持社会主义市场经济改革方向应把握好的关系：政府与市场的关系、公有制经济与非公有制经济的关系、效率与公平的关系。</a:t>
            </a:r>
          </a:p>
        </p:txBody>
      </p:sp>
      <p:sp>
        <p:nvSpPr>
          <p:cNvPr id="48132" name="矩形 3"/>
          <p:cNvSpPr>
            <a:spLocks noChangeArrowheads="1"/>
          </p:cNvSpPr>
          <p:nvPr/>
        </p:nvSpPr>
        <p:spPr bwMode="auto">
          <a:xfrm>
            <a:off x="1796574" y="1905178"/>
            <a:ext cx="60325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u="sng" dirty="0">
                <a:solidFill>
                  <a:srgbClr val="FF0000"/>
                </a:solidFill>
                <a:latin typeface="华文楷体" panose="02010600040101010101" pitchFamily="2" charset="-122"/>
                <a:ea typeface="华文楷体" panose="02010600040101010101" pitchFamily="2" charset="-122"/>
              </a:rPr>
              <a:t>如何理解坚持社会主义市场经济改革方向？</a:t>
            </a:r>
          </a:p>
        </p:txBody>
      </p:sp>
    </p:spTree>
    <p:extLst>
      <p:ext uri="{BB962C8B-B14F-4D97-AF65-F5344CB8AC3E}">
        <p14:creationId xmlns="" xmlns:p14="http://schemas.microsoft.com/office/powerpoint/2010/main" val="5371411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2132856"/>
            <a:ext cx="5416868" cy="461665"/>
          </a:xfrm>
          <a:prstGeom prst="rect">
            <a:avLst/>
          </a:prstGeom>
        </p:spPr>
        <p:txBody>
          <a:bodyPr wrap="none">
            <a:spAutoFit/>
          </a:bodyPr>
          <a:lstStyle/>
          <a:p>
            <a:r>
              <a:rPr lang="zh-CN" altLang="en-US" sz="2400" b="1" dirty="0">
                <a:solidFill>
                  <a:srgbClr val="000099"/>
                </a:solidFill>
                <a:latin typeface="华文楷体" panose="02010600040101010101" pitchFamily="2" charset="-122"/>
                <a:ea typeface="华文楷体" panose="02010600040101010101" pitchFamily="2" charset="-122"/>
              </a:rPr>
              <a:t>三、正确处理全面深化改革的重大关系</a:t>
            </a:r>
            <a:endParaRPr lang="zh-CN" altLang="en-US" sz="2400" b="1" dirty="0">
              <a:solidFill>
                <a:srgbClr val="000099"/>
              </a:solidFill>
            </a:endParaRPr>
          </a:p>
        </p:txBody>
      </p:sp>
      <p:sp>
        <p:nvSpPr>
          <p:cNvPr id="3" name="矩形 2"/>
          <p:cNvSpPr/>
          <p:nvPr/>
        </p:nvSpPr>
        <p:spPr>
          <a:xfrm>
            <a:off x="2086244" y="2924944"/>
            <a:ext cx="5382344" cy="1754326"/>
          </a:xfrm>
          <a:prstGeom prst="rect">
            <a:avLst/>
          </a:prstGeom>
        </p:spPr>
        <p:txBody>
          <a:bodyPr wrap="square">
            <a:spAutoFit/>
          </a:bodyPr>
          <a:lstStyle/>
          <a:p>
            <a:pPr>
              <a:lnSpc>
                <a:spcPct val="150000"/>
              </a:lnSpc>
              <a:buFontTx/>
              <a:buNone/>
            </a:pPr>
            <a:r>
              <a:rPr lang="en-US" altLang="zh-CN" sz="2400" b="1" dirty="0">
                <a:solidFill>
                  <a:srgbClr val="000099"/>
                </a:solidFill>
                <a:latin typeface="华文楷体" panose="02010600040101010101" pitchFamily="2" charset="-122"/>
                <a:ea typeface="华文楷体" panose="02010600040101010101" pitchFamily="2" charset="-122"/>
              </a:rPr>
              <a:t>1</a:t>
            </a:r>
            <a:r>
              <a:rPr lang="zh-CN" altLang="en-US" sz="2400" b="1" dirty="0">
                <a:solidFill>
                  <a:srgbClr val="000099"/>
                </a:solidFill>
                <a:latin typeface="华文楷体" panose="02010600040101010101" pitchFamily="2" charset="-122"/>
                <a:ea typeface="华文楷体" panose="02010600040101010101" pitchFamily="2" charset="-122"/>
              </a:rPr>
              <a:t>、整体推进与重点突破的关系</a:t>
            </a:r>
            <a:endParaRPr lang="zh-CN" altLang="en-US" sz="2400" dirty="0">
              <a:solidFill>
                <a:srgbClr val="000099"/>
              </a:solidFill>
              <a:latin typeface="华文楷体" panose="02010600040101010101" pitchFamily="2" charset="-122"/>
              <a:ea typeface="华文楷体" panose="02010600040101010101" pitchFamily="2" charset="-122"/>
            </a:endParaRPr>
          </a:p>
          <a:p>
            <a:pPr>
              <a:lnSpc>
                <a:spcPct val="150000"/>
              </a:lnSpc>
              <a:buFontTx/>
              <a:buNone/>
            </a:pPr>
            <a:r>
              <a:rPr lang="en-US" altLang="zh-CN" sz="2400" b="1" dirty="0">
                <a:solidFill>
                  <a:srgbClr val="000099"/>
                </a:solidFill>
                <a:latin typeface="华文楷体" panose="02010600040101010101" pitchFamily="2" charset="-122"/>
                <a:ea typeface="华文楷体" panose="02010600040101010101" pitchFamily="2" charset="-122"/>
              </a:rPr>
              <a:t>2</a:t>
            </a:r>
            <a:r>
              <a:rPr lang="zh-CN" altLang="en-US" sz="2400" b="1" dirty="0">
                <a:solidFill>
                  <a:srgbClr val="000099"/>
                </a:solidFill>
                <a:latin typeface="华文楷体" panose="02010600040101010101" pitchFamily="2" charset="-122"/>
                <a:ea typeface="华文楷体" panose="02010600040101010101" pitchFamily="2" charset="-122"/>
              </a:rPr>
              <a:t>、顶层设计与摸着石头过河的关系</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ct val="150000"/>
              </a:lnSpc>
              <a:buFontTx/>
              <a:buNone/>
            </a:pPr>
            <a:r>
              <a:rPr lang="en-US" altLang="zh-CN" sz="2400" b="1" dirty="0">
                <a:solidFill>
                  <a:srgbClr val="000099"/>
                </a:solidFill>
                <a:latin typeface="华文楷体" panose="02010600040101010101" pitchFamily="2" charset="-122"/>
                <a:ea typeface="华文楷体" panose="02010600040101010101" pitchFamily="2" charset="-122"/>
              </a:rPr>
              <a:t>3</a:t>
            </a:r>
            <a:r>
              <a:rPr lang="zh-CN" altLang="en-US" sz="2400" b="1" dirty="0">
                <a:solidFill>
                  <a:srgbClr val="000099"/>
                </a:solidFill>
                <a:latin typeface="华文楷体" panose="02010600040101010101" pitchFamily="2" charset="-122"/>
                <a:ea typeface="华文楷体" panose="02010600040101010101" pitchFamily="2" charset="-122"/>
              </a:rPr>
              <a:t>、改革、发展、稳定的关系</a:t>
            </a:r>
          </a:p>
        </p:txBody>
      </p:sp>
    </p:spTree>
    <p:extLst>
      <p:ext uri="{BB962C8B-B14F-4D97-AF65-F5344CB8AC3E}">
        <p14:creationId xmlns="" xmlns:p14="http://schemas.microsoft.com/office/powerpoint/2010/main" val="2145689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ChangeArrowheads="1"/>
          </p:cNvSpPr>
          <p:nvPr/>
        </p:nvSpPr>
        <p:spPr bwMode="auto">
          <a:xfrm>
            <a:off x="71248" y="1772816"/>
            <a:ext cx="8424863" cy="574675"/>
          </a:xfrm>
          <a:prstGeom prst="rect">
            <a:avLst/>
          </a:prstGeom>
          <a:noFill/>
          <a:ln>
            <a:noFill/>
          </a:ln>
          <a:effectLst/>
          <a:extLst>
            <a:ext uri="{909E8E84-426E-40DD-AFC4-6F175D3DCCD1}">
              <a14:hiddenFill xmlns="" xmlns:a14="http://schemas.microsoft.com/office/drawing/2010/main">
                <a:solidFill>
                  <a:srgbClr val="CCFFFF"/>
                </a:solidFill>
              </a14:hiddenFill>
            </a:ext>
            <a:ext uri="{91240B29-F687-4F45-9708-019B960494DF}">
              <a14:hiddenLine xmlns="" xmlns:a14="http://schemas.microsoft.com/office/drawing/2010/main" w="9525">
                <a:solidFill>
                  <a:schemeClr val="accent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pPr>
            <a:r>
              <a:rPr lang="zh-CN" altLang="en-US" sz="2800" b="1" dirty="0">
                <a:solidFill>
                  <a:srgbClr val="000099"/>
                </a:solidFill>
                <a:latin typeface="华文楷体" panose="02010600040101010101" pitchFamily="2" charset="-122"/>
                <a:ea typeface="华文楷体" panose="02010600040101010101" pitchFamily="2" charset="-122"/>
              </a:rPr>
              <a:t>第三节  扩大对外开放</a:t>
            </a:r>
          </a:p>
        </p:txBody>
      </p:sp>
      <p:sp>
        <p:nvSpPr>
          <p:cNvPr id="2" name="Rectangle 3"/>
          <p:cNvSpPr>
            <a:spLocks noChangeArrowheads="1"/>
          </p:cNvSpPr>
          <p:nvPr/>
        </p:nvSpPr>
        <p:spPr bwMode="auto">
          <a:xfrm>
            <a:off x="1857375" y="2882444"/>
            <a:ext cx="4852610" cy="2031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lnSpc>
                <a:spcPct val="150000"/>
              </a:lnSpc>
              <a:defRPr/>
            </a:pPr>
            <a:r>
              <a:rPr lang="zh-CN" altLang="en-US" sz="2800" b="1" dirty="0">
                <a:solidFill>
                  <a:srgbClr val="000099"/>
                </a:solidFill>
                <a:latin typeface="华文楷体" pitchFamily="2" charset="-122"/>
                <a:ea typeface="华文楷体" pitchFamily="2" charset="-122"/>
              </a:rPr>
              <a:t>一、对外开放是一项基</a:t>
            </a:r>
            <a:r>
              <a:rPr lang="zh-CN" altLang="en-US" sz="2800" b="1" dirty="0" smtClean="0">
                <a:solidFill>
                  <a:srgbClr val="000099"/>
                </a:solidFill>
                <a:latin typeface="华文楷体" pitchFamily="2" charset="-122"/>
                <a:ea typeface="华文楷体" pitchFamily="2" charset="-122"/>
              </a:rPr>
              <a:t>本国</a:t>
            </a:r>
            <a:r>
              <a:rPr lang="zh-CN" altLang="en-US" sz="2800" b="1" dirty="0">
                <a:solidFill>
                  <a:srgbClr val="000099"/>
                </a:solidFill>
                <a:latin typeface="华文楷体" pitchFamily="2" charset="-122"/>
                <a:ea typeface="华文楷体" pitchFamily="2" charset="-122"/>
              </a:rPr>
              <a:t>策</a:t>
            </a:r>
            <a:endParaRPr lang="en-US" altLang="zh-CN" sz="2800" b="1" dirty="0">
              <a:solidFill>
                <a:srgbClr val="000099"/>
              </a:solidFill>
              <a:latin typeface="华文楷体" pitchFamily="2" charset="-122"/>
              <a:ea typeface="华文楷体" pitchFamily="2" charset="-122"/>
            </a:endParaRPr>
          </a:p>
          <a:p>
            <a:pPr eaLnBrk="1" hangingPunct="1">
              <a:lnSpc>
                <a:spcPct val="150000"/>
              </a:lnSpc>
              <a:defRPr/>
            </a:pPr>
            <a:r>
              <a:rPr lang="zh-CN" altLang="en-US" sz="2800" b="1" dirty="0">
                <a:solidFill>
                  <a:srgbClr val="000099"/>
                </a:solidFill>
                <a:latin typeface="华文楷体" pitchFamily="2" charset="-122"/>
                <a:ea typeface="华文楷体" pitchFamily="2" charset="-122"/>
              </a:rPr>
              <a:t>二、实施互利共赢的开放战略</a:t>
            </a:r>
            <a:endParaRPr lang="zh-CN" altLang="en-US" sz="2800" b="1" dirty="0">
              <a:solidFill>
                <a:srgbClr val="000099"/>
              </a:solidFill>
              <a:effectLst>
                <a:outerShdw blurRad="38100" dist="38100" dir="2700000" algn="tl">
                  <a:srgbClr val="C0C0C0"/>
                </a:outerShdw>
              </a:effectLst>
              <a:latin typeface="华文楷体" pitchFamily="2" charset="-122"/>
              <a:ea typeface="华文楷体" pitchFamily="2" charset="-122"/>
            </a:endParaRPr>
          </a:p>
          <a:p>
            <a:pPr eaLnBrk="1" hangingPunct="1">
              <a:lnSpc>
                <a:spcPct val="150000"/>
              </a:lnSpc>
              <a:defRPr/>
            </a:pPr>
            <a:r>
              <a:rPr lang="zh-CN" altLang="en-US" sz="2800" b="1" dirty="0">
                <a:solidFill>
                  <a:srgbClr val="000099"/>
                </a:solidFill>
                <a:latin typeface="华文楷体" pitchFamily="2" charset="-122"/>
                <a:ea typeface="华文楷体" pitchFamily="2" charset="-122"/>
              </a:rPr>
              <a:t>三、全面提高对外开放水</a:t>
            </a:r>
            <a:r>
              <a:rPr lang="zh-CN" altLang="en-US" sz="2800" b="1" dirty="0" smtClean="0">
                <a:solidFill>
                  <a:srgbClr val="000099"/>
                </a:solidFill>
                <a:latin typeface="华文楷体" pitchFamily="2" charset="-122"/>
                <a:ea typeface="华文楷体" pitchFamily="2" charset="-122"/>
              </a:rPr>
              <a:t>平</a:t>
            </a:r>
            <a:endParaRPr lang="zh-CN" altLang="en-US" sz="2800" b="1" dirty="0">
              <a:solidFill>
                <a:srgbClr val="000099"/>
              </a:solidFill>
              <a:latin typeface="华文楷体" pitchFamily="2" charset="-122"/>
              <a:ea typeface="华文楷体" pitchFamily="2" charset="-122"/>
            </a:endParaRPr>
          </a:p>
        </p:txBody>
      </p:sp>
    </p:spTree>
    <p:extLst>
      <p:ext uri="{BB962C8B-B14F-4D97-AF65-F5344CB8AC3E}">
        <p14:creationId xmlns="" xmlns:p14="http://schemas.microsoft.com/office/powerpoint/2010/main" val="22228625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矩形 1"/>
          <p:cNvSpPr>
            <a:spLocks noChangeArrowheads="1"/>
          </p:cNvSpPr>
          <p:nvPr/>
        </p:nvSpPr>
        <p:spPr bwMode="auto">
          <a:xfrm>
            <a:off x="1619672" y="2348880"/>
            <a:ext cx="6578600" cy="1754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dirty="0">
                <a:solidFill>
                  <a:srgbClr val="FF0000"/>
                </a:solidFill>
                <a:latin typeface="华文楷体" panose="02010600040101010101" pitchFamily="2" charset="-122"/>
                <a:ea typeface="华文楷体" panose="02010600040101010101" pitchFamily="2" charset="-122"/>
              </a:rPr>
              <a:t>思考：</a:t>
            </a:r>
            <a:r>
              <a:rPr lang="zh-CN" altLang="en-US" sz="2400" b="1" dirty="0">
                <a:solidFill>
                  <a:srgbClr val="000099"/>
                </a:solidFill>
                <a:latin typeface="华文楷体" panose="02010600040101010101" pitchFamily="2" charset="-122"/>
                <a:ea typeface="华文楷体" panose="02010600040101010101" pitchFamily="2" charset="-122"/>
              </a:rPr>
              <a:t>对外开放经过了怎样的历程？取得了哪些成就？</a:t>
            </a:r>
            <a:r>
              <a:rPr lang="zh-CN" altLang="zh-CN" sz="2400" b="1" dirty="0">
                <a:solidFill>
                  <a:srgbClr val="000099"/>
                </a:solidFill>
                <a:latin typeface="华文楷体" panose="02010600040101010101" pitchFamily="2" charset="-122"/>
                <a:ea typeface="华文楷体" panose="02010600040101010101" pitchFamily="2" charset="-122"/>
              </a:rPr>
              <a:t>面临哪些问题？</a:t>
            </a:r>
            <a:r>
              <a:rPr lang="zh-CN" altLang="en-US" sz="2400" b="1" dirty="0">
                <a:solidFill>
                  <a:srgbClr val="000099"/>
                </a:solidFill>
                <a:latin typeface="华文楷体" panose="02010600040101010101" pitchFamily="2" charset="-122"/>
                <a:ea typeface="华文楷体" panose="02010600040101010101" pitchFamily="2" charset="-122"/>
              </a:rPr>
              <a:t>进一步提高对外开放水平的基本路径是什么？</a:t>
            </a:r>
            <a:endParaRPr lang="zh-CN" altLang="zh-CN" sz="2400" b="1" dirty="0">
              <a:solidFill>
                <a:srgbClr val="000099"/>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436096" y="4221088"/>
            <a:ext cx="2232248" cy="1394811"/>
          </a:xfrm>
          <a:prstGeom prst="rect">
            <a:avLst/>
          </a:prstGeom>
        </p:spPr>
      </p:pic>
    </p:spTree>
    <p:extLst>
      <p:ext uri="{BB962C8B-B14F-4D97-AF65-F5344CB8AC3E}">
        <p14:creationId xmlns="" xmlns:p14="http://schemas.microsoft.com/office/powerpoint/2010/main" val="16148978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29742" y="2348880"/>
            <a:ext cx="5782617" cy="1200329"/>
          </a:xfrm>
          <a:prstGeom prst="rect">
            <a:avLst/>
          </a:prstGeom>
        </p:spPr>
        <p:txBody>
          <a:bodyPr wrap="square">
            <a:spAutoFit/>
          </a:bodyPr>
          <a:lstStyle/>
          <a:p>
            <a:pPr>
              <a:lnSpc>
                <a:spcPct val="150000"/>
              </a:lnSpc>
              <a:spcBef>
                <a:spcPct val="20000"/>
              </a:spcBef>
            </a:pPr>
            <a:r>
              <a:rPr lang="en-US" altLang="zh-CN" sz="2400" b="1" dirty="0">
                <a:solidFill>
                  <a:srgbClr val="000099"/>
                </a:solidFill>
                <a:latin typeface="华文楷体" panose="02010600040101010101" pitchFamily="2" charset="-122"/>
                <a:ea typeface="华文楷体" panose="02010600040101010101" pitchFamily="2" charset="-122"/>
              </a:rPr>
              <a:t>2001</a:t>
            </a:r>
            <a:r>
              <a:rPr lang="zh-CN" altLang="en-US" sz="2400" b="1" dirty="0">
                <a:solidFill>
                  <a:srgbClr val="000099"/>
                </a:solidFill>
                <a:latin typeface="华文楷体" panose="02010600040101010101" pitchFamily="2" charset="-122"/>
                <a:ea typeface="华文楷体" panose="02010600040101010101" pitchFamily="2" charset="-122"/>
              </a:rPr>
              <a:t>年</a:t>
            </a:r>
            <a:r>
              <a:rPr lang="en-US" altLang="zh-CN" sz="2400" b="1" dirty="0">
                <a:solidFill>
                  <a:srgbClr val="000099"/>
                </a:solidFill>
                <a:latin typeface="华文楷体" panose="02010600040101010101" pitchFamily="2" charset="-122"/>
                <a:ea typeface="华文楷体" panose="02010600040101010101" pitchFamily="2" charset="-122"/>
              </a:rPr>
              <a:t>11</a:t>
            </a:r>
            <a:r>
              <a:rPr lang="zh-CN" altLang="en-US" sz="2400" b="1" dirty="0">
                <a:solidFill>
                  <a:srgbClr val="000099"/>
                </a:solidFill>
                <a:latin typeface="华文楷体" panose="02010600040101010101" pitchFamily="2" charset="-122"/>
                <a:ea typeface="华文楷体" panose="02010600040101010101" pitchFamily="2" charset="-122"/>
              </a:rPr>
              <a:t>月我国正式加入世界贸易组织，标志</a:t>
            </a:r>
            <a:r>
              <a:rPr lang="zh-CN" altLang="en-US" sz="2400" b="1" dirty="0" smtClean="0">
                <a:solidFill>
                  <a:srgbClr val="000099"/>
                </a:solidFill>
                <a:latin typeface="华文楷体" panose="02010600040101010101" pitchFamily="2" charset="-122"/>
                <a:ea typeface="华文楷体" panose="02010600040101010101" pitchFamily="2" charset="-122"/>
              </a:rPr>
              <a:t>着对</a:t>
            </a:r>
            <a:r>
              <a:rPr lang="zh-CN" altLang="en-US" sz="2400" b="1" dirty="0">
                <a:solidFill>
                  <a:srgbClr val="000099"/>
                </a:solidFill>
                <a:latin typeface="华文楷体" panose="02010600040101010101" pitchFamily="2" charset="-122"/>
                <a:ea typeface="华文楷体" panose="02010600040101010101" pitchFamily="2" charset="-122"/>
              </a:rPr>
              <a:t>外开放进入一个新阶段。</a:t>
            </a:r>
          </a:p>
        </p:txBody>
      </p:sp>
      <p:sp>
        <p:nvSpPr>
          <p:cNvPr id="3" name="矩形 3"/>
          <p:cNvSpPr>
            <a:spLocks noChangeArrowheads="1"/>
          </p:cNvSpPr>
          <p:nvPr/>
        </p:nvSpPr>
        <p:spPr bwMode="auto">
          <a:xfrm>
            <a:off x="4632883" y="3933056"/>
            <a:ext cx="3068469"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smtClean="0">
                <a:solidFill>
                  <a:srgbClr val="FF0000"/>
                </a:solidFill>
                <a:latin typeface="隶书" panose="02010509060101010101" pitchFamily="49" charset="-122"/>
                <a:ea typeface="隶书" panose="02010509060101010101" pitchFamily="49" charset="-122"/>
              </a:rPr>
              <a:t>视频：</a:t>
            </a:r>
            <a:r>
              <a:rPr lang="zh-CN" altLang="en-US" sz="3200" b="1" dirty="0" smtClean="0">
                <a:solidFill>
                  <a:srgbClr val="000099"/>
                </a:solidFill>
                <a:latin typeface="隶书" panose="02010509060101010101" pitchFamily="49" charset="-122"/>
                <a:ea typeface="隶书" panose="02010509060101010101" pitchFamily="49" charset="-122"/>
              </a:rPr>
              <a:t>跨</a:t>
            </a:r>
            <a:r>
              <a:rPr lang="zh-CN" altLang="en-US" sz="3200" b="1" dirty="0">
                <a:solidFill>
                  <a:srgbClr val="000099"/>
                </a:solidFill>
                <a:latin typeface="隶书" panose="02010509060101010101" pitchFamily="49" charset="-122"/>
                <a:ea typeface="隶书" panose="02010509060101010101" pitchFamily="49" charset="-122"/>
              </a:rPr>
              <a:t>越世纪</a:t>
            </a:r>
            <a:endParaRPr lang="zh-CN" altLang="en-US" sz="3200" dirty="0">
              <a:solidFill>
                <a:srgbClr val="000099"/>
              </a:solidFill>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26054554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2"/>
          <p:cNvSpPr txBox="1">
            <a:spLocks noChangeArrowheads="1"/>
          </p:cNvSpPr>
          <p:nvPr/>
        </p:nvSpPr>
        <p:spPr bwMode="auto">
          <a:xfrm>
            <a:off x="1981200" y="1941115"/>
            <a:ext cx="5486400" cy="523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99"/>
                </a:solidFill>
                <a:latin typeface="华文楷体" panose="02010600040101010101" pitchFamily="2" charset="-122"/>
                <a:ea typeface="华文楷体" panose="02010600040101010101" pitchFamily="2" charset="-122"/>
              </a:rPr>
              <a:t>一、对外开放是一项基本国策</a:t>
            </a:r>
            <a:endParaRPr lang="en-US" altLang="zh-CN" sz="2800" b="1" dirty="0">
              <a:solidFill>
                <a:srgbClr val="000099"/>
              </a:solidFill>
              <a:latin typeface="华文楷体" panose="02010600040101010101" pitchFamily="2" charset="-122"/>
              <a:ea typeface="华文楷体" panose="02010600040101010101" pitchFamily="2" charset="-122"/>
            </a:endParaRPr>
          </a:p>
        </p:txBody>
      </p:sp>
      <p:sp>
        <p:nvSpPr>
          <p:cNvPr id="52228" name="Rectangle 3"/>
          <p:cNvSpPr>
            <a:spLocks noChangeArrowheads="1"/>
          </p:cNvSpPr>
          <p:nvPr/>
        </p:nvSpPr>
        <p:spPr bwMode="auto">
          <a:xfrm>
            <a:off x="1258888" y="1912938"/>
            <a:ext cx="722312" cy="5191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a:latin typeface="楷体_GB2312" pitchFamily="49" charset="-122"/>
                <a:ea typeface="楷体_GB2312" pitchFamily="49" charset="-122"/>
              </a:rPr>
              <a:t>   </a:t>
            </a:r>
            <a:endParaRPr lang="en-US" altLang="zh-CN" sz="2400" b="1">
              <a:latin typeface="楷体_GB2312" pitchFamily="49" charset="-122"/>
              <a:ea typeface="楷体_GB2312" pitchFamily="49" charset="-122"/>
            </a:endParaRPr>
          </a:p>
        </p:txBody>
      </p:sp>
      <p:sp>
        <p:nvSpPr>
          <p:cNvPr id="52229" name="Rectangle 4"/>
          <p:cNvSpPr>
            <a:spLocks noChangeArrowheads="1"/>
          </p:cNvSpPr>
          <p:nvPr/>
        </p:nvSpPr>
        <p:spPr bwMode="auto">
          <a:xfrm>
            <a:off x="3924300" y="3068638"/>
            <a:ext cx="4319588" cy="18002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pPr>
            <a:endParaRPr lang="zh-CN" altLang="zh-CN" b="1">
              <a:latin typeface="黑体" panose="02010609060101010101" pitchFamily="49" charset="-122"/>
              <a:ea typeface="黑体" panose="02010609060101010101" pitchFamily="49" charset="-122"/>
            </a:endParaRPr>
          </a:p>
        </p:txBody>
      </p:sp>
      <p:sp>
        <p:nvSpPr>
          <p:cNvPr id="52230" name="Text Box 6"/>
          <p:cNvSpPr txBox="1">
            <a:spLocks noChangeArrowheads="1"/>
          </p:cNvSpPr>
          <p:nvPr/>
        </p:nvSpPr>
        <p:spPr bwMode="auto">
          <a:xfrm>
            <a:off x="1763688" y="2708920"/>
            <a:ext cx="6153150" cy="22558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b="1" dirty="0"/>
              <a:t> </a:t>
            </a:r>
            <a:r>
              <a:rPr lang="zh-CN" altLang="en-US" sz="2400" b="1" dirty="0">
                <a:solidFill>
                  <a:srgbClr val="000099"/>
                </a:solidFill>
                <a:latin typeface="华文楷体" panose="02010600040101010101" pitchFamily="2" charset="-122"/>
                <a:ea typeface="华文楷体" panose="02010600040101010101" pitchFamily="2" charset="-122"/>
              </a:rPr>
              <a:t>邓小平对外开放的理论和政策是对毛泽东思想的继承与发展。</a:t>
            </a:r>
            <a:r>
              <a:rPr lang="en-US" altLang="zh-CN" sz="2400" b="1" dirty="0">
                <a:solidFill>
                  <a:srgbClr val="000099"/>
                </a:solidFill>
                <a:latin typeface="华文楷体" panose="02010600040101010101" pitchFamily="2" charset="-122"/>
                <a:ea typeface="华文楷体" panose="02010600040101010101" pitchFamily="2" charset="-122"/>
              </a:rPr>
              <a:t>1980</a:t>
            </a:r>
            <a:r>
              <a:rPr lang="zh-CN" altLang="en-US" sz="2400" b="1" dirty="0">
                <a:solidFill>
                  <a:srgbClr val="000099"/>
                </a:solidFill>
                <a:latin typeface="华文楷体" panose="02010600040101010101" pitchFamily="2" charset="-122"/>
                <a:ea typeface="华文楷体" panose="02010600040101010101" pitchFamily="2" charset="-122"/>
              </a:rPr>
              <a:t>年中央工作会议邓小平正式使用“对外开放”一词。</a:t>
            </a:r>
            <a:r>
              <a:rPr lang="en-US" altLang="zh-CN" sz="2400" b="1" dirty="0">
                <a:solidFill>
                  <a:srgbClr val="000099"/>
                </a:solidFill>
                <a:latin typeface="华文楷体" panose="02010600040101010101" pitchFamily="2" charset="-122"/>
                <a:ea typeface="华文楷体" panose="02010600040101010101" pitchFamily="2" charset="-122"/>
              </a:rPr>
              <a:t>1984</a:t>
            </a:r>
            <a:r>
              <a:rPr lang="zh-CN" altLang="en-US" sz="2400" b="1" dirty="0">
                <a:solidFill>
                  <a:srgbClr val="000099"/>
                </a:solidFill>
                <a:latin typeface="华文楷体" panose="02010600040101010101" pitchFamily="2" charset="-122"/>
                <a:ea typeface="华文楷体" panose="02010600040101010101" pitchFamily="2" charset="-122"/>
              </a:rPr>
              <a:t>年十二届三中全会，确定对外开放是基本国策。</a:t>
            </a:r>
          </a:p>
        </p:txBody>
      </p:sp>
    </p:spTree>
    <p:extLst>
      <p:ext uri="{BB962C8B-B14F-4D97-AF65-F5344CB8AC3E}">
        <p14:creationId xmlns="" xmlns:p14="http://schemas.microsoft.com/office/powerpoint/2010/main" val="25618606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132856"/>
            <a:ext cx="6768752" cy="2308324"/>
          </a:xfrm>
          <a:prstGeom prst="rect">
            <a:avLst/>
          </a:prstGeom>
        </p:spPr>
        <p:txBody>
          <a:bodyPr wrap="square">
            <a:spAutoFit/>
          </a:bodyPr>
          <a:lstStyle/>
          <a:p>
            <a:pPr>
              <a:lnSpc>
                <a:spcPct val="150000"/>
              </a:lnSpc>
              <a:defRPr/>
            </a:pPr>
            <a:r>
              <a:rPr lang="zh-CN" altLang="en-US" sz="2400" b="1" dirty="0">
                <a:solidFill>
                  <a:srgbClr val="000099"/>
                </a:solidFill>
                <a:latin typeface="华文楷体" pitchFamily="2" charset="-122"/>
                <a:ea typeface="华文楷体" pitchFamily="2" charset="-122"/>
              </a:rPr>
              <a:t>一是对中国发展历史经验教训深刻总结的结果。</a:t>
            </a:r>
            <a:endParaRPr lang="en-US" altLang="zh-CN" sz="2400" b="1" dirty="0">
              <a:solidFill>
                <a:srgbClr val="000099"/>
              </a:solidFill>
              <a:latin typeface="华文楷体" pitchFamily="2" charset="-122"/>
              <a:ea typeface="华文楷体" pitchFamily="2" charset="-122"/>
            </a:endParaRPr>
          </a:p>
          <a:p>
            <a:pPr>
              <a:lnSpc>
                <a:spcPct val="150000"/>
              </a:lnSpc>
              <a:defRPr/>
            </a:pPr>
            <a:r>
              <a:rPr lang="zh-CN" altLang="en-US" sz="2400" b="1" dirty="0">
                <a:solidFill>
                  <a:srgbClr val="000099"/>
                </a:solidFill>
                <a:latin typeface="华文楷体" pitchFamily="2" charset="-122"/>
                <a:ea typeface="华文楷体" pitchFamily="2" charset="-122"/>
              </a:rPr>
              <a:t>二是顺应经济全球化和科技发展机遇的客观要求。</a:t>
            </a:r>
            <a:endParaRPr lang="en-US" altLang="zh-CN" sz="2400" b="1" dirty="0">
              <a:solidFill>
                <a:srgbClr val="000099"/>
              </a:solidFill>
              <a:latin typeface="华文楷体" pitchFamily="2" charset="-122"/>
              <a:ea typeface="华文楷体" pitchFamily="2" charset="-122"/>
            </a:endParaRPr>
          </a:p>
          <a:p>
            <a:pPr>
              <a:lnSpc>
                <a:spcPct val="150000"/>
              </a:lnSpc>
              <a:defRPr/>
            </a:pPr>
            <a:r>
              <a:rPr lang="zh-CN" altLang="en-US" sz="2400" b="1" dirty="0">
                <a:solidFill>
                  <a:srgbClr val="000099"/>
                </a:solidFill>
                <a:latin typeface="华文楷体" pitchFamily="2" charset="-122"/>
                <a:ea typeface="华文楷体" pitchFamily="2" charset="-122"/>
              </a:rPr>
              <a:t>三是为了借鉴吸收人类文明的优秀成果。</a:t>
            </a:r>
            <a:endParaRPr lang="en-US" altLang="zh-CN" sz="2400" b="1" dirty="0">
              <a:solidFill>
                <a:srgbClr val="000099"/>
              </a:solidFill>
              <a:latin typeface="华文楷体" pitchFamily="2" charset="-122"/>
              <a:ea typeface="华文楷体" pitchFamily="2" charset="-122"/>
            </a:endParaRPr>
          </a:p>
          <a:p>
            <a:pPr>
              <a:lnSpc>
                <a:spcPct val="150000"/>
              </a:lnSpc>
              <a:defRPr/>
            </a:pPr>
            <a:r>
              <a:rPr lang="zh-CN" altLang="en-US" sz="2400" b="1" dirty="0">
                <a:solidFill>
                  <a:srgbClr val="000099"/>
                </a:solidFill>
                <a:latin typeface="华文楷体" pitchFamily="2" charset="-122"/>
                <a:ea typeface="华文楷体" pitchFamily="2" charset="-122"/>
              </a:rPr>
              <a:t>四是加快社会主义现代化建设的需要。</a:t>
            </a:r>
          </a:p>
        </p:txBody>
      </p:sp>
    </p:spTree>
    <p:extLst>
      <p:ext uri="{BB962C8B-B14F-4D97-AF65-F5344CB8AC3E}">
        <p14:creationId xmlns="" xmlns:p14="http://schemas.microsoft.com/office/powerpoint/2010/main" val="3832463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67744" y="1556792"/>
            <a:ext cx="4186238" cy="593725"/>
          </a:xfrm>
          <a:prstGeom prst="rect">
            <a:avLst/>
          </a:prstGeom>
        </p:spPr>
        <p:txBody>
          <a:bodyPr wrap="none">
            <a:spAutoFit/>
          </a:bodyPr>
          <a:lstStyle/>
          <a:p>
            <a:pPr eaLnBrk="1" hangingPunct="1">
              <a:lnSpc>
                <a:spcPct val="150000"/>
              </a:lnSpc>
              <a:defRPr/>
            </a:pPr>
            <a:r>
              <a:rPr lang="zh-CN" altLang="en-US" sz="2400" b="1" dirty="0">
                <a:solidFill>
                  <a:srgbClr val="000099"/>
                </a:solidFill>
                <a:latin typeface="华文楷体" pitchFamily="2" charset="-122"/>
                <a:ea typeface="华文楷体" pitchFamily="2" charset="-122"/>
              </a:rPr>
              <a:t>二、实施互利共赢的开放战略</a:t>
            </a:r>
            <a:endParaRPr lang="zh-CN" altLang="en-US" sz="2400" b="1" dirty="0">
              <a:solidFill>
                <a:srgbClr val="000099"/>
              </a:solidFill>
              <a:effectLst>
                <a:outerShdw blurRad="38100" dist="38100" dir="2700000" algn="tl">
                  <a:srgbClr val="C0C0C0"/>
                </a:outerShdw>
              </a:effectLst>
              <a:latin typeface="华文楷体" pitchFamily="2" charset="-122"/>
              <a:ea typeface="华文楷体" pitchFamily="2" charset="-122"/>
            </a:endParaRPr>
          </a:p>
        </p:txBody>
      </p:sp>
      <p:sp>
        <p:nvSpPr>
          <p:cNvPr id="58372" name="矩形 3"/>
          <p:cNvSpPr>
            <a:spLocks noChangeArrowheads="1"/>
          </p:cNvSpPr>
          <p:nvPr/>
        </p:nvSpPr>
        <p:spPr bwMode="auto">
          <a:xfrm>
            <a:off x="1619672" y="2420888"/>
            <a:ext cx="6400800" cy="32337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500"/>
              </a:lnSpc>
            </a:pPr>
            <a:r>
              <a:rPr lang="en-US" altLang="zh-CN"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通</a:t>
            </a:r>
            <a:r>
              <a:rPr lang="zh-CN" altLang="en-US" sz="2400" b="1" dirty="0">
                <a:solidFill>
                  <a:srgbClr val="000099"/>
                </a:solidFill>
                <a:latin typeface="华文楷体" panose="02010600040101010101" pitchFamily="2" charset="-122"/>
                <a:ea typeface="华文楷体" panose="02010600040101010101" pitchFamily="2" charset="-122"/>
              </a:rPr>
              <a:t>过对外开放更好地促进中国自身发展的同时，兼顾各方特别是发展中国家的正当关切，切实承担起相应的国际责任，综合考虑维护中国发展利益和促进各国共同发展的要求，完善有关方针政策和体制机制，使中国的发展为世界创造更</a:t>
            </a:r>
            <a:r>
              <a:rPr lang="zh-CN" altLang="en-US" sz="2400" b="1" dirty="0" smtClean="0">
                <a:solidFill>
                  <a:srgbClr val="000099"/>
                </a:solidFill>
                <a:latin typeface="华文楷体" panose="02010600040101010101" pitchFamily="2" charset="-122"/>
                <a:ea typeface="华文楷体" panose="02010600040101010101" pitchFamily="2" charset="-122"/>
              </a:rPr>
              <a:t>多机</a:t>
            </a:r>
            <a:r>
              <a:rPr lang="zh-CN" altLang="en-US" sz="2400" b="1" dirty="0">
                <a:solidFill>
                  <a:srgbClr val="000099"/>
                </a:solidFill>
                <a:latin typeface="华文楷体" panose="02010600040101010101" pitchFamily="2" charset="-122"/>
                <a:ea typeface="华文楷体" panose="02010600040101010101" pitchFamily="2" charset="-122"/>
              </a:rPr>
              <a:t>会，为全</a:t>
            </a:r>
            <a:r>
              <a:rPr lang="zh-CN" altLang="en-US" sz="2400" b="1" dirty="0" smtClean="0">
                <a:solidFill>
                  <a:srgbClr val="000099"/>
                </a:solidFill>
                <a:latin typeface="华文楷体" panose="02010600040101010101" pitchFamily="2" charset="-122"/>
                <a:ea typeface="华文楷体" panose="02010600040101010101" pitchFamily="2" charset="-122"/>
              </a:rPr>
              <a:t>球带</a:t>
            </a:r>
            <a:r>
              <a:rPr lang="zh-CN" altLang="en-US" sz="2400" b="1" dirty="0">
                <a:solidFill>
                  <a:srgbClr val="000099"/>
                </a:solidFill>
                <a:latin typeface="华文楷体" panose="02010600040101010101" pitchFamily="2" charset="-122"/>
                <a:ea typeface="华文楷体" panose="02010600040101010101" pitchFamily="2" charset="-122"/>
              </a:rPr>
              <a:t>来更多福利，与国际社会实现共同发展。</a:t>
            </a:r>
          </a:p>
        </p:txBody>
      </p:sp>
    </p:spTree>
    <p:extLst>
      <p:ext uri="{BB962C8B-B14F-4D97-AF65-F5344CB8AC3E}">
        <p14:creationId xmlns="" xmlns:p14="http://schemas.microsoft.com/office/powerpoint/2010/main" val="309965781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矩形 3"/>
          <p:cNvSpPr>
            <a:spLocks noChangeArrowheads="1"/>
          </p:cNvSpPr>
          <p:nvPr/>
        </p:nvSpPr>
        <p:spPr bwMode="auto">
          <a:xfrm>
            <a:off x="1475656" y="1916832"/>
            <a:ext cx="6553200" cy="36560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500"/>
              </a:lnSpc>
            </a:pPr>
            <a:r>
              <a:rPr lang="zh-CN" altLang="en-US" sz="2400" b="1" u="sng" dirty="0">
                <a:solidFill>
                  <a:srgbClr val="000099"/>
                </a:solidFill>
                <a:latin typeface="华文楷体" panose="02010600040101010101" pitchFamily="2" charset="-122"/>
                <a:ea typeface="华文楷体" panose="02010600040101010101" pitchFamily="2" charset="-122"/>
              </a:rPr>
              <a:t>实施互利共赢的开放战略符合世界各国同舟共济的客观要求。</a:t>
            </a:r>
            <a:r>
              <a:rPr lang="zh-CN" altLang="en-US" sz="2400" b="1" dirty="0">
                <a:solidFill>
                  <a:srgbClr val="000099"/>
                </a:solidFill>
                <a:latin typeface="华文楷体" panose="02010600040101010101" pitchFamily="2" charset="-122"/>
                <a:ea typeface="华文楷体" panose="02010600040101010101" pitchFamily="2" charset="-122"/>
              </a:rPr>
              <a:t>“命运共同体”是近年来中国政府反复强调的关于人类社会的新理念。</a:t>
            </a:r>
            <a:r>
              <a:rPr lang="en-US" altLang="zh-CN" sz="2400" b="1" dirty="0">
                <a:solidFill>
                  <a:srgbClr val="000099"/>
                </a:solidFill>
                <a:latin typeface="华文楷体" panose="02010600040101010101" pitchFamily="2" charset="-122"/>
                <a:ea typeface="华文楷体" panose="02010600040101010101" pitchFamily="2" charset="-122"/>
              </a:rPr>
              <a:t>2011</a:t>
            </a:r>
            <a:r>
              <a:rPr lang="zh-CN" altLang="en-US" sz="2400" b="1" dirty="0">
                <a:solidFill>
                  <a:srgbClr val="000099"/>
                </a:solidFill>
                <a:latin typeface="华文楷体" panose="02010600040101010101" pitchFamily="2" charset="-122"/>
                <a:ea typeface="华文楷体" panose="02010600040101010101" pitchFamily="2" charset="-122"/>
              </a:rPr>
              <a:t>年</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中国的和平发展</a:t>
            </a:r>
            <a:r>
              <a:rPr lang="en-US" altLang="zh-CN" sz="2400" b="1" dirty="0">
                <a:solidFill>
                  <a:srgbClr val="000099"/>
                </a:solidFill>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白皮书提出，要以“命运共同体”的新视角，寻求人类共同利益和共同价值的新内涵。党的十八大报告强调，人类只有一个地球，各国共处一个世界，要倡导“人类命运共同体”意识。</a:t>
            </a:r>
          </a:p>
        </p:txBody>
      </p:sp>
    </p:spTree>
    <p:extLst>
      <p:ext uri="{BB962C8B-B14F-4D97-AF65-F5344CB8AC3E}">
        <p14:creationId xmlns="" xmlns:p14="http://schemas.microsoft.com/office/powerpoint/2010/main" val="35257803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83352" y="1844824"/>
            <a:ext cx="1422184" cy="461665"/>
          </a:xfrm>
          <a:prstGeom prst="rect">
            <a:avLst/>
          </a:prstGeom>
        </p:spPr>
        <p:txBody>
          <a:bodyPr wrap="none">
            <a:spAutoFit/>
          </a:bodyPr>
          <a:lstStyle/>
          <a:p>
            <a:r>
              <a:rPr lang="zh-CN" altLang="en-US" sz="2400" b="1" dirty="0">
                <a:solidFill>
                  <a:srgbClr val="FF0000"/>
                </a:solidFill>
                <a:latin typeface="华文楷体" panose="02010600040101010101" pitchFamily="2" charset="-122"/>
                <a:ea typeface="华文楷体" panose="02010600040101010101" pitchFamily="2" charset="-122"/>
              </a:rPr>
              <a:t>重点难点</a:t>
            </a:r>
          </a:p>
        </p:txBody>
      </p:sp>
      <p:sp>
        <p:nvSpPr>
          <p:cNvPr id="3" name="矩形 2"/>
          <p:cNvSpPr/>
          <p:nvPr/>
        </p:nvSpPr>
        <p:spPr>
          <a:xfrm>
            <a:off x="2051720" y="2636912"/>
            <a:ext cx="6120680" cy="1754326"/>
          </a:xfrm>
          <a:prstGeom prst="rect">
            <a:avLst/>
          </a:prstGeom>
        </p:spPr>
        <p:txBody>
          <a:bodyPr wrap="square">
            <a:spAutoFit/>
          </a:bodyPr>
          <a:lstStyle/>
          <a:p>
            <a:pPr>
              <a:lnSpc>
                <a:spcPct val="150000"/>
              </a:lnSpc>
            </a:pPr>
            <a:r>
              <a:rPr lang="zh-CN" altLang="en-US" sz="2400" b="1" dirty="0">
                <a:solidFill>
                  <a:srgbClr val="000099"/>
                </a:solidFill>
                <a:latin typeface="楷体_GB2312" pitchFamily="49" charset="-122"/>
                <a:ea typeface="楷体_GB2312" pitchFamily="49" charset="-122"/>
              </a:rPr>
              <a:t>▲</a:t>
            </a:r>
            <a:r>
              <a:rPr lang="zh-CN" altLang="en-US" sz="2400" b="1" dirty="0">
                <a:solidFill>
                  <a:srgbClr val="000099"/>
                </a:solidFill>
                <a:latin typeface="华文楷体" panose="02010600040101010101" pitchFamily="2" charset="-122"/>
                <a:ea typeface="华文楷体" panose="02010600040101010101" pitchFamily="2" charset="-122"/>
              </a:rPr>
              <a:t>改革开放是决定当代中国命运的关键抉择</a:t>
            </a:r>
          </a:p>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▲全面深化改革的意义和目标</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▲提高开放型经济水平</a:t>
            </a:r>
          </a:p>
        </p:txBody>
      </p:sp>
    </p:spTree>
    <p:extLst>
      <p:ext uri="{BB962C8B-B14F-4D97-AF65-F5344CB8AC3E}">
        <p14:creationId xmlns="" xmlns:p14="http://schemas.microsoft.com/office/powerpoint/2010/main" val="33768646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矩形 2"/>
          <p:cNvSpPr>
            <a:spLocks noChangeArrowheads="1"/>
          </p:cNvSpPr>
          <p:nvPr/>
        </p:nvSpPr>
        <p:spPr bwMode="auto">
          <a:xfrm>
            <a:off x="1752600" y="2204864"/>
            <a:ext cx="6096000" cy="261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dirty="0">
                <a:solidFill>
                  <a:srgbClr val="000099"/>
                </a:solidFill>
                <a:latin typeface="华文楷体" panose="02010600040101010101" pitchFamily="2" charset="-122"/>
                <a:ea typeface="华文楷体" panose="02010600040101010101" pitchFamily="2" charset="-122"/>
              </a:rPr>
              <a:t>实施互利共赢的开放战略，要推动建立更加公正的国际政治经济新秩序，通过深化合作促进世界经济强劲、可持续、平衡增长。</a:t>
            </a:r>
          </a:p>
        </p:txBody>
      </p:sp>
    </p:spTree>
    <p:extLst>
      <p:ext uri="{BB962C8B-B14F-4D97-AF65-F5344CB8AC3E}">
        <p14:creationId xmlns="" xmlns:p14="http://schemas.microsoft.com/office/powerpoint/2010/main" val="27622007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矩形 2"/>
          <p:cNvSpPr>
            <a:spLocks noChangeArrowheads="1"/>
          </p:cNvSpPr>
          <p:nvPr/>
        </p:nvSpPr>
        <p:spPr bwMode="auto">
          <a:xfrm>
            <a:off x="2058987" y="1814512"/>
            <a:ext cx="48006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latin typeface="华文楷体" panose="02010600040101010101" pitchFamily="2" charset="-122"/>
                <a:ea typeface="华文楷体" panose="02010600040101010101" pitchFamily="2" charset="-122"/>
              </a:rPr>
              <a:t>“</a:t>
            </a:r>
            <a:r>
              <a:rPr lang="zh-CN" altLang="en-US" sz="2400" b="1" dirty="0">
                <a:solidFill>
                  <a:srgbClr val="000099"/>
                </a:solidFill>
                <a:latin typeface="华文楷体" panose="02010600040101010101" pitchFamily="2" charset="-122"/>
                <a:ea typeface="华文楷体" panose="02010600040101010101" pitchFamily="2" charset="-122"/>
              </a:rPr>
              <a:t>一带一路”发展战略与建设愿景</a:t>
            </a:r>
          </a:p>
        </p:txBody>
      </p:sp>
      <p:sp>
        <p:nvSpPr>
          <p:cNvPr id="61443" name="矩形 2"/>
          <p:cNvSpPr>
            <a:spLocks noChangeArrowheads="1"/>
          </p:cNvSpPr>
          <p:nvPr/>
        </p:nvSpPr>
        <p:spPr bwMode="auto">
          <a:xfrm>
            <a:off x="1403648" y="2564904"/>
            <a:ext cx="6480175" cy="27606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000"/>
              </a:lnSpc>
            </a:pPr>
            <a:r>
              <a:rPr lang="zh-CN" altLang="zh-CN" sz="2000" b="1" dirty="0">
                <a:solidFill>
                  <a:srgbClr val="000099"/>
                </a:solidFill>
                <a:latin typeface="华文楷体" panose="02010600040101010101" pitchFamily="2" charset="-122"/>
                <a:ea typeface="华文楷体" panose="02010600040101010101" pitchFamily="2" charset="-122"/>
              </a:rPr>
              <a:t>“一带一路”</a:t>
            </a:r>
            <a:r>
              <a:rPr lang="zh-CN" altLang="en-US" sz="2000" b="1" dirty="0">
                <a:solidFill>
                  <a:srgbClr val="000099"/>
                </a:solidFill>
                <a:latin typeface="华文楷体" panose="02010600040101010101" pitchFamily="2" charset="-122"/>
                <a:ea typeface="华文楷体" panose="02010600040101010101" pitchFamily="2" charset="-122"/>
              </a:rPr>
              <a:t>是全球化背景下，中国构建新</a:t>
            </a:r>
            <a:r>
              <a:rPr lang="zh-CN" altLang="en-US" sz="2000" b="1" dirty="0" smtClean="0">
                <a:solidFill>
                  <a:srgbClr val="000099"/>
                </a:solidFill>
                <a:latin typeface="华文楷体" panose="02010600040101010101" pitchFamily="2" charset="-122"/>
                <a:ea typeface="华文楷体" panose="02010600040101010101" pitchFamily="2" charset="-122"/>
              </a:rPr>
              <a:t>型</a:t>
            </a:r>
            <a:r>
              <a:rPr lang="zh-CN" altLang="en-US" sz="2000" b="1" dirty="0">
                <a:solidFill>
                  <a:srgbClr val="000099"/>
                </a:solidFill>
                <a:latin typeface="华文楷体" panose="02010600040101010101" pitchFamily="2" charset="-122"/>
                <a:ea typeface="华文楷体" panose="02010600040101010101" pitchFamily="2" charset="-122"/>
              </a:rPr>
              <a:t>贸易</a:t>
            </a:r>
            <a:r>
              <a:rPr lang="zh-CN" altLang="en-US" sz="2000" b="1" dirty="0" smtClean="0">
                <a:solidFill>
                  <a:srgbClr val="000099"/>
                </a:solidFill>
                <a:latin typeface="华文楷体" panose="02010600040101010101" pitchFamily="2" charset="-122"/>
                <a:ea typeface="华文楷体" panose="02010600040101010101" pitchFamily="2" charset="-122"/>
              </a:rPr>
              <a:t>、</a:t>
            </a:r>
            <a:r>
              <a:rPr lang="zh-CN" altLang="en-US" sz="2000" b="1" dirty="0">
                <a:solidFill>
                  <a:srgbClr val="000099"/>
                </a:solidFill>
                <a:latin typeface="华文楷体" panose="02010600040101010101" pitchFamily="2" charset="-122"/>
                <a:ea typeface="华文楷体" panose="02010600040101010101" pitchFamily="2" charset="-122"/>
              </a:rPr>
              <a:t>国家战略安全</a:t>
            </a:r>
            <a:r>
              <a:rPr lang="zh-CN" altLang="en-US" sz="2000" b="1" dirty="0" smtClean="0">
                <a:solidFill>
                  <a:srgbClr val="000099"/>
                </a:solidFill>
                <a:latin typeface="华文楷体" panose="02010600040101010101" pitchFamily="2" charset="-122"/>
                <a:ea typeface="华文楷体" panose="02010600040101010101" pitchFamily="2" charset="-122"/>
              </a:rPr>
              <a:t>的选</a:t>
            </a:r>
            <a:r>
              <a:rPr lang="zh-CN" altLang="en-US" sz="2000" b="1" dirty="0">
                <a:solidFill>
                  <a:srgbClr val="000099"/>
                </a:solidFill>
                <a:latin typeface="华文楷体" panose="02010600040101010101" pitchFamily="2" charset="-122"/>
                <a:ea typeface="华文楷体" panose="02010600040101010101" pitchFamily="2" charset="-122"/>
              </a:rPr>
              <a:t>择。</a:t>
            </a:r>
            <a:r>
              <a:rPr lang="zh-CN" altLang="zh-CN" sz="2000" b="1" dirty="0">
                <a:solidFill>
                  <a:srgbClr val="000099"/>
                </a:solidFill>
                <a:latin typeface="华文楷体" panose="02010600040101010101" pitchFamily="2" charset="-122"/>
                <a:ea typeface="华文楷体" panose="02010600040101010101" pitchFamily="2" charset="-122"/>
              </a:rPr>
              <a:t>“一带一路”</a:t>
            </a:r>
            <a:r>
              <a:rPr lang="zh-CN" altLang="en-US" sz="2000" b="1" dirty="0">
                <a:solidFill>
                  <a:srgbClr val="000099"/>
                </a:solidFill>
                <a:latin typeface="华文楷体" panose="02010600040101010101" pitchFamily="2" charset="-122"/>
                <a:ea typeface="华文楷体" panose="02010600040101010101" pitchFamily="2" charset="-122"/>
              </a:rPr>
              <a:t>贯通中亚、东南亚、西亚乃至欧洲部分区域，连接亚太、欧洲经济圈。其构想和战略兼</a:t>
            </a:r>
            <a:r>
              <a:rPr lang="zh-CN" altLang="en-US" sz="2000" b="1" dirty="0" smtClean="0">
                <a:solidFill>
                  <a:srgbClr val="000099"/>
                </a:solidFill>
                <a:latin typeface="华文楷体" panose="02010600040101010101" pitchFamily="2" charset="-122"/>
                <a:ea typeface="华文楷体" panose="02010600040101010101" pitchFamily="2" charset="-122"/>
              </a:rPr>
              <a:t>顾国</a:t>
            </a:r>
            <a:r>
              <a:rPr lang="zh-CN" altLang="en-US" sz="2000" b="1" dirty="0">
                <a:solidFill>
                  <a:srgbClr val="000099"/>
                </a:solidFill>
                <a:latin typeface="华文楷体" panose="02010600040101010101" pitchFamily="2" charset="-122"/>
                <a:ea typeface="华文楷体" panose="02010600040101010101" pitchFamily="2" charset="-122"/>
              </a:rPr>
              <a:t>内与国际的战略需求，兼顾政治、经济、安</a:t>
            </a:r>
            <a:r>
              <a:rPr lang="zh-CN" altLang="en-US" sz="2000" b="1" dirty="0" smtClean="0">
                <a:solidFill>
                  <a:srgbClr val="000099"/>
                </a:solidFill>
                <a:latin typeface="华文楷体" panose="02010600040101010101" pitchFamily="2" charset="-122"/>
                <a:ea typeface="华文楷体" panose="02010600040101010101" pitchFamily="2" charset="-122"/>
              </a:rPr>
              <a:t>全等均</a:t>
            </a:r>
            <a:r>
              <a:rPr lang="zh-CN" altLang="en-US" sz="2000" b="1" dirty="0">
                <a:solidFill>
                  <a:srgbClr val="000099"/>
                </a:solidFill>
                <a:latin typeface="华文楷体" panose="02010600040101010101" pitchFamily="2" charset="-122"/>
                <a:ea typeface="华文楷体" panose="02010600040101010101" pitchFamily="2" charset="-122"/>
              </a:rPr>
              <a:t>衡发展，具有很</a:t>
            </a:r>
            <a:r>
              <a:rPr lang="zh-CN" altLang="en-US" sz="2000" b="1" dirty="0" smtClean="0">
                <a:solidFill>
                  <a:srgbClr val="000099"/>
                </a:solidFill>
                <a:latin typeface="华文楷体" panose="02010600040101010101" pitchFamily="2" charset="-122"/>
                <a:ea typeface="华文楷体" panose="02010600040101010101" pitchFamily="2" charset="-122"/>
              </a:rPr>
              <a:t>大包</a:t>
            </a:r>
            <a:r>
              <a:rPr lang="zh-CN" altLang="en-US" sz="2000" b="1" dirty="0">
                <a:solidFill>
                  <a:srgbClr val="000099"/>
                </a:solidFill>
                <a:latin typeface="华文楷体" panose="02010600040101010101" pitchFamily="2" charset="-122"/>
                <a:ea typeface="华文楷体" panose="02010600040101010101" pitchFamily="2" charset="-122"/>
              </a:rPr>
              <a:t>容</a:t>
            </a:r>
            <a:r>
              <a:rPr lang="zh-CN" altLang="en-US" sz="2000" b="1" dirty="0" smtClean="0">
                <a:solidFill>
                  <a:srgbClr val="000099"/>
                </a:solidFill>
                <a:latin typeface="华文楷体" panose="02010600040101010101" pitchFamily="2" charset="-122"/>
                <a:ea typeface="华文楷体" panose="02010600040101010101" pitchFamily="2" charset="-122"/>
              </a:rPr>
              <a:t>性。</a:t>
            </a:r>
            <a:r>
              <a:rPr lang="zh-CN" altLang="zh-CN" sz="2000" b="1" dirty="0" smtClean="0">
                <a:solidFill>
                  <a:srgbClr val="000099"/>
                </a:solidFill>
                <a:latin typeface="华文楷体" panose="02010600040101010101" pitchFamily="2" charset="-122"/>
                <a:ea typeface="华文楷体" panose="02010600040101010101" pitchFamily="2" charset="-122"/>
              </a:rPr>
              <a:t> </a:t>
            </a:r>
            <a:r>
              <a:rPr lang="zh-CN" altLang="en-US" sz="2000" b="1" dirty="0" smtClean="0">
                <a:solidFill>
                  <a:srgbClr val="000099"/>
                </a:solidFill>
                <a:latin typeface="华文楷体" panose="02010600040101010101" pitchFamily="2" charset="-122"/>
                <a:ea typeface="华文楷体" panose="02010600040101010101" pitchFamily="2" charset="-122"/>
              </a:rPr>
              <a:t>通</a:t>
            </a:r>
            <a:r>
              <a:rPr lang="zh-CN" altLang="en-US" sz="2000" b="1" dirty="0">
                <a:solidFill>
                  <a:srgbClr val="000099"/>
                </a:solidFill>
                <a:latin typeface="华文楷体" panose="02010600040101010101" pitchFamily="2" charset="-122"/>
                <a:ea typeface="华文楷体" panose="02010600040101010101" pitchFamily="2" charset="-122"/>
              </a:rPr>
              <a:t>过交通对接、产业合作等，与沿线国家和地区建立新的利益共同体，为中国经济融入和助推全球经济发展提供新动力。</a:t>
            </a:r>
            <a:endParaRPr lang="zh-CN" altLang="zh-CN" sz="2000" b="1" dirty="0">
              <a:solidFill>
                <a:srgbClr val="000099"/>
              </a:solidFill>
              <a:latin typeface="华文楷体" panose="02010600040101010101" pitchFamily="2" charset="-122"/>
              <a:ea typeface="华文楷体" panose="02010600040101010101" pitchFamily="2" charset="-122"/>
            </a:endParaRPr>
          </a:p>
        </p:txBody>
      </p:sp>
      <p:sp>
        <p:nvSpPr>
          <p:cNvPr id="61444" name="矩形 2"/>
          <p:cNvSpPr>
            <a:spLocks noChangeArrowheads="1"/>
          </p:cNvSpPr>
          <p:nvPr/>
        </p:nvSpPr>
        <p:spPr bwMode="auto">
          <a:xfrm>
            <a:off x="1143000" y="1143000"/>
            <a:ext cx="1831975" cy="584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a:solidFill>
                  <a:srgbClr val="FF0000"/>
                </a:solidFill>
                <a:latin typeface="隶书" panose="02010509060101010101" pitchFamily="49" charset="-122"/>
                <a:ea typeface="隶书" panose="02010509060101010101" pitchFamily="49" charset="-122"/>
              </a:rPr>
              <a:t>知识拓展</a:t>
            </a:r>
            <a:endParaRPr lang="zh-CN" altLang="en-US" sz="3200">
              <a:solidFill>
                <a:srgbClr val="FF0000"/>
              </a:solidFill>
              <a:latin typeface="隶书" panose="02010509060101010101" pitchFamily="49" charset="-122"/>
              <a:ea typeface="隶书" panose="02010509060101010101" pitchFamily="49" charset="-122"/>
            </a:endParaRPr>
          </a:p>
        </p:txBody>
      </p:sp>
    </p:spTree>
    <p:extLst>
      <p:ext uri="{BB962C8B-B14F-4D97-AF65-F5344CB8AC3E}">
        <p14:creationId xmlns="" xmlns:p14="http://schemas.microsoft.com/office/powerpoint/2010/main" val="13225006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71600" y="2060848"/>
            <a:ext cx="6691255" cy="929742"/>
          </a:xfrm>
          <a:prstGeom prst="rect">
            <a:avLst/>
          </a:prstGeom>
        </p:spPr>
        <p:txBody>
          <a:bodyPr wrap="none">
            <a:spAutoFit/>
          </a:bodyPr>
          <a:lstStyle/>
          <a:p>
            <a:pPr>
              <a:lnSpc>
                <a:spcPts val="3500"/>
              </a:lnSpc>
            </a:pPr>
            <a:r>
              <a:rPr lang="zh-CN" altLang="en-US" sz="2400" b="1" dirty="0" smtClean="0">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一带一路</a:t>
            </a:r>
            <a:r>
              <a:rPr lang="zh-CN" altLang="en-US" sz="2400" b="1" dirty="0" smtClean="0">
                <a:solidFill>
                  <a:srgbClr val="000099"/>
                </a:solidFill>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倡</a:t>
            </a:r>
            <a:r>
              <a:rPr lang="zh-CN" altLang="en-US" sz="2400" b="1" dirty="0" smtClean="0">
                <a:solidFill>
                  <a:srgbClr val="000099"/>
                </a:solidFill>
                <a:latin typeface="华文楷体" panose="02010600040101010101" pitchFamily="2" charset="-122"/>
                <a:ea typeface="华文楷体" panose="02010600040101010101" pitchFamily="2" charset="-122"/>
              </a:rPr>
              <a:t>议</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ts val="3500"/>
              </a:lnSpc>
            </a:pPr>
            <a:r>
              <a:rPr lang="en-US" altLang="zh-CN" sz="2400" b="1" dirty="0" smtClean="0">
                <a:solidFill>
                  <a:srgbClr val="000099"/>
                </a:solidFill>
                <a:latin typeface="华文楷体" panose="02010600040101010101" pitchFamily="2" charset="-122"/>
                <a:ea typeface="华文楷体" panose="02010600040101010101" pitchFamily="2" charset="-122"/>
              </a:rPr>
              <a:t> </a:t>
            </a:r>
            <a:r>
              <a:rPr lang="en-US" altLang="zh-CN" sz="2400" b="1" dirty="0" smtClean="0">
                <a:solidFill>
                  <a:srgbClr val="000099"/>
                </a:solidFill>
                <a:latin typeface="华文楷体" panose="02010600040101010101" pitchFamily="2" charset="-122"/>
                <a:ea typeface="华文楷体" panose="02010600040101010101" pitchFamily="2" charset="-122"/>
              </a:rPr>
              <a:t>           </a:t>
            </a:r>
            <a:r>
              <a:rPr lang="zh-CN" altLang="en-US" sz="2400" b="1" dirty="0" smtClean="0">
                <a:solidFill>
                  <a:srgbClr val="000099"/>
                </a:solidFill>
                <a:latin typeface="华文楷体" panose="02010600040101010101" pitchFamily="2" charset="-122"/>
                <a:ea typeface="华文楷体" panose="02010600040101010101" pitchFamily="2" charset="-122"/>
              </a:rPr>
              <a:t>是开放发展理念的载体和集中体现</a:t>
            </a:r>
            <a:endParaRPr lang="en-US" altLang="zh-CN" sz="2400" b="1" dirty="0" smtClean="0">
              <a:solidFill>
                <a:srgbClr val="000099"/>
              </a:solidFill>
              <a:latin typeface="华文楷体" panose="02010600040101010101" pitchFamily="2" charset="-122"/>
              <a:ea typeface="华文楷体" panose="02010600040101010101" pitchFamily="2" charset="-122"/>
            </a:endParaRPr>
          </a:p>
        </p:txBody>
      </p:sp>
      <p:sp>
        <p:nvSpPr>
          <p:cNvPr id="3" name="矩形 2"/>
          <p:cNvSpPr/>
          <p:nvPr/>
        </p:nvSpPr>
        <p:spPr>
          <a:xfrm>
            <a:off x="1835696" y="2708920"/>
            <a:ext cx="184731" cy="646331"/>
          </a:xfrm>
          <a:prstGeom prst="rect">
            <a:avLst/>
          </a:prstGeom>
        </p:spPr>
        <p:txBody>
          <a:bodyPr wrap="none">
            <a:spAutoFit/>
          </a:bodyPr>
          <a:lstStyle/>
          <a:p>
            <a:endParaRPr lang="en-US" altLang="zh-CN" b="1" dirty="0" smtClean="0">
              <a:solidFill>
                <a:srgbClr val="000099"/>
              </a:solidFill>
              <a:latin typeface="华文楷体" panose="02010600040101010101" pitchFamily="2" charset="-122"/>
              <a:ea typeface="华文楷体" panose="02010600040101010101" pitchFamily="2" charset="-122"/>
            </a:endParaRPr>
          </a:p>
          <a:p>
            <a:endParaRPr lang="zh-CN" altLang="en-US" dirty="0"/>
          </a:p>
        </p:txBody>
      </p:sp>
      <p:sp>
        <p:nvSpPr>
          <p:cNvPr id="5" name="矩形 4"/>
          <p:cNvSpPr/>
          <p:nvPr/>
        </p:nvSpPr>
        <p:spPr>
          <a:xfrm>
            <a:off x="2123728" y="3068960"/>
            <a:ext cx="4572000" cy="2221762"/>
          </a:xfrm>
          <a:prstGeom prst="rect">
            <a:avLst/>
          </a:prstGeom>
        </p:spPr>
        <p:txBody>
          <a:bodyPr>
            <a:spAutoFit/>
          </a:bodyPr>
          <a:lstStyle/>
          <a:p>
            <a:pPr>
              <a:lnSpc>
                <a:spcPct val="150000"/>
              </a:lnSpc>
            </a:pPr>
            <a:r>
              <a:rPr lang="zh-CN" altLang="en-US" sz="2400" b="1" dirty="0" smtClean="0">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一带一路”倡议与主动开放</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一带一路”倡议与双向开放</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一带一路”倡议与全面开放</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一带一路”倡议与共赢开放</a:t>
            </a:r>
            <a:endParaRPr lang="en-US" altLang="zh-CN" sz="2400" b="1" dirty="0" smtClean="0">
              <a:solidFill>
                <a:srgbClr val="000099"/>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51720" y="2348880"/>
            <a:ext cx="5444119" cy="2308324"/>
          </a:xfrm>
          <a:prstGeom prst="rect">
            <a:avLst/>
          </a:prstGeom>
        </p:spPr>
        <p:txBody>
          <a:bodyPr wrap="none">
            <a:spAutoFit/>
          </a:bodyPr>
          <a:lstStyle/>
          <a:p>
            <a:pPr>
              <a:lnSpc>
                <a:spcPct val="150000"/>
              </a:lnSpc>
            </a:pPr>
            <a:r>
              <a:rPr lang="zh-CN" altLang="en-US" sz="2400" b="1" dirty="0" smtClean="0">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一带一路”倡</a:t>
            </a:r>
            <a:r>
              <a:rPr lang="zh-CN" altLang="en-US" sz="2400" b="1" dirty="0" smtClean="0">
                <a:solidFill>
                  <a:srgbClr val="000099"/>
                </a:solidFill>
                <a:latin typeface="华文楷体" panose="02010600040101010101" pitchFamily="2" charset="-122"/>
                <a:ea typeface="华文楷体" panose="02010600040101010101" pitchFamily="2" charset="-122"/>
              </a:rPr>
              <a:t>议的主要内容</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政策沟</a:t>
            </a:r>
            <a:r>
              <a:rPr lang="zh-CN" altLang="en-US" sz="2400" b="1" dirty="0" smtClean="0">
                <a:solidFill>
                  <a:srgbClr val="000099"/>
                </a:solidFill>
                <a:latin typeface="华文楷体" panose="02010600040101010101" pitchFamily="2" charset="-122"/>
                <a:ea typeface="华文楷体" panose="02010600040101010101" pitchFamily="2" charset="-122"/>
              </a:rPr>
              <a:t>通是前提，基</a:t>
            </a:r>
            <a:r>
              <a:rPr lang="zh-CN" altLang="en-US" sz="2400" b="1" dirty="0" smtClean="0">
                <a:solidFill>
                  <a:srgbClr val="000099"/>
                </a:solidFill>
                <a:latin typeface="华文楷体" panose="02010600040101010101" pitchFamily="2" charset="-122"/>
                <a:ea typeface="华文楷体" panose="02010600040101010101" pitchFamily="2" charset="-122"/>
              </a:rPr>
              <a:t>础设</a:t>
            </a:r>
            <a:r>
              <a:rPr lang="zh-CN" altLang="en-US" sz="2400" b="1" dirty="0" smtClean="0">
                <a:solidFill>
                  <a:srgbClr val="000099"/>
                </a:solidFill>
                <a:latin typeface="华文楷体" panose="02010600040101010101" pitchFamily="2" charset="-122"/>
                <a:ea typeface="华文楷体" panose="02010600040101010101" pitchFamily="2" charset="-122"/>
              </a:rPr>
              <a:t>施联通是基础</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贸</a:t>
            </a:r>
            <a:r>
              <a:rPr lang="zh-CN" altLang="en-US" sz="2400" b="1" dirty="0" smtClean="0">
                <a:solidFill>
                  <a:srgbClr val="000099"/>
                </a:solidFill>
                <a:latin typeface="华文楷体" panose="02010600040101010101" pitchFamily="2" charset="-122"/>
                <a:ea typeface="华文楷体" panose="02010600040101010101" pitchFamily="2" charset="-122"/>
              </a:rPr>
              <a:t>易畅通是核心，资</a:t>
            </a:r>
            <a:r>
              <a:rPr lang="zh-CN" altLang="en-US" sz="2400" b="1" dirty="0" smtClean="0">
                <a:solidFill>
                  <a:srgbClr val="000099"/>
                </a:solidFill>
                <a:latin typeface="华文楷体" panose="02010600040101010101" pitchFamily="2" charset="-122"/>
                <a:ea typeface="华文楷体" panose="02010600040101010101" pitchFamily="2" charset="-122"/>
              </a:rPr>
              <a:t>金融</a:t>
            </a:r>
            <a:r>
              <a:rPr lang="zh-CN" altLang="en-US" sz="2400" b="1" dirty="0" smtClean="0">
                <a:solidFill>
                  <a:srgbClr val="000099"/>
                </a:solidFill>
                <a:latin typeface="华文楷体" panose="02010600040101010101" pitchFamily="2" charset="-122"/>
                <a:ea typeface="华文楷体" panose="02010600040101010101" pitchFamily="2" charset="-122"/>
              </a:rPr>
              <a:t>通是手段</a:t>
            </a:r>
            <a:endParaRPr lang="en-US" altLang="zh-CN" sz="2400" b="1" dirty="0" smtClean="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smtClean="0">
                <a:solidFill>
                  <a:srgbClr val="000099"/>
                </a:solidFill>
                <a:latin typeface="华文楷体" panose="02010600040101010101" pitchFamily="2" charset="-122"/>
                <a:ea typeface="华文楷体" panose="02010600040101010101" pitchFamily="2" charset="-122"/>
              </a:rPr>
              <a:t>民心相通是根本。</a:t>
            </a:r>
            <a:endParaRPr lang="en-US" altLang="zh-CN" sz="2400" b="1" dirty="0" smtClean="0">
              <a:solidFill>
                <a:srgbClr val="000099"/>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619672" y="2996952"/>
            <a:ext cx="5904656" cy="1691104"/>
          </a:xfrm>
          <a:prstGeom prst="rect">
            <a:avLst/>
          </a:prstGeom>
        </p:spPr>
        <p:txBody>
          <a:bodyPr wrap="square">
            <a:spAutoFit/>
          </a:bodyPr>
          <a:lstStyle/>
          <a:p>
            <a:pPr>
              <a:lnSpc>
                <a:spcPct val="150000"/>
              </a:lnSpc>
            </a:pPr>
            <a:r>
              <a:rPr lang="zh-CN" altLang="en-US" sz="2400" b="1" dirty="0" smtClean="0">
                <a:solidFill>
                  <a:srgbClr val="000099"/>
                </a:solidFill>
                <a:ea typeface="华文楷体" panose="02010600040101010101" pitchFamily="2" charset="-122"/>
              </a:rPr>
              <a:t>国际社会的接受和认可国内积极推动对接</a:t>
            </a:r>
            <a:endParaRPr lang="en-US" altLang="zh-CN" sz="2400" b="1" dirty="0" smtClean="0">
              <a:solidFill>
                <a:srgbClr val="000099"/>
              </a:solidFill>
              <a:ea typeface="华文楷体" panose="02010600040101010101" pitchFamily="2" charset="-122"/>
            </a:endParaRPr>
          </a:p>
          <a:p>
            <a:pPr>
              <a:lnSpc>
                <a:spcPct val="150000"/>
              </a:lnSpc>
            </a:pPr>
            <a:r>
              <a:rPr lang="zh-CN" altLang="en-US" sz="2400" b="1" dirty="0" smtClean="0">
                <a:solidFill>
                  <a:srgbClr val="000099"/>
                </a:solidFill>
                <a:ea typeface="华文楷体" panose="02010600040101010101" pitchFamily="2" charset="-122"/>
              </a:rPr>
              <a:t>与沿线国家经贸往来提升。政治风险、经济风险、安</a:t>
            </a:r>
            <a:r>
              <a:rPr lang="zh-CN" altLang="en-US" sz="2400" b="1" dirty="0" smtClean="0">
                <a:solidFill>
                  <a:srgbClr val="000099"/>
                </a:solidFill>
                <a:ea typeface="华文楷体" panose="02010600040101010101" pitchFamily="2" charset="-122"/>
              </a:rPr>
              <a:t>全风</a:t>
            </a:r>
            <a:r>
              <a:rPr lang="zh-CN" altLang="en-US" sz="2400" b="1" dirty="0" smtClean="0">
                <a:solidFill>
                  <a:srgbClr val="000099"/>
                </a:solidFill>
                <a:ea typeface="华文楷体" panose="02010600040101010101" pitchFamily="2" charset="-122"/>
              </a:rPr>
              <a:t>险、经营风险。</a:t>
            </a:r>
            <a:endParaRPr lang="zh-CN" altLang="en-US" sz="2400" dirty="0"/>
          </a:p>
        </p:txBody>
      </p:sp>
      <p:sp>
        <p:nvSpPr>
          <p:cNvPr id="3" name="矩形 2"/>
          <p:cNvSpPr/>
          <p:nvPr/>
        </p:nvSpPr>
        <p:spPr>
          <a:xfrm>
            <a:off x="1547664" y="2276872"/>
            <a:ext cx="5134739" cy="480901"/>
          </a:xfrm>
          <a:prstGeom prst="rect">
            <a:avLst/>
          </a:prstGeom>
        </p:spPr>
        <p:txBody>
          <a:bodyPr wrap="none">
            <a:spAutoFit/>
          </a:bodyPr>
          <a:lstStyle/>
          <a:p>
            <a:pPr>
              <a:lnSpc>
                <a:spcPts val="3500"/>
              </a:lnSpc>
            </a:pPr>
            <a:r>
              <a:rPr lang="zh-CN" altLang="en-US" sz="2400" b="1" dirty="0" smtClean="0">
                <a:latin typeface="华文楷体" panose="02010600040101010101" pitchFamily="2" charset="-122"/>
                <a:ea typeface="华文楷体" panose="02010600040101010101" pitchFamily="2" charset="-122"/>
              </a:rPr>
              <a:t>“</a:t>
            </a:r>
            <a:r>
              <a:rPr lang="zh-CN" altLang="en-US" sz="2400" b="1" dirty="0" smtClean="0">
                <a:solidFill>
                  <a:srgbClr val="000099"/>
                </a:solidFill>
                <a:latin typeface="华文楷体" panose="02010600040101010101" pitchFamily="2" charset="-122"/>
                <a:ea typeface="华文楷体" panose="02010600040101010101" pitchFamily="2" charset="-122"/>
              </a:rPr>
              <a:t>一带一路”建设现状、挑战及应对</a:t>
            </a:r>
            <a:endParaRPr lang="en-US" altLang="zh-CN" sz="2400" b="1" dirty="0" smtClean="0">
              <a:solidFill>
                <a:srgbClr val="000099"/>
              </a:solidFill>
              <a:latin typeface="华文楷体" panose="02010600040101010101" pitchFamily="2" charset="-122"/>
              <a:ea typeface="华文楷体" panose="0201060004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1"/>
          <p:cNvSpPr>
            <a:spLocks noChangeArrowheads="1"/>
          </p:cNvSpPr>
          <p:nvPr/>
        </p:nvSpPr>
        <p:spPr bwMode="auto">
          <a:xfrm>
            <a:off x="1403648" y="2492896"/>
            <a:ext cx="72390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400" b="1" dirty="0" smtClean="0">
                <a:solidFill>
                  <a:srgbClr val="FF0000"/>
                </a:solidFill>
                <a:latin typeface="华文楷体" panose="02010600040101010101" pitchFamily="2" charset="-122"/>
                <a:ea typeface="华文楷体" panose="02010600040101010101" pitchFamily="2" charset="-122"/>
              </a:rPr>
              <a:t>思考：</a:t>
            </a:r>
            <a:r>
              <a:rPr lang="zh-CN" altLang="zh-CN" sz="2400" b="1" dirty="0" smtClean="0">
                <a:solidFill>
                  <a:srgbClr val="000099"/>
                </a:solidFill>
                <a:latin typeface="华文楷体" panose="02010600040101010101" pitchFamily="2" charset="-122"/>
                <a:ea typeface="华文楷体" panose="02010600040101010101" pitchFamily="2" charset="-122"/>
              </a:rPr>
              <a:t>中</a:t>
            </a:r>
            <a:r>
              <a:rPr lang="zh-CN" altLang="zh-CN" sz="2400" b="1" dirty="0">
                <a:solidFill>
                  <a:srgbClr val="000099"/>
                </a:solidFill>
                <a:latin typeface="华文楷体" panose="02010600040101010101" pitchFamily="2" charset="-122"/>
                <a:ea typeface="华文楷体" panose="02010600040101010101" pitchFamily="2" charset="-122"/>
              </a:rPr>
              <a:t>国为</a:t>
            </a:r>
            <a:r>
              <a:rPr lang="zh-CN" altLang="en-US" sz="2400" b="1" dirty="0">
                <a:solidFill>
                  <a:srgbClr val="000099"/>
                </a:solidFill>
                <a:latin typeface="华文楷体" panose="02010600040101010101" pitchFamily="2" charset="-122"/>
                <a:ea typeface="华文楷体" panose="02010600040101010101" pitchFamily="2" charset="-122"/>
              </a:rPr>
              <a:t>何如</a:t>
            </a:r>
            <a:r>
              <a:rPr lang="zh-CN" altLang="zh-CN" sz="2400" b="1" dirty="0">
                <a:solidFill>
                  <a:srgbClr val="000099"/>
                </a:solidFill>
                <a:latin typeface="华文楷体" panose="02010600040101010101" pitchFamily="2" charset="-122"/>
                <a:ea typeface="华文楷体" panose="02010600040101010101" pitchFamily="2" charset="-122"/>
              </a:rPr>
              <a:t>此重视“一带一路”的建设？</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zh-CN" sz="2400" b="1" dirty="0">
                <a:solidFill>
                  <a:srgbClr val="000099"/>
                </a:solidFill>
                <a:latin typeface="华文楷体" panose="02010600040101010101" pitchFamily="2" charset="-122"/>
                <a:ea typeface="华文楷体" panose="02010600040101010101" pitchFamily="2" charset="-122"/>
              </a:rPr>
              <a:t>究竟如何认识“一带一路”的深刻意义？</a:t>
            </a:r>
            <a:r>
              <a:rPr lang="zh-CN" altLang="en-US" sz="2400" b="1" dirty="0">
                <a:solidFill>
                  <a:srgbClr val="000099"/>
                </a:solidFill>
                <a:latin typeface="华文楷体" panose="02010600040101010101" pitchFamily="2" charset="-122"/>
                <a:ea typeface="华文楷体" panose="02010600040101010101" pitchFamily="2" charset="-122"/>
              </a:rPr>
              <a:t> </a:t>
            </a:r>
            <a:endParaRPr lang="en-US" altLang="zh-CN" sz="2400" b="1" dirty="0">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“一带一路”建设面临哪些新机遇新挑战？</a:t>
            </a:r>
            <a:endParaRPr lang="zh-CN" altLang="zh-CN" sz="2400" b="1" dirty="0">
              <a:solidFill>
                <a:srgbClr val="000099"/>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292081" y="4429768"/>
            <a:ext cx="2232248" cy="1394811"/>
          </a:xfrm>
          <a:prstGeom prst="rect">
            <a:avLst/>
          </a:prstGeom>
        </p:spPr>
      </p:pic>
    </p:spTree>
    <p:extLst>
      <p:ext uri="{BB962C8B-B14F-4D97-AF65-F5344CB8AC3E}">
        <p14:creationId xmlns="" xmlns:p14="http://schemas.microsoft.com/office/powerpoint/2010/main" val="27632560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矩形 2"/>
          <p:cNvSpPr>
            <a:spLocks noChangeArrowheads="1"/>
          </p:cNvSpPr>
          <p:nvPr/>
        </p:nvSpPr>
        <p:spPr bwMode="auto">
          <a:xfrm>
            <a:off x="1547664" y="2636912"/>
            <a:ext cx="64770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sz="2800" b="1" u="sng" dirty="0">
                <a:solidFill>
                  <a:srgbClr val="000099"/>
                </a:solidFill>
                <a:latin typeface="华文楷体" panose="02010600040101010101" pitchFamily="2" charset="-122"/>
                <a:ea typeface="华文楷体" panose="02010600040101010101" pitchFamily="2" charset="-122"/>
              </a:rPr>
              <a:t>实施互利共赢的开放战略，要坚持从我国实际出发，坚定不移走自己的路。</a:t>
            </a:r>
          </a:p>
        </p:txBody>
      </p:sp>
    </p:spTree>
    <p:extLst>
      <p:ext uri="{BB962C8B-B14F-4D97-AF65-F5344CB8AC3E}">
        <p14:creationId xmlns="" xmlns:p14="http://schemas.microsoft.com/office/powerpoint/2010/main" val="209639792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483768" y="1628800"/>
            <a:ext cx="3877985" cy="461665"/>
          </a:xfrm>
          <a:prstGeom prst="rect">
            <a:avLst/>
          </a:prstGeom>
        </p:spPr>
        <p:txBody>
          <a:bodyPr wrap="none">
            <a:spAutoFit/>
          </a:bodyPr>
          <a:lstStyle/>
          <a:p>
            <a:r>
              <a:rPr lang="zh-CN" altLang="en-US" sz="2400" b="1" dirty="0">
                <a:solidFill>
                  <a:srgbClr val="000099"/>
                </a:solidFill>
                <a:latin typeface="华文楷体" panose="02010600040101010101" pitchFamily="2" charset="-122"/>
                <a:ea typeface="华文楷体" panose="02010600040101010101" pitchFamily="2" charset="-122"/>
              </a:rPr>
              <a:t>三、全面提高对外开放水平</a:t>
            </a:r>
          </a:p>
        </p:txBody>
      </p:sp>
      <p:sp>
        <p:nvSpPr>
          <p:cNvPr id="3" name="矩形 2"/>
          <p:cNvSpPr/>
          <p:nvPr/>
        </p:nvSpPr>
        <p:spPr>
          <a:xfrm>
            <a:off x="1475656" y="2276872"/>
            <a:ext cx="6552728" cy="2862322"/>
          </a:xfrm>
          <a:prstGeom prst="rect">
            <a:avLst/>
          </a:prstGeom>
        </p:spPr>
        <p:txBody>
          <a:bodyPr wrap="square">
            <a:spAutoFit/>
          </a:bodyPr>
          <a:lstStyle/>
          <a:p>
            <a:pPr>
              <a:lnSpc>
                <a:spcPct val="150000"/>
              </a:lnSpc>
              <a:spcBef>
                <a:spcPct val="5000"/>
              </a:spcBef>
              <a:spcAft>
                <a:spcPct val="5000"/>
              </a:spcAft>
            </a:pPr>
            <a:r>
              <a:rPr lang="zh-CN" altLang="en-US" sz="2400" b="1" dirty="0">
                <a:solidFill>
                  <a:srgbClr val="000099"/>
                </a:solidFill>
                <a:latin typeface="华文楷体" panose="02010600040101010101" pitchFamily="2" charset="-122"/>
                <a:ea typeface="华文楷体" panose="02010600040101010101" pitchFamily="2" charset="-122"/>
              </a:rPr>
              <a:t>为实现党的十八大提出的全面建成小康社会的目标，推进中国特色社会主义的发展，适应经济全球化的新形势，必须实行更加积极主动的开放战略，构建开放型经济新体制，发挥新的竞争优势，全面提升开放型经济水平。</a:t>
            </a:r>
          </a:p>
        </p:txBody>
      </p:sp>
    </p:spTree>
    <p:extLst>
      <p:ext uri="{BB962C8B-B14F-4D97-AF65-F5344CB8AC3E}">
        <p14:creationId xmlns="" xmlns:p14="http://schemas.microsoft.com/office/powerpoint/2010/main" val="13664730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27784" y="1700808"/>
            <a:ext cx="3570208" cy="510461"/>
          </a:xfrm>
          <a:prstGeom prst="rect">
            <a:avLst/>
          </a:prstGeom>
        </p:spPr>
        <p:txBody>
          <a:bodyPr wrap="none">
            <a:spAutoFit/>
          </a:bodyPr>
          <a:lstStyle/>
          <a:p>
            <a:pPr>
              <a:lnSpc>
                <a:spcPct val="120000"/>
              </a:lnSpc>
              <a:spcBef>
                <a:spcPct val="5000"/>
              </a:spcBef>
              <a:spcAft>
                <a:spcPct val="5000"/>
              </a:spcAft>
              <a:defRPr/>
            </a:pPr>
            <a:r>
              <a:rPr lang="zh-CN" altLang="en-US" sz="2400" b="1" u="sng" dirty="0">
                <a:solidFill>
                  <a:srgbClr val="000099"/>
                </a:solidFill>
                <a:latin typeface="华文楷体" pitchFamily="2" charset="-122"/>
                <a:ea typeface="华文楷体" pitchFamily="2" charset="-122"/>
              </a:rPr>
              <a:t>实施更为主动的开放战略</a:t>
            </a:r>
          </a:p>
        </p:txBody>
      </p:sp>
      <p:sp>
        <p:nvSpPr>
          <p:cNvPr id="3" name="矩形 2"/>
          <p:cNvSpPr/>
          <p:nvPr/>
        </p:nvSpPr>
        <p:spPr>
          <a:xfrm>
            <a:off x="1619672" y="2492896"/>
            <a:ext cx="6408712" cy="2758897"/>
          </a:xfrm>
          <a:prstGeom prst="rect">
            <a:avLst/>
          </a:prstGeom>
        </p:spPr>
        <p:txBody>
          <a:bodyPr wrap="square">
            <a:spAutoFit/>
          </a:bodyPr>
          <a:lstStyle/>
          <a:p>
            <a:pPr>
              <a:lnSpc>
                <a:spcPts val="3500"/>
              </a:lnSpc>
            </a:pPr>
            <a:r>
              <a:rPr lang="zh-CN" altLang="en-US" sz="2400" b="1" dirty="0">
                <a:solidFill>
                  <a:srgbClr val="000099"/>
                </a:solidFill>
                <a:latin typeface="华文楷体" panose="02010600040101010101" pitchFamily="2" charset="-122"/>
                <a:ea typeface="华文楷体" panose="02010600040101010101" pitchFamily="2" charset="-122"/>
              </a:rPr>
              <a:t>国内外经济形势变化要求我国实行更加主动的开放战略。实行更加主动的开放战略，需要坚持互利共赢、多元平衡、安全高效的开放型经济体系；坚持进口和出口并重，推动贸易平衡发展；坚持“引进来”和“走出去”并重，深化投资、贸易体制改革等。</a:t>
            </a:r>
            <a:endParaRPr lang="en-US" altLang="zh-CN" sz="2400" b="1" dirty="0">
              <a:solidFill>
                <a:srgbClr val="000099"/>
              </a:solidFill>
              <a:latin typeface="华文楷体" panose="02010600040101010101" pitchFamily="2" charset="-122"/>
              <a:ea typeface="华文楷体" panose="02010600040101010101" pitchFamily="2" charset="-122"/>
            </a:endParaRPr>
          </a:p>
        </p:txBody>
      </p:sp>
    </p:spTree>
    <p:extLst>
      <p:ext uri="{BB962C8B-B14F-4D97-AF65-F5344CB8AC3E}">
        <p14:creationId xmlns="" xmlns:p14="http://schemas.microsoft.com/office/powerpoint/2010/main" val="38946554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47664" y="2276872"/>
            <a:ext cx="6480720" cy="2308324"/>
          </a:xfrm>
          <a:prstGeom prst="rect">
            <a:avLst/>
          </a:prstGeom>
        </p:spPr>
        <p:txBody>
          <a:bodyPr wrap="square">
            <a:spAutoFit/>
          </a:bodyPr>
          <a:lstStyle/>
          <a:p>
            <a:pPr>
              <a:lnSpc>
                <a:spcPct val="150000"/>
              </a:lnSpc>
              <a:spcBef>
                <a:spcPct val="5000"/>
              </a:spcBef>
              <a:spcAft>
                <a:spcPct val="5000"/>
              </a:spcAft>
              <a:defRPr/>
            </a:pPr>
            <a:r>
              <a:rPr lang="zh-CN" altLang="en-US" sz="2400" b="1" dirty="0">
                <a:solidFill>
                  <a:srgbClr val="000099"/>
                </a:solidFill>
                <a:latin typeface="华文楷体" pitchFamily="2" charset="-122"/>
                <a:ea typeface="华文楷体" pitchFamily="2" charset="-122"/>
              </a:rPr>
              <a:t>全面提高对外开放水平，以开放促发展。既要借鉴其他文明，也要推动中国文明委世界文明发展做出更多贡献。要树立开放条件下的安全观，在扩大开放中维护国家安全。</a:t>
            </a:r>
          </a:p>
        </p:txBody>
      </p:sp>
    </p:spTree>
    <p:extLst>
      <p:ext uri="{BB962C8B-B14F-4D97-AF65-F5344CB8AC3E}">
        <p14:creationId xmlns="" xmlns:p14="http://schemas.microsoft.com/office/powerpoint/2010/main" val="62625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79712" y="1700808"/>
            <a:ext cx="6087546" cy="1146532"/>
          </a:xfrm>
          <a:prstGeom prst="rect">
            <a:avLst/>
          </a:prstGeom>
        </p:spPr>
        <p:txBody>
          <a:bodyPr wrap="square">
            <a:spAutoFit/>
          </a:bodyPr>
          <a:lstStyle/>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第一节  改革开放是发展中国特色社会主义</a:t>
            </a:r>
            <a:r>
              <a:rPr lang="zh-CN" altLang="en-US" sz="2400" b="1" dirty="0" smtClean="0">
                <a:solidFill>
                  <a:srgbClr val="000099"/>
                </a:solidFill>
                <a:latin typeface="华文楷体" panose="02010600040101010101" pitchFamily="2" charset="-122"/>
                <a:ea typeface="华文楷体" panose="02010600040101010101" pitchFamily="2" charset="-122"/>
              </a:rPr>
              <a:t>的必</a:t>
            </a:r>
            <a:r>
              <a:rPr lang="zh-CN" altLang="en-US" sz="2400" b="1" dirty="0">
                <a:solidFill>
                  <a:srgbClr val="000099"/>
                </a:solidFill>
                <a:latin typeface="华文楷体" panose="02010600040101010101" pitchFamily="2" charset="-122"/>
                <a:ea typeface="华文楷体" panose="02010600040101010101" pitchFamily="2" charset="-122"/>
              </a:rPr>
              <a:t>由之路</a:t>
            </a:r>
            <a:endParaRPr lang="zh-CN" altLang="en-US" sz="2400" b="1" dirty="0">
              <a:solidFill>
                <a:srgbClr val="000099"/>
              </a:solidFill>
            </a:endParaRPr>
          </a:p>
        </p:txBody>
      </p:sp>
      <p:sp>
        <p:nvSpPr>
          <p:cNvPr id="3" name="矩形 2"/>
          <p:cNvSpPr/>
          <p:nvPr/>
        </p:nvSpPr>
        <p:spPr>
          <a:xfrm>
            <a:off x="2123728" y="3140968"/>
            <a:ext cx="5295458" cy="1200329"/>
          </a:xfrm>
          <a:prstGeom prst="rect">
            <a:avLst/>
          </a:prstGeom>
        </p:spPr>
        <p:txBody>
          <a:bodyPr wrap="square">
            <a:spAutoFit/>
          </a:bodyPr>
          <a:lstStyle/>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一、决定当代中国命运的关键抉择 </a:t>
            </a:r>
          </a:p>
          <a:p>
            <a:pPr>
              <a:lnSpc>
                <a:spcPct val="150000"/>
              </a:lnSpc>
            </a:pPr>
            <a:r>
              <a:rPr lang="zh-CN" altLang="en-US" sz="2400" b="1" dirty="0">
                <a:solidFill>
                  <a:srgbClr val="000099"/>
                </a:solidFill>
                <a:latin typeface="华文楷体" panose="02010600040101010101" pitchFamily="2" charset="-122"/>
                <a:ea typeface="华文楷体" panose="02010600040101010101" pitchFamily="2" charset="-122"/>
              </a:rPr>
              <a:t>二、社会主义制度的自我完善和发展</a:t>
            </a:r>
          </a:p>
        </p:txBody>
      </p:sp>
    </p:spTree>
    <p:extLst>
      <p:ext uri="{BB962C8B-B14F-4D97-AF65-F5344CB8AC3E}">
        <p14:creationId xmlns="" xmlns:p14="http://schemas.microsoft.com/office/powerpoint/2010/main" val="33727698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07704" y="2564904"/>
            <a:ext cx="6102424" cy="1200329"/>
          </a:xfrm>
          <a:prstGeom prst="rect">
            <a:avLst/>
          </a:prstGeom>
        </p:spPr>
        <p:txBody>
          <a:bodyPr wrap="square">
            <a:spAutoFit/>
          </a:bodyPr>
          <a:lstStyle/>
          <a:p>
            <a:pPr>
              <a:lnSpc>
                <a:spcPct val="150000"/>
              </a:lnSpc>
              <a:defRPr/>
            </a:pPr>
            <a:r>
              <a:rPr lang="zh-CN" altLang="en-US" sz="2400" b="1" dirty="0" smtClean="0">
                <a:solidFill>
                  <a:srgbClr val="FF0000"/>
                </a:solidFill>
                <a:latin typeface="华文楷体" pitchFamily="2" charset="-122"/>
                <a:ea typeface="华文楷体" pitchFamily="2" charset="-122"/>
              </a:rPr>
              <a:t>思考：</a:t>
            </a:r>
            <a:r>
              <a:rPr lang="zh-CN" altLang="en-US" sz="2400" b="1" dirty="0" smtClean="0">
                <a:solidFill>
                  <a:srgbClr val="000099"/>
                </a:solidFill>
                <a:latin typeface="华文楷体" pitchFamily="2" charset="-122"/>
                <a:ea typeface="华文楷体" pitchFamily="2" charset="-122"/>
              </a:rPr>
              <a:t>为</a:t>
            </a:r>
            <a:r>
              <a:rPr lang="zh-CN" altLang="en-US" sz="2400" b="1" dirty="0">
                <a:solidFill>
                  <a:srgbClr val="000099"/>
                </a:solidFill>
                <a:latin typeface="华文楷体" pitchFamily="2" charset="-122"/>
                <a:ea typeface="华文楷体" pitchFamily="2" charset="-122"/>
              </a:rPr>
              <a:t>什么中国在</a:t>
            </a:r>
            <a:r>
              <a:rPr lang="en-US" altLang="zh-CN" sz="2400" b="1" dirty="0">
                <a:solidFill>
                  <a:srgbClr val="000099"/>
                </a:solidFill>
                <a:latin typeface="华文楷体" pitchFamily="2" charset="-122"/>
                <a:ea typeface="华文楷体" pitchFamily="2" charset="-122"/>
              </a:rPr>
              <a:t>80</a:t>
            </a:r>
            <a:r>
              <a:rPr lang="zh-CN" altLang="en-US" sz="2400" b="1" dirty="0">
                <a:solidFill>
                  <a:srgbClr val="000099"/>
                </a:solidFill>
                <a:latin typeface="华文楷体" pitchFamily="2" charset="-122"/>
                <a:ea typeface="华文楷体" pitchFamily="2" charset="-122"/>
              </a:rPr>
              <a:t>年代初走上市场取向的改革道路？</a:t>
            </a:r>
          </a:p>
        </p:txBody>
      </p:sp>
      <p:pic>
        <p:nvPicPr>
          <p:cNvPr id="3" name="图片 2"/>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5076056" y="4293096"/>
            <a:ext cx="2232248" cy="1394811"/>
          </a:xfrm>
          <a:prstGeom prst="rect">
            <a:avLst/>
          </a:prstGeom>
        </p:spPr>
      </p:pic>
    </p:spTree>
    <p:extLst>
      <p:ext uri="{BB962C8B-B14F-4D97-AF65-F5344CB8AC3E}">
        <p14:creationId xmlns="" xmlns:p14="http://schemas.microsoft.com/office/powerpoint/2010/main" val="39264901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2"/>
          <p:cNvSpPr txBox="1">
            <a:spLocks noChangeArrowheads="1"/>
          </p:cNvSpPr>
          <p:nvPr/>
        </p:nvSpPr>
        <p:spPr bwMode="auto">
          <a:xfrm>
            <a:off x="1624013" y="1064417"/>
            <a:ext cx="6453187"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99"/>
                </a:solidFill>
                <a:latin typeface="华文楷体" panose="02010600040101010101" pitchFamily="2" charset="-122"/>
                <a:ea typeface="华文楷体" panose="02010600040101010101" pitchFamily="2" charset="-122"/>
              </a:rPr>
              <a:t>一、决定当代中国命运的关键抉择</a:t>
            </a:r>
          </a:p>
        </p:txBody>
      </p:sp>
      <p:sp>
        <p:nvSpPr>
          <p:cNvPr id="10243" name="Text Box 3"/>
          <p:cNvSpPr txBox="1">
            <a:spLocks noChangeArrowheads="1"/>
          </p:cNvSpPr>
          <p:nvPr/>
        </p:nvSpPr>
        <p:spPr bwMode="auto">
          <a:xfrm>
            <a:off x="1835696" y="1843087"/>
            <a:ext cx="5102225" cy="519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zh-CN" altLang="en-US" sz="2800" b="1" dirty="0">
                <a:solidFill>
                  <a:srgbClr val="000099"/>
                </a:solidFill>
                <a:latin typeface="华文楷体" pitchFamily="2" charset="-122"/>
                <a:ea typeface="华文楷体" pitchFamily="2" charset="-122"/>
              </a:rPr>
              <a:t>（一）改革开放的原因和背景   </a:t>
            </a:r>
          </a:p>
        </p:txBody>
      </p:sp>
      <p:sp>
        <p:nvSpPr>
          <p:cNvPr id="10247" name="Rectangle 7"/>
          <p:cNvSpPr>
            <a:spLocks noChangeArrowheads="1"/>
          </p:cNvSpPr>
          <p:nvPr/>
        </p:nvSpPr>
        <p:spPr bwMode="auto">
          <a:xfrm>
            <a:off x="1447800" y="2362200"/>
            <a:ext cx="6629400" cy="27638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defRPr/>
            </a:pPr>
            <a:r>
              <a:rPr lang="en-US" altLang="zh-CN" sz="2800" b="1" dirty="0">
                <a:solidFill>
                  <a:srgbClr val="FF0000"/>
                </a:solidFill>
                <a:effectLst>
                  <a:outerShdw blurRad="38100" dist="38100" dir="2700000" algn="tl">
                    <a:srgbClr val="C0C0C0"/>
                  </a:outerShdw>
                </a:effectLst>
                <a:latin typeface="Arial" charset="0"/>
                <a:ea typeface="仿宋_GB2312" pitchFamily="49" charset="-122"/>
              </a:rPr>
              <a:t> </a:t>
            </a:r>
            <a:r>
              <a:rPr lang="zh-CN" altLang="en-US" sz="2400" b="1" dirty="0">
                <a:solidFill>
                  <a:srgbClr val="FF0000"/>
                </a:solidFill>
                <a:latin typeface="华文楷体" pitchFamily="2" charset="-122"/>
                <a:ea typeface="华文楷体" pitchFamily="2" charset="-122"/>
              </a:rPr>
              <a:t>国内背景：</a:t>
            </a:r>
            <a:endParaRPr lang="en-US" altLang="zh-CN" sz="2400" b="1" dirty="0">
              <a:solidFill>
                <a:srgbClr val="FF0000"/>
              </a:solidFill>
              <a:latin typeface="华文楷体" pitchFamily="2" charset="-122"/>
              <a:ea typeface="华文楷体" pitchFamily="2" charset="-122"/>
            </a:endParaRPr>
          </a:p>
          <a:p>
            <a:pPr>
              <a:lnSpc>
                <a:spcPct val="140000"/>
              </a:lnSpc>
              <a:defRPr/>
            </a:pPr>
            <a:r>
              <a:rPr lang="en-US" altLang="zh-CN" sz="2400" b="1" dirty="0">
                <a:solidFill>
                  <a:srgbClr val="000099"/>
                </a:solidFill>
                <a:latin typeface="华文楷体" pitchFamily="2" charset="-122"/>
                <a:ea typeface="华文楷体" pitchFamily="2" charset="-122"/>
              </a:rPr>
              <a:t>1</a:t>
            </a:r>
            <a:r>
              <a:rPr lang="zh-CN" altLang="en-US" sz="2400" b="1" dirty="0">
                <a:solidFill>
                  <a:srgbClr val="000099"/>
                </a:solidFill>
                <a:latin typeface="华文楷体" pitchFamily="2" charset="-122"/>
                <a:ea typeface="华文楷体" pitchFamily="2" charset="-122"/>
              </a:rPr>
              <a:t>、改革开放是中国陷入困境的符合逻辑的选择</a:t>
            </a:r>
          </a:p>
          <a:p>
            <a:pPr>
              <a:lnSpc>
                <a:spcPct val="140000"/>
              </a:lnSpc>
              <a:defRPr/>
            </a:pPr>
            <a:r>
              <a:rPr lang="en-US" altLang="zh-CN" sz="2400" b="1" dirty="0">
                <a:solidFill>
                  <a:srgbClr val="000099"/>
                </a:solidFill>
                <a:latin typeface="华文楷体" pitchFamily="2" charset="-122"/>
                <a:ea typeface="华文楷体" pitchFamily="2" charset="-122"/>
              </a:rPr>
              <a:t>2</a:t>
            </a:r>
            <a:r>
              <a:rPr lang="zh-CN" altLang="en-US" sz="2400" b="1" dirty="0">
                <a:solidFill>
                  <a:srgbClr val="000099"/>
                </a:solidFill>
                <a:latin typeface="华文楷体" pitchFamily="2" charset="-122"/>
                <a:ea typeface="华文楷体" pitchFamily="2" charset="-122"/>
              </a:rPr>
              <a:t>、“文化大革命”为改革开放准备了政治条件</a:t>
            </a:r>
          </a:p>
          <a:p>
            <a:pPr>
              <a:lnSpc>
                <a:spcPct val="140000"/>
              </a:lnSpc>
              <a:defRPr/>
            </a:pPr>
            <a:r>
              <a:rPr lang="en-US" altLang="zh-CN" sz="2400" b="1" dirty="0">
                <a:solidFill>
                  <a:srgbClr val="000099"/>
                </a:solidFill>
                <a:latin typeface="华文楷体" pitchFamily="2" charset="-122"/>
                <a:ea typeface="华文楷体" pitchFamily="2" charset="-122"/>
              </a:rPr>
              <a:t>3</a:t>
            </a:r>
            <a:r>
              <a:rPr lang="zh-CN" altLang="en-US" sz="2400" b="1" dirty="0">
                <a:solidFill>
                  <a:srgbClr val="000099"/>
                </a:solidFill>
                <a:latin typeface="华文楷体" pitchFamily="2" charset="-122"/>
                <a:ea typeface="华文楷体" pitchFamily="2" charset="-122"/>
              </a:rPr>
              <a:t>、 </a:t>
            </a:r>
            <a:r>
              <a:rPr lang="en-US" altLang="zh-CN" sz="2400" b="1" dirty="0">
                <a:solidFill>
                  <a:srgbClr val="000099"/>
                </a:solidFill>
                <a:latin typeface="华文楷体" pitchFamily="2" charset="-122"/>
                <a:ea typeface="华文楷体" pitchFamily="2" charset="-122"/>
              </a:rPr>
              <a:t>1978</a:t>
            </a:r>
            <a:r>
              <a:rPr lang="zh-CN" altLang="en-US" sz="2400" b="1" dirty="0">
                <a:solidFill>
                  <a:srgbClr val="000099"/>
                </a:solidFill>
                <a:latin typeface="华文楷体" pitchFamily="2" charset="-122"/>
                <a:ea typeface="华文楷体" pitchFamily="2" charset="-122"/>
              </a:rPr>
              <a:t>年前后大批官员出国考察，感受到来自西方的强大压力，同时也看到新的发展机遇。</a:t>
            </a:r>
          </a:p>
        </p:txBody>
      </p:sp>
    </p:spTree>
    <p:extLst>
      <p:ext uri="{BB962C8B-B14F-4D97-AF65-F5344CB8AC3E}">
        <p14:creationId xmlns="" xmlns:p14="http://schemas.microsoft.com/office/powerpoint/2010/main" val="16341250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4"/>
          <p:cNvSpPr>
            <a:spLocks noChangeArrowheads="1"/>
          </p:cNvSpPr>
          <p:nvPr/>
        </p:nvSpPr>
        <p:spPr bwMode="auto">
          <a:xfrm>
            <a:off x="2743200" y="1776413"/>
            <a:ext cx="4876800" cy="280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en-US" altLang="zh-CN" sz="2400" b="1" dirty="0">
                <a:solidFill>
                  <a:schemeClr val="tx2"/>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有宏观调控的市场经济的绩效</a:t>
            </a:r>
            <a:endPar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pP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东亚的崛起</a:t>
            </a:r>
          </a:p>
          <a:p>
            <a:pPr>
              <a:lnSpc>
                <a:spcPct val="150000"/>
              </a:lnSpc>
            </a:pP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新技术革命的兴起和发展</a:t>
            </a:r>
            <a:endPar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endParaRPr>
          </a:p>
          <a:p>
            <a:pPr>
              <a:lnSpc>
                <a:spcPct val="150000"/>
              </a:lnSpc>
            </a:pP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苏联模式的衰败</a:t>
            </a:r>
          </a:p>
          <a:p>
            <a:pPr>
              <a:lnSpc>
                <a:spcPct val="150000"/>
              </a:lnSpc>
            </a:pPr>
            <a:r>
              <a:rPr lang="en-US" altLang="zh-CN"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a:t>
            </a:r>
            <a:r>
              <a:rPr lang="zh-CN" altLang="en-US" sz="2400" b="1" dirty="0">
                <a:solidFill>
                  <a:srgbClr val="000099"/>
                </a:solidFill>
                <a:latin typeface="华文楷体" panose="02010600040101010101" pitchFamily="2" charset="-122"/>
                <a:ea typeface="华文楷体" panose="02010600040101010101" pitchFamily="2" charset="-122"/>
                <a:cs typeface="Times New Roman" panose="02020603050405020304" pitchFamily="18" charset="0"/>
              </a:rPr>
              <a:t>和平与发展成为时代主题</a:t>
            </a:r>
          </a:p>
        </p:txBody>
      </p:sp>
      <p:sp>
        <p:nvSpPr>
          <p:cNvPr id="8" name="椭圆 7"/>
          <p:cNvSpPr/>
          <p:nvPr/>
        </p:nvSpPr>
        <p:spPr>
          <a:xfrm>
            <a:off x="1246510" y="1943101"/>
            <a:ext cx="1463576" cy="2643187"/>
          </a:xfrm>
          <a:prstGeom prst="ellipse">
            <a:avLst/>
          </a:prstGeom>
          <a:solidFill>
            <a:schemeClr val="bg1">
              <a:lumMod val="95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ts val="3500"/>
              </a:lnSpc>
              <a:defRPr/>
            </a:pPr>
            <a:r>
              <a:rPr lang="zh-CN" altLang="en-US" sz="2800" b="1" dirty="0">
                <a:solidFill>
                  <a:srgbClr val="FF0000"/>
                </a:solidFill>
                <a:latin typeface="楷体" pitchFamily="49" charset="-122"/>
                <a:ea typeface="楷体" pitchFamily="49" charset="-122"/>
                <a:cs typeface="Times New Roman" pitchFamily="18" charset="0"/>
              </a:rPr>
              <a:t>国际</a:t>
            </a:r>
            <a:endParaRPr lang="en-US" altLang="zh-CN" sz="2800" b="1" dirty="0">
              <a:solidFill>
                <a:srgbClr val="FF0000"/>
              </a:solidFill>
              <a:latin typeface="楷体" pitchFamily="49" charset="-122"/>
              <a:ea typeface="楷体" pitchFamily="49" charset="-122"/>
              <a:cs typeface="Times New Roman" pitchFamily="18" charset="0"/>
            </a:endParaRPr>
          </a:p>
          <a:p>
            <a:pPr>
              <a:lnSpc>
                <a:spcPts val="3500"/>
              </a:lnSpc>
              <a:defRPr/>
            </a:pPr>
            <a:r>
              <a:rPr lang="zh-CN" altLang="en-US" sz="2800" b="1" dirty="0">
                <a:solidFill>
                  <a:srgbClr val="FF0000"/>
                </a:solidFill>
                <a:latin typeface="楷体" pitchFamily="49" charset="-122"/>
                <a:ea typeface="楷体" pitchFamily="49" charset="-122"/>
                <a:cs typeface="Times New Roman" pitchFamily="18" charset="0"/>
              </a:rPr>
              <a:t>背景</a:t>
            </a:r>
            <a:endParaRPr lang="en-US" altLang="zh-CN" sz="2800" b="1" dirty="0">
              <a:solidFill>
                <a:srgbClr val="FF0000"/>
              </a:solidFill>
              <a:latin typeface="楷体" pitchFamily="49" charset="-122"/>
              <a:ea typeface="楷体" pitchFamily="49" charset="-122"/>
              <a:cs typeface="Times New Roman" pitchFamily="18" charset="0"/>
            </a:endParaRPr>
          </a:p>
        </p:txBody>
      </p:sp>
    </p:spTree>
    <p:extLst>
      <p:ext uri="{BB962C8B-B14F-4D97-AF65-F5344CB8AC3E}">
        <p14:creationId xmlns="" xmlns:p14="http://schemas.microsoft.com/office/powerpoint/2010/main" val="89987024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1138</TotalTime>
  <Words>4874</Words>
  <Application>Microsoft Office PowerPoint</Application>
  <PresentationFormat>全屏显示(4:3)</PresentationFormat>
  <Paragraphs>164</Paragraphs>
  <Slides>59</Slides>
  <Notes>0</Notes>
  <HiddenSlides>0</HiddenSlides>
  <MMClips>0</MMClips>
  <ScaleCrop>false</ScaleCrop>
  <HeadingPairs>
    <vt:vector size="4" baseType="variant">
      <vt:variant>
        <vt:lpstr>主题</vt:lpstr>
      </vt:variant>
      <vt:variant>
        <vt:i4>2</vt:i4>
      </vt:variant>
      <vt:variant>
        <vt:lpstr>幻灯片标题</vt:lpstr>
      </vt:variant>
      <vt:variant>
        <vt:i4>59</vt:i4>
      </vt:variant>
    </vt:vector>
  </HeadingPairs>
  <TitlesOfParts>
    <vt:vector size="61" baseType="lpstr">
      <vt:lpstr>Office 主题</vt:lpstr>
      <vt:lpstr>自定义设计方案</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3、邓小平对社会主义基本矛盾理论丰富和发展</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dc:creator>
  <cp:lastModifiedBy>zhao</cp:lastModifiedBy>
  <cp:revision>122</cp:revision>
  <dcterms:created xsi:type="dcterms:W3CDTF">2016-03-23T12:46:43Z</dcterms:created>
  <dcterms:modified xsi:type="dcterms:W3CDTF">2016-11-30T06:29:36Z</dcterms:modified>
</cp:coreProperties>
</file>