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7"/>
  </p:notesMasterIdLst>
  <p:handoutMasterIdLst>
    <p:handoutMasterId r:id="rId58"/>
  </p:handoutMasterIdLst>
  <p:sldIdLst>
    <p:sldId id="278" r:id="rId3"/>
    <p:sldId id="327" r:id="rId4"/>
    <p:sldId id="280" r:id="rId5"/>
    <p:sldId id="328" r:id="rId6"/>
    <p:sldId id="281" r:id="rId7"/>
    <p:sldId id="316" r:id="rId8"/>
    <p:sldId id="329" r:id="rId9"/>
    <p:sldId id="376" r:id="rId10"/>
    <p:sldId id="331" r:id="rId11"/>
    <p:sldId id="330"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5" r:id="rId25"/>
    <p:sldId id="347" r:id="rId26"/>
    <p:sldId id="348" r:id="rId27"/>
    <p:sldId id="346" r:id="rId28"/>
    <p:sldId id="349" r:id="rId29"/>
    <p:sldId id="350" r:id="rId30"/>
    <p:sldId id="351" r:id="rId31"/>
    <p:sldId id="352" r:id="rId32"/>
    <p:sldId id="353" r:id="rId33"/>
    <p:sldId id="354" r:id="rId34"/>
    <p:sldId id="355" r:id="rId35"/>
    <p:sldId id="356" r:id="rId36"/>
    <p:sldId id="357" r:id="rId37"/>
    <p:sldId id="358" r:id="rId38"/>
    <p:sldId id="360" r:id="rId39"/>
    <p:sldId id="359" r:id="rId40"/>
    <p:sldId id="361" r:id="rId41"/>
    <p:sldId id="362" r:id="rId42"/>
    <p:sldId id="363" r:id="rId43"/>
    <p:sldId id="375" r:id="rId44"/>
    <p:sldId id="365" r:id="rId45"/>
    <p:sldId id="366" r:id="rId46"/>
    <p:sldId id="367" r:id="rId47"/>
    <p:sldId id="368" r:id="rId48"/>
    <p:sldId id="372" r:id="rId49"/>
    <p:sldId id="370" r:id="rId50"/>
    <p:sldId id="371" r:id="rId51"/>
    <p:sldId id="303" r:id="rId52"/>
    <p:sldId id="377" r:id="rId53"/>
    <p:sldId id="378" r:id="rId54"/>
    <p:sldId id="382" r:id="rId55"/>
    <p:sldId id="383"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1E8F5"/>
    <a:srgbClr val="ECEFEA"/>
    <a:srgbClr val="EFF0E7"/>
    <a:srgbClr val="E9EDF0"/>
    <a:srgbClr val="E9EDEC"/>
    <a:srgbClr val="0D529C"/>
    <a:srgbClr val="0F519B"/>
    <a:srgbClr val="0D52A0"/>
    <a:srgbClr val="A929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38" autoAdjust="0"/>
    <p:restoredTop sz="94660"/>
  </p:normalViewPr>
  <p:slideViewPr>
    <p:cSldViewPr>
      <p:cViewPr varScale="1">
        <p:scale>
          <a:sx n="83" d="100"/>
          <a:sy n="83" d="100"/>
        </p:scale>
        <p:origin x="1182" y="72"/>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4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C8CBA1-D47E-4F47-A666-A787A47C7754}" type="datetimeFigureOut">
              <a:rPr lang="zh-CN" altLang="en-US" smtClean="0"/>
              <a:t>2016/10/12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40728-C6EC-4E92-9678-A6D12777D198}" type="slidenum">
              <a:rPr lang="zh-CN" altLang="en-US" smtClean="0"/>
              <a:t>‹#›</a:t>
            </a:fld>
            <a:endParaRPr lang="zh-CN" altLang="en-US"/>
          </a:p>
        </p:txBody>
      </p:sp>
    </p:spTree>
    <p:extLst>
      <p:ext uri="{BB962C8B-B14F-4D97-AF65-F5344CB8AC3E}">
        <p14:creationId xmlns:p14="http://schemas.microsoft.com/office/powerpoint/2010/main" val="1352716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7E12C-A3F4-47B0-9392-8041EA0F6B07}" type="datetimeFigureOut">
              <a:rPr lang="zh-CN" altLang="en-US" smtClean="0"/>
              <a:t>2016/10/12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8B5F5-93D1-49F8-99AD-64BBBC5BE860}" type="slidenum">
              <a:rPr lang="zh-CN" altLang="en-US" smtClean="0"/>
              <a:t>‹#›</a:t>
            </a:fld>
            <a:endParaRPr lang="zh-CN" altLang="en-US"/>
          </a:p>
        </p:txBody>
      </p:sp>
    </p:spTree>
    <p:extLst>
      <p:ext uri="{BB962C8B-B14F-4D97-AF65-F5344CB8AC3E}">
        <p14:creationId xmlns:p14="http://schemas.microsoft.com/office/powerpoint/2010/main" val="97700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271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7875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677032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517127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4155649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5FB8F3-6CBA-469F-A56F-D05D3785CD6F}"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2026921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5FB8F3-6CBA-469F-A56F-D05D3785CD6F}" type="datetimeFigureOut">
              <a:rPr lang="zh-CN" altLang="en-US" smtClean="0"/>
              <a:t>2016/10/12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243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5FB8F3-6CBA-469F-A56F-D05D3785CD6F}" type="datetimeFigureOut">
              <a:rPr lang="zh-CN" altLang="en-US" smtClean="0"/>
              <a:t>2016/10/12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147988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5FB8F3-6CBA-469F-A56F-D05D3785CD6F}" type="datetimeFigureOut">
              <a:rPr lang="zh-CN" altLang="en-US" smtClean="0"/>
              <a:t>2016/10/12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781342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5FB8F3-6CBA-469F-A56F-D05D3785CD6F}" type="datetimeFigureOut">
              <a:rPr lang="zh-CN" altLang="en-US" smtClean="0"/>
              <a:t>2016/10/12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4216642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5FB8F3-6CBA-469F-A56F-D05D3785CD6F}" type="datetimeFigureOut">
              <a:rPr lang="zh-CN" altLang="en-US" smtClean="0"/>
              <a:t>2016/10/12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164008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85594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5FB8F3-6CBA-469F-A56F-D05D3785CD6F}" type="datetimeFigureOut">
              <a:rPr lang="zh-CN" altLang="en-US" smtClean="0"/>
              <a:t>2016/10/12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679228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2658041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68042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7050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502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38439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38108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4"/>
          <p:cNvSpPr txBox="1"/>
          <p:nvPr userDrawn="1"/>
        </p:nvSpPr>
        <p:spPr>
          <a:xfrm>
            <a:off x="0" y="-243408"/>
            <a:ext cx="9144000" cy="1200329"/>
          </a:xfrm>
          <a:prstGeom prst="rect">
            <a:avLst/>
          </a:prstGeom>
          <a:gradFill>
            <a:gsLst>
              <a:gs pos="6000">
                <a:schemeClr val="accent1">
                  <a:lumMod val="60000"/>
                  <a:lumOff val="40000"/>
                </a:schemeClr>
              </a:gs>
              <a:gs pos="53000">
                <a:schemeClr val="accent1">
                  <a:lumMod val="20000"/>
                  <a:lumOff val="80000"/>
                </a:schemeClr>
              </a:gs>
              <a:gs pos="73000">
                <a:srgbClr val="E1E8F5"/>
              </a:gs>
            </a:gsLst>
            <a:lin ang="2700000" scaled="1"/>
          </a:gradFill>
          <a:ln>
            <a:noFill/>
          </a:ln>
        </p:spPr>
        <p:txBody>
          <a:bodyPr wrap="square" rtlCol="0">
            <a:spAutoFit/>
          </a:bodyPr>
          <a:lstStyle/>
          <a:p>
            <a:endParaRPr lang="en-US" altLang="zh-CN" dirty="0" smtClean="0"/>
          </a:p>
          <a:p>
            <a:endParaRPr lang="en-US" altLang="zh-CN" dirty="0"/>
          </a:p>
          <a:p>
            <a:endParaRPr lang="en-US" altLang="zh-CN" dirty="0" smtClean="0"/>
          </a:p>
          <a:p>
            <a:endParaRPr lang="zh-CN" altLang="en-US" dirty="0"/>
          </a:p>
        </p:txBody>
      </p:sp>
      <p:sp>
        <p:nvSpPr>
          <p:cNvPr id="6" name="文本框 5"/>
          <p:cNvSpPr txBox="1"/>
          <p:nvPr userDrawn="1"/>
        </p:nvSpPr>
        <p:spPr>
          <a:xfrm>
            <a:off x="0" y="6516052"/>
            <a:ext cx="9144000" cy="369332"/>
          </a:xfrm>
          <a:prstGeom prst="rect">
            <a:avLst/>
          </a:prstGeom>
          <a:gradFill>
            <a:gsLst>
              <a:gs pos="0">
                <a:schemeClr val="accent1">
                  <a:lumMod val="60000"/>
                  <a:lumOff val="40000"/>
                </a:schemeClr>
              </a:gs>
              <a:gs pos="29000">
                <a:schemeClr val="accent1">
                  <a:lumMod val="40000"/>
                  <a:lumOff val="60000"/>
                </a:schemeClr>
              </a:gs>
              <a:gs pos="63000">
                <a:schemeClr val="tx2">
                  <a:lumMod val="20000"/>
                  <a:lumOff val="80000"/>
                </a:schemeClr>
              </a:gs>
            </a:gsLst>
            <a:lin ang="2700000" scaled="1"/>
          </a:gradFill>
          <a:ln>
            <a:noFill/>
          </a:ln>
        </p:spPr>
        <p:txBody>
          <a:bodyPr wrap="square" rtlCol="0">
            <a:spAutoFit/>
          </a:bodyPr>
          <a:lstStyle/>
          <a:p>
            <a:endParaRPr lang="zh-CN" altLang="en-US" dirty="0"/>
          </a:p>
        </p:txBody>
      </p:sp>
      <p:cxnSp>
        <p:nvCxnSpPr>
          <p:cNvPr id="7" name="直接连接符 6"/>
          <p:cNvCxnSpPr/>
          <p:nvPr userDrawn="1"/>
        </p:nvCxnSpPr>
        <p:spPr>
          <a:xfrm>
            <a:off x="0" y="980728"/>
            <a:ext cx="9144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72804"/>
          <a:stretch/>
        </p:blipFill>
        <p:spPr>
          <a:xfrm>
            <a:off x="251520" y="-27384"/>
            <a:ext cx="792088" cy="890157"/>
          </a:xfrm>
          <a:prstGeom prst="rect">
            <a:avLst/>
          </a:prstGeom>
        </p:spPr>
      </p:pic>
      <p:sp>
        <p:nvSpPr>
          <p:cNvPr id="9" name="文本框 8"/>
          <p:cNvSpPr txBox="1"/>
          <p:nvPr userDrawn="1"/>
        </p:nvSpPr>
        <p:spPr>
          <a:xfrm>
            <a:off x="3203848" y="6505599"/>
            <a:ext cx="3312368" cy="307777"/>
          </a:xfrm>
          <a:prstGeom prst="rect">
            <a:avLst/>
          </a:prstGeom>
          <a:noFill/>
          <a:ln>
            <a:noFill/>
          </a:ln>
        </p:spPr>
        <p:txBody>
          <a:bodyPr wrap="square" rtlCol="0">
            <a:spAutoFit/>
          </a:bodyPr>
          <a:lstStyle/>
          <a:p>
            <a:r>
              <a:rPr lang="en-US" altLang="zh-CN" sz="1400" dirty="0" smtClean="0">
                <a:solidFill>
                  <a:schemeClr val="bg1"/>
                </a:solidFill>
                <a:latin typeface="Cambria Math" panose="02040503050406030204" pitchFamily="18" charset="0"/>
                <a:ea typeface="Cambria Math" panose="02040503050406030204" pitchFamily="18" charset="0"/>
              </a:rPr>
              <a:t>School of Marxism Shandong University</a:t>
            </a:r>
            <a:endParaRPr lang="zh-CN" altLang="en-US" sz="1400" dirty="0">
              <a:solidFill>
                <a:schemeClr val="bg1"/>
              </a:solidFill>
              <a:latin typeface="Cambria Math" panose="02040503050406030204" pitchFamily="18" charset="0"/>
            </a:endParaRPr>
          </a:p>
        </p:txBody>
      </p:sp>
      <p:cxnSp>
        <p:nvCxnSpPr>
          <p:cNvPr id="10" name="直接连接符 9"/>
          <p:cNvCxnSpPr/>
          <p:nvPr userDrawn="1"/>
        </p:nvCxnSpPr>
        <p:spPr>
          <a:xfrm>
            <a:off x="0" y="6505599"/>
            <a:ext cx="9144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5075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990506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662731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t>2016/10/12</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04959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FB8F3-6CBA-469F-A56F-D05D3785CD6F}" type="datetimeFigureOut">
              <a:rPr lang="zh-CN" altLang="en-US" smtClean="0"/>
              <a:t>2016/10/12</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4249239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25060" y="2060848"/>
            <a:ext cx="3892412" cy="1631216"/>
          </a:xfrm>
          <a:prstGeom prst="rect">
            <a:avLst/>
          </a:prstGeom>
        </p:spPr>
        <p:txBody>
          <a:bodyPr wrap="none">
            <a:spAutoFit/>
          </a:bodyPr>
          <a:lstStyle/>
          <a:p>
            <a:pPr algn="ctr">
              <a:lnSpc>
                <a:spcPts val="6000"/>
              </a:lnSpc>
            </a:pPr>
            <a:r>
              <a:rPr lang="zh-CN" altLang="en-US" sz="3200" b="1" dirty="0" smtClean="0">
                <a:solidFill>
                  <a:srgbClr val="000099"/>
                </a:solidFill>
                <a:latin typeface="华文楷体" panose="02010600040101010101" pitchFamily="2" charset="-122"/>
                <a:ea typeface="华文楷体" panose="02010600040101010101" pitchFamily="2" charset="-122"/>
              </a:rPr>
              <a:t>第</a:t>
            </a:r>
            <a:r>
              <a:rPr lang="zh-CN" altLang="en-US" sz="3200" b="1" dirty="0">
                <a:solidFill>
                  <a:srgbClr val="000099"/>
                </a:solidFill>
                <a:latin typeface="华文楷体" panose="02010600040101010101" pitchFamily="2" charset="-122"/>
                <a:ea typeface="华文楷体" panose="02010600040101010101" pitchFamily="2" charset="-122"/>
              </a:rPr>
              <a:t>二</a:t>
            </a:r>
            <a:r>
              <a:rPr lang="zh-CN" altLang="en-US" sz="3200" b="1" dirty="0" smtClean="0">
                <a:solidFill>
                  <a:srgbClr val="000099"/>
                </a:solidFill>
                <a:latin typeface="华文楷体" panose="02010600040101010101" pitchFamily="2" charset="-122"/>
                <a:ea typeface="华文楷体" panose="02010600040101010101" pitchFamily="2" charset="-122"/>
              </a:rPr>
              <a:t>章</a:t>
            </a:r>
            <a:endParaRPr lang="en-US" altLang="zh-CN" sz="3200" b="1" dirty="0" smtClean="0">
              <a:solidFill>
                <a:srgbClr val="000099"/>
              </a:solidFill>
              <a:latin typeface="华文楷体" panose="02010600040101010101" pitchFamily="2" charset="-122"/>
              <a:ea typeface="华文楷体" panose="02010600040101010101" pitchFamily="2" charset="-122"/>
            </a:endParaRPr>
          </a:p>
          <a:p>
            <a:pPr>
              <a:lnSpc>
                <a:spcPts val="6000"/>
              </a:lnSpc>
            </a:pPr>
            <a:r>
              <a:rPr lang="zh-CN" altLang="zh-CN" sz="3200" b="1" dirty="0">
                <a:solidFill>
                  <a:srgbClr val="000099"/>
                </a:solidFill>
                <a:latin typeface="华文楷体" pitchFamily="2" charset="-122"/>
                <a:ea typeface="华文楷体" pitchFamily="2" charset="-122"/>
              </a:rPr>
              <a:t>新民主主义革命</a:t>
            </a:r>
            <a:r>
              <a:rPr lang="zh-CN" altLang="zh-CN" sz="3200" b="1" dirty="0" smtClean="0">
                <a:solidFill>
                  <a:srgbClr val="000099"/>
                </a:solidFill>
                <a:latin typeface="华文楷体" pitchFamily="2" charset="-122"/>
                <a:ea typeface="华文楷体" pitchFamily="2" charset="-122"/>
              </a:rPr>
              <a:t>理论</a:t>
            </a:r>
            <a:endParaRPr lang="zh-CN" altLang="zh-CN" sz="32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210515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780928"/>
            <a:ext cx="6552728" cy="1384995"/>
          </a:xfrm>
          <a:prstGeom prst="rect">
            <a:avLst/>
          </a:prstGeom>
        </p:spPr>
        <p:txBody>
          <a:bodyPr wrap="square">
            <a:spAutoFit/>
          </a:bodyPr>
          <a:lstStyle/>
          <a:p>
            <a:pPr>
              <a:lnSpc>
                <a:spcPct val="150000"/>
              </a:lnSpc>
            </a:pPr>
            <a:r>
              <a:rPr lang="zh-CN" altLang="en-US" sz="2800" b="1" dirty="0">
                <a:solidFill>
                  <a:srgbClr val="000099"/>
                </a:solidFill>
                <a:latin typeface="华文楷体" pitchFamily="2" charset="-122"/>
                <a:ea typeface="华文楷体" pitchFamily="2" charset="-122"/>
              </a:rPr>
              <a:t>问</a:t>
            </a:r>
            <a:r>
              <a:rPr lang="zh-CN" altLang="en-US" sz="2800" b="1" dirty="0" smtClean="0">
                <a:solidFill>
                  <a:srgbClr val="000099"/>
                </a:solidFill>
                <a:latin typeface="华文楷体" pitchFamily="2" charset="-122"/>
                <a:ea typeface="华文楷体" pitchFamily="2" charset="-122"/>
              </a:rPr>
              <a:t>题：</a:t>
            </a:r>
            <a:r>
              <a:rPr lang="zh-CN" altLang="zh-CN" sz="2800" b="1" dirty="0" smtClean="0">
                <a:solidFill>
                  <a:srgbClr val="000099"/>
                </a:solidFill>
                <a:latin typeface="华文楷体" pitchFamily="2" charset="-122"/>
                <a:ea typeface="华文楷体" pitchFamily="2" charset="-122"/>
              </a:rPr>
              <a:t>怎</a:t>
            </a:r>
            <a:r>
              <a:rPr lang="zh-CN" altLang="zh-CN" sz="2800" b="1" dirty="0">
                <a:solidFill>
                  <a:srgbClr val="000099"/>
                </a:solidFill>
                <a:latin typeface="华文楷体" pitchFamily="2" charset="-122"/>
                <a:ea typeface="华文楷体" pitchFamily="2" charset="-122"/>
              </a:rPr>
              <a:t>样认识近代中国半殖民地半封建社会的基本特点？</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028" y="3861048"/>
            <a:ext cx="2681459" cy="1675499"/>
          </a:xfrm>
          <a:prstGeom prst="rect">
            <a:avLst/>
          </a:prstGeom>
        </p:spPr>
      </p:pic>
    </p:spTree>
    <p:extLst>
      <p:ext uri="{BB962C8B-B14F-4D97-AF65-F5344CB8AC3E}">
        <p14:creationId xmlns:p14="http://schemas.microsoft.com/office/powerpoint/2010/main" val="320558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1772816"/>
            <a:ext cx="6840760" cy="3683060"/>
          </a:xfrm>
          <a:prstGeom prst="rect">
            <a:avLst/>
          </a:prstGeom>
        </p:spPr>
        <p:txBody>
          <a:bodyPr wrap="square">
            <a:spAutoFit/>
          </a:bodyPr>
          <a:lstStyle/>
          <a:p>
            <a:pPr>
              <a:lnSpc>
                <a:spcPts val="3500"/>
              </a:lnSpc>
            </a:pPr>
            <a:r>
              <a:rPr lang="zh-CN" altLang="zh-CN" sz="2400" b="1" dirty="0" smtClean="0">
                <a:solidFill>
                  <a:srgbClr val="000099"/>
                </a:solidFill>
                <a:latin typeface="华文楷体" pitchFamily="2" charset="-122"/>
                <a:ea typeface="华文楷体" pitchFamily="2" charset="-122"/>
              </a:rPr>
              <a:t>中国</a:t>
            </a:r>
            <a:r>
              <a:rPr lang="zh-CN" altLang="zh-CN" sz="2400" b="1" dirty="0">
                <a:solidFill>
                  <a:srgbClr val="000099"/>
                </a:solidFill>
                <a:latin typeface="华文楷体" pitchFamily="2" charset="-122"/>
                <a:ea typeface="华文楷体" pitchFamily="2" charset="-122"/>
              </a:rPr>
              <a:t>社会的主要矛盾是帝国主义和中华民族的矛盾、封建主义和人民大众的矛盾</a:t>
            </a:r>
            <a:r>
              <a:rPr lang="zh-CN" altLang="zh-CN" sz="2400" b="1" dirty="0" smtClean="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前者</a:t>
            </a:r>
            <a:r>
              <a:rPr lang="zh-CN" altLang="zh-CN" sz="2400" b="1" dirty="0" smtClean="0">
                <a:solidFill>
                  <a:srgbClr val="000099"/>
                </a:solidFill>
                <a:latin typeface="华文楷体" pitchFamily="2" charset="-122"/>
                <a:ea typeface="华文楷体" pitchFamily="2" charset="-122"/>
              </a:rPr>
              <a:t>是</a:t>
            </a:r>
            <a:r>
              <a:rPr lang="zh-CN" altLang="zh-CN" sz="2400" b="1" dirty="0">
                <a:solidFill>
                  <a:srgbClr val="000099"/>
                </a:solidFill>
                <a:latin typeface="华文楷体" pitchFamily="2" charset="-122"/>
                <a:ea typeface="华文楷体" pitchFamily="2" charset="-122"/>
              </a:rPr>
              <a:t>各种矛盾中最主要的矛盾</a:t>
            </a:r>
            <a:r>
              <a:rPr lang="zh-CN" altLang="zh-CN"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中国革命的首要任务、也是根本任务就是推翻帝国主义、封建主义和官僚资本主义的统治，从根本上推翻反动腐朽的政治上层建筑，变革阻碍生产力发展的生产关系，为建设繁荣富强的国家和实现人民的共同富裕扫清障碍，创造必要的前提。</a:t>
            </a:r>
          </a:p>
        </p:txBody>
      </p:sp>
    </p:spTree>
    <p:extLst>
      <p:ext uri="{BB962C8B-B14F-4D97-AF65-F5344CB8AC3E}">
        <p14:creationId xmlns:p14="http://schemas.microsoft.com/office/powerpoint/2010/main" val="383016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8327" y="1988840"/>
            <a:ext cx="6647974" cy="461665"/>
          </a:xfrm>
          <a:prstGeom prst="rect">
            <a:avLst/>
          </a:prstGeom>
        </p:spPr>
        <p:txBody>
          <a:bodyPr wrap="none">
            <a:spAutoFit/>
          </a:bodyPr>
          <a:lstStyle/>
          <a:p>
            <a:r>
              <a:rPr lang="zh-CN" altLang="en-US" sz="2400" b="1" dirty="0" smtClean="0">
                <a:solidFill>
                  <a:srgbClr val="FF0000"/>
                </a:solidFill>
                <a:latin typeface="华文楷体" pitchFamily="2" charset="-122"/>
                <a:ea typeface="华文楷体" pitchFamily="2" charset="-122"/>
              </a:rPr>
              <a:t>难点</a:t>
            </a:r>
            <a:r>
              <a:rPr lang="zh-CN" altLang="en-US" sz="2400" b="1" dirty="0">
                <a:solidFill>
                  <a:srgbClr val="FF0000"/>
                </a:solidFill>
                <a:latin typeface="华文楷体" pitchFamily="2" charset="-122"/>
                <a:ea typeface="华文楷体" pitchFamily="2" charset="-122"/>
              </a:rPr>
              <a:t>问题</a:t>
            </a:r>
            <a:r>
              <a:rPr lang="zh-CN" altLang="zh-CN" sz="2400" b="1" dirty="0" smtClean="0">
                <a:solidFill>
                  <a:srgbClr val="FF0000"/>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为什么说</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告别革命</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论是错误的？</a:t>
            </a:r>
          </a:p>
        </p:txBody>
      </p:sp>
      <p:sp>
        <p:nvSpPr>
          <p:cNvPr id="3" name="矩形 2"/>
          <p:cNvSpPr/>
          <p:nvPr/>
        </p:nvSpPr>
        <p:spPr>
          <a:xfrm>
            <a:off x="1357938" y="2780928"/>
            <a:ext cx="6768752" cy="2336537"/>
          </a:xfrm>
          <a:prstGeom prst="rect">
            <a:avLst/>
          </a:prstGeom>
        </p:spPr>
        <p:txBody>
          <a:bodyPr wrap="square">
            <a:spAutoFit/>
          </a:bodyPr>
          <a:lstStyle/>
          <a:p>
            <a:pPr>
              <a:lnSpc>
                <a:spcPts val="3500"/>
              </a:lnSpc>
            </a:pPr>
            <a:r>
              <a:rPr lang="zh-CN" altLang="zh-CN" sz="2400" b="1" dirty="0">
                <a:solidFill>
                  <a:srgbClr val="000099"/>
                </a:solidFill>
                <a:latin typeface="华文楷体" pitchFamily="2" charset="-122"/>
                <a:ea typeface="华文楷体" pitchFamily="2" charset="-122"/>
              </a:rPr>
              <a:t>近几年有一种</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告别革命</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论的错误思潮，推崇所谓的改良，把改良和革命对立起来，认为</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革命只是一种破坏性的力量</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，否定中国近现代的革命，提出要</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告别革命</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既告别来自</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左</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的革命，也告别来自</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右</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的革命。</a:t>
            </a:r>
            <a:r>
              <a:rPr lang="en-US" altLang="zh-CN" sz="2400" b="1" dirty="0" smtClean="0">
                <a:solidFill>
                  <a:srgbClr val="000099"/>
                </a:solidFill>
                <a:latin typeface="华文楷体" pitchFamily="2" charset="-122"/>
                <a:ea typeface="华文楷体" pitchFamily="2" charset="-122"/>
              </a:rPr>
              <a:t>”</a:t>
            </a:r>
            <a:endParaRPr lang="zh-CN" altLang="zh-CN"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34004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492896"/>
            <a:ext cx="6192688" cy="2308324"/>
          </a:xfrm>
          <a:prstGeom prst="rect">
            <a:avLst/>
          </a:prstGeom>
        </p:spPr>
        <p:txBody>
          <a:bodyPr wrap="square">
            <a:spAutoFit/>
          </a:bodyPr>
          <a:lstStyle/>
          <a:p>
            <a:pPr>
              <a:lnSpc>
                <a:spcPct val="150000"/>
              </a:lnSpc>
            </a:pPr>
            <a:r>
              <a:rPr lang="zh-CN" altLang="zh-CN" sz="2400" b="1" dirty="0" smtClean="0">
                <a:solidFill>
                  <a:srgbClr val="000099"/>
                </a:solidFill>
                <a:latin typeface="华文楷体" pitchFamily="2" charset="-122"/>
                <a:ea typeface="华文楷体" pitchFamily="2" charset="-122"/>
              </a:rPr>
              <a:t>革命</a:t>
            </a:r>
            <a:r>
              <a:rPr lang="zh-CN" altLang="zh-CN" sz="2400" b="1" dirty="0">
                <a:solidFill>
                  <a:srgbClr val="000099"/>
                </a:solidFill>
                <a:latin typeface="华文楷体" pitchFamily="2" charset="-122"/>
                <a:ea typeface="华文楷体" pitchFamily="2" charset="-122"/>
              </a:rPr>
              <a:t>不是对生产力的破坏，而是解放生产力，是促进生产力进一步发展的动力。当通过改良不能扫除生产力发展的障碍时，只能通过革命手段来解决。</a:t>
            </a:r>
          </a:p>
        </p:txBody>
      </p:sp>
    </p:spTree>
    <p:extLst>
      <p:ext uri="{BB962C8B-B14F-4D97-AF65-F5344CB8AC3E}">
        <p14:creationId xmlns:p14="http://schemas.microsoft.com/office/powerpoint/2010/main" val="308382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1628800"/>
            <a:ext cx="3416320" cy="461665"/>
          </a:xfrm>
          <a:prstGeom prst="rect">
            <a:avLst/>
          </a:prstGeom>
        </p:spPr>
        <p:txBody>
          <a:bodyPr wrap="none">
            <a:spAutoFit/>
          </a:bodyPr>
          <a:lstStyle/>
          <a:p>
            <a:pPr>
              <a:spcBef>
                <a:spcPct val="50000"/>
              </a:spcBef>
            </a:pPr>
            <a:r>
              <a:rPr lang="en-US" altLang="zh-CN" sz="2400" b="1" dirty="0">
                <a:solidFill>
                  <a:srgbClr val="000099"/>
                </a:solidFill>
                <a:latin typeface="华文楷体" pitchFamily="2" charset="-122"/>
                <a:ea typeface="华文楷体" pitchFamily="2" charset="-122"/>
              </a:rPr>
              <a:t>2</a:t>
            </a:r>
            <a:r>
              <a:rPr lang="zh-CN" altLang="en-US" sz="2400" b="1" dirty="0">
                <a:solidFill>
                  <a:srgbClr val="000099"/>
                </a:solidFill>
                <a:latin typeface="华文楷体" pitchFamily="2" charset="-122"/>
                <a:ea typeface="华文楷体" pitchFamily="2" charset="-122"/>
              </a:rPr>
              <a:t>、中国革命的时代特征</a:t>
            </a:r>
          </a:p>
        </p:txBody>
      </p:sp>
      <p:sp>
        <p:nvSpPr>
          <p:cNvPr id="3" name="矩形 2"/>
          <p:cNvSpPr/>
          <p:nvPr/>
        </p:nvSpPr>
        <p:spPr>
          <a:xfrm>
            <a:off x="1547664" y="2293144"/>
            <a:ext cx="6768752" cy="3683060"/>
          </a:xfrm>
          <a:prstGeom prst="rect">
            <a:avLst/>
          </a:prstGeom>
        </p:spPr>
        <p:txBody>
          <a:bodyPr wrap="square">
            <a:spAutoFit/>
          </a:bodyPr>
          <a:lstStyle/>
          <a:p>
            <a:pPr>
              <a:lnSpc>
                <a:spcPts val="3500"/>
              </a:lnSpc>
            </a:pPr>
            <a:r>
              <a:rPr lang="zh-CN" altLang="zh-CN" sz="2400" b="1" dirty="0" smtClean="0">
                <a:solidFill>
                  <a:srgbClr val="000099"/>
                </a:solidFill>
                <a:latin typeface="华文楷体" pitchFamily="2" charset="-122"/>
                <a:ea typeface="华文楷体" pitchFamily="2" charset="-122"/>
              </a:rPr>
              <a:t>十月革命</a:t>
            </a:r>
            <a:r>
              <a:rPr lang="zh-CN" altLang="zh-CN" sz="2400" b="1" dirty="0">
                <a:solidFill>
                  <a:srgbClr val="000099"/>
                </a:solidFill>
                <a:latin typeface="华文楷体" pitchFamily="2" charset="-122"/>
                <a:ea typeface="华文楷体" pitchFamily="2" charset="-122"/>
              </a:rPr>
              <a:t>的胜利</a:t>
            </a:r>
            <a:r>
              <a:rPr lang="zh-CN" altLang="zh-CN" sz="2400" b="1" dirty="0" smtClean="0">
                <a:solidFill>
                  <a:srgbClr val="000099"/>
                </a:solidFill>
                <a:latin typeface="华文楷体" pitchFamily="2" charset="-122"/>
                <a:ea typeface="华文楷体" pitchFamily="2" charset="-122"/>
              </a:rPr>
              <a:t>，开辟</a:t>
            </a:r>
            <a:r>
              <a:rPr lang="zh-CN" altLang="zh-CN" sz="2400" b="1" dirty="0">
                <a:solidFill>
                  <a:srgbClr val="000099"/>
                </a:solidFill>
                <a:latin typeface="华文楷体" pitchFamily="2" charset="-122"/>
                <a:ea typeface="华文楷体" pitchFamily="2" charset="-122"/>
              </a:rPr>
              <a:t>了世界无产阶级社会主义革命的新纪元，标志着人类历史开始了由资本主义向社会主义转变的进程。中国的资产阶级民主主义革命，从原来属于旧的世界资产阶级民主主义革命的范畴，属于旧的世界资产阶级民主主义革命的一部分，转变为属于新的资产阶级民主主义革命的范畴，属于世界无产阶级社会主义革命的</a:t>
            </a:r>
            <a:r>
              <a:rPr lang="zh-CN" altLang="zh-CN" sz="2400" b="1" dirty="0" smtClean="0">
                <a:solidFill>
                  <a:srgbClr val="000099"/>
                </a:solidFill>
                <a:latin typeface="华文楷体" pitchFamily="2" charset="-122"/>
                <a:ea typeface="华文楷体" pitchFamily="2" charset="-122"/>
              </a:rPr>
              <a:t>一部分</a:t>
            </a:r>
            <a:r>
              <a:rPr lang="zh-CN" altLang="en-US" sz="2400" b="1" dirty="0" smtClean="0">
                <a:solidFill>
                  <a:srgbClr val="000099"/>
                </a:solidFill>
                <a:latin typeface="华文楷体" pitchFamily="2" charset="-122"/>
                <a:ea typeface="华文楷体" pitchFamily="2" charset="-122"/>
              </a:rPr>
              <a:t>。</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83603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2492896"/>
            <a:ext cx="6552728" cy="2031325"/>
          </a:xfrm>
          <a:prstGeom prst="rect">
            <a:avLst/>
          </a:prstGeom>
        </p:spPr>
        <p:txBody>
          <a:bodyPr wrap="square">
            <a:spAutoFit/>
          </a:bodyPr>
          <a:lstStyle/>
          <a:p>
            <a:pPr>
              <a:lnSpc>
                <a:spcPct val="150000"/>
              </a:lnSpc>
            </a:pPr>
            <a:r>
              <a:rPr lang="zh-CN" altLang="zh-CN" sz="2800" b="1" dirty="0">
                <a:solidFill>
                  <a:srgbClr val="000099"/>
                </a:solidFill>
                <a:latin typeface="华文楷体" pitchFamily="2" charset="-122"/>
                <a:ea typeface="华文楷体" pitchFamily="2" charset="-122"/>
              </a:rPr>
              <a:t>由于中国革命的时代条件、领导力量和指导思想的变化，近代中国革命以五四运动为开端，进入新民主主义革命阶段。</a:t>
            </a:r>
            <a:endParaRPr lang="zh-CN" altLang="en-US" sz="28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65126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3414" y="2564904"/>
            <a:ext cx="5109091" cy="461665"/>
          </a:xfrm>
          <a:prstGeom prst="rect">
            <a:avLst/>
          </a:prstGeom>
        </p:spPr>
        <p:txBody>
          <a:bodyPr wrap="none">
            <a:spAutoFit/>
          </a:bodyPr>
          <a:lstStyle/>
          <a:p>
            <a:r>
              <a:rPr lang="zh-CN" altLang="zh-CN" sz="2400" b="1" dirty="0">
                <a:solidFill>
                  <a:srgbClr val="000099"/>
                </a:solidFill>
                <a:latin typeface="华文楷体" pitchFamily="2" charset="-122"/>
                <a:ea typeface="华文楷体" pitchFamily="2" charset="-122"/>
              </a:rPr>
              <a:t>二、新民主主义革命理论的实践基础</a:t>
            </a:r>
            <a:endParaRPr lang="zh-CN" altLang="en-US" sz="2400" b="1" dirty="0">
              <a:solidFill>
                <a:srgbClr val="000099"/>
              </a:solidFill>
              <a:latin typeface="华文楷体" pitchFamily="2" charset="-122"/>
              <a:ea typeface="华文楷体" pitchFamily="2" charset="-122"/>
            </a:endParaRPr>
          </a:p>
        </p:txBody>
      </p:sp>
      <p:sp>
        <p:nvSpPr>
          <p:cNvPr id="3" name="矩形 2"/>
          <p:cNvSpPr/>
          <p:nvPr/>
        </p:nvSpPr>
        <p:spPr>
          <a:xfrm>
            <a:off x="1753414" y="3429000"/>
            <a:ext cx="6480720" cy="1200329"/>
          </a:xfrm>
          <a:prstGeom prst="rect">
            <a:avLst/>
          </a:prstGeom>
        </p:spPr>
        <p:txBody>
          <a:bodyPr wrap="square">
            <a:spAutoFit/>
          </a:bodyPr>
          <a:lstStyle/>
          <a:p>
            <a:pPr>
              <a:lnSpc>
                <a:spcPct val="150000"/>
              </a:lnSpc>
            </a:pPr>
            <a:r>
              <a:rPr lang="zh-CN" altLang="en-US" sz="2400" b="1" dirty="0" smtClean="0">
                <a:solidFill>
                  <a:srgbClr val="FF0000"/>
                </a:solidFill>
                <a:latin typeface="华文楷体" pitchFamily="2" charset="-122"/>
                <a:ea typeface="华文楷体" pitchFamily="2" charset="-122"/>
              </a:rPr>
              <a:t>思考：</a:t>
            </a:r>
            <a:r>
              <a:rPr lang="zh-CN" altLang="zh-CN" sz="2400" b="1" dirty="0" smtClean="0">
                <a:solidFill>
                  <a:srgbClr val="000099"/>
                </a:solidFill>
                <a:latin typeface="华文楷体" pitchFamily="2" charset="-122"/>
                <a:ea typeface="华文楷体" pitchFamily="2" charset="-122"/>
              </a:rPr>
              <a:t>如何</a:t>
            </a:r>
            <a:r>
              <a:rPr lang="zh-CN" altLang="zh-CN" sz="2400" b="1" dirty="0">
                <a:solidFill>
                  <a:srgbClr val="000099"/>
                </a:solidFill>
                <a:latin typeface="华文楷体" pitchFamily="2" charset="-122"/>
                <a:ea typeface="华文楷体" pitchFamily="2" charset="-122"/>
              </a:rPr>
              <a:t>理解中国革命的实践与新民主主义革命理论之间的关系？</a:t>
            </a:r>
          </a:p>
        </p:txBody>
      </p:sp>
    </p:spTree>
    <p:extLst>
      <p:ext uri="{BB962C8B-B14F-4D97-AF65-F5344CB8AC3E}">
        <p14:creationId xmlns:p14="http://schemas.microsoft.com/office/powerpoint/2010/main" val="269780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9672" y="1844824"/>
            <a:ext cx="6480720" cy="3467424"/>
          </a:xfrm>
          <a:prstGeom prst="rect">
            <a:avLst/>
          </a:prstGeom>
        </p:spPr>
        <p:txBody>
          <a:bodyPr wrap="square">
            <a:spAutoFit/>
          </a:bodyPr>
          <a:lstStyle/>
          <a:p>
            <a:pPr>
              <a:lnSpc>
                <a:spcPts val="3800"/>
              </a:lnSpc>
              <a:buSzPct val="80000"/>
              <a:buFontTx/>
              <a:buNone/>
            </a:pPr>
            <a:r>
              <a:rPr kumimoji="1" lang="zh-CN" altLang="en-US" sz="2400" b="1" dirty="0" smtClean="0">
                <a:solidFill>
                  <a:srgbClr val="000099"/>
                </a:solidFill>
                <a:latin typeface="华文楷体" pitchFamily="2" charset="-122"/>
                <a:ea typeface="华文楷体" pitchFamily="2" charset="-122"/>
              </a:rPr>
              <a:t>新民主主义革命理论不是凭空产生的，而是中国革命实践经验的概括和总结。中国共产党成立后，开始把马克思主义与中国革命具体实际相结合。</a:t>
            </a:r>
            <a:r>
              <a:rPr kumimoji="1" lang="en-US" altLang="zh-CN" sz="2400" b="1" dirty="0" smtClean="0">
                <a:solidFill>
                  <a:srgbClr val="000099"/>
                </a:solidFill>
                <a:latin typeface="华文楷体" pitchFamily="2" charset="-122"/>
                <a:ea typeface="华文楷体" pitchFamily="2" charset="-122"/>
              </a:rPr>
              <a:t>1926</a:t>
            </a:r>
            <a:r>
              <a:rPr kumimoji="1" lang="zh-CN" altLang="en-US" sz="2400" b="1" dirty="0" smtClean="0">
                <a:solidFill>
                  <a:srgbClr val="000099"/>
                </a:solidFill>
                <a:latin typeface="华文楷体" pitchFamily="2" charset="-122"/>
                <a:ea typeface="华文楷体" pitchFamily="2" charset="-122"/>
              </a:rPr>
              <a:t>年前后，党逐步形成了新民主主义革命的基本思想。 新民主主义革命理论是在反对 “左”倾教条主义和右的错误倾向的斗争中形成的。</a:t>
            </a:r>
            <a:endParaRPr kumimoji="1"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31889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79712" y="3429000"/>
            <a:ext cx="6696744" cy="1200329"/>
          </a:xfrm>
          <a:prstGeom prst="rect">
            <a:avLst/>
          </a:prstGeom>
        </p:spPr>
        <p:txBody>
          <a:bodyPr wrap="square">
            <a:spAutoFit/>
          </a:bodyPr>
          <a:lstStyle/>
          <a:p>
            <a:pPr>
              <a:lnSpc>
                <a:spcPct val="150000"/>
              </a:lnSpc>
            </a:pPr>
            <a:r>
              <a:rPr lang="zh-CN" altLang="zh-CN" sz="2400" b="1" dirty="0" smtClean="0">
                <a:solidFill>
                  <a:srgbClr val="000099"/>
                </a:solidFill>
                <a:latin typeface="华文楷体" pitchFamily="2" charset="-122"/>
                <a:ea typeface="华文楷体" pitchFamily="2" charset="-122"/>
              </a:rPr>
              <a:t>一</a:t>
            </a:r>
            <a:r>
              <a:rPr lang="zh-CN" altLang="zh-CN" sz="2400" b="1" dirty="0">
                <a:solidFill>
                  <a:srgbClr val="000099"/>
                </a:solidFill>
                <a:latin typeface="华文楷体" pitchFamily="2" charset="-122"/>
                <a:ea typeface="华文楷体" pitchFamily="2" charset="-122"/>
              </a:rPr>
              <a:t>、新民主主义革命的</a:t>
            </a:r>
            <a:r>
              <a:rPr lang="zh-CN" altLang="zh-CN" sz="2400" b="1" dirty="0" smtClean="0">
                <a:solidFill>
                  <a:srgbClr val="000099"/>
                </a:solidFill>
                <a:latin typeface="华文楷体" pitchFamily="2" charset="-122"/>
                <a:ea typeface="华文楷体" pitchFamily="2" charset="-122"/>
              </a:rPr>
              <a:t>总路线</a:t>
            </a:r>
            <a:endParaRPr lang="en-US" altLang="zh-CN" sz="2400" b="1" dirty="0" smtClean="0">
              <a:solidFill>
                <a:srgbClr val="000099"/>
              </a:solidFill>
              <a:latin typeface="华文楷体" pitchFamily="2" charset="-122"/>
              <a:ea typeface="华文楷体" pitchFamily="2" charset="-122"/>
            </a:endParaRPr>
          </a:p>
          <a:p>
            <a:pPr>
              <a:lnSpc>
                <a:spcPct val="150000"/>
              </a:lnSpc>
            </a:pPr>
            <a:r>
              <a:rPr kumimoji="1" lang="zh-CN" altLang="en-US" sz="2400" b="1" dirty="0">
                <a:solidFill>
                  <a:srgbClr val="000099"/>
                </a:solidFill>
                <a:latin typeface="华文楷体" pitchFamily="2" charset="-122"/>
                <a:ea typeface="华文楷体" pitchFamily="2" charset="-122"/>
              </a:rPr>
              <a:t>二、新民主主义的基本</a:t>
            </a:r>
            <a:r>
              <a:rPr kumimoji="1" lang="zh-CN" altLang="en-US" sz="2400" b="1" dirty="0" smtClean="0">
                <a:solidFill>
                  <a:srgbClr val="000099"/>
                </a:solidFill>
                <a:latin typeface="华文楷体" pitchFamily="2" charset="-122"/>
                <a:ea typeface="华文楷体" pitchFamily="2" charset="-122"/>
              </a:rPr>
              <a:t>纲领</a:t>
            </a:r>
            <a:endParaRPr kumimoji="1" lang="zh-CN" altLang="en-US" sz="2400" b="1" dirty="0">
              <a:solidFill>
                <a:srgbClr val="000099"/>
              </a:solidFill>
              <a:latin typeface="华文楷体" pitchFamily="2" charset="-122"/>
              <a:ea typeface="华文楷体" pitchFamily="2" charset="-122"/>
            </a:endParaRPr>
          </a:p>
        </p:txBody>
      </p:sp>
      <p:sp>
        <p:nvSpPr>
          <p:cNvPr id="5" name="矩形 4"/>
          <p:cNvSpPr/>
          <p:nvPr/>
        </p:nvSpPr>
        <p:spPr>
          <a:xfrm>
            <a:off x="1475656" y="2348880"/>
            <a:ext cx="6185544" cy="646331"/>
          </a:xfrm>
          <a:prstGeom prst="rect">
            <a:avLst/>
          </a:prstGeom>
        </p:spPr>
        <p:txBody>
          <a:bodyPr wrap="square">
            <a:spAutoFit/>
          </a:bodyPr>
          <a:lstStyle/>
          <a:p>
            <a:pPr>
              <a:lnSpc>
                <a:spcPct val="150000"/>
              </a:lnSpc>
            </a:pPr>
            <a:r>
              <a:rPr lang="zh-CN" altLang="zh-CN" sz="2400" b="1" dirty="0">
                <a:solidFill>
                  <a:srgbClr val="000099"/>
                </a:solidFill>
                <a:latin typeface="华文楷体" pitchFamily="2" charset="-122"/>
                <a:ea typeface="华文楷体" pitchFamily="2" charset="-122"/>
              </a:rPr>
              <a:t>第二节</a:t>
            </a:r>
            <a:r>
              <a:rPr lang="en-US" altLang="zh-CN" sz="2400" b="1" dirty="0">
                <a:solidFill>
                  <a:srgbClr val="000099"/>
                </a:solidFill>
                <a:latin typeface="华文楷体" pitchFamily="2" charset="-122"/>
                <a:ea typeface="华文楷体" pitchFamily="2" charset="-122"/>
              </a:rPr>
              <a:t>  </a:t>
            </a:r>
            <a:r>
              <a:rPr lang="zh-CN" altLang="zh-CN" sz="2400" b="1" dirty="0">
                <a:solidFill>
                  <a:srgbClr val="000099"/>
                </a:solidFill>
                <a:latin typeface="华文楷体" pitchFamily="2" charset="-122"/>
                <a:ea typeface="华文楷体" pitchFamily="2" charset="-122"/>
              </a:rPr>
              <a:t>新民主主义革命的总路线和基本纲领</a:t>
            </a:r>
          </a:p>
        </p:txBody>
      </p:sp>
    </p:spTree>
    <p:extLst>
      <p:ext uri="{BB962C8B-B14F-4D97-AF65-F5344CB8AC3E}">
        <p14:creationId xmlns:p14="http://schemas.microsoft.com/office/powerpoint/2010/main" val="2649458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636912"/>
            <a:ext cx="4185761" cy="461665"/>
          </a:xfrm>
          <a:prstGeom prst="rect">
            <a:avLst/>
          </a:prstGeom>
        </p:spPr>
        <p:txBody>
          <a:bodyPr wrap="none">
            <a:spAutoFit/>
          </a:bodyPr>
          <a:lstStyle/>
          <a:p>
            <a:pPr>
              <a:spcBef>
                <a:spcPct val="50000"/>
              </a:spcBef>
            </a:pPr>
            <a:r>
              <a:rPr lang="zh-CN" altLang="en-US" sz="2400" b="1" dirty="0">
                <a:solidFill>
                  <a:srgbClr val="000099"/>
                </a:solidFill>
                <a:latin typeface="华文楷体" pitchFamily="2" charset="-122"/>
                <a:ea typeface="华文楷体" pitchFamily="2" charset="-122"/>
              </a:rPr>
              <a:t>一、新民主主义革命的总路线</a:t>
            </a:r>
          </a:p>
        </p:txBody>
      </p:sp>
      <p:sp>
        <p:nvSpPr>
          <p:cNvPr id="3" name="矩形 2"/>
          <p:cNvSpPr/>
          <p:nvPr/>
        </p:nvSpPr>
        <p:spPr>
          <a:xfrm>
            <a:off x="1619672" y="3573016"/>
            <a:ext cx="4151208" cy="1754326"/>
          </a:xfrm>
          <a:prstGeom prst="rect">
            <a:avLst/>
          </a:prstGeom>
        </p:spPr>
        <p:txBody>
          <a:bodyPr wrap="square">
            <a:spAutoFit/>
          </a:bodyPr>
          <a:lstStyle/>
          <a:p>
            <a:pPr>
              <a:lnSpc>
                <a:spcPct val="150000"/>
              </a:lnSpc>
            </a:pPr>
            <a:r>
              <a:rPr lang="en-US" altLang="zh-CN" sz="2400" b="1" dirty="0">
                <a:solidFill>
                  <a:srgbClr val="000099"/>
                </a:solidFill>
                <a:latin typeface="华文楷体" pitchFamily="2" charset="-122"/>
                <a:ea typeface="华文楷体" pitchFamily="2" charset="-122"/>
              </a:rPr>
              <a:t>1939</a:t>
            </a:r>
            <a:r>
              <a:rPr lang="zh-CN" altLang="en-US" sz="2400" b="1" dirty="0">
                <a:solidFill>
                  <a:srgbClr val="000099"/>
                </a:solidFill>
                <a:latin typeface="华文楷体" pitchFamily="2" charset="-122"/>
                <a:ea typeface="华文楷体" pitchFamily="2" charset="-122"/>
              </a:rPr>
              <a:t>年，第一次提出新民主主义革命的科学概念和总路线的基本内</a:t>
            </a:r>
            <a:r>
              <a:rPr lang="zh-CN" altLang="en-US" sz="2400" b="1" dirty="0" smtClean="0">
                <a:solidFill>
                  <a:srgbClr val="000099"/>
                </a:solidFill>
                <a:latin typeface="华文楷体" pitchFamily="2" charset="-122"/>
                <a:ea typeface="华文楷体" pitchFamily="2" charset="-122"/>
              </a:rPr>
              <a:t>容。</a:t>
            </a:r>
            <a:endParaRPr lang="zh-CN" altLang="en-US" sz="2400" b="1" dirty="0">
              <a:solidFill>
                <a:srgbClr val="000099"/>
              </a:solidFill>
              <a:latin typeface="华文楷体" pitchFamily="2" charset="-122"/>
              <a:ea typeface="华文楷体" pitchFamily="2" charset="-122"/>
            </a:endParaRPr>
          </a:p>
        </p:txBody>
      </p:sp>
      <p:pic>
        <p:nvPicPr>
          <p:cNvPr id="1026" name="Picture 2" descr="http://p0.so.qhimg.com/bdr/_240_/t01696e57d42d77145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078" y="3574152"/>
            <a:ext cx="1416815" cy="1889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40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7333" y="2564904"/>
            <a:ext cx="7344816" cy="2095958"/>
          </a:xfrm>
          <a:prstGeom prst="rect">
            <a:avLst/>
          </a:prstGeom>
        </p:spPr>
        <p:txBody>
          <a:bodyPr wrap="square">
            <a:spAutoFit/>
          </a:bodyPr>
          <a:lstStyle/>
          <a:p>
            <a:pPr>
              <a:lnSpc>
                <a:spcPct val="155000"/>
              </a:lnSpc>
            </a:pPr>
            <a:r>
              <a:rPr lang="zh-CN" altLang="en-US" sz="2800" b="1" dirty="0">
                <a:solidFill>
                  <a:srgbClr val="000099"/>
                </a:solidFill>
                <a:latin typeface="华文楷体" pitchFamily="2" charset="-122"/>
                <a:ea typeface="华文楷体" pitchFamily="2" charset="-122"/>
              </a:rPr>
              <a:t>第一节 新民主主义革命理论形成的依据</a:t>
            </a:r>
          </a:p>
          <a:p>
            <a:pPr>
              <a:lnSpc>
                <a:spcPct val="155000"/>
              </a:lnSpc>
            </a:pPr>
            <a:r>
              <a:rPr lang="zh-CN" altLang="en-US" sz="2800" b="1" dirty="0">
                <a:solidFill>
                  <a:srgbClr val="000099"/>
                </a:solidFill>
                <a:latin typeface="华文楷体" pitchFamily="2" charset="-122"/>
                <a:ea typeface="华文楷体" pitchFamily="2" charset="-122"/>
              </a:rPr>
              <a:t>第二节 新民主主义革命的总路线和基本纲领</a:t>
            </a:r>
          </a:p>
          <a:p>
            <a:pPr>
              <a:lnSpc>
                <a:spcPct val="155000"/>
              </a:lnSpc>
            </a:pPr>
            <a:r>
              <a:rPr lang="zh-CN" altLang="en-US" sz="2800" b="1" dirty="0">
                <a:solidFill>
                  <a:srgbClr val="000099"/>
                </a:solidFill>
                <a:latin typeface="华文楷体" pitchFamily="2" charset="-122"/>
                <a:ea typeface="华文楷体" pitchFamily="2" charset="-122"/>
              </a:rPr>
              <a:t>第三节 新民主主义革命的道路和基本经验</a:t>
            </a:r>
          </a:p>
        </p:txBody>
      </p:sp>
      <p:sp>
        <p:nvSpPr>
          <p:cNvPr id="3" name="矩形 2"/>
          <p:cNvSpPr/>
          <p:nvPr/>
        </p:nvSpPr>
        <p:spPr>
          <a:xfrm>
            <a:off x="2978416" y="1670108"/>
            <a:ext cx="2031325" cy="686791"/>
          </a:xfrm>
          <a:prstGeom prst="rect">
            <a:avLst/>
          </a:prstGeom>
        </p:spPr>
        <p:txBody>
          <a:bodyPr wrap="none">
            <a:spAutoFit/>
          </a:bodyPr>
          <a:lstStyle/>
          <a:p>
            <a:pPr algn="ctr">
              <a:lnSpc>
                <a:spcPct val="130000"/>
              </a:lnSpc>
              <a:spcBef>
                <a:spcPct val="30000"/>
              </a:spcBef>
              <a:buSzPct val="80000"/>
            </a:pPr>
            <a:r>
              <a:rPr lang="zh-CN" altLang="en-US" sz="3200" b="1" dirty="0">
                <a:solidFill>
                  <a:srgbClr val="000099"/>
                </a:solidFill>
                <a:latin typeface="华文楷体" panose="02010600040101010101" pitchFamily="2" charset="-122"/>
                <a:ea typeface="华文楷体" panose="02010600040101010101" pitchFamily="2" charset="-122"/>
              </a:rPr>
              <a:t>本章节次  </a:t>
            </a:r>
            <a:endParaRPr lang="en-US" altLang="zh-CN" sz="32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17388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708920"/>
            <a:ext cx="6030416" cy="1754326"/>
          </a:xfrm>
          <a:prstGeom prst="rect">
            <a:avLst/>
          </a:prstGeom>
        </p:spPr>
        <p:txBody>
          <a:bodyPr wrap="square">
            <a:spAutoFit/>
          </a:bodyPr>
          <a:lstStyle/>
          <a:p>
            <a:pPr>
              <a:lnSpc>
                <a:spcPct val="150000"/>
              </a:lnSpc>
            </a:pPr>
            <a:r>
              <a:rPr lang="en-US" altLang="zh-CN" sz="2400" b="1" dirty="0">
                <a:solidFill>
                  <a:srgbClr val="000099"/>
                </a:solidFill>
                <a:latin typeface="华文楷体" pitchFamily="2" charset="-122"/>
                <a:ea typeface="华文楷体" pitchFamily="2" charset="-122"/>
              </a:rPr>
              <a:t>1948</a:t>
            </a:r>
            <a:r>
              <a:rPr lang="zh-CN" altLang="en-US" sz="2400" b="1" dirty="0">
                <a:solidFill>
                  <a:srgbClr val="000099"/>
                </a:solidFill>
                <a:latin typeface="华文楷体" pitchFamily="2" charset="-122"/>
                <a:ea typeface="华文楷体" pitchFamily="2" charset="-122"/>
              </a:rPr>
              <a:t>年，完整地表述了总路线的内容，即无产阶级领导的，人民大众的，反对帝国主义、封建主义和官僚资本主义的</a:t>
            </a:r>
            <a:r>
              <a:rPr lang="zh-CN" altLang="en-US" sz="2400" b="1" dirty="0" smtClean="0">
                <a:solidFill>
                  <a:srgbClr val="000099"/>
                </a:solidFill>
                <a:latin typeface="华文楷体" pitchFamily="2" charset="-122"/>
                <a:ea typeface="华文楷体" pitchFamily="2" charset="-122"/>
              </a:rPr>
              <a:t>革命。</a:t>
            </a:r>
            <a:endParaRPr lang="zh-CN" altLang="en-US" sz="2400" b="1" dirty="0">
              <a:solidFill>
                <a:srgbClr val="000099"/>
              </a:solidFill>
              <a:latin typeface="华文楷体" pitchFamily="2" charset="-122"/>
              <a:ea typeface="华文楷体" pitchFamily="2" charset="-122"/>
            </a:endParaRPr>
          </a:p>
        </p:txBody>
      </p:sp>
      <p:sp>
        <p:nvSpPr>
          <p:cNvPr id="3" name="矩形 2"/>
          <p:cNvSpPr/>
          <p:nvPr/>
        </p:nvSpPr>
        <p:spPr>
          <a:xfrm>
            <a:off x="4427984" y="4869160"/>
            <a:ext cx="3518912" cy="400110"/>
          </a:xfrm>
          <a:prstGeom prst="rect">
            <a:avLst/>
          </a:prstGeom>
        </p:spPr>
        <p:txBody>
          <a:bodyPr wrap="none">
            <a:spAutoFit/>
          </a:bodyPr>
          <a:lstStyle/>
          <a:p>
            <a:pPr>
              <a:lnSpc>
                <a:spcPct val="100000"/>
              </a:lnSpc>
            </a:pPr>
            <a:r>
              <a:rPr lang="en-US" altLang="zh-CN" sz="2000" dirty="0">
                <a:solidFill>
                  <a:srgbClr val="000099"/>
                </a:solidFill>
                <a:latin typeface="华文楷体" pitchFamily="2" charset="-122"/>
                <a:ea typeface="华文楷体" pitchFamily="2" charset="-122"/>
              </a:rPr>
              <a:t>《</a:t>
            </a:r>
            <a:r>
              <a:rPr lang="zh-CN" altLang="en-US" sz="2000" dirty="0">
                <a:solidFill>
                  <a:srgbClr val="000099"/>
                </a:solidFill>
                <a:latin typeface="华文楷体" pitchFamily="2" charset="-122"/>
                <a:ea typeface="华文楷体" pitchFamily="2" charset="-122"/>
              </a:rPr>
              <a:t>在晋绥干部会议上的讲话</a:t>
            </a:r>
            <a:r>
              <a:rPr lang="en-US" altLang="zh-CN" sz="2000" dirty="0">
                <a:solidFill>
                  <a:srgbClr val="000099"/>
                </a:solidFill>
                <a:latin typeface="华文楷体" pitchFamily="2" charset="-122"/>
                <a:ea typeface="华文楷体" pitchFamily="2" charset="-122"/>
              </a:rPr>
              <a:t>》</a:t>
            </a:r>
          </a:p>
        </p:txBody>
      </p:sp>
    </p:spTree>
    <p:extLst>
      <p:ext uri="{BB962C8B-B14F-4D97-AF65-F5344CB8AC3E}">
        <p14:creationId xmlns:p14="http://schemas.microsoft.com/office/powerpoint/2010/main" val="258440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276872"/>
            <a:ext cx="3725700" cy="461665"/>
          </a:xfrm>
          <a:prstGeom prst="rect">
            <a:avLst/>
          </a:prstGeom>
        </p:spPr>
        <p:txBody>
          <a:bodyPr wrap="none">
            <a:spAutoFit/>
          </a:bodyPr>
          <a:lstStyle/>
          <a:p>
            <a:r>
              <a:rPr lang="en-US" altLang="zh-CN" sz="2400" b="1" dirty="0">
                <a:solidFill>
                  <a:srgbClr val="000099"/>
                </a:solidFill>
                <a:latin typeface="华文楷体" pitchFamily="2" charset="-122"/>
                <a:ea typeface="华文楷体" pitchFamily="2" charset="-122"/>
              </a:rPr>
              <a:t>1</a:t>
            </a:r>
            <a:r>
              <a:rPr lang="zh-CN" altLang="zh-CN" sz="2400" b="1" dirty="0">
                <a:solidFill>
                  <a:srgbClr val="000099"/>
                </a:solidFill>
                <a:latin typeface="华文楷体" pitchFamily="2" charset="-122"/>
                <a:ea typeface="华文楷体" pitchFamily="2" charset="-122"/>
              </a:rPr>
              <a:t>．新民主主义革命的对象</a:t>
            </a:r>
          </a:p>
        </p:txBody>
      </p:sp>
      <p:sp>
        <p:nvSpPr>
          <p:cNvPr id="3" name="矩形 2"/>
          <p:cNvSpPr/>
          <p:nvPr/>
        </p:nvSpPr>
        <p:spPr>
          <a:xfrm>
            <a:off x="1619672" y="2996952"/>
            <a:ext cx="6768752" cy="2308324"/>
          </a:xfrm>
          <a:prstGeom prst="rect">
            <a:avLst/>
          </a:prstGeom>
        </p:spPr>
        <p:txBody>
          <a:bodyPr wrap="square">
            <a:spAutoFit/>
          </a:bodyPr>
          <a:lstStyle/>
          <a:p>
            <a:pPr>
              <a:lnSpc>
                <a:spcPct val="150000"/>
              </a:lnSpc>
            </a:pPr>
            <a:r>
              <a:rPr lang="zh-CN" altLang="zh-CN" sz="2400" b="1" dirty="0">
                <a:solidFill>
                  <a:srgbClr val="000099"/>
                </a:solidFill>
                <a:latin typeface="华文楷体" pitchFamily="2" charset="-122"/>
                <a:ea typeface="华文楷体" pitchFamily="2" charset="-122"/>
              </a:rPr>
              <a:t>第一，帝国主义是中国革命的首要对象，是中国人民最凶恶的敌人</a:t>
            </a:r>
            <a:r>
              <a:rPr lang="zh-CN" altLang="zh-CN" sz="2400" b="1" dirty="0" smtClean="0">
                <a:solidFill>
                  <a:srgbClr val="000099"/>
                </a:solidFill>
                <a:latin typeface="华文楷体" pitchFamily="2" charset="-122"/>
                <a:ea typeface="华文楷体" pitchFamily="2" charset="-122"/>
              </a:rPr>
              <a:t>。</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zh-CN" altLang="zh-CN" sz="2400" b="1" dirty="0" smtClean="0">
                <a:solidFill>
                  <a:srgbClr val="000099"/>
                </a:solidFill>
                <a:latin typeface="华文楷体" pitchFamily="2" charset="-122"/>
                <a:ea typeface="华文楷体" pitchFamily="2" charset="-122"/>
              </a:rPr>
              <a:t>第二</a:t>
            </a:r>
            <a:r>
              <a:rPr lang="zh-CN" altLang="zh-CN" sz="2400" b="1" dirty="0">
                <a:solidFill>
                  <a:srgbClr val="000099"/>
                </a:solidFill>
                <a:latin typeface="华文楷体" pitchFamily="2" charset="-122"/>
                <a:ea typeface="华文楷体" pitchFamily="2" charset="-122"/>
              </a:rPr>
              <a:t>，封建主义是中国革命的又一主要对象。</a:t>
            </a:r>
          </a:p>
          <a:p>
            <a:pPr>
              <a:lnSpc>
                <a:spcPct val="150000"/>
              </a:lnSpc>
            </a:pPr>
            <a:r>
              <a:rPr lang="zh-CN" altLang="zh-CN" sz="2400" b="1" dirty="0">
                <a:solidFill>
                  <a:srgbClr val="000099"/>
                </a:solidFill>
                <a:latin typeface="华文楷体" pitchFamily="2" charset="-122"/>
                <a:ea typeface="华文楷体" pitchFamily="2" charset="-122"/>
              </a:rPr>
              <a:t>第三，官僚资本主义也是中国革命的对象</a:t>
            </a:r>
            <a:r>
              <a:rPr lang="zh-CN" altLang="zh-CN" sz="2400" b="1" dirty="0" smtClean="0">
                <a:solidFill>
                  <a:srgbClr val="000099"/>
                </a:solidFill>
                <a:latin typeface="华文楷体" pitchFamily="2" charset="-122"/>
                <a:ea typeface="华文楷体" pitchFamily="2" charset="-122"/>
              </a:rPr>
              <a:t>。</a:t>
            </a:r>
            <a:endParaRPr lang="zh-CN" altLang="zh-CN"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56897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9752" y="1772816"/>
            <a:ext cx="3725700" cy="461665"/>
          </a:xfrm>
          <a:prstGeom prst="rect">
            <a:avLst/>
          </a:prstGeom>
        </p:spPr>
        <p:txBody>
          <a:bodyPr wrap="none">
            <a:spAutoFit/>
          </a:bodyPr>
          <a:lstStyle/>
          <a:p>
            <a:r>
              <a:rPr lang="en-US" altLang="zh-CN" sz="2400" b="1" dirty="0">
                <a:solidFill>
                  <a:srgbClr val="000099"/>
                </a:solidFill>
                <a:latin typeface="华文楷体" pitchFamily="2" charset="-122"/>
                <a:ea typeface="华文楷体" pitchFamily="2" charset="-122"/>
              </a:rPr>
              <a:t>2</a:t>
            </a:r>
            <a:r>
              <a:rPr lang="zh-CN" altLang="zh-CN" sz="2400" b="1" dirty="0">
                <a:solidFill>
                  <a:srgbClr val="000099"/>
                </a:solidFill>
                <a:latin typeface="华文楷体" pitchFamily="2" charset="-122"/>
                <a:ea typeface="华文楷体" pitchFamily="2" charset="-122"/>
              </a:rPr>
              <a:t>．新民主主义革命的动力</a:t>
            </a:r>
          </a:p>
        </p:txBody>
      </p:sp>
      <p:sp>
        <p:nvSpPr>
          <p:cNvPr id="3" name="矩形 2"/>
          <p:cNvSpPr/>
          <p:nvPr/>
        </p:nvSpPr>
        <p:spPr>
          <a:xfrm>
            <a:off x="1796728" y="2492896"/>
            <a:ext cx="5976664" cy="3234219"/>
          </a:xfrm>
          <a:prstGeom prst="rect">
            <a:avLst/>
          </a:prstGeom>
        </p:spPr>
        <p:txBody>
          <a:bodyPr wrap="square">
            <a:spAutoFit/>
          </a:bodyPr>
          <a:lstStyle/>
          <a:p>
            <a:pPr>
              <a:lnSpc>
                <a:spcPts val="3500"/>
              </a:lnSpc>
            </a:pPr>
            <a:r>
              <a:rPr lang="zh-CN" altLang="zh-CN" sz="2400" b="1" dirty="0">
                <a:solidFill>
                  <a:srgbClr val="000099"/>
                </a:solidFill>
                <a:latin typeface="华文楷体" pitchFamily="2" charset="-122"/>
                <a:ea typeface="华文楷体" pitchFamily="2" charset="-122"/>
              </a:rPr>
              <a:t>第一，中国无产阶级是中国革命的领导阶级，是中国革命最基本的动力</a:t>
            </a:r>
            <a:r>
              <a:rPr lang="zh-CN" altLang="zh-CN"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第二，农民是中国革命的主力军，是无产阶级最可靠的</a:t>
            </a:r>
            <a:r>
              <a:rPr lang="zh-CN" altLang="zh-CN" sz="2400" b="1" dirty="0" smtClean="0">
                <a:solidFill>
                  <a:srgbClr val="000099"/>
                </a:solidFill>
                <a:latin typeface="华文楷体" pitchFamily="2" charset="-122"/>
                <a:ea typeface="华文楷体" pitchFamily="2" charset="-122"/>
              </a:rPr>
              <a:t>同盟者</a:t>
            </a:r>
            <a:r>
              <a:rPr lang="zh-CN" altLang="en-US"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第三，小资产阶级是中国革命的基本动力</a:t>
            </a:r>
            <a:r>
              <a:rPr lang="zh-CN" altLang="zh-CN"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第四，民族资产阶级是一个带有两面性的阶级，民族资产阶级也是中国革命的动力</a:t>
            </a:r>
            <a:r>
              <a:rPr lang="zh-CN" altLang="zh-CN" sz="2400" b="1" dirty="0" smtClean="0">
                <a:solidFill>
                  <a:srgbClr val="000099"/>
                </a:solidFill>
                <a:latin typeface="华文楷体" pitchFamily="2" charset="-122"/>
                <a:ea typeface="华文楷体" pitchFamily="2" charset="-122"/>
              </a:rPr>
              <a:t>之一</a:t>
            </a:r>
            <a:r>
              <a:rPr lang="zh-CN" altLang="en-US" sz="2400" b="1" dirty="0" smtClean="0">
                <a:solidFill>
                  <a:srgbClr val="000099"/>
                </a:solidFill>
                <a:latin typeface="华文楷体" pitchFamily="2" charset="-122"/>
                <a:ea typeface="华文楷体" pitchFamily="2" charset="-122"/>
              </a:rPr>
              <a:t>。</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617646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2768" y="2276872"/>
            <a:ext cx="5976664" cy="2862322"/>
          </a:xfrm>
          <a:prstGeom prst="rect">
            <a:avLst/>
          </a:prstGeom>
        </p:spPr>
        <p:txBody>
          <a:bodyPr wrap="square">
            <a:spAutoFit/>
          </a:bodyPr>
          <a:lstStyle/>
          <a:p>
            <a:pPr>
              <a:lnSpc>
                <a:spcPct val="150000"/>
              </a:lnSpc>
            </a:pPr>
            <a:r>
              <a:rPr lang="zh-CN" altLang="en-US" sz="2400" b="1" dirty="0">
                <a:solidFill>
                  <a:srgbClr val="000099"/>
                </a:solidFill>
                <a:latin typeface="华文楷体" pitchFamily="2" charset="-122"/>
                <a:ea typeface="华文楷体" pitchFamily="2" charset="-122"/>
              </a:rPr>
              <a:t>无产阶级的领导权是中国革命的中心问题，也是新民主主义革命理论的核心问题。区分新旧两种不同范畴的民主主义革命，根本的标志是革命的领导权掌握在无产阶级手中还是掌握在资产阶级手中。</a:t>
            </a:r>
            <a:endParaRPr lang="zh-CN" altLang="en-US" sz="2400" dirty="0">
              <a:solidFill>
                <a:srgbClr val="000099"/>
              </a:solidFill>
              <a:latin typeface="华文楷体" pitchFamily="2" charset="-122"/>
              <a:ea typeface="华文楷体" pitchFamily="2" charset="-122"/>
            </a:endParaRPr>
          </a:p>
        </p:txBody>
      </p:sp>
      <p:sp>
        <p:nvSpPr>
          <p:cNvPr id="3" name="矩形 2"/>
          <p:cNvSpPr/>
          <p:nvPr/>
        </p:nvSpPr>
        <p:spPr>
          <a:xfrm>
            <a:off x="2051720" y="1541983"/>
            <a:ext cx="3714478" cy="461665"/>
          </a:xfrm>
          <a:prstGeom prst="rect">
            <a:avLst/>
          </a:prstGeom>
        </p:spPr>
        <p:txBody>
          <a:bodyPr wrap="none">
            <a:spAutoFit/>
          </a:bodyPr>
          <a:lstStyle/>
          <a:p>
            <a:r>
              <a:rPr lang="en-US" altLang="zh-CN" sz="2400" b="1" dirty="0">
                <a:solidFill>
                  <a:srgbClr val="000099"/>
                </a:solidFill>
                <a:latin typeface="华文楷体" pitchFamily="2" charset="-122"/>
                <a:ea typeface="华文楷体" pitchFamily="2" charset="-122"/>
              </a:rPr>
              <a:t>3</a:t>
            </a:r>
            <a:r>
              <a:rPr lang="zh-CN" altLang="zh-CN" sz="2400" b="1" dirty="0">
                <a:solidFill>
                  <a:srgbClr val="000099"/>
                </a:solidFill>
                <a:latin typeface="华文楷体" pitchFamily="2" charset="-122"/>
                <a:ea typeface="华文楷体" pitchFamily="2" charset="-122"/>
              </a:rPr>
              <a:t>．新民主主义革命的领导</a:t>
            </a:r>
          </a:p>
        </p:txBody>
      </p:sp>
    </p:spTree>
    <p:extLst>
      <p:ext uri="{BB962C8B-B14F-4D97-AF65-F5344CB8AC3E}">
        <p14:creationId xmlns:p14="http://schemas.microsoft.com/office/powerpoint/2010/main" val="2741700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9672" y="2708920"/>
            <a:ext cx="6480720" cy="1754326"/>
          </a:xfrm>
          <a:prstGeom prst="rect">
            <a:avLst/>
          </a:prstGeom>
        </p:spPr>
        <p:txBody>
          <a:bodyPr wrap="square">
            <a:spAutoFit/>
          </a:bodyPr>
          <a:lstStyle/>
          <a:p>
            <a:pPr>
              <a:lnSpc>
                <a:spcPct val="150000"/>
              </a:lnSpc>
            </a:pPr>
            <a:r>
              <a:rPr lang="zh-CN" altLang="en-US" sz="2400" b="1" dirty="0" smtClean="0">
                <a:solidFill>
                  <a:srgbClr val="FF0000"/>
                </a:solidFill>
                <a:latin typeface="华文楷体" pitchFamily="2" charset="-122"/>
                <a:ea typeface="华文楷体" pitchFamily="2" charset="-122"/>
              </a:rPr>
              <a:t>思考：</a:t>
            </a:r>
            <a:r>
              <a:rPr lang="zh-CN" altLang="zh-CN" sz="2400" b="1" dirty="0" smtClean="0">
                <a:solidFill>
                  <a:srgbClr val="000099"/>
                </a:solidFill>
                <a:latin typeface="华文楷体" pitchFamily="2" charset="-122"/>
                <a:ea typeface="华文楷体" pitchFamily="2" charset="-122"/>
              </a:rPr>
              <a:t>为什么</a:t>
            </a:r>
            <a:r>
              <a:rPr lang="zh-CN" altLang="zh-CN" sz="2400" b="1" dirty="0">
                <a:solidFill>
                  <a:srgbClr val="000099"/>
                </a:solidFill>
                <a:latin typeface="华文楷体" pitchFamily="2" charset="-122"/>
                <a:ea typeface="华文楷体" pitchFamily="2" charset="-122"/>
              </a:rPr>
              <a:t>只有无产阶级能够担负起领导中国革命的重任</a:t>
            </a:r>
            <a:r>
              <a:rPr lang="zh-CN" altLang="zh-CN"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无产阶级如何掌握新民主主义革命的领导</a:t>
            </a:r>
            <a:r>
              <a:rPr lang="zh-CN" altLang="zh-CN" sz="2400" b="1" dirty="0" smtClean="0">
                <a:solidFill>
                  <a:srgbClr val="000099"/>
                </a:solidFill>
                <a:latin typeface="华文楷体" pitchFamily="2" charset="-122"/>
                <a:ea typeface="华文楷体" pitchFamily="2" charset="-122"/>
              </a:rPr>
              <a:t>权？</a:t>
            </a:r>
            <a:endParaRPr lang="zh-CN" altLang="zh-CN"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778827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1979" y="2420888"/>
            <a:ext cx="6696743" cy="2785378"/>
          </a:xfrm>
          <a:prstGeom prst="rect">
            <a:avLst/>
          </a:prstGeom>
        </p:spPr>
        <p:txBody>
          <a:bodyPr wrap="square">
            <a:spAutoFit/>
          </a:bodyPr>
          <a:lstStyle/>
          <a:p>
            <a:pPr>
              <a:lnSpc>
                <a:spcPts val="3500"/>
              </a:lnSpc>
            </a:pPr>
            <a:r>
              <a:rPr lang="zh-CN" altLang="en-US" sz="2400" b="1" dirty="0">
                <a:solidFill>
                  <a:srgbClr val="000099"/>
                </a:solidFill>
                <a:latin typeface="华文楷体" pitchFamily="2" charset="-122"/>
                <a:ea typeface="华文楷体" pitchFamily="2" charset="-122"/>
              </a:rPr>
              <a:t>（</a:t>
            </a:r>
            <a:r>
              <a:rPr lang="en-US" altLang="zh-CN" sz="2400" b="1" dirty="0">
                <a:solidFill>
                  <a:srgbClr val="000099"/>
                </a:solidFill>
                <a:latin typeface="华文楷体" pitchFamily="2" charset="-122"/>
                <a:ea typeface="华文楷体" pitchFamily="2" charset="-122"/>
              </a:rPr>
              <a:t>1</a:t>
            </a:r>
            <a:r>
              <a:rPr lang="zh-CN" altLang="en-US" sz="2400" b="1" dirty="0">
                <a:solidFill>
                  <a:srgbClr val="000099"/>
                </a:solidFill>
                <a:latin typeface="华文楷体" pitchFamily="2" charset="-122"/>
                <a:ea typeface="华文楷体" pitchFamily="2" charset="-122"/>
              </a:rPr>
              <a:t>）中国无产阶级从产生之日起便深受外国资本主义、本国封建主义和官僚资本主义的三重压迫，因此它具有坚强的斗争性，彻底的革命性。</a:t>
            </a:r>
          </a:p>
          <a:p>
            <a:pPr>
              <a:lnSpc>
                <a:spcPts val="3500"/>
              </a:lnSpc>
            </a:pPr>
            <a:r>
              <a:rPr lang="zh-CN" altLang="en-US" sz="2400" b="1" dirty="0" smtClean="0">
                <a:solidFill>
                  <a:srgbClr val="000099"/>
                </a:solidFill>
                <a:latin typeface="华文楷体" pitchFamily="2" charset="-122"/>
                <a:ea typeface="华文楷体" pitchFamily="2" charset="-122"/>
              </a:rPr>
              <a:t>（</a:t>
            </a:r>
            <a:r>
              <a:rPr lang="en-US" altLang="zh-CN" sz="2400" b="1" dirty="0">
                <a:solidFill>
                  <a:srgbClr val="000099"/>
                </a:solidFill>
                <a:latin typeface="华文楷体" pitchFamily="2" charset="-122"/>
                <a:ea typeface="华文楷体" pitchFamily="2" charset="-122"/>
              </a:rPr>
              <a:t>2</a:t>
            </a:r>
            <a:r>
              <a:rPr lang="zh-CN" altLang="en-US" sz="2400" b="1" dirty="0">
                <a:solidFill>
                  <a:srgbClr val="000099"/>
                </a:solidFill>
                <a:latin typeface="华文楷体" pitchFamily="2" charset="-122"/>
                <a:ea typeface="华文楷体" pitchFamily="2" charset="-122"/>
              </a:rPr>
              <a:t>）中国工人阶级分布集中，有利于组织团结。</a:t>
            </a:r>
          </a:p>
          <a:p>
            <a:pPr>
              <a:lnSpc>
                <a:spcPts val="3500"/>
              </a:lnSpc>
            </a:pPr>
            <a:r>
              <a:rPr lang="zh-CN" altLang="en-US" sz="2400" b="1" dirty="0" smtClean="0">
                <a:solidFill>
                  <a:srgbClr val="000099"/>
                </a:solidFill>
                <a:latin typeface="华文楷体" pitchFamily="2" charset="-122"/>
                <a:ea typeface="华文楷体" pitchFamily="2" charset="-122"/>
              </a:rPr>
              <a:t>（</a:t>
            </a:r>
            <a:r>
              <a:rPr lang="en-US" altLang="zh-CN" sz="2400" b="1" dirty="0">
                <a:solidFill>
                  <a:srgbClr val="000099"/>
                </a:solidFill>
                <a:latin typeface="华文楷体" pitchFamily="2" charset="-122"/>
                <a:ea typeface="华文楷体" pitchFamily="2" charset="-122"/>
              </a:rPr>
              <a:t>3</a:t>
            </a:r>
            <a:r>
              <a:rPr lang="zh-CN" altLang="en-US" sz="2400" b="1" dirty="0">
                <a:solidFill>
                  <a:srgbClr val="000099"/>
                </a:solidFill>
                <a:latin typeface="华文楷体" pitchFamily="2" charset="-122"/>
                <a:ea typeface="华文楷体" pitchFamily="2" charset="-122"/>
              </a:rPr>
              <a:t>）中国工人大部分出身破产农民，与农民有天然的联系，便于结成巩固的工农联盟。</a:t>
            </a:r>
          </a:p>
        </p:txBody>
      </p:sp>
      <p:sp>
        <p:nvSpPr>
          <p:cNvPr id="3" name="矩形 2"/>
          <p:cNvSpPr/>
          <p:nvPr/>
        </p:nvSpPr>
        <p:spPr>
          <a:xfrm>
            <a:off x="1691680" y="1700808"/>
            <a:ext cx="2954655" cy="461665"/>
          </a:xfrm>
          <a:prstGeom prst="rect">
            <a:avLst/>
          </a:prstGeom>
        </p:spPr>
        <p:txBody>
          <a:bodyPr wrap="none">
            <a:spAutoFit/>
          </a:bodyPr>
          <a:lstStyle/>
          <a:p>
            <a:r>
              <a:rPr lang="zh-CN" altLang="en-US" sz="2400" b="1" dirty="0">
                <a:solidFill>
                  <a:srgbClr val="000099"/>
                </a:solidFill>
                <a:latin typeface="华文楷体" pitchFamily="2" charset="-122"/>
                <a:ea typeface="华文楷体" pitchFamily="2" charset="-122"/>
              </a:rPr>
              <a:t>中国无产阶级的特点</a:t>
            </a:r>
          </a:p>
        </p:txBody>
      </p:sp>
    </p:spTree>
    <p:extLst>
      <p:ext uri="{BB962C8B-B14F-4D97-AF65-F5344CB8AC3E}">
        <p14:creationId xmlns:p14="http://schemas.microsoft.com/office/powerpoint/2010/main" val="2751729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420888"/>
            <a:ext cx="6746924" cy="2758897"/>
          </a:xfrm>
          <a:prstGeom prst="rect">
            <a:avLst/>
          </a:prstGeom>
        </p:spPr>
        <p:txBody>
          <a:bodyPr wrap="square">
            <a:spAutoFit/>
          </a:bodyPr>
          <a:lstStyle/>
          <a:p>
            <a:pPr>
              <a:lnSpc>
                <a:spcPts val="3500"/>
              </a:lnSpc>
            </a:pPr>
            <a:r>
              <a:rPr lang="zh-CN" altLang="en-US" sz="2400" b="1" dirty="0">
                <a:solidFill>
                  <a:srgbClr val="000099"/>
                </a:solidFill>
                <a:latin typeface="华文楷体" pitchFamily="2" charset="-122"/>
                <a:ea typeface="华文楷体" pitchFamily="2" charset="-122"/>
              </a:rPr>
              <a:t>第一，通过自己的政党</a:t>
            </a:r>
            <a:r>
              <a:rPr lang="en-US" altLang="zh-CN" sz="2400" b="1" dirty="0" smtClean="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中国共产党</a:t>
            </a:r>
            <a:r>
              <a:rPr lang="zh-CN" altLang="en-US" sz="2400" b="1" dirty="0">
                <a:solidFill>
                  <a:srgbClr val="000099"/>
                </a:solidFill>
                <a:latin typeface="华文楷体" pitchFamily="2" charset="-122"/>
                <a:ea typeface="华文楷体" pitchFamily="2" charset="-122"/>
              </a:rPr>
              <a:t>才能实现。</a:t>
            </a:r>
          </a:p>
          <a:p>
            <a:pPr>
              <a:lnSpc>
                <a:spcPts val="3500"/>
              </a:lnSpc>
            </a:pPr>
            <a:r>
              <a:rPr lang="zh-CN" altLang="en-US" sz="2400" b="1" dirty="0">
                <a:solidFill>
                  <a:srgbClr val="000099"/>
                </a:solidFill>
                <a:latin typeface="华文楷体" pitchFamily="2" charset="-122"/>
                <a:ea typeface="华文楷体" pitchFamily="2" charset="-122"/>
              </a:rPr>
              <a:t>第二，建立工农联盟。</a:t>
            </a:r>
          </a:p>
          <a:p>
            <a:pPr>
              <a:lnSpc>
                <a:spcPts val="3500"/>
              </a:lnSpc>
            </a:pPr>
            <a:r>
              <a:rPr lang="zh-CN" altLang="en-US" sz="2400" b="1" dirty="0">
                <a:solidFill>
                  <a:srgbClr val="000099"/>
                </a:solidFill>
                <a:latin typeface="华文楷体" pitchFamily="2" charset="-122"/>
                <a:ea typeface="华文楷体" pitchFamily="2" charset="-122"/>
              </a:rPr>
              <a:t>第三，在与资产阶级的统一战线中坚持独立自主</a:t>
            </a:r>
          </a:p>
          <a:p>
            <a:pPr>
              <a:lnSpc>
                <a:spcPts val="3500"/>
              </a:lnSpc>
              <a:buFontTx/>
              <a:buNone/>
            </a:pPr>
            <a:r>
              <a:rPr lang="zh-CN" altLang="en-US" sz="2400" b="1" dirty="0">
                <a:solidFill>
                  <a:srgbClr val="000099"/>
                </a:solidFill>
                <a:latin typeface="华文楷体" pitchFamily="2" charset="-122"/>
                <a:ea typeface="华文楷体" pitchFamily="2" charset="-122"/>
              </a:rPr>
              <a:t>原则和实行又联合又斗争的政策。</a:t>
            </a:r>
          </a:p>
          <a:p>
            <a:pPr>
              <a:lnSpc>
                <a:spcPts val="3500"/>
              </a:lnSpc>
            </a:pPr>
            <a:r>
              <a:rPr lang="zh-CN" altLang="en-US" sz="2400" b="1" dirty="0">
                <a:solidFill>
                  <a:srgbClr val="000099"/>
                </a:solidFill>
                <a:latin typeface="华文楷体" pitchFamily="2" charset="-122"/>
                <a:ea typeface="华文楷体" pitchFamily="2" charset="-122"/>
              </a:rPr>
              <a:t>第四，建立一支强大的革命武装。</a:t>
            </a:r>
          </a:p>
          <a:p>
            <a:pPr>
              <a:lnSpc>
                <a:spcPts val="3500"/>
              </a:lnSpc>
            </a:pPr>
            <a:r>
              <a:rPr lang="zh-CN" altLang="en-US" sz="2400" b="1" dirty="0">
                <a:solidFill>
                  <a:srgbClr val="000099"/>
                </a:solidFill>
                <a:latin typeface="华文楷体" pitchFamily="2" charset="-122"/>
                <a:ea typeface="华文楷体" pitchFamily="2" charset="-122"/>
              </a:rPr>
              <a:t>第五，加强无产阶级政党建设。</a:t>
            </a:r>
          </a:p>
        </p:txBody>
      </p:sp>
    </p:spTree>
    <p:extLst>
      <p:ext uri="{BB962C8B-B14F-4D97-AF65-F5344CB8AC3E}">
        <p14:creationId xmlns:p14="http://schemas.microsoft.com/office/powerpoint/2010/main" val="1945251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5696" y="2051249"/>
            <a:ext cx="4649030" cy="461665"/>
          </a:xfrm>
          <a:prstGeom prst="rect">
            <a:avLst/>
          </a:prstGeom>
        </p:spPr>
        <p:txBody>
          <a:bodyPr wrap="none">
            <a:spAutoFit/>
          </a:bodyPr>
          <a:lstStyle/>
          <a:p>
            <a:r>
              <a:rPr lang="en-US" altLang="zh-CN" sz="2400" b="1" dirty="0">
                <a:solidFill>
                  <a:srgbClr val="000099"/>
                </a:solidFill>
                <a:latin typeface="华文楷体" pitchFamily="2" charset="-122"/>
                <a:ea typeface="华文楷体" pitchFamily="2" charset="-122"/>
              </a:rPr>
              <a:t>4</a:t>
            </a:r>
            <a:r>
              <a:rPr lang="zh-CN" altLang="zh-CN" sz="2400" b="1" dirty="0">
                <a:solidFill>
                  <a:srgbClr val="000099"/>
                </a:solidFill>
                <a:latin typeface="华文楷体" pitchFamily="2" charset="-122"/>
                <a:ea typeface="华文楷体" pitchFamily="2" charset="-122"/>
              </a:rPr>
              <a:t>．新民主主义革命的性质和前途</a:t>
            </a:r>
          </a:p>
        </p:txBody>
      </p:sp>
      <p:sp>
        <p:nvSpPr>
          <p:cNvPr id="6" name="矩形 5"/>
          <p:cNvSpPr/>
          <p:nvPr/>
        </p:nvSpPr>
        <p:spPr>
          <a:xfrm>
            <a:off x="1691680" y="2861072"/>
            <a:ext cx="6244480" cy="1754326"/>
          </a:xfrm>
          <a:prstGeom prst="rect">
            <a:avLst/>
          </a:prstGeom>
        </p:spPr>
        <p:txBody>
          <a:bodyPr wrap="square">
            <a:spAutoFit/>
          </a:bodyPr>
          <a:lstStyle/>
          <a:p>
            <a:pPr>
              <a:lnSpc>
                <a:spcPct val="150000"/>
              </a:lnSpc>
            </a:pPr>
            <a:r>
              <a:rPr lang="zh-CN" altLang="en-US" sz="2400" b="1" dirty="0" smtClean="0">
                <a:solidFill>
                  <a:srgbClr val="FF0000"/>
                </a:solidFill>
                <a:latin typeface="华文楷体" pitchFamily="2" charset="-122"/>
                <a:ea typeface="华文楷体" pitchFamily="2" charset="-122"/>
              </a:rPr>
              <a:t>思考：</a:t>
            </a:r>
            <a:r>
              <a:rPr lang="zh-CN" altLang="zh-CN" sz="2400" b="1" dirty="0" smtClean="0">
                <a:solidFill>
                  <a:srgbClr val="000099"/>
                </a:solidFill>
                <a:latin typeface="华文楷体" pitchFamily="2" charset="-122"/>
                <a:ea typeface="华文楷体" pitchFamily="2" charset="-122"/>
              </a:rPr>
              <a:t>为什么</a:t>
            </a:r>
            <a:r>
              <a:rPr lang="zh-CN" altLang="zh-CN" sz="2400" b="1" dirty="0">
                <a:solidFill>
                  <a:srgbClr val="000099"/>
                </a:solidFill>
                <a:latin typeface="华文楷体" pitchFamily="2" charset="-122"/>
                <a:ea typeface="华文楷体" pitchFamily="2" charset="-122"/>
              </a:rPr>
              <a:t>说中国革命是新式的资产阶级民主主义性质的革</a:t>
            </a:r>
            <a:r>
              <a:rPr lang="zh-CN" altLang="zh-CN" sz="2400" b="1" dirty="0" smtClean="0">
                <a:solidFill>
                  <a:srgbClr val="000099"/>
                </a:solidFill>
                <a:latin typeface="华文楷体" pitchFamily="2" charset="-122"/>
                <a:ea typeface="华文楷体" pitchFamily="2" charset="-122"/>
              </a:rPr>
              <a:t>命？</a:t>
            </a:r>
            <a:r>
              <a:rPr lang="zh-CN" altLang="zh-CN" sz="2400" b="1" dirty="0">
                <a:solidFill>
                  <a:srgbClr val="000099"/>
                </a:solidFill>
                <a:latin typeface="华文楷体" pitchFamily="2" charset="-122"/>
                <a:ea typeface="华文楷体" pitchFamily="2" charset="-122"/>
              </a:rPr>
              <a:t>如何理解新民主主义革命与社会主义革命的区别与联</a:t>
            </a:r>
            <a:r>
              <a:rPr lang="zh-CN" altLang="zh-CN" sz="2400" b="1" dirty="0" smtClean="0">
                <a:solidFill>
                  <a:srgbClr val="000099"/>
                </a:solidFill>
                <a:latin typeface="华文楷体" pitchFamily="2" charset="-122"/>
                <a:ea typeface="华文楷体" pitchFamily="2" charset="-122"/>
              </a:rPr>
              <a:t>系？</a:t>
            </a:r>
            <a:endParaRPr lang="zh-CN" altLang="zh-CN"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3935953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923089261"/>
              </p:ext>
            </p:extLst>
          </p:nvPr>
        </p:nvGraphicFramePr>
        <p:xfrm>
          <a:off x="1187624" y="2132856"/>
          <a:ext cx="6912868" cy="2821296"/>
        </p:xfrm>
        <a:graphic>
          <a:graphicData uri="http://schemas.openxmlformats.org/drawingml/2006/table">
            <a:tbl>
              <a:tblPr/>
              <a:tblGrid>
                <a:gridCol w="1431036"/>
                <a:gridCol w="2836166"/>
                <a:gridCol w="2645666"/>
              </a:tblGrid>
              <a:tr h="5814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华文楷体" pitchFamily="2" charset="-122"/>
                        <a:ea typeface="华文楷体"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0099"/>
                          </a:solidFill>
                          <a:effectLst/>
                          <a:latin typeface="华文楷体" pitchFamily="2" charset="-122"/>
                          <a:ea typeface="华文楷体" pitchFamily="2" charset="-122"/>
                        </a:rPr>
                        <a:t>新民主主义革命</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0099"/>
                          </a:solidFill>
                          <a:effectLst/>
                          <a:latin typeface="华文楷体" pitchFamily="2" charset="-122"/>
                          <a:ea typeface="华文楷体" pitchFamily="2" charset="-122"/>
                        </a:rPr>
                        <a:t>旧民主主义革命</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5816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华文楷体" pitchFamily="2" charset="-122"/>
                          <a:ea typeface="华文楷体" pitchFamily="2" charset="-122"/>
                        </a:rPr>
                        <a:t>领导权</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0099"/>
                          </a:solidFill>
                          <a:effectLst/>
                          <a:latin typeface="华文楷体" pitchFamily="2" charset="-122"/>
                          <a:ea typeface="华文楷体" pitchFamily="2" charset="-122"/>
                        </a:rPr>
                        <a:t>无产阶级</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0099"/>
                          </a:solidFill>
                          <a:effectLst/>
                          <a:latin typeface="华文楷体" pitchFamily="2" charset="-122"/>
                          <a:ea typeface="华文楷体" pitchFamily="2" charset="-122"/>
                        </a:rPr>
                        <a:t>资产阶级</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65414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华文楷体" pitchFamily="2" charset="-122"/>
                          <a:ea typeface="华文楷体" pitchFamily="2" charset="-122"/>
                        </a:rPr>
                        <a:t>指导思想</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0099"/>
                          </a:solidFill>
                          <a:effectLst/>
                          <a:latin typeface="华文楷体" pitchFamily="2" charset="-122"/>
                          <a:ea typeface="华文楷体" pitchFamily="2" charset="-122"/>
                        </a:rPr>
                        <a:t>马克思主义</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0099"/>
                          </a:solidFill>
                          <a:effectLst/>
                          <a:latin typeface="华文楷体" pitchFamily="2" charset="-122"/>
                          <a:ea typeface="华文楷体" pitchFamily="2" charset="-122"/>
                        </a:rPr>
                        <a:t>资产阶级民主主义</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54688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华文楷体" pitchFamily="2" charset="-122"/>
                          <a:ea typeface="华文楷体" pitchFamily="2" charset="-122"/>
                        </a:rPr>
                        <a:t>国际范畴</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0099"/>
                          </a:solidFill>
                          <a:effectLst/>
                          <a:latin typeface="华文楷体" pitchFamily="2" charset="-122"/>
                          <a:ea typeface="华文楷体" pitchFamily="2" charset="-122"/>
                        </a:rPr>
                        <a:t>世界无产阶级革命</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0099"/>
                          </a:solidFill>
                          <a:effectLst/>
                          <a:latin typeface="华文楷体" pitchFamily="2" charset="-122"/>
                          <a:ea typeface="华文楷体" pitchFamily="2" charset="-122"/>
                        </a:rPr>
                        <a:t>世界资产阶级革命</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3509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华文楷体" pitchFamily="2" charset="-122"/>
                          <a:ea typeface="华文楷体" pitchFamily="2" charset="-122"/>
                        </a:rPr>
                        <a:t>前途</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0099"/>
                          </a:solidFill>
                          <a:effectLst/>
                          <a:latin typeface="华文楷体" pitchFamily="2" charset="-122"/>
                          <a:ea typeface="华文楷体" pitchFamily="2" charset="-122"/>
                        </a:rPr>
                        <a:t>社会主义</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0099"/>
                          </a:solidFill>
                          <a:effectLst/>
                          <a:latin typeface="华文楷体" pitchFamily="2" charset="-122"/>
                          <a:ea typeface="华文楷体" pitchFamily="2" charset="-122"/>
                        </a:rPr>
                        <a:t>资本主义</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2500270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492896"/>
            <a:ext cx="6408712" cy="2677656"/>
          </a:xfrm>
          <a:prstGeom prst="rect">
            <a:avLst/>
          </a:prstGeom>
        </p:spPr>
        <p:txBody>
          <a:bodyPr wrap="square">
            <a:spAutoFit/>
          </a:bodyPr>
          <a:lstStyle/>
          <a:p>
            <a:pPr>
              <a:lnSpc>
                <a:spcPct val="140000"/>
              </a:lnSpc>
              <a:buFontTx/>
              <a:buNone/>
            </a:pPr>
            <a:r>
              <a:rPr lang="zh-CN" altLang="en-US" sz="2400" b="1" dirty="0">
                <a:solidFill>
                  <a:srgbClr val="000099"/>
                </a:solidFill>
                <a:latin typeface="华文楷体" pitchFamily="2" charset="-122"/>
                <a:ea typeface="华文楷体" pitchFamily="2" charset="-122"/>
              </a:rPr>
              <a:t>新民主主义革命与社会主义革命的性质不同。新民主主义革命仍然属于资产阶级民主主义的革命范畴。社会主义革命是无产阶级性质的革命，它所要实现的目标是消灭资本主义剥削制度和改造小生产的私有制。</a:t>
            </a:r>
          </a:p>
        </p:txBody>
      </p:sp>
    </p:spTree>
    <p:extLst>
      <p:ext uri="{BB962C8B-B14F-4D97-AF65-F5344CB8AC3E}">
        <p14:creationId xmlns:p14="http://schemas.microsoft.com/office/powerpoint/2010/main" val="3490039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924944"/>
            <a:ext cx="6768752" cy="2308324"/>
          </a:xfrm>
          <a:prstGeom prst="rect">
            <a:avLst/>
          </a:prstGeom>
        </p:spPr>
        <p:txBody>
          <a:bodyPr wrap="square">
            <a:spAutoFit/>
          </a:bodyPr>
          <a:lstStyle/>
          <a:p>
            <a:pPr>
              <a:lnSpc>
                <a:spcPct val="150000"/>
              </a:lnSpc>
            </a:pPr>
            <a:r>
              <a:rPr lang="zh-CN" altLang="en-US" sz="2400" b="1" dirty="0" smtClean="0">
                <a:solidFill>
                  <a:srgbClr val="000099"/>
                </a:solidFill>
                <a:latin typeface="宋体" panose="02010600030101010101" pitchFamily="2" charset="-122"/>
                <a:ea typeface="宋体" panose="02010600030101010101" pitchFamily="2" charset="-122"/>
              </a:rPr>
              <a:t>△</a:t>
            </a:r>
            <a:r>
              <a:rPr lang="zh-CN" altLang="en-US" sz="2400" b="1" dirty="0" smtClean="0">
                <a:solidFill>
                  <a:srgbClr val="000099"/>
                </a:solidFill>
                <a:latin typeface="华文楷体" pitchFamily="2" charset="-122"/>
                <a:ea typeface="华文楷体" pitchFamily="2" charset="-122"/>
              </a:rPr>
              <a:t>新民主主义革命理论形成的依据</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zh-CN" altLang="en-US" sz="2400" b="1" dirty="0" smtClean="0">
                <a:solidFill>
                  <a:srgbClr val="000099"/>
                </a:solidFill>
                <a:latin typeface="华文楷体" pitchFamily="2" charset="-122"/>
                <a:ea typeface="华文楷体" pitchFamily="2" charset="-122"/>
              </a:rPr>
              <a:t>△新民主主义的经济纲领</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zh-CN" altLang="en-US" sz="2400" b="1" dirty="0">
                <a:solidFill>
                  <a:srgbClr val="000099"/>
                </a:solidFill>
                <a:latin typeface="华文楷体" pitchFamily="2" charset="-122"/>
                <a:ea typeface="华文楷体" pitchFamily="2" charset="-122"/>
              </a:rPr>
              <a:t>△新民主主义革命</a:t>
            </a:r>
            <a:r>
              <a:rPr lang="zh-CN" altLang="en-US" sz="2400" b="1" dirty="0" smtClean="0">
                <a:solidFill>
                  <a:srgbClr val="000099"/>
                </a:solidFill>
                <a:latin typeface="华文楷体" pitchFamily="2" charset="-122"/>
                <a:ea typeface="华文楷体" pitchFamily="2" charset="-122"/>
              </a:rPr>
              <a:t>与社会主义革命的关系</a:t>
            </a:r>
            <a:endParaRPr lang="en-US" altLang="zh-CN" sz="2400" b="1" dirty="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smtClean="0">
                <a:solidFill>
                  <a:srgbClr val="000099"/>
                </a:solidFill>
                <a:latin typeface="华文楷体" pitchFamily="2" charset="-122"/>
                <a:ea typeface="华文楷体" pitchFamily="2" charset="-122"/>
              </a:rPr>
              <a:t>△新民主主义革命道路形成的必然性</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
        <p:nvSpPr>
          <p:cNvPr id="3" name="矩形 2"/>
          <p:cNvSpPr/>
          <p:nvPr/>
        </p:nvSpPr>
        <p:spPr>
          <a:xfrm>
            <a:off x="1331640" y="2060848"/>
            <a:ext cx="2339102" cy="523220"/>
          </a:xfrm>
          <a:prstGeom prst="rect">
            <a:avLst/>
          </a:prstGeom>
        </p:spPr>
        <p:txBody>
          <a:bodyPr wrap="none">
            <a:spAutoFit/>
          </a:bodyPr>
          <a:lstStyle/>
          <a:p>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重点难点</a:t>
            </a:r>
            <a:r>
              <a:rPr lang="en-US" altLang="zh-CN" sz="2800" b="1" dirty="0">
                <a:solidFill>
                  <a:srgbClr val="FF0000"/>
                </a:solidFill>
                <a:latin typeface="华文楷体" panose="02010600040101010101" pitchFamily="2" charset="-122"/>
                <a:ea typeface="华文楷体" panose="02010600040101010101" pitchFamily="2" charset="-122"/>
              </a:rPr>
              <a:t>〗</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54680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420888"/>
            <a:ext cx="6192688" cy="2758897"/>
          </a:xfrm>
          <a:prstGeom prst="rect">
            <a:avLst/>
          </a:prstGeom>
        </p:spPr>
        <p:txBody>
          <a:bodyPr wrap="square">
            <a:spAutoFit/>
          </a:bodyPr>
          <a:lstStyle/>
          <a:p>
            <a:pPr>
              <a:lnSpc>
                <a:spcPts val="3500"/>
              </a:lnSpc>
            </a:pPr>
            <a:r>
              <a:rPr lang="zh-CN" altLang="en-US" sz="2400" b="1" dirty="0">
                <a:solidFill>
                  <a:srgbClr val="000099"/>
                </a:solidFill>
                <a:latin typeface="华文楷体" pitchFamily="2" charset="-122"/>
                <a:ea typeface="华文楷体" pitchFamily="2" charset="-122"/>
              </a:rPr>
              <a:t>新民主主义革命与社会主义革命又是互相联系、紧密衔接的。民主主义革命是社会主义革命的必要准备，社会主义革命是民主主义革命的必然趋势。因此，毛泽东指出，中国共产党领导的中国革命必须分两步走，第一步是民主主义，第二步是社会主义。</a:t>
            </a:r>
          </a:p>
        </p:txBody>
      </p:sp>
    </p:spTree>
    <p:extLst>
      <p:ext uri="{BB962C8B-B14F-4D97-AF65-F5344CB8AC3E}">
        <p14:creationId xmlns:p14="http://schemas.microsoft.com/office/powerpoint/2010/main" val="428751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276872"/>
            <a:ext cx="6264696" cy="3234219"/>
          </a:xfrm>
          <a:prstGeom prst="rect">
            <a:avLst/>
          </a:prstGeom>
        </p:spPr>
        <p:txBody>
          <a:bodyPr wrap="square">
            <a:spAutoFit/>
          </a:bodyPr>
          <a:lstStyle/>
          <a:p>
            <a:pPr>
              <a:lnSpc>
                <a:spcPts val="3500"/>
              </a:lnSpc>
            </a:pPr>
            <a:r>
              <a:rPr lang="zh-CN" altLang="zh-CN" sz="2400" b="1" dirty="0" smtClean="0">
                <a:solidFill>
                  <a:srgbClr val="000099"/>
                </a:solidFill>
                <a:latin typeface="华文楷体" pitchFamily="2" charset="-122"/>
                <a:ea typeface="华文楷体" pitchFamily="2" charset="-122"/>
              </a:rPr>
              <a:t>两种</a:t>
            </a:r>
            <a:r>
              <a:rPr lang="zh-CN" altLang="zh-CN" sz="2400" b="1" dirty="0">
                <a:solidFill>
                  <a:srgbClr val="000099"/>
                </a:solidFill>
                <a:latin typeface="华文楷体" pitchFamily="2" charset="-122"/>
                <a:ea typeface="华文楷体" pitchFamily="2" charset="-122"/>
              </a:rPr>
              <a:t>错误倾向</a:t>
            </a:r>
            <a:r>
              <a:rPr lang="zh-CN" altLang="zh-CN" sz="2400" b="1" dirty="0" smtClean="0">
                <a:solidFill>
                  <a:srgbClr val="000099"/>
                </a:solidFill>
                <a:latin typeface="华文楷体" pitchFamily="2" charset="-122"/>
                <a:ea typeface="华文楷体" pitchFamily="2" charset="-122"/>
              </a:rPr>
              <a:t>。 </a:t>
            </a:r>
            <a:r>
              <a:rPr lang="en-US" altLang="zh-CN"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一次革命论</a:t>
            </a:r>
            <a:r>
              <a:rPr lang="en-US" altLang="zh-CN" sz="2400" b="1" dirty="0">
                <a:solidFill>
                  <a:srgbClr val="000099"/>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，只</a:t>
            </a:r>
            <a:r>
              <a:rPr lang="zh-CN" altLang="zh-CN" sz="2400" b="1" dirty="0">
                <a:solidFill>
                  <a:srgbClr val="000099"/>
                </a:solidFill>
                <a:latin typeface="华文楷体" pitchFamily="2" charset="-122"/>
                <a:ea typeface="华文楷体" pitchFamily="2" charset="-122"/>
              </a:rPr>
              <a:t>看到了民主革命与社会主义革命的联系，而混淆了民主革命和社会主义革命的区别，主张把社会主义革命阶段的任务放在民主革命阶段来完成，在反帝反封建的同时，也反对民族资产阶级，在政治上和经济上实行过</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左</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的政策，使中国革命蒙受了重大损失</a:t>
            </a:r>
            <a:r>
              <a:rPr lang="zh-CN" altLang="zh-CN" sz="2400" b="1" dirty="0" smtClean="0">
                <a:solidFill>
                  <a:srgbClr val="000099"/>
                </a:solidFill>
                <a:latin typeface="华文楷体" pitchFamily="2" charset="-122"/>
                <a:ea typeface="华文楷体" pitchFamily="2" charset="-122"/>
              </a:rPr>
              <a:t>。</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830788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2420888"/>
            <a:ext cx="6408712" cy="2785378"/>
          </a:xfrm>
          <a:prstGeom prst="rect">
            <a:avLst/>
          </a:prstGeom>
        </p:spPr>
        <p:txBody>
          <a:bodyPr wrap="square">
            <a:spAutoFit/>
          </a:bodyPr>
          <a:lstStyle/>
          <a:p>
            <a:pPr>
              <a:lnSpc>
                <a:spcPts val="3500"/>
              </a:lnSpc>
            </a:pPr>
            <a:r>
              <a:rPr lang="en-US" altLang="zh-CN"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二次革命论</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的观点，只看到了民主革命和社会主义革命的区别，而没有看到两个革命阶段的联系，主张在民主革命胜利后，建立一个资产阶级专政的资本主义国家，将来再去进行社会主义革命，放弃党对民主革命的领导权，也同样给中国革命带来很大的危害</a:t>
            </a:r>
            <a:r>
              <a:rPr lang="zh-CN" altLang="zh-CN" dirty="0"/>
              <a:t>。</a:t>
            </a:r>
            <a:endParaRPr lang="zh-CN" altLang="en-US" dirty="0"/>
          </a:p>
        </p:txBody>
      </p:sp>
    </p:spTree>
    <p:extLst>
      <p:ext uri="{BB962C8B-B14F-4D97-AF65-F5344CB8AC3E}">
        <p14:creationId xmlns:p14="http://schemas.microsoft.com/office/powerpoint/2010/main" val="1060800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7744" y="2276872"/>
            <a:ext cx="4493538" cy="523220"/>
          </a:xfrm>
          <a:prstGeom prst="rect">
            <a:avLst/>
          </a:prstGeom>
        </p:spPr>
        <p:txBody>
          <a:bodyPr wrap="none">
            <a:spAutoFit/>
          </a:bodyPr>
          <a:lstStyle/>
          <a:p>
            <a:r>
              <a:rPr lang="zh-CN" altLang="zh-CN" sz="2800" b="1" dirty="0">
                <a:solidFill>
                  <a:srgbClr val="000099"/>
                </a:solidFill>
                <a:latin typeface="华文楷体" pitchFamily="2" charset="-122"/>
                <a:ea typeface="华文楷体" pitchFamily="2" charset="-122"/>
              </a:rPr>
              <a:t>二、新民主主义的基本纲领</a:t>
            </a:r>
          </a:p>
        </p:txBody>
      </p:sp>
      <p:sp>
        <p:nvSpPr>
          <p:cNvPr id="3" name="矩形 2"/>
          <p:cNvSpPr/>
          <p:nvPr/>
        </p:nvSpPr>
        <p:spPr>
          <a:xfrm>
            <a:off x="2339752" y="3212976"/>
            <a:ext cx="4572000" cy="1910523"/>
          </a:xfrm>
          <a:prstGeom prst="rect">
            <a:avLst/>
          </a:prstGeom>
        </p:spPr>
        <p:txBody>
          <a:bodyPr>
            <a:spAutoFit/>
          </a:bodyPr>
          <a:lstStyle/>
          <a:p>
            <a:pPr>
              <a:lnSpc>
                <a:spcPct val="145000"/>
              </a:lnSpc>
              <a:buFontTx/>
              <a:buNone/>
            </a:pPr>
            <a:r>
              <a:rPr kumimoji="1" lang="en-US" altLang="zh-CN" sz="2800" b="1" dirty="0">
                <a:solidFill>
                  <a:srgbClr val="000099"/>
                </a:solidFill>
                <a:latin typeface="华文楷体" pitchFamily="2" charset="-122"/>
                <a:ea typeface="华文楷体" pitchFamily="2" charset="-122"/>
              </a:rPr>
              <a:t>1</a:t>
            </a:r>
            <a:r>
              <a:rPr kumimoji="1" lang="zh-CN" altLang="en-US" sz="2800" b="1" dirty="0">
                <a:solidFill>
                  <a:srgbClr val="000099"/>
                </a:solidFill>
                <a:latin typeface="华文楷体" pitchFamily="2" charset="-122"/>
                <a:ea typeface="华文楷体" pitchFamily="2" charset="-122"/>
              </a:rPr>
              <a:t>、新民主主义的政治纲领</a:t>
            </a:r>
          </a:p>
          <a:p>
            <a:pPr>
              <a:lnSpc>
                <a:spcPct val="145000"/>
              </a:lnSpc>
              <a:buFontTx/>
              <a:buNone/>
            </a:pPr>
            <a:r>
              <a:rPr kumimoji="1" lang="en-US" altLang="zh-CN" sz="2800" b="1" dirty="0">
                <a:solidFill>
                  <a:srgbClr val="000099"/>
                </a:solidFill>
                <a:latin typeface="华文楷体" pitchFamily="2" charset="-122"/>
                <a:ea typeface="华文楷体" pitchFamily="2" charset="-122"/>
              </a:rPr>
              <a:t>2</a:t>
            </a:r>
            <a:r>
              <a:rPr kumimoji="1" lang="zh-CN" altLang="en-US" sz="2800" b="1" dirty="0">
                <a:solidFill>
                  <a:srgbClr val="000099"/>
                </a:solidFill>
                <a:latin typeface="华文楷体" pitchFamily="2" charset="-122"/>
                <a:ea typeface="华文楷体" pitchFamily="2" charset="-122"/>
              </a:rPr>
              <a:t>、新民主主义的经济纲领</a:t>
            </a:r>
          </a:p>
          <a:p>
            <a:pPr>
              <a:lnSpc>
                <a:spcPct val="145000"/>
              </a:lnSpc>
              <a:buFontTx/>
              <a:buNone/>
            </a:pPr>
            <a:r>
              <a:rPr kumimoji="1" lang="en-US" altLang="zh-CN" sz="2800" b="1" dirty="0">
                <a:solidFill>
                  <a:srgbClr val="000099"/>
                </a:solidFill>
                <a:latin typeface="华文楷体" pitchFamily="2" charset="-122"/>
                <a:ea typeface="华文楷体" pitchFamily="2" charset="-122"/>
              </a:rPr>
              <a:t>3</a:t>
            </a:r>
            <a:r>
              <a:rPr kumimoji="1" lang="zh-CN" altLang="en-US" sz="2800" b="1" dirty="0">
                <a:solidFill>
                  <a:srgbClr val="000099"/>
                </a:solidFill>
                <a:latin typeface="华文楷体" pitchFamily="2" charset="-122"/>
                <a:ea typeface="华文楷体" pitchFamily="2" charset="-122"/>
              </a:rPr>
              <a:t>、新民主主义的文化纲领</a:t>
            </a:r>
          </a:p>
        </p:txBody>
      </p:sp>
    </p:spTree>
    <p:extLst>
      <p:ext uri="{BB962C8B-B14F-4D97-AF65-F5344CB8AC3E}">
        <p14:creationId xmlns:p14="http://schemas.microsoft.com/office/powerpoint/2010/main" val="3436439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2420888"/>
            <a:ext cx="6480720" cy="2862322"/>
          </a:xfrm>
          <a:prstGeom prst="rect">
            <a:avLst/>
          </a:prstGeom>
        </p:spPr>
        <p:txBody>
          <a:bodyPr wrap="square">
            <a:spAutoFit/>
          </a:bodyPr>
          <a:lstStyle/>
          <a:p>
            <a:pPr>
              <a:lnSpc>
                <a:spcPct val="150000"/>
              </a:lnSpc>
            </a:pPr>
            <a:r>
              <a:rPr lang="zh-CN" altLang="en-US" sz="2400" b="1" dirty="0">
                <a:solidFill>
                  <a:srgbClr val="000099"/>
                </a:solidFill>
                <a:latin typeface="华文楷体" pitchFamily="2" charset="-122"/>
                <a:ea typeface="华文楷体" pitchFamily="2" charset="-122"/>
              </a:rPr>
              <a:t>推翻帝国主义和封建主义的统治，建立一个无产阶级领导、以工农联盟为基础的、各革命阶级联合专政的新民主主义共和国</a:t>
            </a:r>
            <a:r>
              <a:rPr lang="zh-CN" altLang="en-US"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其国体是各革命阶级的联合专政；政体是民主集中制的人民代表大会制度</a:t>
            </a:r>
            <a:r>
              <a:rPr lang="zh-CN" altLang="zh-CN" sz="2400" b="1" dirty="0" smtClean="0">
                <a:solidFill>
                  <a:srgbClr val="000099"/>
                </a:solidFill>
                <a:latin typeface="华文楷体" pitchFamily="2" charset="-122"/>
                <a:ea typeface="华文楷体" pitchFamily="2" charset="-122"/>
              </a:rPr>
              <a:t>。</a:t>
            </a:r>
            <a:endParaRPr lang="zh-CN" altLang="zh-CN" sz="2400" b="1" dirty="0">
              <a:solidFill>
                <a:srgbClr val="000099"/>
              </a:solidFill>
              <a:latin typeface="华文楷体" pitchFamily="2" charset="-122"/>
              <a:ea typeface="华文楷体" pitchFamily="2" charset="-122"/>
            </a:endParaRPr>
          </a:p>
        </p:txBody>
      </p:sp>
      <p:sp>
        <p:nvSpPr>
          <p:cNvPr id="3" name="矩形 2"/>
          <p:cNvSpPr/>
          <p:nvPr/>
        </p:nvSpPr>
        <p:spPr>
          <a:xfrm>
            <a:off x="2220267" y="1570993"/>
            <a:ext cx="3714478" cy="579710"/>
          </a:xfrm>
          <a:prstGeom prst="rect">
            <a:avLst/>
          </a:prstGeom>
        </p:spPr>
        <p:txBody>
          <a:bodyPr wrap="none">
            <a:spAutoFit/>
          </a:bodyPr>
          <a:lstStyle/>
          <a:p>
            <a:pPr>
              <a:lnSpc>
                <a:spcPct val="145000"/>
              </a:lnSpc>
              <a:buFontTx/>
              <a:buNone/>
            </a:pPr>
            <a:r>
              <a:rPr kumimoji="1" lang="en-US" altLang="zh-CN" sz="2400" b="1" dirty="0">
                <a:solidFill>
                  <a:srgbClr val="000099"/>
                </a:solidFill>
                <a:latin typeface="华文楷体" pitchFamily="2" charset="-122"/>
                <a:ea typeface="华文楷体" pitchFamily="2" charset="-122"/>
              </a:rPr>
              <a:t>1</a:t>
            </a:r>
            <a:r>
              <a:rPr kumimoji="1" lang="zh-CN" altLang="en-US" sz="2400" b="1" dirty="0">
                <a:solidFill>
                  <a:srgbClr val="000099"/>
                </a:solidFill>
                <a:latin typeface="华文楷体" pitchFamily="2" charset="-122"/>
                <a:ea typeface="华文楷体" pitchFamily="2" charset="-122"/>
              </a:rPr>
              <a:t>、新民主主义的政治纲领</a:t>
            </a:r>
          </a:p>
        </p:txBody>
      </p:sp>
    </p:spTree>
    <p:extLst>
      <p:ext uri="{BB962C8B-B14F-4D97-AF65-F5344CB8AC3E}">
        <p14:creationId xmlns:p14="http://schemas.microsoft.com/office/powerpoint/2010/main" val="3321639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2492896"/>
            <a:ext cx="6701060" cy="2031325"/>
          </a:xfrm>
          <a:prstGeom prst="rect">
            <a:avLst/>
          </a:prstGeom>
        </p:spPr>
        <p:txBody>
          <a:bodyPr wrap="square">
            <a:spAutoFit/>
          </a:bodyPr>
          <a:lstStyle/>
          <a:p>
            <a:pPr>
              <a:lnSpc>
                <a:spcPct val="150000"/>
              </a:lnSpc>
            </a:pPr>
            <a:r>
              <a:rPr lang="zh-CN" altLang="en-US" sz="2800" b="1" dirty="0" smtClean="0">
                <a:solidFill>
                  <a:srgbClr val="000099"/>
                </a:solidFill>
                <a:latin typeface="华文楷体" pitchFamily="2" charset="-122"/>
                <a:ea typeface="华文楷体" pitchFamily="2" charset="-122"/>
              </a:rPr>
              <a:t>基本特点：既</a:t>
            </a:r>
            <a:r>
              <a:rPr lang="zh-CN" altLang="en-US" sz="2800" b="1" dirty="0">
                <a:solidFill>
                  <a:srgbClr val="000099"/>
                </a:solidFill>
                <a:latin typeface="华文楷体" pitchFamily="2" charset="-122"/>
                <a:ea typeface="华文楷体" pitchFamily="2" charset="-122"/>
              </a:rPr>
              <a:t>不同于资产阶级专政的共和国，也</a:t>
            </a:r>
            <a:r>
              <a:rPr lang="zh-CN" altLang="en-US" sz="2800" b="1" dirty="0" smtClean="0">
                <a:solidFill>
                  <a:srgbClr val="000099"/>
                </a:solidFill>
                <a:latin typeface="华文楷体" pitchFamily="2" charset="-122"/>
                <a:ea typeface="华文楷体" pitchFamily="2" charset="-122"/>
              </a:rPr>
              <a:t>不同于无产阶级专政</a:t>
            </a:r>
            <a:r>
              <a:rPr lang="zh-CN" altLang="en-US" sz="2800" b="1" dirty="0">
                <a:solidFill>
                  <a:srgbClr val="000099"/>
                </a:solidFill>
                <a:latin typeface="华文楷体" pitchFamily="2" charset="-122"/>
                <a:ea typeface="华文楷体" pitchFamily="2" charset="-122"/>
              </a:rPr>
              <a:t>的共和国，特定时期的过渡性质的共和国。</a:t>
            </a:r>
          </a:p>
        </p:txBody>
      </p:sp>
    </p:spTree>
    <p:extLst>
      <p:ext uri="{BB962C8B-B14F-4D97-AF65-F5344CB8AC3E}">
        <p14:creationId xmlns:p14="http://schemas.microsoft.com/office/powerpoint/2010/main" val="875046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720" y="2276872"/>
            <a:ext cx="3743332" cy="461665"/>
          </a:xfrm>
          <a:prstGeom prst="rect">
            <a:avLst/>
          </a:prstGeom>
        </p:spPr>
        <p:txBody>
          <a:bodyPr wrap="none">
            <a:spAutoFit/>
          </a:bodyPr>
          <a:lstStyle/>
          <a:p>
            <a:r>
              <a:rPr lang="en-US" altLang="zh-CN" sz="2400" b="1" dirty="0">
                <a:solidFill>
                  <a:srgbClr val="000099"/>
                </a:solidFill>
                <a:latin typeface="华文楷体" pitchFamily="2" charset="-122"/>
                <a:ea typeface="华文楷体" pitchFamily="2" charset="-122"/>
              </a:rPr>
              <a:t>2</a:t>
            </a:r>
            <a:r>
              <a:rPr lang="zh-CN" altLang="zh-CN" sz="2400" b="1" dirty="0">
                <a:solidFill>
                  <a:srgbClr val="000099"/>
                </a:solidFill>
                <a:latin typeface="华文楷体" pitchFamily="2" charset="-122"/>
                <a:ea typeface="华文楷体" pitchFamily="2" charset="-122"/>
              </a:rPr>
              <a:t>．新民主主义的经济纲领</a:t>
            </a:r>
          </a:p>
        </p:txBody>
      </p:sp>
      <p:sp>
        <p:nvSpPr>
          <p:cNvPr id="3" name="矩形 2"/>
          <p:cNvSpPr/>
          <p:nvPr/>
        </p:nvSpPr>
        <p:spPr>
          <a:xfrm>
            <a:off x="1619672" y="3068960"/>
            <a:ext cx="6552728" cy="1754326"/>
          </a:xfrm>
          <a:prstGeom prst="rect">
            <a:avLst/>
          </a:prstGeom>
        </p:spPr>
        <p:txBody>
          <a:bodyPr wrap="square">
            <a:spAutoFit/>
          </a:bodyPr>
          <a:lstStyle/>
          <a:p>
            <a:pPr>
              <a:lnSpc>
                <a:spcPct val="150000"/>
              </a:lnSpc>
              <a:spcBef>
                <a:spcPct val="50000"/>
              </a:spcBef>
              <a:buSzPct val="80000"/>
              <a:defRPr/>
            </a:pPr>
            <a:r>
              <a:rPr lang="zh-CN" altLang="en-US" sz="2400" b="1" dirty="0">
                <a:solidFill>
                  <a:srgbClr val="000099"/>
                </a:solidFill>
                <a:latin typeface="华文楷体" pitchFamily="2" charset="-122"/>
                <a:ea typeface="华文楷体" pitchFamily="2" charset="-122"/>
              </a:rPr>
              <a:t>没收封建地主阶级的土地归农民所有，没收官僚资产阶级的垄断资本归新民主主义的国家所有，保护民族工商业。</a:t>
            </a:r>
          </a:p>
        </p:txBody>
      </p:sp>
    </p:spTree>
    <p:extLst>
      <p:ext uri="{BB962C8B-B14F-4D97-AF65-F5344CB8AC3E}">
        <p14:creationId xmlns:p14="http://schemas.microsoft.com/office/powerpoint/2010/main" val="3570901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2420888"/>
            <a:ext cx="2339102" cy="523220"/>
          </a:xfrm>
          <a:prstGeom prst="rect">
            <a:avLst/>
          </a:prstGeom>
        </p:spPr>
        <p:txBody>
          <a:bodyPr wrap="none">
            <a:spAutoFit/>
          </a:bodyPr>
          <a:lstStyle/>
          <a:p>
            <a:r>
              <a:rPr lang="en-US" altLang="zh-CN" sz="2800" b="1" dirty="0" smtClean="0">
                <a:solidFill>
                  <a:srgbClr val="FF0000"/>
                </a:solidFill>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思考</a:t>
            </a:r>
            <a:r>
              <a:rPr lang="zh-CN" altLang="en-US" sz="2800" b="1" dirty="0" smtClean="0">
                <a:solidFill>
                  <a:srgbClr val="FF0000"/>
                </a:solidFill>
                <a:latin typeface="华文楷体" panose="02010600040101010101" pitchFamily="2" charset="-122"/>
                <a:ea typeface="华文楷体" panose="02010600040101010101" pitchFamily="2" charset="-122"/>
              </a:rPr>
              <a:t>讨论</a:t>
            </a:r>
            <a:r>
              <a:rPr lang="en-US" altLang="zh-CN" sz="2800" b="1" dirty="0" smtClean="0">
                <a:solidFill>
                  <a:srgbClr val="FF0000"/>
                </a:solidFill>
                <a:latin typeface="华文楷体" panose="02010600040101010101" pitchFamily="2" charset="-122"/>
                <a:ea typeface="华文楷体" panose="02010600040101010101" pitchFamily="2" charset="-122"/>
              </a:rPr>
              <a:t>】</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pic>
        <p:nvPicPr>
          <p:cNvPr id="1034" name="Picture 10" descr="C:\Users\zhao\AppData\Roaming\360se6\Application\User Data\temp\t016c17e3529601fdc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293096"/>
            <a:ext cx="2534692" cy="190102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547664" y="3501008"/>
            <a:ext cx="6696744" cy="646331"/>
          </a:xfrm>
          <a:prstGeom prst="rect">
            <a:avLst/>
          </a:prstGeom>
        </p:spPr>
        <p:txBody>
          <a:bodyPr wrap="square">
            <a:spAutoFit/>
          </a:bodyPr>
          <a:lstStyle/>
          <a:p>
            <a:pPr>
              <a:lnSpc>
                <a:spcPct val="150000"/>
              </a:lnSpc>
            </a:pPr>
            <a:r>
              <a:rPr lang="zh-CN" altLang="en-US" sz="2400" b="1" dirty="0">
                <a:solidFill>
                  <a:srgbClr val="000099"/>
                </a:solidFill>
                <a:latin typeface="华文楷体" pitchFamily="2" charset="-122"/>
                <a:ea typeface="华文楷体" pitchFamily="2" charset="-122"/>
              </a:rPr>
              <a:t>为什么要没收官僚资本主义而保护民族资本主义？</a:t>
            </a:r>
          </a:p>
        </p:txBody>
      </p:sp>
    </p:spTree>
    <p:extLst>
      <p:ext uri="{BB962C8B-B14F-4D97-AF65-F5344CB8AC3E}">
        <p14:creationId xmlns:p14="http://schemas.microsoft.com/office/powerpoint/2010/main" val="3709837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348880"/>
            <a:ext cx="6120680" cy="2899255"/>
          </a:xfrm>
          <a:prstGeom prst="rect">
            <a:avLst/>
          </a:prstGeom>
        </p:spPr>
        <p:txBody>
          <a:bodyPr wrap="square">
            <a:spAutoFit/>
          </a:bodyPr>
          <a:lstStyle/>
          <a:p>
            <a:pPr>
              <a:lnSpc>
                <a:spcPct val="120000"/>
              </a:lnSpc>
              <a:spcBef>
                <a:spcPct val="20000"/>
              </a:spcBef>
              <a:buSzPct val="80000"/>
              <a:buBlip>
                <a:blip r:embed="rId2"/>
              </a:buBlip>
            </a:pPr>
            <a:r>
              <a:rPr lang="zh-CN" altLang="en-US" sz="2400" b="1" dirty="0">
                <a:solidFill>
                  <a:srgbClr val="000099"/>
                </a:solidFill>
                <a:latin typeface="华文楷体" pitchFamily="2" charset="-122"/>
                <a:ea typeface="华文楷体" pitchFamily="2" charset="-122"/>
              </a:rPr>
              <a:t>没收封建地主阶级的土地归农民所有，是新民主主义革命的中心内容。</a:t>
            </a:r>
          </a:p>
          <a:p>
            <a:pPr>
              <a:lnSpc>
                <a:spcPct val="120000"/>
              </a:lnSpc>
              <a:spcBef>
                <a:spcPct val="20000"/>
              </a:spcBef>
              <a:buSzPct val="80000"/>
              <a:buBlip>
                <a:blip r:embed="rId2"/>
              </a:buBlip>
            </a:pPr>
            <a:r>
              <a:rPr lang="zh-CN" altLang="en-US" sz="2400" b="1" dirty="0">
                <a:solidFill>
                  <a:srgbClr val="000099"/>
                </a:solidFill>
                <a:latin typeface="华文楷体" pitchFamily="2" charset="-122"/>
                <a:ea typeface="华文楷体" pitchFamily="2" charset="-122"/>
              </a:rPr>
              <a:t>  没收官僚资本归新民主主义国家所有，是新民主主义革命的题中应有之义。</a:t>
            </a:r>
          </a:p>
          <a:p>
            <a:pPr>
              <a:lnSpc>
                <a:spcPct val="120000"/>
              </a:lnSpc>
              <a:spcBef>
                <a:spcPct val="20000"/>
              </a:spcBef>
              <a:buSzPct val="80000"/>
              <a:buBlip>
                <a:blip r:embed="rId2"/>
              </a:buBlip>
            </a:pPr>
            <a:r>
              <a:rPr lang="zh-CN" altLang="en-US" sz="2400" b="1" dirty="0">
                <a:solidFill>
                  <a:srgbClr val="000099"/>
                </a:solidFill>
                <a:latin typeface="华文楷体" pitchFamily="2" charset="-122"/>
                <a:ea typeface="华文楷体" pitchFamily="2" charset="-122"/>
              </a:rPr>
              <a:t>  保护民族工商业，是新民主主义经济纲领中极具特色的一项内容。</a:t>
            </a:r>
          </a:p>
        </p:txBody>
      </p:sp>
    </p:spTree>
    <p:extLst>
      <p:ext uri="{BB962C8B-B14F-4D97-AF65-F5344CB8AC3E}">
        <p14:creationId xmlns:p14="http://schemas.microsoft.com/office/powerpoint/2010/main" val="875283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205782905"/>
              </p:ext>
            </p:extLst>
          </p:nvPr>
        </p:nvGraphicFramePr>
        <p:xfrm>
          <a:off x="899592" y="1556792"/>
          <a:ext cx="7116267" cy="4364547"/>
        </p:xfrm>
        <a:graphic>
          <a:graphicData uri="http://schemas.openxmlformats.org/drawingml/2006/table">
            <a:tbl>
              <a:tblPr/>
              <a:tblGrid>
                <a:gridCol w="1559772"/>
                <a:gridCol w="2850831"/>
                <a:gridCol w="2705664"/>
              </a:tblGrid>
              <a:tr h="4403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rgbClr val="FFFF66"/>
                        </a:solidFill>
                        <a:effectLst/>
                        <a:latin typeface="Arial" pitchFamily="34" charset="0"/>
                        <a:ea typeface="宋体"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0099"/>
                          </a:solidFill>
                          <a:effectLst/>
                          <a:latin typeface="华文楷体" pitchFamily="2" charset="-122"/>
                          <a:ea typeface="华文楷体" pitchFamily="2" charset="-122"/>
                        </a:rPr>
                        <a:t>民族资本主义</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华文楷体" pitchFamily="2" charset="-122"/>
                          <a:ea typeface="华文楷体" pitchFamily="2" charset="-122"/>
                        </a:rPr>
                        <a:t>官僚资本主义</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646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99"/>
                          </a:solidFill>
                          <a:effectLst/>
                          <a:latin typeface="华文楷体" pitchFamily="2" charset="-122"/>
                          <a:ea typeface="华文楷体" pitchFamily="2" charset="-122"/>
                        </a:rPr>
                        <a:t>产生途径</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99"/>
                          </a:solidFill>
                          <a:effectLst/>
                          <a:latin typeface="华文楷体" pitchFamily="2" charset="-122"/>
                          <a:ea typeface="华文楷体" pitchFamily="2" charset="-122"/>
                        </a:rPr>
                        <a:t>商品经济发展到一定阶段的产物</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外国资本主义与本国封建主义相勾结的产物</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8067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99"/>
                          </a:solidFill>
                          <a:effectLst/>
                          <a:latin typeface="华文楷体" pitchFamily="2" charset="-122"/>
                          <a:ea typeface="华文楷体" pitchFamily="2" charset="-122"/>
                        </a:rPr>
                        <a:t>本身性质</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99"/>
                          </a:solidFill>
                          <a:effectLst/>
                          <a:latin typeface="华文楷体" pitchFamily="2" charset="-122"/>
                          <a:ea typeface="华文楷体" pitchFamily="2" charset="-122"/>
                        </a:rPr>
                        <a:t>是先进的生产方式和经济成分，对发展现代技术和生产力具有积极作用</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买办的、封建的、垄断的资本主义</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22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华文楷体" pitchFamily="2" charset="-122"/>
                          <a:ea typeface="华文楷体" pitchFamily="2" charset="-122"/>
                        </a:rPr>
                        <a:t>矛盾性质</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99"/>
                          </a:solidFill>
                          <a:effectLst/>
                          <a:latin typeface="华文楷体" pitchFamily="2" charset="-122"/>
                          <a:ea typeface="华文楷体" pitchFamily="2" charset="-122"/>
                        </a:rPr>
                        <a:t>非对抗性</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对抗性</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967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华文楷体" pitchFamily="2" charset="-122"/>
                          <a:ea typeface="华文楷体" pitchFamily="2" charset="-122"/>
                        </a:rPr>
                        <a:t>民主革命中的对策</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99"/>
                          </a:solidFill>
                          <a:effectLst/>
                          <a:latin typeface="华文楷体" pitchFamily="2" charset="-122"/>
                          <a:ea typeface="华文楷体" pitchFamily="2" charset="-122"/>
                        </a:rPr>
                        <a:t>其生产关系进行保护，代表阶级进行团结联合</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其生产关系要消灭，其代表阶级要打倒</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1646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华文楷体" pitchFamily="2" charset="-122"/>
                          <a:ea typeface="华文楷体" pitchFamily="2" charset="-122"/>
                        </a:rPr>
                        <a:t>社会主义革命中的对策</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99"/>
                          </a:solidFill>
                          <a:effectLst/>
                          <a:latin typeface="华文楷体" pitchFamily="2" charset="-122"/>
                          <a:ea typeface="华文楷体" pitchFamily="2" charset="-122"/>
                        </a:rPr>
                        <a:t>有偿赎买，其资产阶级是民主的对象</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无偿没收，其资产阶级是专政的对象</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7732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华文楷体" pitchFamily="2" charset="-122"/>
                          <a:ea typeface="华文楷体" pitchFamily="2" charset="-122"/>
                        </a:rPr>
                        <a:t>革命性质</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99"/>
                          </a:solidFill>
                          <a:effectLst/>
                          <a:latin typeface="华文楷体" pitchFamily="2" charset="-122"/>
                          <a:ea typeface="华文楷体" pitchFamily="2" charset="-122"/>
                        </a:rPr>
                        <a:t>社会主义革命</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华文楷体" pitchFamily="2" charset="-122"/>
                          <a:ea typeface="华文楷体" pitchFamily="2" charset="-122"/>
                        </a:rPr>
                        <a:t>民主主义革命和社会主义革命双重性</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89831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4441722"/>
            <a:ext cx="2160240" cy="1349817"/>
          </a:xfrm>
          <a:prstGeom prst="rect">
            <a:avLst/>
          </a:prstGeom>
        </p:spPr>
      </p:pic>
      <p:sp>
        <p:nvSpPr>
          <p:cNvPr id="4" name="矩形 3"/>
          <p:cNvSpPr/>
          <p:nvPr/>
        </p:nvSpPr>
        <p:spPr>
          <a:xfrm>
            <a:off x="1835696" y="2780928"/>
            <a:ext cx="5929828" cy="1323439"/>
          </a:xfrm>
          <a:prstGeom prst="rect">
            <a:avLst/>
          </a:prstGeom>
        </p:spPr>
        <p:txBody>
          <a:bodyPr wrap="none">
            <a:spAutoFit/>
          </a:bodyPr>
          <a:lstStyle/>
          <a:p>
            <a:pPr>
              <a:lnSpc>
                <a:spcPct val="150000"/>
              </a:lnSpc>
            </a:pPr>
            <a:r>
              <a:rPr lang="zh-CN" altLang="en-US" sz="2800" b="1" dirty="0" smtClean="0">
                <a:solidFill>
                  <a:srgbClr val="FF0000"/>
                </a:solidFill>
                <a:latin typeface="华文楷体" pitchFamily="2" charset="-122"/>
                <a:ea typeface="华文楷体" pitchFamily="2" charset="-122"/>
              </a:rPr>
              <a:t>思考：</a:t>
            </a:r>
            <a:endParaRPr lang="en-US" altLang="zh-CN" sz="2800" b="1" dirty="0" smtClean="0">
              <a:solidFill>
                <a:srgbClr val="FF0000"/>
              </a:solidFill>
              <a:latin typeface="华文楷体" pitchFamily="2" charset="-122"/>
              <a:ea typeface="华文楷体" pitchFamily="2" charset="-122"/>
            </a:endParaRPr>
          </a:p>
          <a:p>
            <a:pPr>
              <a:lnSpc>
                <a:spcPct val="150000"/>
              </a:lnSpc>
            </a:pPr>
            <a:r>
              <a:rPr lang="zh-CN" altLang="zh-CN" sz="2800" b="1" dirty="0" smtClean="0">
                <a:solidFill>
                  <a:srgbClr val="000099"/>
                </a:solidFill>
                <a:latin typeface="华文楷体" pitchFamily="2" charset="-122"/>
                <a:ea typeface="华文楷体" pitchFamily="2" charset="-122"/>
              </a:rPr>
              <a:t>新民主主义革命</a:t>
            </a:r>
            <a:r>
              <a:rPr lang="zh-CN" altLang="zh-CN" sz="2800" b="1" dirty="0">
                <a:solidFill>
                  <a:srgbClr val="000099"/>
                </a:solidFill>
                <a:latin typeface="华文楷体" pitchFamily="2" charset="-122"/>
                <a:ea typeface="华文楷体" pitchFamily="2" charset="-122"/>
              </a:rPr>
              <a:t>理论是如何形成的？</a:t>
            </a:r>
            <a:endParaRPr lang="zh-CN" altLang="en-US" sz="28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20674940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720" y="2348880"/>
            <a:ext cx="4302781" cy="523220"/>
          </a:xfrm>
          <a:prstGeom prst="rect">
            <a:avLst/>
          </a:prstGeom>
        </p:spPr>
        <p:txBody>
          <a:bodyPr wrap="none">
            <a:spAutoFit/>
          </a:bodyPr>
          <a:lstStyle/>
          <a:p>
            <a:r>
              <a:rPr lang="en-US" altLang="zh-CN" sz="2800" b="1" dirty="0">
                <a:solidFill>
                  <a:srgbClr val="000099"/>
                </a:solidFill>
                <a:latin typeface="华文楷体" pitchFamily="2" charset="-122"/>
                <a:ea typeface="华文楷体" pitchFamily="2" charset="-122"/>
              </a:rPr>
              <a:t>3</a:t>
            </a:r>
            <a:r>
              <a:rPr lang="zh-CN" altLang="zh-CN" sz="2800" b="1" dirty="0">
                <a:solidFill>
                  <a:srgbClr val="000099"/>
                </a:solidFill>
                <a:latin typeface="华文楷体" pitchFamily="2" charset="-122"/>
                <a:ea typeface="华文楷体" pitchFamily="2" charset="-122"/>
              </a:rPr>
              <a:t>．新民主主义的文化纲领</a:t>
            </a:r>
          </a:p>
        </p:txBody>
      </p:sp>
      <p:sp>
        <p:nvSpPr>
          <p:cNvPr id="3" name="矩形 2"/>
          <p:cNvSpPr/>
          <p:nvPr/>
        </p:nvSpPr>
        <p:spPr>
          <a:xfrm>
            <a:off x="1619672" y="3212976"/>
            <a:ext cx="6336704" cy="1384995"/>
          </a:xfrm>
          <a:prstGeom prst="rect">
            <a:avLst/>
          </a:prstGeom>
        </p:spPr>
        <p:txBody>
          <a:bodyPr wrap="square">
            <a:spAutoFit/>
          </a:bodyPr>
          <a:lstStyle/>
          <a:p>
            <a:pPr>
              <a:lnSpc>
                <a:spcPct val="150000"/>
              </a:lnSpc>
              <a:buSzPct val="80000"/>
            </a:pPr>
            <a:r>
              <a:rPr lang="zh-CN" altLang="en-US" sz="2800" b="1" dirty="0">
                <a:solidFill>
                  <a:srgbClr val="000099"/>
                </a:solidFill>
                <a:latin typeface="华文楷体" pitchFamily="2" charset="-122"/>
                <a:ea typeface="华文楷体" pitchFamily="2" charset="-122"/>
              </a:rPr>
              <a:t>无产阶级领导的人民大众的反帝反封建的文化，即民族的科学的大众的文化。</a:t>
            </a:r>
          </a:p>
        </p:txBody>
      </p:sp>
    </p:spTree>
    <p:extLst>
      <p:ext uri="{BB962C8B-B14F-4D97-AF65-F5344CB8AC3E}">
        <p14:creationId xmlns:p14="http://schemas.microsoft.com/office/powerpoint/2010/main" val="4232600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7704" y="2348880"/>
            <a:ext cx="5878532" cy="535531"/>
          </a:xfrm>
          <a:prstGeom prst="rect">
            <a:avLst/>
          </a:prstGeom>
        </p:spPr>
        <p:txBody>
          <a:bodyPr wrap="none">
            <a:spAutoFit/>
          </a:bodyPr>
          <a:lstStyle/>
          <a:p>
            <a:pPr>
              <a:lnSpc>
                <a:spcPct val="120000"/>
              </a:lnSpc>
            </a:pPr>
            <a:r>
              <a:rPr kumimoji="1" lang="zh-CN" altLang="en-US" sz="2400" b="1" dirty="0">
                <a:solidFill>
                  <a:srgbClr val="000099"/>
                </a:solidFill>
                <a:latin typeface="华文楷体" pitchFamily="2" charset="-122"/>
                <a:ea typeface="华文楷体" pitchFamily="2" charset="-122"/>
              </a:rPr>
              <a:t>第三节 </a:t>
            </a:r>
            <a:r>
              <a:rPr kumimoji="1" lang="zh-CN" altLang="en-US" sz="2400" b="1" dirty="0" smtClean="0">
                <a:solidFill>
                  <a:srgbClr val="000099"/>
                </a:solidFill>
                <a:latin typeface="华文楷体" pitchFamily="2" charset="-122"/>
                <a:ea typeface="华文楷体" pitchFamily="2" charset="-122"/>
              </a:rPr>
              <a:t> 新民主主义革命</a:t>
            </a:r>
            <a:r>
              <a:rPr kumimoji="1" lang="zh-CN" altLang="en-US" sz="2400" b="1" dirty="0">
                <a:solidFill>
                  <a:srgbClr val="000099"/>
                </a:solidFill>
                <a:latin typeface="华文楷体" pitchFamily="2" charset="-122"/>
                <a:ea typeface="华文楷体" pitchFamily="2" charset="-122"/>
              </a:rPr>
              <a:t>的道路和基本经验</a:t>
            </a:r>
          </a:p>
        </p:txBody>
      </p:sp>
      <p:sp>
        <p:nvSpPr>
          <p:cNvPr id="3" name="矩形 2"/>
          <p:cNvSpPr/>
          <p:nvPr/>
        </p:nvSpPr>
        <p:spPr>
          <a:xfrm>
            <a:off x="2051720" y="3284984"/>
            <a:ext cx="4493538" cy="1549207"/>
          </a:xfrm>
          <a:prstGeom prst="rect">
            <a:avLst/>
          </a:prstGeom>
        </p:spPr>
        <p:txBody>
          <a:bodyPr wrap="none">
            <a:spAutoFit/>
          </a:bodyPr>
          <a:lstStyle/>
          <a:p>
            <a:pPr>
              <a:lnSpc>
                <a:spcPct val="135000"/>
              </a:lnSpc>
            </a:pPr>
            <a:r>
              <a:rPr kumimoji="1" lang="zh-CN" altLang="en-US" sz="2400" b="1" dirty="0" smtClean="0">
                <a:solidFill>
                  <a:srgbClr val="000099"/>
                </a:solidFill>
                <a:latin typeface="华文楷体" pitchFamily="2" charset="-122"/>
                <a:ea typeface="华文楷体" pitchFamily="2" charset="-122"/>
              </a:rPr>
              <a:t>一</a:t>
            </a:r>
            <a:r>
              <a:rPr kumimoji="1" lang="zh-CN" altLang="en-US" sz="2400" b="1" dirty="0">
                <a:solidFill>
                  <a:srgbClr val="000099"/>
                </a:solidFill>
                <a:latin typeface="华文楷体" pitchFamily="2" charset="-122"/>
                <a:ea typeface="华文楷体" pitchFamily="2" charset="-122"/>
              </a:rPr>
              <a:t>、新民主主义革命的道路</a:t>
            </a:r>
          </a:p>
          <a:p>
            <a:pPr>
              <a:lnSpc>
                <a:spcPct val="135000"/>
              </a:lnSpc>
            </a:pPr>
            <a:r>
              <a:rPr kumimoji="1" lang="zh-CN" altLang="en-US" sz="2400" b="1" dirty="0">
                <a:solidFill>
                  <a:srgbClr val="000099"/>
                </a:solidFill>
                <a:latin typeface="华文楷体" pitchFamily="2" charset="-122"/>
                <a:ea typeface="华文楷体" pitchFamily="2" charset="-122"/>
              </a:rPr>
              <a:t>二、新民主主义革命的三大法宝</a:t>
            </a:r>
          </a:p>
          <a:p>
            <a:pPr>
              <a:lnSpc>
                <a:spcPct val="135000"/>
              </a:lnSpc>
            </a:pPr>
            <a:r>
              <a:rPr kumimoji="1" lang="zh-CN" altLang="en-US" sz="2400" b="1" dirty="0">
                <a:solidFill>
                  <a:srgbClr val="000099"/>
                </a:solidFill>
                <a:latin typeface="华文楷体" pitchFamily="2" charset="-122"/>
                <a:ea typeface="华文楷体" pitchFamily="2" charset="-122"/>
              </a:rPr>
              <a:t>三、新民主主义革命理论的</a:t>
            </a:r>
            <a:r>
              <a:rPr kumimoji="1" lang="zh-CN" altLang="en-US" sz="2400" b="1" dirty="0" smtClean="0">
                <a:solidFill>
                  <a:srgbClr val="000099"/>
                </a:solidFill>
                <a:latin typeface="华文楷体" pitchFamily="2" charset="-122"/>
                <a:ea typeface="华文楷体" pitchFamily="2" charset="-122"/>
              </a:rPr>
              <a:t>意义</a:t>
            </a:r>
            <a:endParaRPr kumimoji="1"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312530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2924944"/>
            <a:ext cx="6253111" cy="2255554"/>
          </a:xfrm>
          <a:prstGeom prst="rect">
            <a:avLst/>
          </a:prstGeom>
        </p:spPr>
        <p:txBody>
          <a:bodyPr wrap="square">
            <a:spAutoFit/>
          </a:bodyPr>
          <a:lstStyle/>
          <a:p>
            <a:pPr>
              <a:lnSpc>
                <a:spcPct val="150000"/>
              </a:lnSpc>
            </a:pPr>
            <a:r>
              <a:rPr lang="en-US" altLang="zh-CN" sz="2400" b="1" dirty="0" smtClean="0">
                <a:solidFill>
                  <a:srgbClr val="000099"/>
                </a:solidFill>
                <a:latin typeface="华文楷体" pitchFamily="2" charset="-122"/>
                <a:ea typeface="华文楷体" pitchFamily="2" charset="-122"/>
              </a:rPr>
              <a:t>1</a:t>
            </a:r>
            <a:r>
              <a:rPr lang="zh-CN" altLang="en-US" sz="2400" b="1" dirty="0" smtClean="0">
                <a:solidFill>
                  <a:srgbClr val="000099"/>
                </a:solidFill>
                <a:latin typeface="华文楷体" pitchFamily="2" charset="-122"/>
                <a:ea typeface="华文楷体" pitchFamily="2" charset="-122"/>
              </a:rPr>
              <a:t>、新民主主义革命道路的提出</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en-US" altLang="zh-CN" sz="2400" b="1" dirty="0">
                <a:solidFill>
                  <a:srgbClr val="000099"/>
                </a:solidFill>
                <a:latin typeface="华文楷体" pitchFamily="2" charset="-122"/>
                <a:ea typeface="华文楷体" pitchFamily="2" charset="-122"/>
              </a:rPr>
              <a:t>1938</a:t>
            </a:r>
            <a:r>
              <a:rPr lang="zh-CN" altLang="en-US" sz="2400" b="1" dirty="0">
                <a:solidFill>
                  <a:srgbClr val="000099"/>
                </a:solidFill>
                <a:latin typeface="华文楷体" pitchFamily="2" charset="-122"/>
                <a:ea typeface="华文楷体" pitchFamily="2" charset="-122"/>
              </a:rPr>
              <a:t>年</a:t>
            </a:r>
            <a:r>
              <a:rPr lang="en-US" altLang="zh-CN" sz="2400" b="1" dirty="0">
                <a:solidFill>
                  <a:srgbClr val="000099"/>
                </a:solidFill>
                <a:latin typeface="华文楷体" pitchFamily="2" charset="-122"/>
                <a:ea typeface="华文楷体" pitchFamily="2" charset="-122"/>
              </a:rPr>
              <a:t>11</a:t>
            </a:r>
            <a:r>
              <a:rPr lang="zh-CN" altLang="en-US" sz="2400" b="1" dirty="0">
                <a:solidFill>
                  <a:srgbClr val="000099"/>
                </a:solidFill>
                <a:latin typeface="华文楷体" pitchFamily="2" charset="-122"/>
                <a:ea typeface="华文楷体" pitchFamily="2" charset="-122"/>
              </a:rPr>
              <a:t>月，毛泽东在</a:t>
            </a:r>
            <a:r>
              <a:rPr lang="en-US" altLang="zh-CN" sz="2400" b="1" dirty="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战争和战略问题</a:t>
            </a:r>
            <a:r>
              <a:rPr lang="en-US" altLang="zh-CN" sz="2400" b="1" dirty="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中把经过长期武装斗争，先占乡村，后取城市，最后夺取全国胜利，作为革命道路确立下来</a:t>
            </a:r>
            <a:r>
              <a:rPr lang="zh-CN" altLang="en-US" sz="2400" b="1" dirty="0" smtClean="0">
                <a:solidFill>
                  <a:srgbClr val="000099"/>
                </a:solidFill>
                <a:latin typeface="华文楷体" pitchFamily="2" charset="-122"/>
                <a:ea typeface="华文楷体" pitchFamily="2" charset="-122"/>
              </a:rPr>
              <a:t>。</a:t>
            </a:r>
            <a:endParaRPr lang="zh-CN" altLang="en-US" sz="2400" b="1" dirty="0">
              <a:solidFill>
                <a:srgbClr val="000099"/>
              </a:solidFill>
              <a:latin typeface="华文楷体" pitchFamily="2" charset="-122"/>
              <a:ea typeface="华文楷体" pitchFamily="2" charset="-122"/>
            </a:endParaRPr>
          </a:p>
        </p:txBody>
      </p:sp>
      <p:sp>
        <p:nvSpPr>
          <p:cNvPr id="3" name="矩形 2"/>
          <p:cNvSpPr/>
          <p:nvPr/>
        </p:nvSpPr>
        <p:spPr>
          <a:xfrm>
            <a:off x="1692965" y="2132856"/>
            <a:ext cx="3877985" cy="461665"/>
          </a:xfrm>
          <a:prstGeom prst="rect">
            <a:avLst/>
          </a:prstGeom>
        </p:spPr>
        <p:txBody>
          <a:bodyPr wrap="none">
            <a:spAutoFit/>
          </a:bodyPr>
          <a:lstStyle/>
          <a:p>
            <a:r>
              <a:rPr lang="zh-CN" altLang="zh-CN" sz="2400" b="1" dirty="0">
                <a:solidFill>
                  <a:srgbClr val="000099"/>
                </a:solidFill>
                <a:latin typeface="华文楷体" pitchFamily="2" charset="-122"/>
                <a:ea typeface="华文楷体" pitchFamily="2" charset="-122"/>
              </a:rPr>
              <a:t>一、新民主主义革命的道路</a:t>
            </a:r>
          </a:p>
        </p:txBody>
      </p:sp>
    </p:spTree>
    <p:extLst>
      <p:ext uri="{BB962C8B-B14F-4D97-AF65-F5344CB8AC3E}">
        <p14:creationId xmlns:p14="http://schemas.microsoft.com/office/powerpoint/2010/main" val="17875155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2062" y="4874608"/>
            <a:ext cx="6696744" cy="963534"/>
          </a:xfrm>
          <a:prstGeom prst="rect">
            <a:avLst/>
          </a:prstGeom>
        </p:spPr>
        <p:txBody>
          <a:bodyPr wrap="square">
            <a:spAutoFit/>
          </a:bodyPr>
          <a:lstStyle/>
          <a:p>
            <a:pPr>
              <a:lnSpc>
                <a:spcPts val="3500"/>
              </a:lnSpc>
            </a:pPr>
            <a:r>
              <a:rPr lang="zh-CN" altLang="en-US" sz="2400" b="1" dirty="0" smtClean="0">
                <a:solidFill>
                  <a:srgbClr val="C00000"/>
                </a:solidFill>
                <a:latin typeface="楷体" panose="02010609060101010101" pitchFamily="49" charset="-122"/>
                <a:ea typeface="楷体" panose="02010609060101010101" pitchFamily="49" charset="-122"/>
              </a:rPr>
              <a:t>□</a:t>
            </a:r>
            <a:r>
              <a:rPr lang="zh-CN" altLang="en-US" sz="2400" b="1" dirty="0" smtClean="0">
                <a:solidFill>
                  <a:srgbClr val="000099"/>
                </a:solidFill>
                <a:latin typeface="华文楷体" pitchFamily="2" charset="-122"/>
                <a:ea typeface="华文楷体" pitchFamily="2" charset="-122"/>
              </a:rPr>
              <a:t>主</a:t>
            </a:r>
            <a:r>
              <a:rPr lang="zh-CN" altLang="en-US" sz="2400" b="1" dirty="0" smtClean="0">
                <a:solidFill>
                  <a:srgbClr val="000099"/>
                </a:solidFill>
                <a:latin typeface="华文楷体" pitchFamily="2" charset="-122"/>
                <a:ea typeface="华文楷体" pitchFamily="2" charset="-122"/>
              </a:rPr>
              <a:t>观</a:t>
            </a:r>
            <a:r>
              <a:rPr lang="zh-CN" altLang="en-US" sz="2400" b="1" dirty="0">
                <a:solidFill>
                  <a:srgbClr val="000099"/>
                </a:solidFill>
                <a:latin typeface="华文楷体" pitchFamily="2" charset="-122"/>
                <a:ea typeface="华文楷体" pitchFamily="2" charset="-122"/>
              </a:rPr>
              <a:t>原</a:t>
            </a:r>
            <a:r>
              <a:rPr lang="zh-CN" altLang="en-US" sz="2400" b="1" dirty="0" smtClean="0">
                <a:solidFill>
                  <a:srgbClr val="000099"/>
                </a:solidFill>
                <a:latin typeface="华文楷体" pitchFamily="2" charset="-122"/>
                <a:ea typeface="华文楷体" pitchFamily="2" charset="-122"/>
              </a:rPr>
              <a:t>因：</a:t>
            </a:r>
            <a:r>
              <a:rPr lang="zh-CN" altLang="en-US" sz="2400" b="1" dirty="0">
                <a:solidFill>
                  <a:srgbClr val="000099"/>
                </a:solidFill>
                <a:latin typeface="华文楷体" pitchFamily="2" charset="-122"/>
                <a:ea typeface="华文楷体" pitchFamily="2" charset="-122"/>
              </a:rPr>
              <a:t>相当力量正式红军的存在和党的领导</a:t>
            </a:r>
            <a:r>
              <a:rPr lang="zh-CN" altLang="en-US" sz="2400" b="1" dirty="0" smtClean="0">
                <a:solidFill>
                  <a:srgbClr val="000099"/>
                </a:solidFill>
                <a:latin typeface="华文楷体" pitchFamily="2" charset="-122"/>
                <a:ea typeface="华文楷体" pitchFamily="2" charset="-122"/>
              </a:rPr>
              <a:t>及正确政</a:t>
            </a:r>
            <a:r>
              <a:rPr lang="zh-CN" altLang="en-US" sz="2400" b="1" dirty="0">
                <a:solidFill>
                  <a:srgbClr val="000099"/>
                </a:solidFill>
                <a:latin typeface="华文楷体" pitchFamily="2" charset="-122"/>
                <a:ea typeface="华文楷体" pitchFamily="2" charset="-122"/>
              </a:rPr>
              <a:t>策</a:t>
            </a:r>
            <a:r>
              <a:rPr lang="zh-CN" altLang="en-US" sz="2400" b="1" dirty="0" smtClean="0">
                <a:solidFill>
                  <a:srgbClr val="000099"/>
                </a:solidFill>
                <a:latin typeface="华文楷体" pitchFamily="2" charset="-122"/>
                <a:ea typeface="华文楷体" pitchFamily="2" charset="-122"/>
              </a:rPr>
              <a:t>。</a:t>
            </a:r>
            <a:endParaRPr lang="zh-CN" altLang="en-US" sz="2400" b="1" dirty="0">
              <a:solidFill>
                <a:srgbClr val="000099"/>
              </a:solidFill>
              <a:latin typeface="华文楷体" pitchFamily="2" charset="-122"/>
              <a:ea typeface="华文楷体" pitchFamily="2" charset="-122"/>
            </a:endParaRPr>
          </a:p>
        </p:txBody>
      </p:sp>
      <p:sp>
        <p:nvSpPr>
          <p:cNvPr id="3" name="矩形 2"/>
          <p:cNvSpPr/>
          <p:nvPr/>
        </p:nvSpPr>
        <p:spPr>
          <a:xfrm>
            <a:off x="1403648" y="1484784"/>
            <a:ext cx="4637808" cy="541174"/>
          </a:xfrm>
          <a:prstGeom prst="rect">
            <a:avLst/>
          </a:prstGeom>
        </p:spPr>
        <p:txBody>
          <a:bodyPr wrap="none">
            <a:spAutoFit/>
          </a:bodyPr>
          <a:lstStyle/>
          <a:p>
            <a:pPr>
              <a:lnSpc>
                <a:spcPts val="3500"/>
              </a:lnSpc>
            </a:pPr>
            <a:r>
              <a:rPr lang="en-US" altLang="zh-CN" sz="2400" b="1" dirty="0">
                <a:solidFill>
                  <a:srgbClr val="000099"/>
                </a:solidFill>
                <a:latin typeface="华文楷体" pitchFamily="2" charset="-122"/>
                <a:ea typeface="华文楷体" pitchFamily="2" charset="-122"/>
              </a:rPr>
              <a:t>2</a:t>
            </a:r>
            <a:r>
              <a:rPr lang="zh-CN" altLang="en-US" sz="2400" b="1" dirty="0">
                <a:solidFill>
                  <a:srgbClr val="000099"/>
                </a:solidFill>
                <a:latin typeface="华文楷体" pitchFamily="2" charset="-122"/>
                <a:ea typeface="华文楷体" pitchFamily="2" charset="-122"/>
              </a:rPr>
              <a:t>、新民主主义革命</a:t>
            </a:r>
            <a:r>
              <a:rPr lang="zh-CN" altLang="zh-CN" sz="2400" b="1" dirty="0">
                <a:solidFill>
                  <a:srgbClr val="000099"/>
                </a:solidFill>
                <a:latin typeface="华文楷体" pitchFamily="2" charset="-122"/>
                <a:ea typeface="华文楷体" pitchFamily="2" charset="-122"/>
              </a:rPr>
              <a:t>道路的</a:t>
            </a:r>
            <a:r>
              <a:rPr lang="zh-CN" altLang="en-US" sz="2400" b="1" dirty="0">
                <a:solidFill>
                  <a:srgbClr val="000099"/>
                </a:solidFill>
                <a:latin typeface="华文楷体" pitchFamily="2" charset="-122"/>
                <a:ea typeface="华文楷体" pitchFamily="2" charset="-122"/>
              </a:rPr>
              <a:t>必然性</a:t>
            </a:r>
            <a:endParaRPr lang="en-US" altLang="zh-CN" sz="2400" b="1" dirty="0">
              <a:solidFill>
                <a:srgbClr val="000099"/>
              </a:solidFill>
              <a:latin typeface="华文楷体" pitchFamily="2" charset="-122"/>
              <a:ea typeface="华文楷体" pitchFamily="2" charset="-122"/>
            </a:endParaRPr>
          </a:p>
        </p:txBody>
      </p:sp>
      <p:sp>
        <p:nvSpPr>
          <p:cNvPr id="4" name="矩形 3"/>
          <p:cNvSpPr/>
          <p:nvPr/>
        </p:nvSpPr>
        <p:spPr>
          <a:xfrm>
            <a:off x="1146412" y="2348880"/>
            <a:ext cx="6624736" cy="990015"/>
          </a:xfrm>
          <a:prstGeom prst="rect">
            <a:avLst/>
          </a:prstGeom>
        </p:spPr>
        <p:txBody>
          <a:bodyPr wrap="square">
            <a:spAutoFit/>
          </a:bodyPr>
          <a:lstStyle/>
          <a:p>
            <a:pPr>
              <a:lnSpc>
                <a:spcPts val="3500"/>
              </a:lnSpc>
            </a:pPr>
            <a:r>
              <a:rPr lang="zh-CN" altLang="en-US" sz="2400" b="1" dirty="0">
                <a:solidFill>
                  <a:srgbClr val="C00000"/>
                </a:solidFill>
                <a:latin typeface="楷体" panose="02010609060101010101" pitchFamily="49" charset="-122"/>
                <a:ea typeface="楷体" panose="02010609060101010101" pitchFamily="49" charset="-122"/>
              </a:rPr>
              <a:t>□</a:t>
            </a:r>
            <a:r>
              <a:rPr lang="zh-CN" altLang="en-US" sz="2400" b="1" dirty="0">
                <a:solidFill>
                  <a:srgbClr val="000099"/>
                </a:solidFill>
                <a:latin typeface="华文楷体" pitchFamily="2" charset="-122"/>
                <a:ea typeface="华文楷体" pitchFamily="2" charset="-122"/>
              </a:rPr>
              <a:t>根本原因：近代中国是一个政治、经济、文化发展不平衡的半殖民地半封建大国。</a:t>
            </a:r>
            <a:endParaRPr lang="zh-CN" altLang="en-US" sz="2400" b="1" dirty="0">
              <a:solidFill>
                <a:srgbClr val="000099"/>
              </a:solidFill>
              <a:latin typeface="华文楷体" pitchFamily="2" charset="-122"/>
              <a:ea typeface="华文楷体" pitchFamily="2" charset="-122"/>
            </a:endParaRPr>
          </a:p>
        </p:txBody>
      </p:sp>
      <p:sp>
        <p:nvSpPr>
          <p:cNvPr id="5" name="矩形 4"/>
          <p:cNvSpPr/>
          <p:nvPr/>
        </p:nvSpPr>
        <p:spPr>
          <a:xfrm>
            <a:off x="1146412" y="3358307"/>
            <a:ext cx="6742364" cy="990015"/>
          </a:xfrm>
          <a:prstGeom prst="rect">
            <a:avLst/>
          </a:prstGeom>
        </p:spPr>
        <p:txBody>
          <a:bodyPr wrap="square">
            <a:spAutoFit/>
          </a:bodyPr>
          <a:lstStyle/>
          <a:p>
            <a:pPr>
              <a:lnSpc>
                <a:spcPts val="3500"/>
              </a:lnSpc>
            </a:pPr>
            <a:r>
              <a:rPr lang="zh-CN" altLang="en-US" sz="2400" b="1" dirty="0">
                <a:solidFill>
                  <a:srgbClr val="C00000"/>
                </a:solidFill>
                <a:latin typeface="楷体" panose="02010609060101010101" pitchFamily="49" charset="-122"/>
                <a:ea typeface="楷体" panose="02010609060101010101" pitchFamily="49" charset="-122"/>
              </a:rPr>
              <a:t>□</a:t>
            </a:r>
            <a:r>
              <a:rPr lang="zh-CN" altLang="en-US" sz="2400" b="1" dirty="0">
                <a:solidFill>
                  <a:srgbClr val="000099"/>
                </a:solidFill>
                <a:latin typeface="华文楷体" pitchFamily="2" charset="-122"/>
                <a:ea typeface="华文楷体" pitchFamily="2" charset="-122"/>
              </a:rPr>
              <a:t>群众基础：大革命的洗礼、曾有过高涨的革命群众运动。</a:t>
            </a:r>
            <a:endParaRPr lang="zh-CN" altLang="en-US" sz="2400" b="1" dirty="0">
              <a:solidFill>
                <a:srgbClr val="000099"/>
              </a:solidFill>
              <a:latin typeface="华文楷体" pitchFamily="2" charset="-122"/>
              <a:ea typeface="华文楷体" pitchFamily="2" charset="-122"/>
            </a:endParaRPr>
          </a:p>
        </p:txBody>
      </p:sp>
      <p:sp>
        <p:nvSpPr>
          <p:cNvPr id="6" name="矩形 5"/>
          <p:cNvSpPr/>
          <p:nvPr/>
        </p:nvSpPr>
        <p:spPr>
          <a:xfrm>
            <a:off x="1180732" y="4333434"/>
            <a:ext cx="5726248" cy="541174"/>
          </a:xfrm>
          <a:prstGeom prst="rect">
            <a:avLst/>
          </a:prstGeom>
        </p:spPr>
        <p:txBody>
          <a:bodyPr wrap="none">
            <a:spAutoFit/>
          </a:bodyPr>
          <a:lstStyle/>
          <a:p>
            <a:pPr>
              <a:lnSpc>
                <a:spcPts val="3500"/>
              </a:lnSpc>
            </a:pPr>
            <a:r>
              <a:rPr lang="zh-CN" altLang="en-US" sz="2400" b="1" dirty="0">
                <a:solidFill>
                  <a:srgbClr val="C00000"/>
                </a:solidFill>
                <a:latin typeface="楷体" panose="02010609060101010101" pitchFamily="49" charset="-122"/>
                <a:ea typeface="楷体" panose="02010609060101010101" pitchFamily="49" charset="-122"/>
              </a:rPr>
              <a:t>□</a:t>
            </a:r>
            <a:r>
              <a:rPr lang="zh-CN" altLang="en-US" sz="2400" b="1" dirty="0">
                <a:solidFill>
                  <a:srgbClr val="000099"/>
                </a:solidFill>
                <a:latin typeface="华文楷体" pitchFamily="2" charset="-122"/>
                <a:ea typeface="华文楷体" pitchFamily="2" charset="-122"/>
              </a:rPr>
              <a:t>客观条件：中国革命的形势在向前发</a:t>
            </a:r>
            <a:r>
              <a:rPr lang="zh-CN" altLang="en-US" sz="2400" b="1" dirty="0" smtClean="0">
                <a:solidFill>
                  <a:srgbClr val="000099"/>
                </a:solidFill>
                <a:latin typeface="华文楷体" pitchFamily="2" charset="-122"/>
                <a:ea typeface="华文楷体" pitchFamily="2" charset="-122"/>
              </a:rPr>
              <a:t>展</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40558888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5989" y="1589507"/>
            <a:ext cx="6480720" cy="593560"/>
          </a:xfrm>
          <a:prstGeom prst="rect">
            <a:avLst/>
          </a:prstGeom>
        </p:spPr>
        <p:txBody>
          <a:bodyPr wrap="square">
            <a:spAutoFit/>
          </a:bodyPr>
          <a:lstStyle/>
          <a:p>
            <a:pPr>
              <a:lnSpc>
                <a:spcPct val="150000"/>
              </a:lnSpc>
            </a:pPr>
            <a:r>
              <a:rPr lang="en-US" altLang="zh-CN" sz="2400" b="1" dirty="0" smtClean="0">
                <a:solidFill>
                  <a:srgbClr val="000099"/>
                </a:solidFill>
                <a:latin typeface="华文楷体" pitchFamily="2" charset="-122"/>
                <a:ea typeface="华文楷体" pitchFamily="2" charset="-122"/>
              </a:rPr>
              <a:t>3</a:t>
            </a:r>
            <a:r>
              <a:rPr lang="zh-CN" altLang="en-US" sz="2400" b="1" dirty="0" smtClean="0">
                <a:solidFill>
                  <a:srgbClr val="000099"/>
                </a:solidFill>
                <a:latin typeface="华文楷体" pitchFamily="2" charset="-122"/>
                <a:ea typeface="华文楷体" pitchFamily="2" charset="-122"/>
              </a:rPr>
              <a:t>、新民主主义革命道路的内容和意</a:t>
            </a:r>
            <a:r>
              <a:rPr lang="zh-CN" altLang="en-US" sz="2400" b="1" dirty="0" smtClean="0">
                <a:solidFill>
                  <a:srgbClr val="000099"/>
                </a:solidFill>
                <a:latin typeface="华文楷体" pitchFamily="2" charset="-122"/>
                <a:ea typeface="华文楷体" pitchFamily="2" charset="-122"/>
              </a:rPr>
              <a:t>义</a:t>
            </a:r>
            <a:endParaRPr lang="en-US" altLang="zh-CN" sz="2400" b="1" dirty="0" smtClean="0">
              <a:solidFill>
                <a:srgbClr val="000099"/>
              </a:solidFill>
              <a:latin typeface="华文楷体" pitchFamily="2" charset="-122"/>
              <a:ea typeface="华文楷体" pitchFamily="2" charset="-122"/>
            </a:endParaRPr>
          </a:p>
        </p:txBody>
      </p:sp>
      <p:sp>
        <p:nvSpPr>
          <p:cNvPr id="3" name="矩形 2"/>
          <p:cNvSpPr/>
          <p:nvPr/>
        </p:nvSpPr>
        <p:spPr>
          <a:xfrm>
            <a:off x="1331640" y="3249358"/>
            <a:ext cx="6480720" cy="990015"/>
          </a:xfrm>
          <a:prstGeom prst="rect">
            <a:avLst/>
          </a:prstGeom>
        </p:spPr>
        <p:txBody>
          <a:bodyPr wrap="square">
            <a:spAutoFit/>
          </a:bodyPr>
          <a:lstStyle/>
          <a:p>
            <a:pPr>
              <a:lnSpc>
                <a:spcPts val="3500"/>
              </a:lnSpc>
            </a:pPr>
            <a:r>
              <a:rPr lang="zh-CN" altLang="en-US" sz="2400" b="1" dirty="0">
                <a:solidFill>
                  <a:srgbClr val="C00000"/>
                </a:solidFill>
                <a:latin typeface="华文楷体" panose="02010600040101010101" pitchFamily="2" charset="-122"/>
                <a:ea typeface="华文楷体" panose="02010600040101010101" pitchFamily="2" charset="-122"/>
              </a:rPr>
              <a:t>□</a:t>
            </a:r>
            <a:r>
              <a:rPr lang="zh-CN" altLang="zh-CN" sz="2400" b="1" dirty="0" smtClean="0">
                <a:solidFill>
                  <a:srgbClr val="000099"/>
                </a:solidFill>
                <a:latin typeface="华文楷体" pitchFamily="2" charset="-122"/>
                <a:ea typeface="华文楷体" pitchFamily="2" charset="-122"/>
              </a:rPr>
              <a:t>武</a:t>
            </a:r>
            <a:r>
              <a:rPr lang="zh-CN" altLang="zh-CN" sz="2400" b="1" dirty="0">
                <a:solidFill>
                  <a:srgbClr val="000099"/>
                </a:solidFill>
                <a:latin typeface="华文楷体" pitchFamily="2" charset="-122"/>
                <a:ea typeface="华文楷体" pitchFamily="2" charset="-122"/>
              </a:rPr>
              <a:t>装斗争是中国革命的主要形式，是农村根据地建设和土地革命的强有力保</a:t>
            </a:r>
            <a:r>
              <a:rPr lang="zh-CN" altLang="zh-CN" sz="2400" b="1" dirty="0" smtClean="0">
                <a:solidFill>
                  <a:srgbClr val="000099"/>
                </a:solidFill>
                <a:latin typeface="华文楷体" pitchFamily="2" charset="-122"/>
                <a:ea typeface="华文楷体" pitchFamily="2" charset="-122"/>
              </a:rPr>
              <a:t>证</a:t>
            </a:r>
            <a:r>
              <a:rPr lang="zh-CN" altLang="en-US" sz="2400" b="1" dirty="0" smtClean="0">
                <a:solidFill>
                  <a:srgbClr val="000099"/>
                </a:solidFill>
                <a:latin typeface="华文楷体" pitchFamily="2" charset="-122"/>
                <a:ea typeface="华文楷体" pitchFamily="2" charset="-122"/>
              </a:rPr>
              <a:t>。</a:t>
            </a:r>
            <a:endParaRPr lang="zh-CN" altLang="en-US" sz="2400" dirty="0"/>
          </a:p>
        </p:txBody>
      </p:sp>
      <p:sp>
        <p:nvSpPr>
          <p:cNvPr id="4" name="矩形 3"/>
          <p:cNvSpPr/>
          <p:nvPr/>
        </p:nvSpPr>
        <p:spPr>
          <a:xfrm>
            <a:off x="1331640" y="4211866"/>
            <a:ext cx="6408712" cy="1200329"/>
          </a:xfrm>
          <a:prstGeom prst="rect">
            <a:avLst/>
          </a:prstGeom>
        </p:spPr>
        <p:txBody>
          <a:bodyPr wrap="square">
            <a:spAutoFit/>
          </a:bodyPr>
          <a:lstStyle/>
          <a:p>
            <a:pPr>
              <a:lnSpc>
                <a:spcPct val="150000"/>
              </a:lnSpc>
            </a:pPr>
            <a:r>
              <a:rPr lang="zh-CN" altLang="en-US" sz="2400" b="1" dirty="0">
                <a:solidFill>
                  <a:srgbClr val="C00000"/>
                </a:solidFill>
                <a:latin typeface="华文楷体" panose="02010600040101010101" pitchFamily="2" charset="-122"/>
                <a:ea typeface="华文楷体" panose="02010600040101010101" pitchFamily="2" charset="-122"/>
              </a:rPr>
              <a:t>□</a:t>
            </a:r>
            <a:r>
              <a:rPr lang="zh-CN" altLang="zh-CN" sz="2400" b="1" dirty="0" smtClean="0">
                <a:solidFill>
                  <a:srgbClr val="000099"/>
                </a:solidFill>
                <a:latin typeface="华文楷体" pitchFamily="2" charset="-122"/>
                <a:ea typeface="华文楷体" pitchFamily="2" charset="-122"/>
              </a:rPr>
              <a:t>农</a:t>
            </a:r>
            <a:r>
              <a:rPr lang="zh-CN" altLang="zh-CN" sz="2400" b="1" dirty="0">
                <a:solidFill>
                  <a:srgbClr val="000099"/>
                </a:solidFill>
                <a:latin typeface="华文楷体" pitchFamily="2" charset="-122"/>
                <a:ea typeface="华文楷体" pitchFamily="2" charset="-122"/>
              </a:rPr>
              <a:t>村革命根据地是中国革命的战略阵地，是进行武装斗争和开展土地革命的依托。</a:t>
            </a:r>
            <a:endParaRPr lang="zh-CN" altLang="en-US" sz="2400" b="1" dirty="0">
              <a:solidFill>
                <a:srgbClr val="000099"/>
              </a:solidFill>
              <a:latin typeface="华文楷体" pitchFamily="2" charset="-122"/>
              <a:ea typeface="华文楷体" pitchFamily="2" charset="-122"/>
            </a:endParaRPr>
          </a:p>
        </p:txBody>
      </p:sp>
      <p:sp>
        <p:nvSpPr>
          <p:cNvPr id="5" name="矩形 4"/>
          <p:cNvSpPr/>
          <p:nvPr/>
        </p:nvSpPr>
        <p:spPr>
          <a:xfrm>
            <a:off x="1331640" y="2483229"/>
            <a:ext cx="4802918" cy="646331"/>
          </a:xfrm>
          <a:prstGeom prst="rect">
            <a:avLst/>
          </a:prstGeom>
        </p:spPr>
        <p:txBody>
          <a:bodyPr wrap="none">
            <a:spAutoFit/>
          </a:bodyPr>
          <a:lstStyle/>
          <a:p>
            <a:pPr>
              <a:lnSpc>
                <a:spcPct val="150000"/>
              </a:lnSpc>
            </a:pPr>
            <a:r>
              <a:rPr lang="zh-CN" altLang="en-US" sz="2400" b="1" dirty="0">
                <a:solidFill>
                  <a:srgbClr val="C00000"/>
                </a:solidFill>
                <a:latin typeface="华文楷体" panose="02010600040101010101" pitchFamily="2" charset="-122"/>
                <a:ea typeface="华文楷体" panose="02010600040101010101" pitchFamily="2" charset="-122"/>
              </a:rPr>
              <a:t>□</a:t>
            </a:r>
            <a:r>
              <a:rPr lang="zh-CN" altLang="zh-CN" sz="2400" b="1" dirty="0">
                <a:solidFill>
                  <a:srgbClr val="000099"/>
                </a:solidFill>
                <a:latin typeface="华文楷体" pitchFamily="2" charset="-122"/>
                <a:ea typeface="华文楷体" pitchFamily="2" charset="-122"/>
              </a:rPr>
              <a:t>土地革命是民主革命的中心内</a:t>
            </a:r>
            <a:r>
              <a:rPr lang="zh-CN" altLang="zh-CN" sz="2400" b="1" dirty="0" smtClean="0">
                <a:solidFill>
                  <a:srgbClr val="000099"/>
                </a:solidFill>
                <a:latin typeface="华文楷体" pitchFamily="2" charset="-122"/>
                <a:ea typeface="华文楷体" pitchFamily="2" charset="-122"/>
              </a:rPr>
              <a:t>容</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25774767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8" y="2132856"/>
            <a:ext cx="6696744" cy="3234219"/>
          </a:xfrm>
          <a:prstGeom prst="rect">
            <a:avLst/>
          </a:prstGeom>
        </p:spPr>
        <p:txBody>
          <a:bodyPr wrap="square">
            <a:spAutoFit/>
          </a:bodyPr>
          <a:lstStyle/>
          <a:p>
            <a:pPr>
              <a:lnSpc>
                <a:spcPts val="3500"/>
              </a:lnSpc>
              <a:buSzPct val="80000"/>
              <a:buFontTx/>
              <a:buNone/>
            </a:pPr>
            <a:r>
              <a:rPr lang="zh-CN" altLang="en-US" sz="2400" b="1" dirty="0">
                <a:solidFill>
                  <a:srgbClr val="000099"/>
                </a:solidFill>
                <a:latin typeface="华文楷体" pitchFamily="2" charset="-122"/>
                <a:ea typeface="华文楷体" pitchFamily="2" charset="-122"/>
              </a:rPr>
              <a:t>中国革命道路的理论不是照抄照搬俄国十月革命的经验，而是从中国的实际出发，独创性地发展了马克思列宁主义关于革命的理论</a:t>
            </a:r>
            <a:r>
              <a:rPr lang="zh-CN" altLang="en-US" sz="2400" b="1" dirty="0" smtClean="0">
                <a:solidFill>
                  <a:srgbClr val="000099"/>
                </a:solidFill>
                <a:latin typeface="华文楷体" pitchFamily="2" charset="-122"/>
                <a:ea typeface="华文楷体" pitchFamily="2" charset="-122"/>
              </a:rPr>
              <a:t>。是</a:t>
            </a:r>
            <a:r>
              <a:rPr lang="zh-CN" altLang="en-US" sz="2400" b="1" dirty="0">
                <a:solidFill>
                  <a:srgbClr val="000099"/>
                </a:solidFill>
                <a:latin typeface="华文楷体" pitchFamily="2" charset="-122"/>
                <a:ea typeface="华文楷体" pitchFamily="2" charset="-122"/>
              </a:rPr>
              <a:t>以毛泽东为主要代表的中国共产党人运用马克思主义的立场、观点和方法分析、研究和解决中国革命具体问题的光辉典范，对于推进马克思主义中国化具有重要的方法论意义。</a:t>
            </a:r>
          </a:p>
        </p:txBody>
      </p:sp>
    </p:spTree>
    <p:extLst>
      <p:ext uri="{BB962C8B-B14F-4D97-AF65-F5344CB8AC3E}">
        <p14:creationId xmlns:p14="http://schemas.microsoft.com/office/powerpoint/2010/main" val="42081987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7744" y="2060848"/>
            <a:ext cx="4515980" cy="461665"/>
          </a:xfrm>
          <a:prstGeom prst="rect">
            <a:avLst/>
          </a:prstGeom>
        </p:spPr>
        <p:txBody>
          <a:bodyPr wrap="none">
            <a:spAutoFit/>
          </a:bodyPr>
          <a:lstStyle/>
          <a:p>
            <a:pPr>
              <a:buFontTx/>
              <a:buNone/>
            </a:pPr>
            <a:r>
              <a:rPr lang="zh-CN" altLang="en-US" sz="2400" b="1" dirty="0">
                <a:solidFill>
                  <a:srgbClr val="000099"/>
                </a:solidFill>
                <a:latin typeface="华文楷体" pitchFamily="2" charset="-122"/>
                <a:ea typeface="华文楷体" pitchFamily="2" charset="-122"/>
              </a:rPr>
              <a:t>二、新民主主义革命的三大法宝</a:t>
            </a:r>
          </a:p>
        </p:txBody>
      </p:sp>
      <p:sp>
        <p:nvSpPr>
          <p:cNvPr id="3" name="矩形 2"/>
          <p:cNvSpPr/>
          <p:nvPr/>
        </p:nvSpPr>
        <p:spPr>
          <a:xfrm>
            <a:off x="1547664" y="2924944"/>
            <a:ext cx="6624736" cy="1754326"/>
          </a:xfrm>
          <a:prstGeom prst="rect">
            <a:avLst/>
          </a:prstGeom>
        </p:spPr>
        <p:txBody>
          <a:bodyPr wrap="square">
            <a:spAutoFit/>
          </a:bodyPr>
          <a:lstStyle/>
          <a:p>
            <a:pPr>
              <a:lnSpc>
                <a:spcPct val="150000"/>
              </a:lnSpc>
              <a:buFontTx/>
              <a:buNone/>
            </a:pPr>
            <a:r>
              <a:rPr lang="en-US" altLang="zh-CN" sz="2400" b="1" dirty="0">
                <a:solidFill>
                  <a:srgbClr val="000099"/>
                </a:solidFill>
                <a:latin typeface="华文楷体" pitchFamily="2" charset="-122"/>
                <a:ea typeface="华文楷体" pitchFamily="2" charset="-122"/>
              </a:rPr>
              <a:t>1939</a:t>
            </a:r>
            <a:r>
              <a:rPr lang="zh-CN" altLang="en-US" sz="2400" b="1" dirty="0">
                <a:solidFill>
                  <a:srgbClr val="000099"/>
                </a:solidFill>
                <a:latin typeface="华文楷体" pitchFamily="2" charset="-122"/>
                <a:ea typeface="华文楷体" pitchFamily="2" charset="-122"/>
              </a:rPr>
              <a:t>年</a:t>
            </a:r>
            <a:r>
              <a:rPr lang="en-US" altLang="zh-CN" sz="2400" b="1" dirty="0">
                <a:solidFill>
                  <a:srgbClr val="000099"/>
                </a:solidFill>
                <a:latin typeface="华文楷体" pitchFamily="2" charset="-122"/>
                <a:ea typeface="华文楷体" pitchFamily="2" charset="-122"/>
              </a:rPr>
              <a:t>10</a:t>
            </a:r>
            <a:r>
              <a:rPr lang="zh-CN" altLang="en-US" sz="2400" b="1" dirty="0">
                <a:solidFill>
                  <a:srgbClr val="000099"/>
                </a:solidFill>
                <a:latin typeface="华文楷体" pitchFamily="2" charset="-122"/>
                <a:ea typeface="华文楷体" pitchFamily="2" charset="-122"/>
              </a:rPr>
              <a:t>月，毛泽东在</a:t>
            </a:r>
            <a:r>
              <a:rPr lang="en-US" altLang="zh-CN" sz="2400" b="1" dirty="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共产党人</a:t>
            </a:r>
            <a:r>
              <a:rPr lang="en-US" altLang="zh-CN" sz="2400" b="1" dirty="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发刊词</a:t>
            </a:r>
            <a:r>
              <a:rPr lang="en-US" altLang="zh-CN" sz="2400" b="1" dirty="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一文中，系统阐述了新民主主义革命的三大法宝：统一战线、武装斗争、党的建设。</a:t>
            </a:r>
          </a:p>
        </p:txBody>
      </p:sp>
    </p:spTree>
    <p:extLst>
      <p:ext uri="{BB962C8B-B14F-4D97-AF65-F5344CB8AC3E}">
        <p14:creationId xmlns:p14="http://schemas.microsoft.com/office/powerpoint/2010/main" val="3265680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76812" y="3229169"/>
            <a:ext cx="6552728" cy="609398"/>
          </a:xfrm>
          <a:prstGeom prst="rect">
            <a:avLst/>
          </a:prstGeom>
        </p:spPr>
        <p:txBody>
          <a:bodyPr wrap="square">
            <a:spAutoFit/>
          </a:bodyPr>
          <a:lstStyle/>
          <a:p>
            <a:pPr>
              <a:lnSpc>
                <a:spcPct val="140000"/>
              </a:lnSpc>
              <a:spcBef>
                <a:spcPct val="20000"/>
              </a:spcBef>
              <a:buClr>
                <a:schemeClr val="hlink"/>
              </a:buClr>
              <a:buSzPct val="95000"/>
            </a:pPr>
            <a:r>
              <a:rPr lang="zh-CN" altLang="en-US" sz="2400" b="1" dirty="0">
                <a:solidFill>
                  <a:srgbClr val="C00000"/>
                </a:solidFill>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itchFamily="2" charset="-122"/>
                <a:ea typeface="华文楷体" pitchFamily="2" charset="-122"/>
              </a:rPr>
              <a:t>统</a:t>
            </a:r>
            <a:r>
              <a:rPr lang="zh-CN" altLang="en-US" sz="2400" b="1" dirty="0">
                <a:solidFill>
                  <a:srgbClr val="000099"/>
                </a:solidFill>
                <a:latin typeface="华文楷体" pitchFamily="2" charset="-122"/>
                <a:ea typeface="华文楷体" pitchFamily="2" charset="-122"/>
              </a:rPr>
              <a:t>一战线是实行武装斗争的统一战</a:t>
            </a:r>
            <a:r>
              <a:rPr lang="zh-CN" altLang="en-US" sz="2400" b="1" dirty="0" smtClean="0">
                <a:solidFill>
                  <a:srgbClr val="000099"/>
                </a:solidFill>
                <a:latin typeface="华文楷体" pitchFamily="2" charset="-122"/>
                <a:ea typeface="华文楷体" pitchFamily="2" charset="-122"/>
              </a:rPr>
              <a:t>线</a:t>
            </a:r>
            <a:endParaRPr lang="zh-CN" altLang="en-US" sz="2400" b="1" dirty="0">
              <a:solidFill>
                <a:srgbClr val="000099"/>
              </a:solidFill>
              <a:latin typeface="华文楷体" pitchFamily="2" charset="-122"/>
              <a:ea typeface="华文楷体" pitchFamily="2" charset="-122"/>
            </a:endParaRPr>
          </a:p>
        </p:txBody>
      </p:sp>
      <p:sp>
        <p:nvSpPr>
          <p:cNvPr id="3" name="矩形 2"/>
          <p:cNvSpPr/>
          <p:nvPr/>
        </p:nvSpPr>
        <p:spPr>
          <a:xfrm>
            <a:off x="1259632" y="2204864"/>
            <a:ext cx="6840760" cy="990015"/>
          </a:xfrm>
          <a:prstGeom prst="rect">
            <a:avLst/>
          </a:prstGeom>
        </p:spPr>
        <p:txBody>
          <a:bodyPr wrap="square">
            <a:spAutoFit/>
          </a:bodyPr>
          <a:lstStyle/>
          <a:p>
            <a:pPr>
              <a:lnSpc>
                <a:spcPts val="3500"/>
              </a:lnSpc>
            </a:pPr>
            <a:r>
              <a:rPr lang="zh-CN" altLang="en-US" sz="2400" b="1" dirty="0">
                <a:solidFill>
                  <a:srgbClr val="C00000"/>
                </a:solidFill>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itchFamily="2" charset="-122"/>
                <a:ea typeface="华文楷体" pitchFamily="2" charset="-122"/>
              </a:rPr>
              <a:t>统</a:t>
            </a:r>
            <a:r>
              <a:rPr lang="zh-CN" altLang="en-US" sz="2400" b="1" dirty="0">
                <a:solidFill>
                  <a:srgbClr val="000099"/>
                </a:solidFill>
                <a:latin typeface="华文楷体" pitchFamily="2" charset="-122"/>
                <a:ea typeface="华文楷体" pitchFamily="2" charset="-122"/>
              </a:rPr>
              <a:t>一战线和武装斗争，是中国革命的两个基本特点，是战胜敌人的两个基本武器。</a:t>
            </a:r>
            <a:endParaRPr lang="zh-CN" altLang="en-US" sz="2400" dirty="0"/>
          </a:p>
        </p:txBody>
      </p:sp>
      <p:sp>
        <p:nvSpPr>
          <p:cNvPr id="4" name="矩形 3"/>
          <p:cNvSpPr/>
          <p:nvPr/>
        </p:nvSpPr>
        <p:spPr>
          <a:xfrm>
            <a:off x="1276812" y="4005064"/>
            <a:ext cx="6823580" cy="1126462"/>
          </a:xfrm>
          <a:prstGeom prst="rect">
            <a:avLst/>
          </a:prstGeom>
        </p:spPr>
        <p:txBody>
          <a:bodyPr wrap="square">
            <a:spAutoFit/>
          </a:bodyPr>
          <a:lstStyle/>
          <a:p>
            <a:pPr>
              <a:lnSpc>
                <a:spcPct val="140000"/>
              </a:lnSpc>
              <a:spcBef>
                <a:spcPct val="20000"/>
              </a:spcBef>
              <a:buClr>
                <a:schemeClr val="hlink"/>
              </a:buClr>
              <a:buSzPct val="95000"/>
            </a:pPr>
            <a:r>
              <a:rPr lang="zh-CN" altLang="en-US" sz="2400" b="1" dirty="0">
                <a:solidFill>
                  <a:srgbClr val="C00000"/>
                </a:solidFill>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itchFamily="2" charset="-122"/>
                <a:ea typeface="华文楷体" pitchFamily="2" charset="-122"/>
              </a:rPr>
              <a:t>党</a:t>
            </a:r>
            <a:r>
              <a:rPr lang="zh-CN" altLang="en-US" sz="2400" b="1" dirty="0">
                <a:solidFill>
                  <a:srgbClr val="000099"/>
                </a:solidFill>
                <a:latin typeface="华文楷体" pitchFamily="2" charset="-122"/>
                <a:ea typeface="华文楷体" pitchFamily="2" charset="-122"/>
              </a:rPr>
              <a:t>的组织，则是掌握统一战线和武装斗争这两个武器以实行对敌冲锋陷阵的英勇战士</a:t>
            </a:r>
            <a:r>
              <a:rPr lang="zh-CN" altLang="en-US" b="1" dirty="0">
                <a:solidFill>
                  <a:srgbClr val="000099"/>
                </a:solidFill>
                <a:latin typeface="华文楷体" pitchFamily="2" charset="-122"/>
                <a:ea typeface="华文楷体" pitchFamily="2" charset="-122"/>
              </a:rPr>
              <a:t>。</a:t>
            </a:r>
            <a:endParaRPr lang="zh-CN" altLang="en-US"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653091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7704" y="2132856"/>
            <a:ext cx="4493538" cy="461665"/>
          </a:xfrm>
          <a:prstGeom prst="rect">
            <a:avLst/>
          </a:prstGeom>
        </p:spPr>
        <p:txBody>
          <a:bodyPr wrap="none">
            <a:spAutoFit/>
          </a:bodyPr>
          <a:lstStyle/>
          <a:p>
            <a:r>
              <a:rPr lang="zh-CN" altLang="zh-CN" sz="2400" b="1" dirty="0">
                <a:solidFill>
                  <a:srgbClr val="000099"/>
                </a:solidFill>
                <a:latin typeface="华文楷体" pitchFamily="2" charset="-122"/>
                <a:ea typeface="华文楷体" pitchFamily="2" charset="-122"/>
              </a:rPr>
              <a:t>三、新民主主义革命理论的意义</a:t>
            </a:r>
          </a:p>
        </p:txBody>
      </p:sp>
      <p:sp>
        <p:nvSpPr>
          <p:cNvPr id="3" name="矩形 2"/>
          <p:cNvSpPr/>
          <p:nvPr/>
        </p:nvSpPr>
        <p:spPr>
          <a:xfrm>
            <a:off x="1259632" y="2996952"/>
            <a:ext cx="6984776" cy="1754326"/>
          </a:xfrm>
          <a:prstGeom prst="rect">
            <a:avLst/>
          </a:prstGeom>
        </p:spPr>
        <p:txBody>
          <a:bodyPr wrap="square">
            <a:spAutoFit/>
          </a:bodyPr>
          <a:lstStyle/>
          <a:p>
            <a:pPr>
              <a:lnSpc>
                <a:spcPct val="150000"/>
              </a:lnSpc>
              <a:buFontTx/>
              <a:buNone/>
            </a:pPr>
            <a:r>
              <a:rPr lang="zh-CN" altLang="en-US" sz="2400" b="1" dirty="0">
                <a:solidFill>
                  <a:srgbClr val="000099"/>
                </a:solidFill>
                <a:latin typeface="华文楷体" pitchFamily="2" charset="-122"/>
                <a:ea typeface="华文楷体" pitchFamily="2" charset="-122"/>
              </a:rPr>
              <a:t>理论</a:t>
            </a:r>
            <a:r>
              <a:rPr lang="zh-CN" altLang="en-US" sz="2400" b="1" dirty="0" smtClean="0">
                <a:solidFill>
                  <a:srgbClr val="000099"/>
                </a:solidFill>
                <a:latin typeface="华文楷体" pitchFamily="2" charset="-122"/>
                <a:ea typeface="华文楷体" pitchFamily="2" charset="-122"/>
              </a:rPr>
              <a:t>意义：产生</a:t>
            </a:r>
            <a:r>
              <a:rPr lang="zh-CN" altLang="en-US" sz="2400" b="1" dirty="0">
                <a:solidFill>
                  <a:srgbClr val="000099"/>
                </a:solidFill>
                <a:latin typeface="华文楷体" pitchFamily="2" charset="-122"/>
                <a:ea typeface="华文楷体" pitchFamily="2" charset="-122"/>
              </a:rPr>
              <a:t>了马克思主义中国化的重要成果</a:t>
            </a:r>
            <a:r>
              <a:rPr lang="en-US" altLang="zh-CN" sz="2400" b="1" dirty="0" smtClean="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毛泽东思想；丰富</a:t>
            </a:r>
            <a:r>
              <a:rPr lang="zh-CN" altLang="en-US" sz="2400" b="1" dirty="0">
                <a:solidFill>
                  <a:srgbClr val="000099"/>
                </a:solidFill>
                <a:latin typeface="华文楷体" pitchFamily="2" charset="-122"/>
                <a:ea typeface="华文楷体" pitchFamily="2" charset="-122"/>
              </a:rPr>
              <a:t>发展了马克思主义的理论</a:t>
            </a:r>
            <a:r>
              <a:rPr lang="zh-CN" altLang="en-US" sz="2400" b="1" dirty="0" smtClean="0">
                <a:solidFill>
                  <a:srgbClr val="000099"/>
                </a:solidFill>
                <a:latin typeface="华文楷体" pitchFamily="2" charset="-122"/>
                <a:ea typeface="华文楷体" pitchFamily="2" charset="-122"/>
              </a:rPr>
              <a:t>宝库</a:t>
            </a:r>
            <a:r>
              <a:rPr lang="zh-CN" altLang="en-US" sz="2400" b="1" dirty="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马克思主义</a:t>
            </a:r>
            <a:r>
              <a:rPr lang="zh-CN" altLang="en-US" sz="2400" b="1" dirty="0">
                <a:solidFill>
                  <a:srgbClr val="000099"/>
                </a:solidFill>
                <a:latin typeface="华文楷体" pitchFamily="2" charset="-122"/>
                <a:ea typeface="华文楷体" pitchFamily="2" charset="-122"/>
              </a:rPr>
              <a:t>理论必须同各国革命的具体实践相结合。</a:t>
            </a:r>
          </a:p>
        </p:txBody>
      </p:sp>
    </p:spTree>
    <p:extLst>
      <p:ext uri="{BB962C8B-B14F-4D97-AF65-F5344CB8AC3E}">
        <p14:creationId xmlns:p14="http://schemas.microsoft.com/office/powerpoint/2010/main" val="3366460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492896"/>
            <a:ext cx="6192688" cy="2603790"/>
          </a:xfrm>
          <a:prstGeom prst="rect">
            <a:avLst/>
          </a:prstGeom>
        </p:spPr>
        <p:txBody>
          <a:bodyPr wrap="square">
            <a:spAutoFit/>
          </a:bodyPr>
          <a:lstStyle/>
          <a:p>
            <a:pPr marL="342900" indent="-342900" eaLnBrk="0" hangingPunct="0">
              <a:lnSpc>
                <a:spcPct val="120000"/>
              </a:lnSpc>
              <a:spcBef>
                <a:spcPct val="20000"/>
              </a:spcBef>
            </a:pPr>
            <a:r>
              <a:rPr lang="zh-CN" altLang="en-US" sz="2400" b="1" dirty="0">
                <a:solidFill>
                  <a:srgbClr val="000099"/>
                </a:solidFill>
                <a:latin typeface="华文楷体" pitchFamily="2" charset="-122"/>
                <a:ea typeface="华文楷体" pitchFamily="2" charset="-122"/>
              </a:rPr>
              <a:t>实践</a:t>
            </a:r>
            <a:r>
              <a:rPr lang="zh-CN" altLang="en-US" sz="2400" b="1" dirty="0" smtClean="0">
                <a:solidFill>
                  <a:srgbClr val="000099"/>
                </a:solidFill>
                <a:latin typeface="华文楷体" pitchFamily="2" charset="-122"/>
                <a:ea typeface="华文楷体" pitchFamily="2" charset="-122"/>
              </a:rPr>
              <a:t>意义：在</a:t>
            </a:r>
            <a:r>
              <a:rPr lang="zh-CN" altLang="en-US" sz="2400" b="1" dirty="0">
                <a:solidFill>
                  <a:srgbClr val="000099"/>
                </a:solidFill>
                <a:latin typeface="华文楷体" pitchFamily="2" charset="-122"/>
                <a:ea typeface="华文楷体" pitchFamily="2" charset="-122"/>
              </a:rPr>
              <a:t>一个世界人口最多的大国</a:t>
            </a:r>
            <a:r>
              <a:rPr lang="zh-CN" altLang="en-US" sz="2400" b="1" dirty="0" smtClean="0">
                <a:solidFill>
                  <a:srgbClr val="000099"/>
                </a:solidFill>
                <a:latin typeface="华文楷体" pitchFamily="2" charset="-122"/>
                <a:ea typeface="华文楷体" pitchFamily="2" charset="-122"/>
              </a:rPr>
              <a:t>开辟</a:t>
            </a:r>
            <a:endParaRPr lang="en-US" altLang="zh-CN" sz="2400" b="1" dirty="0" smtClean="0">
              <a:solidFill>
                <a:srgbClr val="000099"/>
              </a:solidFill>
              <a:latin typeface="华文楷体" pitchFamily="2" charset="-122"/>
              <a:ea typeface="华文楷体" pitchFamily="2" charset="-122"/>
            </a:endParaRPr>
          </a:p>
          <a:p>
            <a:pPr marL="342900" indent="-342900" eaLnBrk="0" hangingPunct="0">
              <a:lnSpc>
                <a:spcPct val="120000"/>
              </a:lnSpc>
              <a:spcBef>
                <a:spcPct val="20000"/>
              </a:spcBef>
            </a:pPr>
            <a:r>
              <a:rPr lang="zh-CN" altLang="en-US" sz="2400" b="1" dirty="0" smtClean="0">
                <a:solidFill>
                  <a:srgbClr val="000099"/>
                </a:solidFill>
                <a:latin typeface="华文楷体" pitchFamily="2" charset="-122"/>
                <a:ea typeface="华文楷体" pitchFamily="2" charset="-122"/>
              </a:rPr>
              <a:t>了实现社会主义</a:t>
            </a:r>
            <a:r>
              <a:rPr lang="zh-CN" altLang="en-US" sz="2400" b="1" dirty="0">
                <a:solidFill>
                  <a:srgbClr val="000099"/>
                </a:solidFill>
                <a:latin typeface="华文楷体" pitchFamily="2" charset="-122"/>
                <a:ea typeface="华文楷体" pitchFamily="2" charset="-122"/>
              </a:rPr>
              <a:t>的</a:t>
            </a:r>
            <a:r>
              <a:rPr lang="zh-CN" altLang="en-US" sz="2400" b="1" dirty="0" smtClean="0">
                <a:solidFill>
                  <a:srgbClr val="000099"/>
                </a:solidFill>
                <a:latin typeface="华文楷体" pitchFamily="2" charset="-122"/>
                <a:ea typeface="华文楷体" pitchFamily="2" charset="-122"/>
              </a:rPr>
              <a:t>具体道路。实现</a:t>
            </a:r>
            <a:r>
              <a:rPr lang="zh-CN" altLang="en-US" sz="2400" b="1" dirty="0">
                <a:solidFill>
                  <a:srgbClr val="000099"/>
                </a:solidFill>
                <a:latin typeface="华文楷体" pitchFamily="2" charset="-122"/>
                <a:ea typeface="华文楷体" pitchFamily="2" charset="-122"/>
              </a:rPr>
              <a:t>了中国</a:t>
            </a:r>
            <a:r>
              <a:rPr lang="zh-CN" altLang="en-US" sz="2400" b="1" dirty="0" smtClean="0">
                <a:solidFill>
                  <a:srgbClr val="000099"/>
                </a:solidFill>
                <a:latin typeface="华文楷体" pitchFamily="2" charset="-122"/>
                <a:ea typeface="华文楷体" pitchFamily="2" charset="-122"/>
              </a:rPr>
              <a:t>现</a:t>
            </a:r>
            <a:endParaRPr lang="en-US" altLang="zh-CN" sz="2400" b="1" dirty="0" smtClean="0">
              <a:solidFill>
                <a:srgbClr val="000099"/>
              </a:solidFill>
              <a:latin typeface="华文楷体" pitchFamily="2" charset="-122"/>
              <a:ea typeface="华文楷体" pitchFamily="2" charset="-122"/>
            </a:endParaRPr>
          </a:p>
          <a:p>
            <a:pPr marL="342900" indent="-342900" eaLnBrk="0" hangingPunct="0">
              <a:lnSpc>
                <a:spcPct val="120000"/>
              </a:lnSpc>
              <a:spcBef>
                <a:spcPct val="20000"/>
              </a:spcBef>
            </a:pPr>
            <a:r>
              <a:rPr lang="zh-CN" altLang="en-US" sz="2400" b="1" dirty="0" smtClean="0">
                <a:solidFill>
                  <a:srgbClr val="000099"/>
                </a:solidFill>
                <a:latin typeface="华文楷体" pitchFamily="2" charset="-122"/>
                <a:ea typeface="华文楷体" pitchFamily="2" charset="-122"/>
              </a:rPr>
              <a:t>代历史上</a:t>
            </a:r>
            <a:r>
              <a:rPr lang="zh-CN" altLang="en-US" sz="2400" b="1" dirty="0">
                <a:solidFill>
                  <a:srgbClr val="000099"/>
                </a:solidFill>
                <a:latin typeface="华文楷体" pitchFamily="2" charset="-122"/>
                <a:ea typeface="华文楷体" pitchFamily="2" charset="-122"/>
              </a:rPr>
              <a:t>的第二次巨变，</a:t>
            </a:r>
            <a:r>
              <a:rPr lang="zh-CN" altLang="en-US" sz="2400" b="1" dirty="0" smtClean="0">
                <a:solidFill>
                  <a:srgbClr val="000099"/>
                </a:solidFill>
                <a:latin typeface="华文楷体" pitchFamily="2" charset="-122"/>
                <a:ea typeface="华文楷体" pitchFamily="2" charset="-122"/>
              </a:rPr>
              <a:t>完成了中国人民第</a:t>
            </a:r>
            <a:endParaRPr lang="en-US" altLang="zh-CN" sz="2400" b="1" dirty="0" smtClean="0">
              <a:solidFill>
                <a:srgbClr val="000099"/>
              </a:solidFill>
              <a:latin typeface="华文楷体" pitchFamily="2" charset="-122"/>
              <a:ea typeface="华文楷体" pitchFamily="2" charset="-122"/>
            </a:endParaRPr>
          </a:p>
          <a:p>
            <a:pPr marL="342900" indent="-342900" eaLnBrk="0" hangingPunct="0">
              <a:lnSpc>
                <a:spcPct val="120000"/>
              </a:lnSpc>
              <a:spcBef>
                <a:spcPct val="20000"/>
              </a:spcBef>
            </a:pPr>
            <a:r>
              <a:rPr lang="zh-CN" altLang="en-US" sz="2400" b="1" dirty="0" smtClean="0">
                <a:solidFill>
                  <a:srgbClr val="000099"/>
                </a:solidFill>
                <a:latin typeface="华文楷体" pitchFamily="2" charset="-122"/>
                <a:ea typeface="华文楷体" pitchFamily="2" charset="-122"/>
              </a:rPr>
              <a:t>一个历史</a:t>
            </a:r>
            <a:r>
              <a:rPr lang="zh-CN" altLang="en-US" sz="2400" b="1" dirty="0">
                <a:solidFill>
                  <a:srgbClr val="000099"/>
                </a:solidFill>
                <a:latin typeface="华文楷体" pitchFamily="2" charset="-122"/>
                <a:ea typeface="华文楷体" pitchFamily="2" charset="-122"/>
              </a:rPr>
              <a:t>任务</a:t>
            </a:r>
            <a:r>
              <a:rPr lang="zh-CN" altLang="en-US" sz="2400" b="1" dirty="0" smtClean="0">
                <a:solidFill>
                  <a:srgbClr val="000099"/>
                </a:solidFill>
                <a:latin typeface="华文楷体" pitchFamily="2" charset="-122"/>
                <a:ea typeface="华文楷体" pitchFamily="2" charset="-122"/>
              </a:rPr>
              <a:t>。为</a:t>
            </a:r>
            <a:r>
              <a:rPr lang="zh-CN" altLang="en-US" sz="2400" b="1" dirty="0">
                <a:solidFill>
                  <a:srgbClr val="000099"/>
                </a:solidFill>
                <a:latin typeface="华文楷体" pitchFamily="2" charset="-122"/>
                <a:ea typeface="华文楷体" pitchFamily="2" charset="-122"/>
              </a:rPr>
              <a:t>殖民地半殖民地国家</a:t>
            </a:r>
            <a:r>
              <a:rPr lang="zh-CN" altLang="en-US" sz="2400" b="1" dirty="0" smtClean="0">
                <a:solidFill>
                  <a:srgbClr val="000099"/>
                </a:solidFill>
                <a:latin typeface="华文楷体" pitchFamily="2" charset="-122"/>
                <a:ea typeface="华文楷体" pitchFamily="2" charset="-122"/>
              </a:rPr>
              <a:t>人民</a:t>
            </a:r>
            <a:endParaRPr lang="en-US" altLang="zh-CN" sz="2400" b="1" dirty="0" smtClean="0">
              <a:solidFill>
                <a:srgbClr val="000099"/>
              </a:solidFill>
              <a:latin typeface="华文楷体" pitchFamily="2" charset="-122"/>
              <a:ea typeface="华文楷体" pitchFamily="2" charset="-122"/>
            </a:endParaRPr>
          </a:p>
          <a:p>
            <a:pPr marL="342900" indent="-342900" eaLnBrk="0" hangingPunct="0">
              <a:lnSpc>
                <a:spcPct val="120000"/>
              </a:lnSpc>
              <a:spcBef>
                <a:spcPct val="20000"/>
              </a:spcBef>
            </a:pPr>
            <a:r>
              <a:rPr lang="zh-CN" altLang="en-US" sz="2400" b="1" dirty="0" smtClean="0">
                <a:solidFill>
                  <a:srgbClr val="000099"/>
                </a:solidFill>
                <a:latin typeface="华文楷体" pitchFamily="2" charset="-122"/>
                <a:ea typeface="华文楷体" pitchFamily="2" charset="-122"/>
              </a:rPr>
              <a:t>进行</a:t>
            </a:r>
            <a:r>
              <a:rPr lang="zh-CN" altLang="en-US" sz="2400" b="1" dirty="0">
                <a:solidFill>
                  <a:srgbClr val="000099"/>
                </a:solidFill>
                <a:latin typeface="华文楷体" pitchFamily="2" charset="-122"/>
                <a:ea typeface="华文楷体" pitchFamily="2" charset="-122"/>
              </a:rPr>
              <a:t>革命提供</a:t>
            </a:r>
            <a:r>
              <a:rPr lang="zh-CN" altLang="en-US" sz="2400" b="1" dirty="0" smtClean="0">
                <a:solidFill>
                  <a:srgbClr val="000099"/>
                </a:solidFill>
                <a:latin typeface="华文楷体" pitchFamily="2" charset="-122"/>
                <a:ea typeface="华文楷体" pitchFamily="2" charset="-122"/>
              </a:rPr>
              <a:t>了范例</a:t>
            </a:r>
            <a:r>
              <a:rPr lang="zh-CN" altLang="en-US" sz="2400" b="1" dirty="0">
                <a:solidFill>
                  <a:srgbClr val="000099"/>
                </a:solidFill>
                <a:latin typeface="华文楷体" pitchFamily="2" charset="-122"/>
                <a:ea typeface="华文楷体" pitchFamily="2" charset="-122"/>
              </a:rPr>
              <a:t>和经验。</a:t>
            </a:r>
          </a:p>
        </p:txBody>
      </p:sp>
    </p:spTree>
    <p:extLst>
      <p:ext uri="{BB962C8B-B14F-4D97-AF65-F5344CB8AC3E}">
        <p14:creationId xmlns:p14="http://schemas.microsoft.com/office/powerpoint/2010/main" val="417186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41396" y="1916832"/>
            <a:ext cx="5750292" cy="609398"/>
          </a:xfrm>
          <a:prstGeom prst="rect">
            <a:avLst/>
          </a:prstGeom>
        </p:spPr>
        <p:txBody>
          <a:bodyPr wrap="none">
            <a:spAutoFit/>
          </a:bodyPr>
          <a:lstStyle/>
          <a:p>
            <a:pPr>
              <a:lnSpc>
                <a:spcPct val="120000"/>
              </a:lnSpc>
            </a:pPr>
            <a:r>
              <a:rPr lang="zh-CN" altLang="en-US" sz="2800" b="1" dirty="0">
                <a:solidFill>
                  <a:srgbClr val="000099"/>
                </a:solidFill>
                <a:latin typeface="华文楷体" panose="02010600040101010101" pitchFamily="2" charset="-122"/>
                <a:ea typeface="华文楷体" panose="02010600040101010101" pitchFamily="2" charset="-122"/>
              </a:rPr>
              <a:t>第一</a:t>
            </a:r>
            <a:r>
              <a:rPr lang="zh-CN" altLang="en-US" sz="2800" b="1" dirty="0" smtClean="0">
                <a:solidFill>
                  <a:srgbClr val="000099"/>
                </a:solidFill>
                <a:latin typeface="华文楷体" panose="02010600040101010101" pitchFamily="2" charset="-122"/>
                <a:ea typeface="华文楷体" panose="02010600040101010101" pitchFamily="2" charset="-122"/>
              </a:rPr>
              <a:t>节  </a:t>
            </a:r>
            <a:r>
              <a:rPr kumimoji="1" lang="zh-CN" altLang="en-US" sz="2400" b="1" dirty="0" smtClean="0">
                <a:solidFill>
                  <a:srgbClr val="000099"/>
                </a:solidFill>
                <a:latin typeface="华文楷体" pitchFamily="2" charset="-122"/>
                <a:ea typeface="华文楷体" pitchFamily="2" charset="-122"/>
              </a:rPr>
              <a:t>新民主主义革命</a:t>
            </a:r>
            <a:r>
              <a:rPr kumimoji="1" lang="zh-CN" altLang="en-US" sz="2400" b="1" dirty="0">
                <a:solidFill>
                  <a:srgbClr val="000099"/>
                </a:solidFill>
                <a:latin typeface="华文楷体" pitchFamily="2" charset="-122"/>
                <a:ea typeface="华文楷体" pitchFamily="2" charset="-122"/>
              </a:rPr>
              <a:t>理论形成的依据</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
        <p:nvSpPr>
          <p:cNvPr id="3" name="矩形 2"/>
          <p:cNvSpPr/>
          <p:nvPr/>
        </p:nvSpPr>
        <p:spPr>
          <a:xfrm>
            <a:off x="1702044" y="2996952"/>
            <a:ext cx="7416824" cy="2041585"/>
          </a:xfrm>
          <a:prstGeom prst="rect">
            <a:avLst/>
          </a:prstGeom>
        </p:spPr>
        <p:txBody>
          <a:bodyPr wrap="square">
            <a:spAutoFit/>
          </a:bodyPr>
          <a:lstStyle/>
          <a:p>
            <a:pPr>
              <a:lnSpc>
                <a:spcPts val="3800"/>
              </a:lnSpc>
            </a:pPr>
            <a:r>
              <a:rPr kumimoji="1" lang="zh-CN" altLang="en-US" sz="2400" b="1" dirty="0" smtClean="0">
                <a:solidFill>
                  <a:srgbClr val="000099"/>
                </a:solidFill>
                <a:latin typeface="华文楷体" pitchFamily="2" charset="-122"/>
                <a:ea typeface="华文楷体" pitchFamily="2" charset="-122"/>
              </a:rPr>
              <a:t>一</a:t>
            </a:r>
            <a:r>
              <a:rPr kumimoji="1" lang="zh-CN" altLang="en-US" sz="2400" b="1" dirty="0">
                <a:solidFill>
                  <a:srgbClr val="000099"/>
                </a:solidFill>
                <a:latin typeface="华文楷体" pitchFamily="2" charset="-122"/>
                <a:ea typeface="华文楷体" pitchFamily="2" charset="-122"/>
              </a:rPr>
              <a:t>、近代中国国情和中国革命的时代特征 </a:t>
            </a:r>
          </a:p>
          <a:p>
            <a:pPr>
              <a:lnSpc>
                <a:spcPts val="3800"/>
              </a:lnSpc>
            </a:pPr>
            <a:r>
              <a:rPr lang="zh-CN" altLang="en-US" sz="2400" b="1" dirty="0">
                <a:solidFill>
                  <a:srgbClr val="000099"/>
                </a:solidFill>
                <a:latin typeface="华文楷体" pitchFamily="2" charset="-122"/>
                <a:ea typeface="华文楷体" pitchFamily="2" charset="-122"/>
              </a:rPr>
              <a:t>   </a:t>
            </a:r>
            <a:r>
              <a:rPr lang="en-US" altLang="zh-CN" sz="2400" b="1" dirty="0" smtClean="0">
                <a:solidFill>
                  <a:srgbClr val="000099"/>
                </a:solidFill>
                <a:latin typeface="华文楷体" pitchFamily="2" charset="-122"/>
                <a:ea typeface="华文楷体" pitchFamily="2" charset="-122"/>
              </a:rPr>
              <a:t>1</a:t>
            </a:r>
            <a:r>
              <a:rPr lang="zh-CN" altLang="en-US" sz="2400" b="1" dirty="0" smtClean="0">
                <a:solidFill>
                  <a:srgbClr val="000099"/>
                </a:solidFill>
                <a:latin typeface="华文楷体" pitchFamily="2" charset="-122"/>
                <a:ea typeface="华文楷体" pitchFamily="2" charset="-122"/>
              </a:rPr>
              <a:t>、近代</a:t>
            </a:r>
            <a:r>
              <a:rPr lang="zh-CN" altLang="en-US" sz="2400" b="1" dirty="0">
                <a:solidFill>
                  <a:srgbClr val="000099"/>
                </a:solidFill>
                <a:latin typeface="华文楷体" pitchFamily="2" charset="-122"/>
                <a:ea typeface="华文楷体" pitchFamily="2" charset="-122"/>
              </a:rPr>
              <a:t>中国的国情</a:t>
            </a:r>
            <a:r>
              <a:rPr lang="en-US" altLang="zh-CN" sz="2400" b="1" dirty="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历史背景</a:t>
            </a:r>
          </a:p>
          <a:p>
            <a:pPr>
              <a:lnSpc>
                <a:spcPts val="3800"/>
              </a:lnSpc>
            </a:pPr>
            <a:r>
              <a:rPr lang="zh-CN" altLang="en-US" sz="2400" b="1" dirty="0">
                <a:solidFill>
                  <a:srgbClr val="000099"/>
                </a:solidFill>
                <a:latin typeface="华文楷体" pitchFamily="2" charset="-122"/>
                <a:ea typeface="华文楷体" pitchFamily="2" charset="-122"/>
              </a:rPr>
              <a:t>   </a:t>
            </a:r>
            <a:r>
              <a:rPr lang="en-US" altLang="zh-CN" sz="2400" b="1" dirty="0" smtClean="0">
                <a:solidFill>
                  <a:srgbClr val="000099"/>
                </a:solidFill>
                <a:latin typeface="华文楷体" pitchFamily="2" charset="-122"/>
                <a:ea typeface="华文楷体" pitchFamily="2" charset="-122"/>
              </a:rPr>
              <a:t>2</a:t>
            </a:r>
            <a:r>
              <a:rPr lang="zh-CN" altLang="en-US" sz="2400" b="1" dirty="0" smtClean="0">
                <a:solidFill>
                  <a:srgbClr val="000099"/>
                </a:solidFill>
                <a:latin typeface="华文楷体" pitchFamily="2" charset="-122"/>
                <a:ea typeface="华文楷体" pitchFamily="2" charset="-122"/>
              </a:rPr>
              <a:t>、中国</a:t>
            </a:r>
            <a:r>
              <a:rPr lang="zh-CN" altLang="en-US" sz="2400" b="1" dirty="0">
                <a:solidFill>
                  <a:srgbClr val="000099"/>
                </a:solidFill>
                <a:latin typeface="华文楷体" pitchFamily="2" charset="-122"/>
                <a:ea typeface="华文楷体" pitchFamily="2" charset="-122"/>
              </a:rPr>
              <a:t>革命的时代特征</a:t>
            </a:r>
            <a:r>
              <a:rPr lang="en-US" altLang="zh-CN" sz="2400" b="1" dirty="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时代条件</a:t>
            </a:r>
          </a:p>
          <a:p>
            <a:pPr>
              <a:lnSpc>
                <a:spcPts val="3800"/>
              </a:lnSpc>
            </a:pPr>
            <a:r>
              <a:rPr kumimoji="1" lang="zh-CN" altLang="en-US" sz="2400" b="1" dirty="0" smtClean="0">
                <a:solidFill>
                  <a:srgbClr val="000099"/>
                </a:solidFill>
                <a:latin typeface="华文楷体" pitchFamily="2" charset="-122"/>
                <a:ea typeface="华文楷体" pitchFamily="2" charset="-122"/>
              </a:rPr>
              <a:t>二</a:t>
            </a:r>
            <a:r>
              <a:rPr kumimoji="1" lang="zh-CN" altLang="en-US" sz="2400" b="1" dirty="0">
                <a:solidFill>
                  <a:srgbClr val="000099"/>
                </a:solidFill>
                <a:latin typeface="华文楷体" pitchFamily="2" charset="-122"/>
                <a:ea typeface="华文楷体" pitchFamily="2" charset="-122"/>
              </a:rPr>
              <a:t>、新民主主义革命理论的</a:t>
            </a:r>
            <a:r>
              <a:rPr lang="zh-CN" altLang="en-US" sz="2400" b="1" dirty="0">
                <a:solidFill>
                  <a:srgbClr val="000099"/>
                </a:solidFill>
                <a:latin typeface="华文楷体" pitchFamily="2" charset="-122"/>
                <a:ea typeface="华文楷体" pitchFamily="2" charset="-122"/>
              </a:rPr>
              <a:t>实践</a:t>
            </a:r>
            <a:r>
              <a:rPr lang="zh-CN" altLang="en-US" sz="2400" b="1" dirty="0" smtClean="0">
                <a:solidFill>
                  <a:srgbClr val="000099"/>
                </a:solidFill>
                <a:latin typeface="华文楷体" pitchFamily="2" charset="-122"/>
                <a:ea typeface="华文楷体" pitchFamily="2" charset="-122"/>
              </a:rPr>
              <a:t>基础</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21024602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3068960"/>
            <a:ext cx="5929828" cy="523220"/>
          </a:xfrm>
          <a:prstGeom prst="rect">
            <a:avLst/>
          </a:prstGeom>
        </p:spPr>
        <p:txBody>
          <a:bodyPr wrap="none">
            <a:spAutoFit/>
          </a:bodyPr>
          <a:lstStyle/>
          <a:p>
            <a:r>
              <a:rPr lang="zh-CN" altLang="zh-CN" sz="2800" b="1" dirty="0" smtClean="0">
                <a:solidFill>
                  <a:srgbClr val="FF0000"/>
                </a:solidFill>
                <a:latin typeface="华文楷体" pitchFamily="2" charset="-122"/>
                <a:ea typeface="华文楷体" pitchFamily="2" charset="-122"/>
              </a:rPr>
              <a:t>思考：</a:t>
            </a:r>
            <a:r>
              <a:rPr lang="zh-CN" altLang="en-US" sz="2800" b="1" dirty="0" smtClean="0">
                <a:solidFill>
                  <a:srgbClr val="000099"/>
                </a:solidFill>
                <a:latin typeface="华文楷体" pitchFamily="2" charset="-122"/>
                <a:ea typeface="华文楷体" pitchFamily="2" charset="-122"/>
              </a:rPr>
              <a:t>新民主主义革命理论的基本点</a:t>
            </a:r>
            <a:endParaRPr lang="zh-CN" altLang="en-US" sz="2800" dirty="0">
              <a:solidFill>
                <a:srgbClr val="000099"/>
              </a:solidFill>
              <a:latin typeface="华文楷体" pitchFamily="2" charset="-122"/>
              <a:ea typeface="华文楷体" pitchFamily="2" charset="-122"/>
            </a:endParaRPr>
          </a:p>
        </p:txBody>
      </p:sp>
      <p:pic>
        <p:nvPicPr>
          <p:cNvPr id="1030" name="Picture 6" descr="C:\Users\zhao\AppData\Roaming\360se6\Application\User Data\temp\t01d3a4f9d247084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4149080"/>
            <a:ext cx="2533404" cy="120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0932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720" y="2564904"/>
            <a:ext cx="5416868" cy="2255554"/>
          </a:xfrm>
          <a:prstGeom prst="rect">
            <a:avLst/>
          </a:prstGeom>
        </p:spPr>
        <p:txBody>
          <a:bodyPr wrap="none">
            <a:spAutoFit/>
          </a:bodyPr>
          <a:lstStyle/>
          <a:p>
            <a:pPr>
              <a:lnSpc>
                <a:spcPct val="150000"/>
              </a:lnSpc>
            </a:pPr>
            <a:r>
              <a:rPr lang="zh-CN" altLang="en-US" sz="2400" b="1" dirty="0" smtClean="0">
                <a:solidFill>
                  <a:srgbClr val="000099"/>
                </a:solidFill>
                <a:latin typeface="华文楷体" panose="02010600040101010101" pitchFamily="2" charset="-122"/>
                <a:ea typeface="华文楷体" panose="02010600040101010101" pitchFamily="2" charset="-122"/>
              </a:rPr>
              <a:t>新</a:t>
            </a:r>
            <a:r>
              <a:rPr lang="zh-CN" altLang="en-US" sz="2400" b="1" dirty="0">
                <a:solidFill>
                  <a:srgbClr val="000099"/>
                </a:solidFill>
                <a:latin typeface="华文楷体" panose="02010600040101010101" pitchFamily="2" charset="-122"/>
                <a:ea typeface="华文楷体" panose="02010600040101010101" pitchFamily="2" charset="-122"/>
              </a:rPr>
              <a:t>民主主义革</a:t>
            </a:r>
            <a:r>
              <a:rPr lang="zh-CN" altLang="en-US" sz="2400" b="1" dirty="0" smtClean="0">
                <a:solidFill>
                  <a:srgbClr val="000099"/>
                </a:solidFill>
                <a:latin typeface="华文楷体" panose="02010600040101010101" pitchFamily="2" charset="-122"/>
                <a:ea typeface="华文楷体" panose="02010600040101010101" pitchFamily="2" charset="-122"/>
              </a:rPr>
              <a:t>命和社会主义革命的关系</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smtClean="0">
                <a:solidFill>
                  <a:srgbClr val="000099"/>
                </a:solidFill>
                <a:latin typeface="华文楷体" panose="02010600040101010101" pitchFamily="2" charset="-122"/>
                <a:ea typeface="华文楷体" panose="02010600040101010101" pitchFamily="2" charset="-122"/>
              </a:rPr>
              <a:t>新民主主义革命的总</a:t>
            </a:r>
            <a:r>
              <a:rPr lang="zh-CN" altLang="en-US" sz="2400" b="1" dirty="0">
                <a:solidFill>
                  <a:srgbClr val="000099"/>
                </a:solidFill>
                <a:latin typeface="华文楷体" panose="02010600040101010101" pitchFamily="2" charset="-122"/>
                <a:ea typeface="华文楷体" panose="02010600040101010101" pitchFamily="2" charset="-122"/>
              </a:rPr>
              <a:t>路</a:t>
            </a:r>
            <a:r>
              <a:rPr lang="zh-CN" altLang="en-US" sz="2400" b="1" dirty="0" smtClean="0">
                <a:solidFill>
                  <a:srgbClr val="000099"/>
                </a:solidFill>
                <a:latin typeface="华文楷体" panose="02010600040101010101" pitchFamily="2" charset="-122"/>
                <a:ea typeface="华文楷体" panose="02010600040101010101" pitchFamily="2" charset="-122"/>
              </a:rPr>
              <a:t>线和基</a:t>
            </a:r>
            <a:r>
              <a:rPr lang="zh-CN" altLang="en-US" sz="2400" b="1" dirty="0">
                <a:solidFill>
                  <a:srgbClr val="000099"/>
                </a:solidFill>
                <a:latin typeface="华文楷体" panose="02010600040101010101" pitchFamily="2" charset="-122"/>
                <a:ea typeface="华文楷体" panose="02010600040101010101" pitchFamily="2" charset="-122"/>
              </a:rPr>
              <a:t>本纲</a:t>
            </a:r>
            <a:r>
              <a:rPr lang="zh-CN" altLang="en-US" sz="2400" b="1" dirty="0" smtClean="0">
                <a:solidFill>
                  <a:srgbClr val="000099"/>
                </a:solidFill>
                <a:latin typeface="华文楷体" panose="02010600040101010101" pitchFamily="2" charset="-122"/>
                <a:ea typeface="华文楷体" panose="02010600040101010101" pitchFamily="2" charset="-122"/>
              </a:rPr>
              <a:t>领</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新民主主义革命</a:t>
            </a:r>
            <a:r>
              <a:rPr lang="zh-CN" altLang="en-US" sz="2400" b="1" dirty="0" smtClean="0">
                <a:solidFill>
                  <a:srgbClr val="000099"/>
                </a:solidFill>
                <a:latin typeface="华文楷体" panose="02010600040101010101" pitchFamily="2" charset="-122"/>
                <a:ea typeface="华文楷体" panose="02010600040101010101" pitchFamily="2" charset="-122"/>
              </a:rPr>
              <a:t>的三大法宝</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新民主主义革命</a:t>
            </a:r>
            <a:r>
              <a:rPr lang="zh-CN" altLang="en-US" sz="2400" b="1" dirty="0" smtClean="0">
                <a:solidFill>
                  <a:srgbClr val="000099"/>
                </a:solidFill>
                <a:latin typeface="华文楷体" panose="02010600040101010101" pitchFamily="2" charset="-122"/>
                <a:ea typeface="华文楷体" panose="02010600040101010101" pitchFamily="2" charset="-122"/>
              </a:rPr>
              <a:t>的道路</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58197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1511206"/>
            <a:ext cx="1620957" cy="523220"/>
          </a:xfrm>
          <a:prstGeom prst="rect">
            <a:avLst/>
          </a:prstGeom>
        </p:spPr>
        <p:txBody>
          <a:bodyPr wrap="none">
            <a:spAutoFit/>
          </a:bodyPr>
          <a:lstStyle/>
          <a:p>
            <a:r>
              <a:rPr lang="zh-CN" altLang="en-US" sz="2800" b="1" dirty="0" smtClean="0">
                <a:solidFill>
                  <a:srgbClr val="FF0000"/>
                </a:solidFill>
                <a:latin typeface="华文楷体" panose="02010600040101010101" pitchFamily="2" charset="-122"/>
                <a:ea typeface="华文楷体" panose="02010600040101010101" pitchFamily="2" charset="-122"/>
              </a:rPr>
              <a:t>学术前沿</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
        <p:nvSpPr>
          <p:cNvPr id="3" name="矩形 2"/>
          <p:cNvSpPr/>
          <p:nvPr/>
        </p:nvSpPr>
        <p:spPr>
          <a:xfrm>
            <a:off x="3419872" y="1529512"/>
            <a:ext cx="2339102" cy="523220"/>
          </a:xfrm>
          <a:prstGeom prst="rect">
            <a:avLst/>
          </a:prstGeom>
          <a:solidFill>
            <a:schemeClr val="bg1">
              <a:lumMod val="95000"/>
            </a:schemeClr>
          </a:solidFill>
        </p:spPr>
        <p:txBody>
          <a:bodyPr wrap="none">
            <a:spAutoFit/>
          </a:bodyPr>
          <a:lstStyle/>
          <a:p>
            <a:r>
              <a:rPr lang="zh-CN" altLang="en-US" sz="2800" b="1" dirty="0" smtClean="0">
                <a:solidFill>
                  <a:srgbClr val="000099"/>
                </a:solidFill>
                <a:latin typeface="华文楷体" panose="02010600040101010101" pitchFamily="2" charset="-122"/>
                <a:ea typeface="华文楷体" panose="02010600040101010101" pitchFamily="2" charset="-122"/>
              </a:rPr>
              <a:t>历</a:t>
            </a:r>
            <a:r>
              <a:rPr lang="zh-CN" altLang="en-US" sz="2800" b="1" dirty="0">
                <a:solidFill>
                  <a:srgbClr val="000099"/>
                </a:solidFill>
                <a:latin typeface="华文楷体" panose="02010600040101010101" pitchFamily="2" charset="-122"/>
                <a:ea typeface="华文楷体" panose="02010600040101010101" pitchFamily="2" charset="-122"/>
              </a:rPr>
              <a:t>史虚无主</a:t>
            </a:r>
            <a:r>
              <a:rPr lang="zh-CN" altLang="en-US" sz="2800" b="1" dirty="0" smtClean="0">
                <a:solidFill>
                  <a:srgbClr val="000099"/>
                </a:solidFill>
                <a:latin typeface="华文楷体" panose="02010600040101010101" pitchFamily="2" charset="-122"/>
                <a:ea typeface="华文楷体" panose="02010600040101010101" pitchFamily="2" charset="-122"/>
              </a:rPr>
              <a:t>义</a:t>
            </a:r>
            <a:endParaRPr lang="zh-CN" altLang="en-US" sz="2800" dirty="0">
              <a:solidFill>
                <a:srgbClr val="000099"/>
              </a:solidFill>
              <a:latin typeface="华文楷体" panose="02010600040101010101" pitchFamily="2" charset="-122"/>
              <a:ea typeface="华文楷体" panose="02010600040101010101" pitchFamily="2" charset="-122"/>
            </a:endParaRPr>
          </a:p>
        </p:txBody>
      </p:sp>
      <p:sp>
        <p:nvSpPr>
          <p:cNvPr id="4" name="矩形 3"/>
          <p:cNvSpPr/>
          <p:nvPr/>
        </p:nvSpPr>
        <p:spPr>
          <a:xfrm>
            <a:off x="1259632" y="2708920"/>
            <a:ext cx="6696744" cy="2101666"/>
          </a:xfrm>
          <a:prstGeom prst="rect">
            <a:avLst/>
          </a:prstGeom>
        </p:spPr>
        <p:txBody>
          <a:bodyPr wrap="square">
            <a:spAutoFit/>
          </a:bodyPr>
          <a:lstStyle/>
          <a:p>
            <a:pPr>
              <a:lnSpc>
                <a:spcPts val="4000"/>
              </a:lnSpc>
            </a:pPr>
            <a:r>
              <a:rPr lang="zh-CN" altLang="en-US" sz="2400" b="1" dirty="0">
                <a:solidFill>
                  <a:srgbClr val="000099"/>
                </a:solidFill>
                <a:latin typeface="华文楷体" panose="02010600040101010101" pitchFamily="2" charset="-122"/>
                <a:ea typeface="华文楷体" panose="02010600040101010101" pitchFamily="2" charset="-122"/>
              </a:rPr>
              <a:t>历史虚无主义本质上是一股反动的政治思潮，其核心指向是从根本上否定中国共产党的领导，否定中国走向社会主义的历史必然性，否定马克思主义基本理论。</a:t>
            </a:r>
            <a:endParaRPr lang="zh-CN" altLang="en-US" sz="2400"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925061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3688" y="3008382"/>
            <a:ext cx="6336704" cy="990015"/>
          </a:xfrm>
          <a:prstGeom prst="rect">
            <a:avLst/>
          </a:prstGeom>
        </p:spPr>
        <p:txBody>
          <a:bodyPr wrap="square">
            <a:spAutoFit/>
          </a:bodyPr>
          <a:lstStyle/>
          <a:p>
            <a:pPr>
              <a:lnSpc>
                <a:spcPts val="3500"/>
              </a:lnSpc>
            </a:pPr>
            <a:r>
              <a:rPr lang="zh-CN" altLang="en-US" sz="2400" b="1" dirty="0" smtClean="0">
                <a:solidFill>
                  <a:srgbClr val="C00000"/>
                </a:solidFill>
                <a:latin typeface="楷体" panose="02010609060101010101" pitchFamily="49" charset="-122"/>
                <a:ea typeface="楷体" panose="02010609060101010101" pitchFamily="49"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历</a:t>
            </a:r>
            <a:r>
              <a:rPr lang="zh-CN" altLang="en-US" sz="2400" b="1" dirty="0">
                <a:solidFill>
                  <a:srgbClr val="000099"/>
                </a:solidFill>
                <a:latin typeface="华文楷体" panose="02010600040101010101" pitchFamily="2" charset="-122"/>
                <a:ea typeface="华文楷体" panose="02010600040101010101" pitchFamily="2" charset="-122"/>
              </a:rPr>
              <a:t>史虚无主</a:t>
            </a:r>
            <a:r>
              <a:rPr lang="zh-CN" altLang="en-US" sz="2400" b="1" dirty="0" smtClean="0">
                <a:solidFill>
                  <a:srgbClr val="000099"/>
                </a:solidFill>
                <a:latin typeface="华文楷体" panose="02010600040101010101" pitchFamily="2" charset="-122"/>
                <a:ea typeface="华文楷体" panose="02010600040101010101" pitchFamily="2" charset="-122"/>
              </a:rPr>
              <a:t>义的突出表</a:t>
            </a:r>
            <a:r>
              <a:rPr lang="zh-CN" altLang="en-US" sz="2400" b="1" dirty="0">
                <a:solidFill>
                  <a:srgbClr val="000099"/>
                </a:solidFill>
                <a:latin typeface="华文楷体" panose="02010600040101010101" pitchFamily="2" charset="-122"/>
                <a:ea typeface="华文楷体" panose="02010600040101010101" pitchFamily="2" charset="-122"/>
              </a:rPr>
              <a:t>现，是拿历史上的具体事件、人物、断片来说事。</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
        <p:nvSpPr>
          <p:cNvPr id="3" name="矩形 2"/>
          <p:cNvSpPr/>
          <p:nvPr/>
        </p:nvSpPr>
        <p:spPr>
          <a:xfrm>
            <a:off x="1439652" y="1844824"/>
            <a:ext cx="6552728" cy="990015"/>
          </a:xfrm>
          <a:prstGeom prst="rect">
            <a:avLst/>
          </a:prstGeom>
        </p:spPr>
        <p:txBody>
          <a:bodyPr wrap="square">
            <a:spAutoFit/>
          </a:bodyPr>
          <a:lstStyle/>
          <a:p>
            <a:pPr>
              <a:lnSpc>
                <a:spcPts val="3500"/>
              </a:lnSpc>
            </a:pPr>
            <a:r>
              <a:rPr lang="zh-CN" altLang="en-US" sz="2400" b="1" dirty="0">
                <a:solidFill>
                  <a:srgbClr val="C00000"/>
                </a:solidFill>
                <a:latin typeface="楷体" panose="02010609060101010101" pitchFamily="49" charset="-122"/>
                <a:ea typeface="楷体" panose="02010609060101010101" pitchFamily="49"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我</a:t>
            </a:r>
            <a:r>
              <a:rPr lang="zh-CN" altLang="en-US" sz="2400" b="1" dirty="0">
                <a:solidFill>
                  <a:srgbClr val="000099"/>
                </a:solidFill>
                <a:latin typeface="华文楷体" panose="02010600040101010101" pitchFamily="2" charset="-122"/>
                <a:ea typeface="华文楷体" panose="02010600040101010101" pitchFamily="2" charset="-122"/>
              </a:rPr>
              <a:t>国当下存在的历史虚无主义，主要与苏东巨变后国际共产主义运动所处的低潮形势相关。</a:t>
            </a:r>
          </a:p>
        </p:txBody>
      </p:sp>
      <p:sp>
        <p:nvSpPr>
          <p:cNvPr id="4" name="矩形 3"/>
          <p:cNvSpPr/>
          <p:nvPr/>
        </p:nvSpPr>
        <p:spPr>
          <a:xfrm>
            <a:off x="1439652" y="4171940"/>
            <a:ext cx="6624736" cy="990015"/>
          </a:xfrm>
          <a:prstGeom prst="rect">
            <a:avLst/>
          </a:prstGeom>
        </p:spPr>
        <p:txBody>
          <a:bodyPr wrap="square">
            <a:spAutoFit/>
          </a:bodyPr>
          <a:lstStyle/>
          <a:p>
            <a:pPr>
              <a:lnSpc>
                <a:spcPts val="3500"/>
              </a:lnSpc>
            </a:pPr>
            <a:r>
              <a:rPr lang="zh-CN" altLang="en-US" sz="2400" b="1" dirty="0">
                <a:solidFill>
                  <a:srgbClr val="C00000"/>
                </a:solidFill>
                <a:latin typeface="楷体" panose="02010609060101010101" pitchFamily="49" charset="-122"/>
                <a:ea typeface="楷体" panose="02010609060101010101" pitchFamily="49"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灭人之国，必先去其史”。历史虚无主义对国家、对民族、对人民</a:t>
            </a:r>
            <a:r>
              <a:rPr lang="zh-CN" altLang="en-US" sz="2400" b="1" dirty="0" smtClean="0">
                <a:solidFill>
                  <a:srgbClr val="000099"/>
                </a:solidFill>
                <a:latin typeface="华文楷体" panose="02010600040101010101" pitchFamily="2" charset="-122"/>
                <a:ea typeface="华文楷体" panose="02010600040101010101" pitchFamily="2" charset="-122"/>
              </a:rPr>
              <a:t>，危</a:t>
            </a:r>
            <a:r>
              <a:rPr lang="zh-CN" altLang="en-US" sz="2400" b="1" dirty="0">
                <a:solidFill>
                  <a:srgbClr val="000099"/>
                </a:solidFill>
                <a:latin typeface="华文楷体" panose="02010600040101010101" pitchFamily="2" charset="-122"/>
                <a:ea typeface="华文楷体" panose="02010600040101010101" pitchFamily="2" charset="-122"/>
              </a:rPr>
              <a:t>害极大。</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87336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5168" y="3052215"/>
            <a:ext cx="6624736" cy="1066959"/>
          </a:xfrm>
          <a:prstGeom prst="rect">
            <a:avLst/>
          </a:prstGeom>
        </p:spPr>
        <p:txBody>
          <a:bodyPr wrap="square">
            <a:spAutoFit/>
          </a:bodyPr>
          <a:lstStyle/>
          <a:p>
            <a:pPr>
              <a:lnSpc>
                <a:spcPts val="3800"/>
              </a:lnSpc>
            </a:pPr>
            <a:r>
              <a:rPr lang="zh-CN" altLang="en-US" sz="2400" b="1" dirty="0">
                <a:solidFill>
                  <a:srgbClr val="C00000"/>
                </a:solidFill>
                <a:latin typeface="楷体" panose="02010609060101010101" pitchFamily="49" charset="-122"/>
                <a:ea typeface="楷体" panose="02010609060101010101" pitchFamily="49"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坚</a:t>
            </a:r>
            <a:r>
              <a:rPr lang="zh-CN" altLang="en-US" sz="2400" b="1" dirty="0">
                <a:solidFill>
                  <a:srgbClr val="000099"/>
                </a:solidFill>
                <a:latin typeface="华文楷体" panose="02010600040101010101" pitchFamily="2" charset="-122"/>
                <a:ea typeface="华文楷体" panose="02010600040101010101" pitchFamily="2" charset="-122"/>
              </a:rPr>
              <a:t>定党的历史自</a:t>
            </a:r>
            <a:r>
              <a:rPr lang="zh-CN" altLang="en-US" sz="2400" b="1" dirty="0" smtClean="0">
                <a:solidFill>
                  <a:srgbClr val="000099"/>
                </a:solidFill>
                <a:latin typeface="华文楷体" panose="02010600040101010101" pitchFamily="2" charset="-122"/>
                <a:ea typeface="华文楷体" panose="02010600040101010101" pitchFamily="2" charset="-122"/>
              </a:rPr>
              <a:t>信，</a:t>
            </a:r>
            <a:r>
              <a:rPr lang="zh-CN" altLang="en-US" sz="2400" b="1" dirty="0">
                <a:solidFill>
                  <a:srgbClr val="000099"/>
                </a:solidFill>
                <a:latin typeface="华文楷体" panose="02010600040101010101" pitchFamily="2" charset="-122"/>
                <a:ea typeface="华文楷体" panose="02010600040101010101" pitchFamily="2" charset="-122"/>
              </a:rPr>
              <a:t>坚定走中国特色社会主义道路</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
        <p:nvSpPr>
          <p:cNvPr id="3" name="矩形 2"/>
          <p:cNvSpPr/>
          <p:nvPr/>
        </p:nvSpPr>
        <p:spPr>
          <a:xfrm>
            <a:off x="1679154" y="4221088"/>
            <a:ext cx="6637262" cy="1066959"/>
          </a:xfrm>
          <a:prstGeom prst="rect">
            <a:avLst/>
          </a:prstGeom>
        </p:spPr>
        <p:txBody>
          <a:bodyPr wrap="square">
            <a:spAutoFit/>
          </a:bodyPr>
          <a:lstStyle/>
          <a:p>
            <a:pPr>
              <a:lnSpc>
                <a:spcPts val="3800"/>
              </a:lnSpc>
            </a:pPr>
            <a:r>
              <a:rPr lang="zh-CN" altLang="en-US" sz="2400" b="1" dirty="0">
                <a:solidFill>
                  <a:srgbClr val="C00000"/>
                </a:solidFill>
                <a:latin typeface="楷体" panose="02010609060101010101" pitchFamily="49" charset="-122"/>
                <a:ea typeface="楷体" panose="02010609060101010101" pitchFamily="49"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学</a:t>
            </a:r>
            <a:r>
              <a:rPr lang="zh-CN" altLang="en-US" sz="2400" b="1" dirty="0">
                <a:solidFill>
                  <a:srgbClr val="000099"/>
                </a:solidFill>
                <a:latin typeface="华文楷体" panose="02010600040101010101" pitchFamily="2" charset="-122"/>
                <a:ea typeface="华文楷体" panose="02010600040101010101" pitchFamily="2" charset="-122"/>
              </a:rPr>
              <a:t>史用史，以史为鉴，不断从历史中吸取营养和智慧。</a:t>
            </a:r>
          </a:p>
        </p:txBody>
      </p:sp>
      <p:sp>
        <p:nvSpPr>
          <p:cNvPr id="4" name="矩形 3"/>
          <p:cNvSpPr/>
          <p:nvPr/>
        </p:nvSpPr>
        <p:spPr>
          <a:xfrm>
            <a:off x="1619672" y="1883342"/>
            <a:ext cx="6696744" cy="1066959"/>
          </a:xfrm>
          <a:prstGeom prst="rect">
            <a:avLst/>
          </a:prstGeom>
        </p:spPr>
        <p:txBody>
          <a:bodyPr wrap="square">
            <a:spAutoFit/>
          </a:bodyPr>
          <a:lstStyle/>
          <a:p>
            <a:pPr>
              <a:lnSpc>
                <a:spcPts val="3800"/>
              </a:lnSpc>
            </a:pPr>
            <a:r>
              <a:rPr lang="zh-CN" altLang="en-US" sz="2400" b="1" dirty="0">
                <a:solidFill>
                  <a:srgbClr val="C00000"/>
                </a:solidFill>
                <a:latin typeface="楷体" panose="02010609060101010101" pitchFamily="49" charset="-122"/>
                <a:ea typeface="楷体" panose="02010609060101010101" pitchFamily="49"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大</a:t>
            </a:r>
            <a:r>
              <a:rPr lang="zh-CN" altLang="en-US" sz="2400" b="1" dirty="0">
                <a:solidFill>
                  <a:srgbClr val="000099"/>
                </a:solidFill>
                <a:latin typeface="华文楷体" panose="02010600040101010101" pitchFamily="2" charset="-122"/>
                <a:ea typeface="华文楷体" panose="02010600040101010101" pitchFamily="2" charset="-122"/>
              </a:rPr>
              <a:t>力弘扬唯物史观，它是识别和应对历史虚无主义最锐利的思想武器。</a:t>
            </a:r>
          </a:p>
        </p:txBody>
      </p:sp>
    </p:spTree>
    <p:extLst>
      <p:ext uri="{BB962C8B-B14F-4D97-AF65-F5344CB8AC3E}">
        <p14:creationId xmlns:p14="http://schemas.microsoft.com/office/powerpoint/2010/main" val="335127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132856"/>
            <a:ext cx="1826141" cy="584775"/>
          </a:xfrm>
          <a:prstGeom prst="rect">
            <a:avLst/>
          </a:prstGeom>
        </p:spPr>
        <p:txBody>
          <a:bodyPr wrap="none">
            <a:spAutoFit/>
          </a:bodyPr>
          <a:lstStyle/>
          <a:p>
            <a:r>
              <a:rPr lang="zh-CN" altLang="zh-CN" sz="3200" b="1" dirty="0">
                <a:solidFill>
                  <a:srgbClr val="FF0000"/>
                </a:solidFill>
                <a:latin typeface="华文楷体" pitchFamily="2" charset="-122"/>
                <a:ea typeface="华文楷体" pitchFamily="2" charset="-122"/>
              </a:rPr>
              <a:t>教学</a:t>
            </a:r>
            <a:r>
              <a:rPr lang="zh-CN" altLang="zh-CN" sz="3200" b="1" dirty="0" smtClean="0">
                <a:solidFill>
                  <a:srgbClr val="FF0000"/>
                </a:solidFill>
                <a:latin typeface="华文楷体" pitchFamily="2" charset="-122"/>
                <a:ea typeface="华文楷体" pitchFamily="2" charset="-122"/>
              </a:rPr>
              <a:t>案例</a:t>
            </a:r>
            <a:endParaRPr lang="zh-CN" altLang="zh-CN" sz="3200" b="1" dirty="0">
              <a:solidFill>
                <a:srgbClr val="FF0000"/>
              </a:solidFill>
              <a:latin typeface="华文楷体" pitchFamily="2" charset="-122"/>
              <a:ea typeface="华文楷体" pitchFamily="2" charset="-122"/>
            </a:endParaRPr>
          </a:p>
        </p:txBody>
      </p:sp>
      <p:sp>
        <p:nvSpPr>
          <p:cNvPr id="3" name="矩形 2"/>
          <p:cNvSpPr/>
          <p:nvPr/>
        </p:nvSpPr>
        <p:spPr>
          <a:xfrm>
            <a:off x="1547664" y="3140968"/>
            <a:ext cx="2952328" cy="1754326"/>
          </a:xfrm>
          <a:prstGeom prst="rect">
            <a:avLst/>
          </a:prstGeom>
        </p:spPr>
        <p:txBody>
          <a:bodyPr wrap="square">
            <a:spAutoFit/>
          </a:bodyPr>
          <a:lstStyle/>
          <a:p>
            <a:pPr>
              <a:lnSpc>
                <a:spcPct val="150000"/>
              </a:lnSpc>
            </a:pPr>
            <a:r>
              <a:rPr lang="zh-CN" altLang="zh-CN" sz="2400" b="1" dirty="0" smtClean="0">
                <a:solidFill>
                  <a:srgbClr val="000099"/>
                </a:solidFill>
                <a:latin typeface="华文楷体" pitchFamily="2" charset="-122"/>
                <a:ea typeface="华文楷体" pitchFamily="2" charset="-122"/>
              </a:rPr>
              <a:t>新民主主义革命</a:t>
            </a:r>
            <a:r>
              <a:rPr lang="zh-CN" altLang="zh-CN" sz="2400" b="1" dirty="0">
                <a:solidFill>
                  <a:srgbClr val="000099"/>
                </a:solidFill>
                <a:latin typeface="华文楷体" pitchFamily="2" charset="-122"/>
                <a:ea typeface="华文楷体" pitchFamily="2" charset="-122"/>
              </a:rPr>
              <a:t>时期毛泽东对中国</a:t>
            </a:r>
            <a:r>
              <a:rPr lang="zh-CN" altLang="zh-CN" sz="2400" b="1" dirty="0" smtClean="0">
                <a:solidFill>
                  <a:srgbClr val="000099"/>
                </a:solidFill>
                <a:latin typeface="华文楷体" pitchFamily="2" charset="-122"/>
                <a:ea typeface="华文楷体" pitchFamily="2" charset="-122"/>
              </a:rPr>
              <a:t>国情的科学分析</a:t>
            </a:r>
            <a:endParaRPr lang="zh-CN" altLang="zh-CN" sz="2400" dirty="0">
              <a:solidFill>
                <a:srgbClr val="000099"/>
              </a:solidFill>
              <a:latin typeface="华文楷体" pitchFamily="2" charset="-122"/>
              <a:ea typeface="华文楷体"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2852936"/>
            <a:ext cx="2952328" cy="2204351"/>
          </a:xfrm>
          <a:prstGeom prst="rect">
            <a:avLst/>
          </a:prstGeom>
        </p:spPr>
      </p:pic>
    </p:spTree>
    <p:extLst>
      <p:ext uri="{BB962C8B-B14F-4D97-AF65-F5344CB8AC3E}">
        <p14:creationId xmlns:p14="http://schemas.microsoft.com/office/powerpoint/2010/main" val="2028867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5696" y="2318772"/>
            <a:ext cx="6480720" cy="1969770"/>
          </a:xfrm>
          <a:prstGeom prst="rect">
            <a:avLst/>
          </a:prstGeom>
        </p:spPr>
        <p:txBody>
          <a:bodyPr wrap="square">
            <a:spAutoFit/>
          </a:bodyPr>
          <a:lstStyle/>
          <a:p>
            <a:pPr>
              <a:lnSpc>
                <a:spcPct val="150000"/>
              </a:lnSpc>
            </a:pPr>
            <a:r>
              <a:rPr lang="zh-CN" altLang="zh-CN" sz="2800" b="1" dirty="0">
                <a:solidFill>
                  <a:srgbClr val="FF0000"/>
                </a:solidFill>
                <a:latin typeface="华文楷体" pitchFamily="2" charset="-122"/>
                <a:ea typeface="华文楷体" pitchFamily="2" charset="-122"/>
              </a:rPr>
              <a:t>思考讨论</a:t>
            </a:r>
            <a:r>
              <a:rPr lang="zh-CN" altLang="zh-CN" sz="2800" b="1" dirty="0" smtClean="0">
                <a:solidFill>
                  <a:srgbClr val="FF0000"/>
                </a:solidFill>
                <a:latin typeface="华文楷体" pitchFamily="2" charset="-122"/>
                <a:ea typeface="华文楷体" pitchFamily="2" charset="-122"/>
              </a:rPr>
              <a:t>：</a:t>
            </a:r>
            <a:endParaRPr lang="en-US" altLang="zh-CN" sz="2800" b="1" dirty="0" smtClean="0">
              <a:solidFill>
                <a:srgbClr val="FF0000"/>
              </a:solidFill>
              <a:latin typeface="华文楷体" pitchFamily="2" charset="-122"/>
              <a:ea typeface="华文楷体" pitchFamily="2" charset="-122"/>
            </a:endParaRPr>
          </a:p>
          <a:p>
            <a:pPr>
              <a:lnSpc>
                <a:spcPct val="150000"/>
              </a:lnSpc>
            </a:pPr>
            <a:r>
              <a:rPr lang="zh-CN" altLang="zh-CN" sz="2800" b="1" dirty="0" smtClean="0">
                <a:solidFill>
                  <a:srgbClr val="000099"/>
                </a:solidFill>
                <a:latin typeface="华文楷体" pitchFamily="2" charset="-122"/>
                <a:ea typeface="华文楷体" pitchFamily="2" charset="-122"/>
              </a:rPr>
              <a:t>毛泽东</a:t>
            </a:r>
            <a:r>
              <a:rPr lang="zh-CN" altLang="zh-CN" sz="2800" b="1" dirty="0">
                <a:solidFill>
                  <a:srgbClr val="000099"/>
                </a:solidFill>
                <a:latin typeface="华文楷体" pitchFamily="2" charset="-122"/>
                <a:ea typeface="华文楷体" pitchFamily="2" charset="-122"/>
              </a:rPr>
              <a:t>科学分析新民主主义时期中国国情的当代启示？</a:t>
            </a:r>
          </a:p>
        </p:txBody>
      </p:sp>
      <p:pic>
        <p:nvPicPr>
          <p:cNvPr id="3" name="Picture 6" descr="C:\Users\zhao\AppData\Roaming\360se6\Application\User Data\temp\t01d3a4f9d247084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164" y="4293096"/>
            <a:ext cx="2533404" cy="120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538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2636912"/>
            <a:ext cx="6912768" cy="2031325"/>
          </a:xfrm>
          <a:prstGeom prst="rect">
            <a:avLst/>
          </a:prstGeom>
        </p:spPr>
        <p:txBody>
          <a:bodyPr wrap="square">
            <a:spAutoFit/>
          </a:bodyPr>
          <a:lstStyle/>
          <a:p>
            <a:pPr indent="304800">
              <a:lnSpc>
                <a:spcPct val="150000"/>
              </a:lnSpc>
            </a:pPr>
            <a:r>
              <a:rPr lang="zh-CN" altLang="zh-CN" sz="28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实事求是是正确对待国情的根本态</a:t>
            </a:r>
            <a:r>
              <a:rPr lang="zh-CN" altLang="zh-CN" sz="28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度</a:t>
            </a:r>
            <a:endParaRPr lang="zh-CN" altLang="zh-CN" sz="28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a:p>
            <a:pPr indent="304800">
              <a:lnSpc>
                <a:spcPct val="150000"/>
              </a:lnSpc>
            </a:pPr>
            <a:r>
              <a:rPr lang="zh-CN" altLang="zh-CN" sz="28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调查研究是科学分析国情的唯一途</a:t>
            </a:r>
            <a:r>
              <a:rPr lang="zh-CN" altLang="zh-CN" sz="28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径</a:t>
            </a:r>
            <a:endParaRPr lang="zh-CN" altLang="zh-CN" sz="28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a:p>
            <a:pPr indent="304800">
              <a:lnSpc>
                <a:spcPct val="150000"/>
              </a:lnSpc>
            </a:pPr>
            <a:r>
              <a:rPr lang="zh-CN" altLang="zh-CN" sz="28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群众路线是获取基本国情的根本工作方</a:t>
            </a:r>
            <a:r>
              <a:rPr lang="zh-CN" altLang="zh-CN" sz="28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法</a:t>
            </a:r>
            <a:endParaRPr lang="zh-CN" altLang="zh-CN" sz="28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29992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9807" y="1772816"/>
            <a:ext cx="6696744" cy="741742"/>
          </a:xfrm>
          <a:prstGeom prst="rect">
            <a:avLst/>
          </a:prstGeom>
        </p:spPr>
        <p:txBody>
          <a:bodyPr wrap="square">
            <a:spAutoFit/>
          </a:bodyPr>
          <a:lstStyle/>
          <a:p>
            <a:pPr>
              <a:lnSpc>
                <a:spcPct val="170000"/>
              </a:lnSpc>
            </a:pPr>
            <a:r>
              <a:rPr kumimoji="1" lang="zh-CN" altLang="en-US" sz="2800" b="1" dirty="0">
                <a:solidFill>
                  <a:srgbClr val="000099"/>
                </a:solidFill>
                <a:latin typeface="华文楷体" pitchFamily="2" charset="-122"/>
                <a:ea typeface="华文楷体" pitchFamily="2" charset="-122"/>
              </a:rPr>
              <a:t>一、近代中国国情和中国革命的时代特征 </a:t>
            </a:r>
          </a:p>
        </p:txBody>
      </p:sp>
      <p:sp>
        <p:nvSpPr>
          <p:cNvPr id="3" name="矩形 2"/>
          <p:cNvSpPr/>
          <p:nvPr/>
        </p:nvSpPr>
        <p:spPr>
          <a:xfrm>
            <a:off x="1834951" y="2852936"/>
            <a:ext cx="6361599" cy="1975926"/>
          </a:xfrm>
          <a:prstGeom prst="rect">
            <a:avLst/>
          </a:prstGeom>
        </p:spPr>
        <p:txBody>
          <a:bodyPr wrap="square">
            <a:spAutoFit/>
          </a:bodyPr>
          <a:lstStyle/>
          <a:p>
            <a:pPr>
              <a:lnSpc>
                <a:spcPct val="170000"/>
              </a:lnSpc>
            </a:pPr>
            <a:r>
              <a:rPr lang="en-US" altLang="zh-CN" sz="2400" b="1" dirty="0" smtClean="0">
                <a:solidFill>
                  <a:srgbClr val="000099"/>
                </a:solidFill>
                <a:latin typeface="华文楷体" pitchFamily="2" charset="-122"/>
                <a:ea typeface="华文楷体" pitchFamily="2" charset="-122"/>
              </a:rPr>
              <a:t>1</a:t>
            </a:r>
            <a:r>
              <a:rPr lang="zh-CN" altLang="en-US" sz="2400" b="1" dirty="0" smtClean="0">
                <a:solidFill>
                  <a:srgbClr val="000099"/>
                </a:solidFill>
                <a:latin typeface="华文楷体" pitchFamily="2" charset="-122"/>
                <a:ea typeface="华文楷体" pitchFamily="2" charset="-122"/>
              </a:rPr>
              <a:t>、近代</a:t>
            </a:r>
            <a:r>
              <a:rPr lang="zh-CN" altLang="en-US" sz="2400" b="1" dirty="0">
                <a:solidFill>
                  <a:srgbClr val="000099"/>
                </a:solidFill>
                <a:latin typeface="华文楷体" pitchFamily="2" charset="-122"/>
                <a:ea typeface="华文楷体" pitchFamily="2" charset="-122"/>
              </a:rPr>
              <a:t>中国的</a:t>
            </a:r>
            <a:r>
              <a:rPr lang="zh-CN" altLang="en-US" sz="2400" b="1" dirty="0" smtClean="0">
                <a:solidFill>
                  <a:srgbClr val="000099"/>
                </a:solidFill>
                <a:latin typeface="华文楷体" pitchFamily="2" charset="-122"/>
                <a:ea typeface="华文楷体" pitchFamily="2" charset="-122"/>
              </a:rPr>
              <a:t>国情</a:t>
            </a:r>
            <a:endParaRPr lang="en-US" altLang="zh-CN" sz="2400" b="1" dirty="0" smtClean="0">
              <a:solidFill>
                <a:srgbClr val="000099"/>
              </a:solidFill>
              <a:latin typeface="华文楷体" pitchFamily="2" charset="-122"/>
              <a:ea typeface="华文楷体" pitchFamily="2" charset="-122"/>
            </a:endParaRPr>
          </a:p>
          <a:p>
            <a:pPr>
              <a:lnSpc>
                <a:spcPct val="170000"/>
              </a:lnSpc>
            </a:pPr>
            <a:r>
              <a:rPr kumimoji="1" lang="zh-CN" altLang="en-US" sz="2400" b="1" dirty="0">
                <a:solidFill>
                  <a:srgbClr val="000099"/>
                </a:solidFill>
                <a:latin typeface="华文楷体" pitchFamily="2" charset="-122"/>
                <a:ea typeface="华文楷体" pitchFamily="2" charset="-122"/>
              </a:rPr>
              <a:t>近代中国，已经沦为一个半殖民地半封建社会性质的社会，这是最基本的</a:t>
            </a:r>
            <a:r>
              <a:rPr kumimoji="1" lang="zh-CN" altLang="en-US" sz="2400" b="1" dirty="0" smtClean="0">
                <a:solidFill>
                  <a:srgbClr val="000099"/>
                </a:solidFill>
                <a:latin typeface="华文楷体" pitchFamily="2" charset="-122"/>
                <a:ea typeface="华文楷体" pitchFamily="2" charset="-122"/>
              </a:rPr>
              <a:t>国情。</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41834001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1776</TotalTime>
  <Words>4308</Words>
  <Application>Microsoft Office PowerPoint</Application>
  <PresentationFormat>全屏显示(4:3)</PresentationFormat>
  <Paragraphs>164</Paragraphs>
  <Slides>54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54</vt:i4>
      </vt:variant>
    </vt:vector>
  </HeadingPairs>
  <TitlesOfParts>
    <vt:vector size="64" baseType="lpstr">
      <vt:lpstr>华文楷体</vt:lpstr>
      <vt:lpstr>楷体</vt:lpstr>
      <vt:lpstr>宋体</vt:lpstr>
      <vt:lpstr>Arial</vt:lpstr>
      <vt:lpstr>Calibri</vt:lpstr>
      <vt:lpstr>Calibri Light</vt:lpstr>
      <vt:lpstr>Cambria Math</vt:lpstr>
      <vt:lpstr>Times New Roman</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dc:creator>
  <cp:lastModifiedBy>zhao</cp:lastModifiedBy>
  <cp:revision>158</cp:revision>
  <dcterms:created xsi:type="dcterms:W3CDTF">2016-03-23T12:46:43Z</dcterms:created>
  <dcterms:modified xsi:type="dcterms:W3CDTF">2016-10-12T01:36:19Z</dcterms:modified>
</cp:coreProperties>
</file>