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70"/>
  </p:notesMasterIdLst>
  <p:sldIdLst>
    <p:sldId id="427" r:id="rId2"/>
    <p:sldId id="556" r:id="rId3"/>
    <p:sldId id="336" r:id="rId4"/>
    <p:sldId id="337" r:id="rId5"/>
    <p:sldId id="557" r:id="rId6"/>
    <p:sldId id="558" r:id="rId7"/>
    <p:sldId id="518" r:id="rId8"/>
    <p:sldId id="341" r:id="rId9"/>
    <p:sldId id="462" r:id="rId10"/>
    <p:sldId id="348" r:id="rId11"/>
    <p:sldId id="466" r:id="rId12"/>
    <p:sldId id="559" r:id="rId13"/>
    <p:sldId id="560" r:id="rId14"/>
    <p:sldId id="465" r:id="rId15"/>
    <p:sldId id="464" r:id="rId16"/>
    <p:sldId id="429" r:id="rId17"/>
    <p:sldId id="457" r:id="rId18"/>
    <p:sldId id="458" r:id="rId19"/>
    <p:sldId id="358" r:id="rId20"/>
    <p:sldId id="456" r:id="rId21"/>
    <p:sldId id="359" r:id="rId22"/>
    <p:sldId id="468" r:id="rId23"/>
    <p:sldId id="469" r:id="rId24"/>
    <p:sldId id="476" r:id="rId25"/>
    <p:sldId id="478" r:id="rId26"/>
    <p:sldId id="479" r:id="rId27"/>
    <p:sldId id="366" r:id="rId28"/>
    <p:sldId id="372" r:id="rId29"/>
    <p:sldId id="373" r:id="rId30"/>
    <p:sldId id="374" r:id="rId31"/>
    <p:sldId id="480" r:id="rId32"/>
    <p:sldId id="545" r:id="rId33"/>
    <p:sldId id="541" r:id="rId34"/>
    <p:sldId id="482" r:id="rId35"/>
    <p:sldId id="489" r:id="rId36"/>
    <p:sldId id="485" r:id="rId37"/>
    <p:sldId id="481" r:id="rId38"/>
    <p:sldId id="486" r:id="rId39"/>
    <p:sldId id="487" r:id="rId40"/>
    <p:sldId id="384" r:id="rId41"/>
    <p:sldId id="385" r:id="rId42"/>
    <p:sldId id="386" r:id="rId43"/>
    <p:sldId id="535" r:id="rId44"/>
    <p:sldId id="536" r:id="rId45"/>
    <p:sldId id="387" r:id="rId46"/>
    <p:sldId id="488" r:id="rId47"/>
    <p:sldId id="388" r:id="rId48"/>
    <p:sldId id="389" r:id="rId49"/>
    <p:sldId id="390" r:id="rId50"/>
    <p:sldId id="391" r:id="rId51"/>
    <p:sldId id="436" r:id="rId52"/>
    <p:sldId id="490" r:id="rId53"/>
    <p:sldId id="437" r:id="rId54"/>
    <p:sldId id="438" r:id="rId55"/>
    <p:sldId id="439" r:id="rId56"/>
    <p:sldId id="397" r:id="rId57"/>
    <p:sldId id="398" r:id="rId58"/>
    <p:sldId id="399" r:id="rId59"/>
    <p:sldId id="440" r:id="rId60"/>
    <p:sldId id="400" r:id="rId61"/>
    <p:sldId id="519" r:id="rId62"/>
    <p:sldId id="520" r:id="rId63"/>
    <p:sldId id="510" r:id="rId64"/>
    <p:sldId id="521" r:id="rId65"/>
    <p:sldId id="529" r:id="rId66"/>
    <p:sldId id="530" r:id="rId67"/>
    <p:sldId id="531" r:id="rId68"/>
    <p:sldId id="532" r:id="rId6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12D7"/>
    <a:srgbClr val="FF6600"/>
    <a:srgbClr val="0000FF"/>
    <a:srgbClr val="E5D3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38" autoAdjust="0"/>
    <p:restoredTop sz="94660"/>
  </p:normalViewPr>
  <p:slideViewPr>
    <p:cSldViewPr>
      <p:cViewPr varScale="1">
        <p:scale>
          <a:sx n="83" d="100"/>
          <a:sy n="83" d="100"/>
        </p:scale>
        <p:origin x="118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ea typeface="宋体" charset="-122"/>
              </a:defRPr>
            </a:lvl1pPr>
          </a:lstStyle>
          <a:p>
            <a:pPr>
              <a:defRPr/>
            </a:pPr>
            <a:fld id="{200DB18D-77CD-4E12-9F21-D7C04A71BB9B}" type="datetimeFigureOut">
              <a:rPr lang="zh-CN" altLang="en-US"/>
              <a:pPr>
                <a:defRPr/>
              </a:pPr>
              <a:t>2016/5/12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ea typeface="宋体" charset="-122"/>
              </a:defRPr>
            </a:lvl1pPr>
          </a:lstStyle>
          <a:p>
            <a:pPr>
              <a:defRPr/>
            </a:pPr>
            <a:fld id="{32FF918E-B823-4CDC-A824-6D4F1A9F5FB1}" type="slidenum">
              <a:rPr lang="zh-CN" altLang="en-US"/>
              <a:pPr>
                <a:defRPr/>
              </a:pPr>
              <a:t>‹#›</a:t>
            </a:fld>
            <a:endParaRPr lang="zh-CN" altLang="en-US"/>
          </a:p>
        </p:txBody>
      </p:sp>
    </p:spTree>
    <p:extLst>
      <p:ext uri="{BB962C8B-B14F-4D97-AF65-F5344CB8AC3E}">
        <p14:creationId xmlns:p14="http://schemas.microsoft.com/office/powerpoint/2010/main" val="132656339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4ABBF822-3A9C-4B76-9780-7D7C0D0B46C2}" type="slidenum">
              <a:rPr lang="en-US" altLang="zh-CN">
                <a:ea typeface="宋体" pitchFamily="2" charset="-122"/>
              </a:rPr>
              <a:pPr/>
              <a:t>19</a:t>
            </a:fld>
            <a:endParaRPr lang="en-US" altLang="zh-CN">
              <a:ea typeface="宋体" pitchFamily="2" charset="-122"/>
            </a:endParaRPr>
          </a:p>
        </p:txBody>
      </p:sp>
      <p:sp>
        <p:nvSpPr>
          <p:cNvPr id="103427" name="Rectangle 2"/>
          <p:cNvSpPr>
            <a:spLocks noGrp="1" noRot="1" noChangeAspect="1" noChangeArrowheads="1" noTextEdit="1"/>
          </p:cNvSpPr>
          <p:nvPr>
            <p:ph type="sldImg"/>
          </p:nvPr>
        </p:nvSpPr>
        <p:spPr bwMode="auto">
          <a:xfrm>
            <a:off x="1150938" y="692150"/>
            <a:ext cx="4556125" cy="3416300"/>
          </a:xfrm>
          <a:noFill/>
          <a:ln>
            <a:solidFill>
              <a:srgbClr val="000000"/>
            </a:solidFill>
            <a:miter lim="800000"/>
            <a:headEnd/>
            <a:tailEnd/>
          </a:ln>
        </p:spPr>
      </p:sp>
      <p:sp>
        <p:nvSpPr>
          <p:cNvPr id="103428"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a:spcBef>
                <a:spcPct val="0"/>
              </a:spcBef>
            </a:pPr>
            <a:endParaRPr lang="zh-CN" altLang="zh-CN" smtClean="0"/>
          </a:p>
        </p:txBody>
      </p:sp>
    </p:spTree>
    <p:extLst>
      <p:ext uri="{BB962C8B-B14F-4D97-AF65-F5344CB8AC3E}">
        <p14:creationId xmlns:p14="http://schemas.microsoft.com/office/powerpoint/2010/main" val="1673544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97C873A-4997-4B17-988E-F476AEF12734}" type="slidenum">
              <a:rPr lang="en-US" altLang="zh-CN">
                <a:ea typeface="宋体" pitchFamily="2" charset="-122"/>
              </a:rPr>
              <a:pPr/>
              <a:t>21</a:t>
            </a:fld>
            <a:endParaRPr lang="en-US" altLang="zh-CN">
              <a:ea typeface="宋体" pitchFamily="2" charset="-122"/>
            </a:endParaRPr>
          </a:p>
        </p:txBody>
      </p:sp>
      <p:sp>
        <p:nvSpPr>
          <p:cNvPr id="104451" name="Rectangle 2"/>
          <p:cNvSpPr>
            <a:spLocks noGrp="1" noRot="1" noChangeAspect="1" noChangeArrowheads="1" noTextEdit="1"/>
          </p:cNvSpPr>
          <p:nvPr>
            <p:ph type="sldImg"/>
          </p:nvPr>
        </p:nvSpPr>
        <p:spPr bwMode="auto">
          <a:xfrm>
            <a:off x="1150938" y="692150"/>
            <a:ext cx="4556125" cy="3416300"/>
          </a:xfrm>
          <a:noFill/>
          <a:ln>
            <a:solidFill>
              <a:srgbClr val="000000"/>
            </a:solidFill>
            <a:miter lim="800000"/>
            <a:headEnd/>
            <a:tailEnd/>
          </a:ln>
        </p:spPr>
      </p:sp>
      <p:sp>
        <p:nvSpPr>
          <p:cNvPr id="104452"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a:spcBef>
                <a:spcPct val="0"/>
              </a:spcBef>
            </a:pPr>
            <a:endParaRPr lang="zh-CN" altLang="zh-CN" smtClean="0"/>
          </a:p>
        </p:txBody>
      </p:sp>
    </p:spTree>
    <p:extLst>
      <p:ext uri="{BB962C8B-B14F-4D97-AF65-F5344CB8AC3E}">
        <p14:creationId xmlns:p14="http://schemas.microsoft.com/office/powerpoint/2010/main" val="3186788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6E9BF0B-7869-45C2-A26B-8E5CB35F76D8}" type="slidenum">
              <a:rPr lang="en-US" altLang="zh-CN">
                <a:ea typeface="宋体" pitchFamily="2" charset="-122"/>
              </a:rPr>
              <a:pPr/>
              <a:t>28</a:t>
            </a:fld>
            <a:endParaRPr lang="en-US" altLang="zh-CN">
              <a:ea typeface="宋体" pitchFamily="2" charset="-122"/>
            </a:endParaRPr>
          </a:p>
        </p:txBody>
      </p:sp>
      <p:sp>
        <p:nvSpPr>
          <p:cNvPr id="108547" name="Rectangle 2"/>
          <p:cNvSpPr>
            <a:spLocks noGrp="1" noRot="1" noChangeAspect="1" noChangeArrowheads="1" noTextEdit="1"/>
          </p:cNvSpPr>
          <p:nvPr>
            <p:ph type="sldImg"/>
          </p:nvPr>
        </p:nvSpPr>
        <p:spPr bwMode="auto">
          <a:xfrm>
            <a:off x="1150938" y="692150"/>
            <a:ext cx="4556125" cy="3416300"/>
          </a:xfrm>
          <a:noFill/>
          <a:ln>
            <a:solidFill>
              <a:srgbClr val="000000"/>
            </a:solidFill>
            <a:miter lim="800000"/>
            <a:headEnd/>
            <a:tailEnd/>
          </a:ln>
        </p:spPr>
      </p:sp>
      <p:sp>
        <p:nvSpPr>
          <p:cNvPr id="108548"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a:spcBef>
                <a:spcPct val="0"/>
              </a:spcBef>
            </a:pPr>
            <a:endParaRPr lang="zh-CN" altLang="zh-CN" smtClean="0"/>
          </a:p>
        </p:txBody>
      </p:sp>
    </p:spTree>
    <p:extLst>
      <p:ext uri="{BB962C8B-B14F-4D97-AF65-F5344CB8AC3E}">
        <p14:creationId xmlns:p14="http://schemas.microsoft.com/office/powerpoint/2010/main" val="2200924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7BBE6379-C011-4841-81C8-5459CEEC713F}" type="slidenum">
              <a:rPr lang="en-US" altLang="zh-CN">
                <a:ea typeface="宋体" pitchFamily="2" charset="-122"/>
              </a:rPr>
              <a:pPr/>
              <a:t>29</a:t>
            </a:fld>
            <a:endParaRPr lang="en-US" altLang="zh-CN">
              <a:ea typeface="宋体" pitchFamily="2" charset="-122"/>
            </a:endParaRPr>
          </a:p>
        </p:txBody>
      </p:sp>
      <p:sp>
        <p:nvSpPr>
          <p:cNvPr id="109571" name="Rectangle 2"/>
          <p:cNvSpPr>
            <a:spLocks noGrp="1" noRot="1" noChangeAspect="1" noChangeArrowheads="1" noTextEdit="1"/>
          </p:cNvSpPr>
          <p:nvPr>
            <p:ph type="sldImg"/>
          </p:nvPr>
        </p:nvSpPr>
        <p:spPr bwMode="auto">
          <a:xfrm>
            <a:off x="1150938" y="692150"/>
            <a:ext cx="4556125" cy="3416300"/>
          </a:xfrm>
          <a:noFill/>
          <a:ln>
            <a:solidFill>
              <a:srgbClr val="000000"/>
            </a:solidFill>
            <a:miter lim="800000"/>
            <a:headEnd/>
            <a:tailEnd/>
          </a:ln>
        </p:spPr>
      </p:sp>
      <p:sp>
        <p:nvSpPr>
          <p:cNvPr id="109572"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a:spcBef>
                <a:spcPct val="0"/>
              </a:spcBef>
            </a:pPr>
            <a:endParaRPr lang="zh-CN" altLang="zh-CN" smtClean="0"/>
          </a:p>
        </p:txBody>
      </p:sp>
    </p:spTree>
    <p:extLst>
      <p:ext uri="{BB962C8B-B14F-4D97-AF65-F5344CB8AC3E}">
        <p14:creationId xmlns:p14="http://schemas.microsoft.com/office/powerpoint/2010/main" val="3712388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A88847A3-B517-4C84-AE4D-32C0210C4273}" type="slidenum">
              <a:rPr lang="en-US" altLang="zh-CN">
                <a:ea typeface="宋体" pitchFamily="2" charset="-122"/>
              </a:rPr>
              <a:pPr/>
              <a:t>30</a:t>
            </a:fld>
            <a:endParaRPr lang="en-US" altLang="zh-CN">
              <a:ea typeface="宋体" pitchFamily="2" charset="-122"/>
            </a:endParaRPr>
          </a:p>
        </p:txBody>
      </p:sp>
      <p:sp>
        <p:nvSpPr>
          <p:cNvPr id="110595" name="Rectangle 2"/>
          <p:cNvSpPr>
            <a:spLocks noGrp="1" noRot="1" noChangeAspect="1" noChangeArrowheads="1" noTextEdit="1"/>
          </p:cNvSpPr>
          <p:nvPr>
            <p:ph type="sldImg"/>
          </p:nvPr>
        </p:nvSpPr>
        <p:spPr bwMode="auto">
          <a:xfrm>
            <a:off x="1150938" y="692150"/>
            <a:ext cx="4556125" cy="3416300"/>
          </a:xfrm>
          <a:noFill/>
          <a:ln>
            <a:solidFill>
              <a:srgbClr val="000000"/>
            </a:solidFill>
            <a:miter lim="800000"/>
            <a:headEnd/>
            <a:tailEnd/>
          </a:ln>
        </p:spPr>
      </p:sp>
      <p:sp>
        <p:nvSpPr>
          <p:cNvPr id="110596"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a:spcBef>
                <a:spcPct val="0"/>
              </a:spcBef>
            </a:pPr>
            <a:endParaRPr lang="zh-CN" altLang="zh-CN" smtClean="0"/>
          </a:p>
        </p:txBody>
      </p:sp>
    </p:spTree>
    <p:extLst>
      <p:ext uri="{BB962C8B-B14F-4D97-AF65-F5344CB8AC3E}">
        <p14:creationId xmlns:p14="http://schemas.microsoft.com/office/powerpoint/2010/main" val="2754559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53FCD8A-F6C8-40F9-A659-8EFE8A3BF660}" type="slidenum">
              <a:rPr lang="en-US" altLang="zh-CN">
                <a:ea typeface="宋体" pitchFamily="2" charset="-122"/>
              </a:rPr>
              <a:pPr/>
              <a:t>40</a:t>
            </a:fld>
            <a:endParaRPr lang="en-US" altLang="zh-CN">
              <a:ea typeface="宋体" pitchFamily="2" charset="-122"/>
            </a:endParaRPr>
          </a:p>
        </p:txBody>
      </p:sp>
      <p:sp>
        <p:nvSpPr>
          <p:cNvPr id="1126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26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zh-CN" smtClean="0"/>
          </a:p>
        </p:txBody>
      </p:sp>
    </p:spTree>
    <p:extLst>
      <p:ext uri="{BB962C8B-B14F-4D97-AF65-F5344CB8AC3E}">
        <p14:creationId xmlns:p14="http://schemas.microsoft.com/office/powerpoint/2010/main" val="4020804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A85C51DA-6CEA-497F-A963-CF891121DF38}" type="slidenum">
              <a:rPr lang="en-US" altLang="zh-CN">
                <a:ea typeface="宋体" pitchFamily="2" charset="-122"/>
              </a:rPr>
              <a:pPr/>
              <a:t>48</a:t>
            </a:fld>
            <a:endParaRPr lang="en-US" altLang="zh-CN">
              <a:ea typeface="宋体" pitchFamily="2" charset="-122"/>
            </a:endParaRPr>
          </a:p>
        </p:txBody>
      </p:sp>
      <p:sp>
        <p:nvSpPr>
          <p:cNvPr id="113667" name="Rectangle 2"/>
          <p:cNvSpPr>
            <a:spLocks noGrp="1" noRot="1" noChangeAspect="1" noChangeArrowheads="1" noTextEdit="1"/>
          </p:cNvSpPr>
          <p:nvPr>
            <p:ph type="sldImg"/>
          </p:nvPr>
        </p:nvSpPr>
        <p:spPr bwMode="auto">
          <a:xfrm>
            <a:off x="1150938" y="692150"/>
            <a:ext cx="4556125" cy="3416300"/>
          </a:xfrm>
          <a:noFill/>
          <a:ln>
            <a:solidFill>
              <a:srgbClr val="000000"/>
            </a:solidFill>
            <a:miter lim="800000"/>
            <a:headEnd/>
            <a:tailEnd/>
          </a:ln>
        </p:spPr>
      </p:sp>
      <p:sp>
        <p:nvSpPr>
          <p:cNvPr id="113668"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a:spcBef>
                <a:spcPct val="0"/>
              </a:spcBef>
            </a:pPr>
            <a:endParaRPr lang="zh-CN" altLang="zh-CN" smtClean="0"/>
          </a:p>
        </p:txBody>
      </p:sp>
    </p:spTree>
    <p:extLst>
      <p:ext uri="{BB962C8B-B14F-4D97-AF65-F5344CB8AC3E}">
        <p14:creationId xmlns:p14="http://schemas.microsoft.com/office/powerpoint/2010/main" val="3317978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759E32A-ED34-4091-B25E-4D3B143ED2A3}" type="slidenum">
              <a:rPr lang="en-US" altLang="zh-CN">
                <a:ea typeface="宋体" pitchFamily="2" charset="-122"/>
              </a:rPr>
              <a:pPr/>
              <a:t>56</a:t>
            </a:fld>
            <a:endParaRPr lang="en-US" altLang="zh-CN">
              <a:ea typeface="宋体" pitchFamily="2" charset="-122"/>
            </a:endParaRPr>
          </a:p>
        </p:txBody>
      </p:sp>
      <p:sp>
        <p:nvSpPr>
          <p:cNvPr id="114691" name="Rectangle 2"/>
          <p:cNvSpPr>
            <a:spLocks noGrp="1" noRot="1" noChangeAspect="1" noChangeArrowheads="1" noTextEdit="1"/>
          </p:cNvSpPr>
          <p:nvPr>
            <p:ph type="sldImg"/>
          </p:nvPr>
        </p:nvSpPr>
        <p:spPr bwMode="auto">
          <a:xfrm>
            <a:off x="1150938" y="692150"/>
            <a:ext cx="4556125" cy="3416300"/>
          </a:xfrm>
          <a:noFill/>
          <a:ln>
            <a:solidFill>
              <a:srgbClr val="000000"/>
            </a:solidFill>
            <a:miter lim="800000"/>
            <a:headEnd/>
            <a:tailEnd/>
          </a:ln>
        </p:spPr>
      </p:sp>
      <p:sp>
        <p:nvSpPr>
          <p:cNvPr id="114692"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a:spcBef>
                <a:spcPct val="0"/>
              </a:spcBef>
            </a:pPr>
            <a:endParaRPr lang="zh-CN" altLang="zh-CN" smtClean="0"/>
          </a:p>
        </p:txBody>
      </p:sp>
    </p:spTree>
    <p:extLst>
      <p:ext uri="{BB962C8B-B14F-4D97-AF65-F5344CB8AC3E}">
        <p14:creationId xmlns:p14="http://schemas.microsoft.com/office/powerpoint/2010/main" val="3429798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2A8A637-A53C-461E-A21C-860FFC52A224}" type="slidenum">
              <a:rPr lang="en-US" altLang="zh-CN">
                <a:ea typeface="宋体" pitchFamily="2" charset="-122"/>
              </a:rPr>
              <a:pPr/>
              <a:t>60</a:t>
            </a:fld>
            <a:endParaRPr lang="en-US" altLang="zh-CN">
              <a:ea typeface="宋体" pitchFamily="2" charset="-122"/>
            </a:endParaRPr>
          </a:p>
        </p:txBody>
      </p:sp>
      <p:sp>
        <p:nvSpPr>
          <p:cNvPr id="1157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57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zh-CN" smtClean="0"/>
          </a:p>
        </p:txBody>
      </p:sp>
    </p:spTree>
    <p:extLst>
      <p:ext uri="{BB962C8B-B14F-4D97-AF65-F5344CB8AC3E}">
        <p14:creationId xmlns:p14="http://schemas.microsoft.com/office/powerpoint/2010/main" val="1220004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5121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p>
        </p:txBody>
      </p:sp>
      <p:sp>
        <p:nvSpPr>
          <p:cNvPr id="5121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3C40A6CB-7131-4D7B-9CC9-7325E0748C53}"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8721D765-0315-40F3-AAD1-BCB93071AC19}"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76DE4A78-F112-4193-8651-D769CC1A1BBF}"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B717B3FD-9648-4E47-BF62-85E2D52D620C}"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38B8490A-DF4C-482F-81DF-79C42D3E26E3}"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26A4928A-9659-4C76-9ED8-DEBCDE80E9BF}"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443829F3-AC17-4933-96E1-797C90FC9744}"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57F897DE-8BBA-4741-87FD-FE53D6477569}"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39739C12-7749-4E34-A29B-5DF2CE27A8C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A126CF18-01DB-41EC-9547-2946EC2A1BD8}"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59BC4BCF-6B11-4C29-A139-7F6B37000F2A}"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zh-CN" altLang="zh-CN" sz="240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zh-CN" altLang="zh-CN" sz="240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zh-CN" altLang="zh-CN" sz="240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zh-CN" altLang="zh-CN" sz="240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zh-CN" altLang="zh-CN" sz="2400"/>
          </a:p>
        </p:txBody>
      </p:sp>
      <p:sp>
        <p:nvSpPr>
          <p:cNvPr id="1031"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zh-CN" altLang="zh-CN" sz="240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zh-CN" altLang="zh-CN" sz="2400"/>
          </a:p>
        </p:txBody>
      </p:sp>
      <p:sp>
        <p:nvSpPr>
          <p:cNvPr id="1033"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0187" name="Rectangle 11"/>
          <p:cNvSpPr>
            <a:spLocks noGrp="1" noChangeArrowheads="1"/>
          </p:cNvSpPr>
          <p:nvPr>
            <p:ph type="dt" sz="half" idx="2"/>
          </p:nvPr>
        </p:nvSpPr>
        <p:spPr bwMode="auto">
          <a:xfrm>
            <a:off x="1162050" y="6243638"/>
            <a:ext cx="19050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400">
                <a:ea typeface="宋体" pitchFamily="2" charset="-122"/>
              </a:defRPr>
            </a:lvl1pPr>
          </a:lstStyle>
          <a:p>
            <a:pPr>
              <a:defRPr/>
            </a:pPr>
            <a:endParaRPr lang="en-US" altLang="zh-CN"/>
          </a:p>
        </p:txBody>
      </p:sp>
      <p:sp>
        <p:nvSpPr>
          <p:cNvPr id="50188" name="Rectangle 12"/>
          <p:cNvSpPr>
            <a:spLocks noGrp="1" noChangeArrowheads="1"/>
          </p:cNvSpPr>
          <p:nvPr>
            <p:ph type="ftr" sz="quarter" idx="3"/>
          </p:nvPr>
        </p:nvSpPr>
        <p:spPr bwMode="auto">
          <a:xfrm>
            <a:off x="3657600" y="6243638"/>
            <a:ext cx="2895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sz="1400">
                <a:ea typeface="宋体" pitchFamily="2" charset="-122"/>
              </a:defRPr>
            </a:lvl1pPr>
          </a:lstStyle>
          <a:p>
            <a:pPr>
              <a:defRPr/>
            </a:pPr>
            <a:endParaRPr lang="en-US" altLang="zh-CN"/>
          </a:p>
        </p:txBody>
      </p:sp>
      <p:sp>
        <p:nvSpPr>
          <p:cNvPr id="50189" name="Rectangle 13"/>
          <p:cNvSpPr>
            <a:spLocks noGrp="1" noChangeArrowheads="1"/>
          </p:cNvSpPr>
          <p:nvPr>
            <p:ph type="sldNum" sz="quarter" idx="4"/>
          </p:nvPr>
        </p:nvSpPr>
        <p:spPr bwMode="auto">
          <a:xfrm>
            <a:off x="7042150" y="6243638"/>
            <a:ext cx="19050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400">
                <a:ea typeface="宋体" pitchFamily="2" charset="-122"/>
              </a:defRPr>
            </a:lvl1pPr>
          </a:lstStyle>
          <a:p>
            <a:pPr>
              <a:defRPr/>
            </a:pPr>
            <a:fld id="{E20B165B-2B69-48C5-AC49-23321D4FEDF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03"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71600" y="2514600"/>
            <a:ext cx="7189789" cy="584775"/>
          </a:xfrm>
          <a:prstGeom prst="rect">
            <a:avLst/>
          </a:prstGeom>
        </p:spPr>
        <p:txBody>
          <a:bodyPr wrap="none">
            <a:spAutoFit/>
          </a:bodyPr>
          <a:lstStyle/>
          <a:p>
            <a:r>
              <a:rPr lang="zh-CN" altLang="en-US" sz="3200" b="1" dirty="0" smtClean="0">
                <a:solidFill>
                  <a:schemeClr val="tx2"/>
                </a:solidFill>
                <a:latin typeface="华文楷体" pitchFamily="2" charset="-122"/>
                <a:ea typeface="华文楷体" pitchFamily="2" charset="-122"/>
              </a:rPr>
              <a:t>第五章  建设中国特色社会主义总依据</a:t>
            </a:r>
            <a:endParaRPr lang="zh-CN" altLang="en-US" sz="3200" b="1" dirty="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24000" y="1981200"/>
            <a:ext cx="5253361" cy="461665"/>
          </a:xfrm>
          <a:prstGeom prst="rect">
            <a:avLst/>
          </a:prstGeom>
        </p:spPr>
        <p:txBody>
          <a:bodyPr wrap="none">
            <a:spAutoFit/>
          </a:bodyPr>
          <a:lstStyle/>
          <a:p>
            <a:r>
              <a:rPr lang="en-US" altLang="zh-CN" sz="2400" b="1" dirty="0" smtClean="0">
                <a:solidFill>
                  <a:schemeClr val="tx2"/>
                </a:solidFill>
                <a:latin typeface="华文楷体" pitchFamily="2" charset="-122"/>
                <a:ea typeface="华文楷体" pitchFamily="2" charset="-122"/>
              </a:rPr>
              <a:t>2</a:t>
            </a:r>
            <a:r>
              <a:rPr lang="zh-CN" altLang="en-US" sz="2400" b="1" dirty="0" smtClean="0">
                <a:solidFill>
                  <a:schemeClr val="tx2"/>
                </a:solidFill>
                <a:latin typeface="华文楷体" pitchFamily="2" charset="-122"/>
                <a:ea typeface="华文楷体" pitchFamily="2" charset="-122"/>
              </a:rPr>
              <a:t>、列</a:t>
            </a:r>
            <a:r>
              <a:rPr lang="zh-CN" altLang="en-US" sz="2400" b="1" dirty="0" smtClean="0">
                <a:solidFill>
                  <a:schemeClr val="tx2"/>
                </a:solidFill>
                <a:latin typeface="华文楷体" pitchFamily="2" charset="-122"/>
                <a:ea typeface="华文楷体" pitchFamily="2" charset="-122"/>
              </a:rPr>
              <a:t>宁社</a:t>
            </a:r>
            <a:r>
              <a:rPr lang="zh-CN" altLang="en-US" sz="2400" b="1" dirty="0" smtClean="0">
                <a:solidFill>
                  <a:schemeClr val="tx2"/>
                </a:solidFill>
                <a:latin typeface="华文楷体" pitchFamily="2" charset="-122"/>
                <a:ea typeface="华文楷体" pitchFamily="2" charset="-122"/>
              </a:rPr>
              <a:t>会主义社会阶段划分的思想</a:t>
            </a:r>
            <a:endParaRPr lang="zh-CN" altLang="en-US" sz="2400" b="1" dirty="0">
              <a:solidFill>
                <a:schemeClr val="tx2"/>
              </a:solidFill>
              <a:latin typeface="华文楷体" pitchFamily="2" charset="-122"/>
              <a:ea typeface="华文楷体" pitchFamily="2" charset="-122"/>
            </a:endParaRPr>
          </a:p>
        </p:txBody>
      </p:sp>
      <p:sp>
        <p:nvSpPr>
          <p:cNvPr id="7" name="矩形 6"/>
          <p:cNvSpPr/>
          <p:nvPr/>
        </p:nvSpPr>
        <p:spPr>
          <a:xfrm>
            <a:off x="1295400" y="2590800"/>
            <a:ext cx="6705600" cy="2785378"/>
          </a:xfrm>
          <a:prstGeom prst="rect">
            <a:avLst/>
          </a:prstGeom>
        </p:spPr>
        <p:txBody>
          <a:bodyPr wrap="square">
            <a:spAutoFit/>
          </a:bodyPr>
          <a:lstStyle/>
          <a:p>
            <a:pPr>
              <a:lnSpc>
                <a:spcPts val="3500"/>
              </a:lnSpc>
            </a:pPr>
            <a:r>
              <a:rPr lang="en-US" altLang="zh-CN" sz="2400" b="1" dirty="0" smtClean="0">
                <a:solidFill>
                  <a:schemeClr val="tx2"/>
                </a:solidFill>
                <a:latin typeface="华文楷体" pitchFamily="2" charset="-122"/>
                <a:ea typeface="华文楷体" pitchFamily="2" charset="-122"/>
              </a:rPr>
              <a:t>——</a:t>
            </a:r>
            <a:r>
              <a:rPr lang="zh-CN" altLang="en-US" sz="2400" b="1" dirty="0" smtClean="0">
                <a:solidFill>
                  <a:schemeClr val="tx2"/>
                </a:solidFill>
                <a:latin typeface="华文楷体" pitchFamily="2" charset="-122"/>
                <a:ea typeface="华文楷体" pitchFamily="2" charset="-122"/>
              </a:rPr>
              <a:t>继承了马恩的三阶段论：过渡时期、共产主义社会的第一阶段、共产主义的高级阶段。</a:t>
            </a:r>
            <a:endParaRPr lang="en-US" altLang="zh-CN" sz="2400" b="1" dirty="0" smtClean="0">
              <a:solidFill>
                <a:schemeClr val="tx2"/>
              </a:solidFill>
              <a:latin typeface="华文楷体" pitchFamily="2" charset="-122"/>
              <a:ea typeface="华文楷体" pitchFamily="2" charset="-122"/>
            </a:endParaRPr>
          </a:p>
          <a:p>
            <a:pPr>
              <a:lnSpc>
                <a:spcPts val="3500"/>
              </a:lnSpc>
            </a:pPr>
            <a:r>
              <a:rPr lang="en-US" altLang="zh-CN" sz="2400" b="1" dirty="0" smtClean="0">
                <a:solidFill>
                  <a:schemeClr val="tx2"/>
                </a:solidFill>
                <a:latin typeface="华文楷体" pitchFamily="2" charset="-122"/>
                <a:ea typeface="华文楷体" pitchFamily="2" charset="-122"/>
              </a:rPr>
              <a:t>——</a:t>
            </a:r>
            <a:r>
              <a:rPr lang="zh-CN" altLang="en-US" sz="2400" b="1" dirty="0" smtClean="0">
                <a:solidFill>
                  <a:schemeClr val="tx2"/>
                </a:solidFill>
                <a:latin typeface="华文楷体" pitchFamily="2" charset="-122"/>
                <a:ea typeface="华文楷体" pitchFamily="2" charset="-122"/>
              </a:rPr>
              <a:t>正式把共产主义第一阶段称为社会主义社会；</a:t>
            </a:r>
            <a:endParaRPr lang="en-US" altLang="zh-CN" sz="2400" b="1" dirty="0" smtClean="0">
              <a:solidFill>
                <a:schemeClr val="tx2"/>
              </a:solidFill>
              <a:latin typeface="华文楷体" pitchFamily="2" charset="-122"/>
              <a:ea typeface="华文楷体" pitchFamily="2" charset="-122"/>
            </a:endParaRPr>
          </a:p>
          <a:p>
            <a:pPr>
              <a:lnSpc>
                <a:spcPts val="3500"/>
              </a:lnSpc>
            </a:pPr>
            <a:r>
              <a:rPr lang="en-US" altLang="zh-CN" sz="2400" b="1" dirty="0" smtClean="0">
                <a:solidFill>
                  <a:schemeClr val="tx2"/>
                </a:solidFill>
                <a:latin typeface="华文楷体" pitchFamily="2" charset="-122"/>
                <a:ea typeface="华文楷体" pitchFamily="2" charset="-122"/>
              </a:rPr>
              <a:t>——</a:t>
            </a:r>
            <a:r>
              <a:rPr lang="zh-CN" altLang="en-US" sz="2400" b="1" dirty="0" smtClean="0">
                <a:solidFill>
                  <a:schemeClr val="tx2"/>
                </a:solidFill>
                <a:latin typeface="华文楷体" pitchFamily="2" charset="-122"/>
                <a:ea typeface="华文楷体" pitchFamily="2" charset="-122"/>
              </a:rPr>
              <a:t>明确提出了“初级形式的社会主义”、“</a:t>
            </a:r>
            <a:r>
              <a:rPr lang="zh-CN" altLang="en-US" sz="2400" b="1" dirty="0" smtClean="0">
                <a:solidFill>
                  <a:srgbClr val="FF0000"/>
                </a:solidFill>
                <a:latin typeface="华文楷体" pitchFamily="2" charset="-122"/>
                <a:ea typeface="华文楷体" pitchFamily="2" charset="-122"/>
              </a:rPr>
              <a:t>发达的社会主义”</a:t>
            </a:r>
            <a:r>
              <a:rPr lang="zh-CN" altLang="en-US" sz="2400" b="1" dirty="0" smtClean="0">
                <a:solidFill>
                  <a:schemeClr val="tx2"/>
                </a:solidFill>
                <a:latin typeface="华文楷体" pitchFamily="2" charset="-122"/>
                <a:ea typeface="华文楷体" pitchFamily="2" charset="-122"/>
              </a:rPr>
              <a:t>等阶段性概念。</a:t>
            </a:r>
            <a:r>
              <a:rPr kumimoji="1" lang="zh-CN" altLang="en-US" sz="2400" b="1" dirty="0" smtClean="0">
                <a:solidFill>
                  <a:schemeClr val="tx2"/>
                </a:solidFill>
                <a:latin typeface="华文楷体" pitchFamily="2" charset="-122"/>
                <a:ea typeface="华文楷体" pitchFamily="2" charset="-122"/>
              </a:rPr>
              <a:t>意识到社会主义的发展将是长期的。</a:t>
            </a:r>
            <a:endParaRPr lang="en-US" altLang="zh-CN" sz="2400" b="1" dirty="0" smtClean="0">
              <a:solidFill>
                <a:schemeClr val="tx2"/>
              </a:solidFill>
              <a:latin typeface="华文楷体" pitchFamily="2" charset="-122"/>
              <a:ea typeface="华文楷体" pitchFamily="2" charset="-122"/>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447800" y="2156178"/>
            <a:ext cx="6172200" cy="2785378"/>
          </a:xfrm>
          <a:prstGeom prst="rect">
            <a:avLst/>
          </a:prstGeom>
          <a:ln>
            <a:solidFill>
              <a:schemeClr val="tx1"/>
            </a:solidFill>
            <a:prstDash val="lgDashDotDot"/>
          </a:ln>
        </p:spPr>
        <p:txBody>
          <a:bodyPr wrap="square">
            <a:spAutoFit/>
          </a:bodyPr>
          <a:lstStyle/>
          <a:p>
            <a:pPr>
              <a:lnSpc>
                <a:spcPts val="3500"/>
              </a:lnSpc>
            </a:pPr>
            <a:r>
              <a:rPr kumimoji="1" lang="zh-CN" altLang="en-US" sz="2400" b="1" dirty="0" smtClean="0">
                <a:solidFill>
                  <a:schemeClr val="tx2"/>
                </a:solidFill>
                <a:latin typeface="华文楷体" pitchFamily="2" charset="-122"/>
                <a:ea typeface="华文楷体" pitchFamily="2" charset="-122"/>
              </a:rPr>
              <a:t>列宁之后，超阶段的“过渡论”成为苏联的主导思想。</a:t>
            </a:r>
            <a:r>
              <a:rPr lang="en-US" altLang="zh-CN" sz="2400" b="1" dirty="0" smtClean="0">
                <a:solidFill>
                  <a:schemeClr val="tx2"/>
                </a:solidFill>
                <a:latin typeface="华文楷体" pitchFamily="2" charset="-122"/>
                <a:ea typeface="华文楷体" pitchFamily="2" charset="-122"/>
              </a:rPr>
              <a:t>1936</a:t>
            </a:r>
            <a:r>
              <a:rPr lang="zh-CN" altLang="en-US" sz="2400" b="1" dirty="0" smtClean="0">
                <a:solidFill>
                  <a:schemeClr val="tx2"/>
                </a:solidFill>
                <a:latin typeface="华文楷体" pitchFamily="2" charset="-122"/>
                <a:ea typeface="华文楷体" pitchFamily="2" charset="-122"/>
              </a:rPr>
              <a:t>年</a:t>
            </a:r>
            <a:r>
              <a:rPr kumimoji="1" lang="zh-CN" altLang="en-US" sz="2400" b="1" dirty="0" smtClean="0">
                <a:solidFill>
                  <a:srgbClr val="FF0000"/>
                </a:solidFill>
                <a:latin typeface="华文楷体" pitchFamily="2" charset="-122"/>
                <a:ea typeface="华文楷体" pitchFamily="2" charset="-122"/>
              </a:rPr>
              <a:t>斯大林</a:t>
            </a:r>
            <a:r>
              <a:rPr lang="zh-CN" altLang="en-US" sz="2400" b="1" dirty="0" smtClean="0">
                <a:solidFill>
                  <a:schemeClr val="tx2"/>
                </a:solidFill>
                <a:latin typeface="华文楷体" pitchFamily="2" charset="-122"/>
                <a:ea typeface="华文楷体" pitchFamily="2" charset="-122"/>
              </a:rPr>
              <a:t>宣布苏联已完成农业集体化、工业化，基本上实现共产主义的第一阶段，即社会主义。</a:t>
            </a:r>
            <a:r>
              <a:rPr kumimoji="1" lang="en-US" altLang="zh-CN" sz="2400" b="1" dirty="0" smtClean="0">
                <a:solidFill>
                  <a:schemeClr val="tx2"/>
                </a:solidFill>
                <a:latin typeface="华文楷体" pitchFamily="2" charset="-122"/>
                <a:ea typeface="华文楷体" pitchFamily="2" charset="-122"/>
              </a:rPr>
              <a:t>1959</a:t>
            </a:r>
            <a:r>
              <a:rPr kumimoji="1" lang="zh-CN" altLang="en-US" sz="2400" b="1" dirty="0" smtClean="0">
                <a:solidFill>
                  <a:schemeClr val="tx2"/>
                </a:solidFill>
                <a:latin typeface="华文楷体" pitchFamily="2" charset="-122"/>
                <a:ea typeface="华文楷体" pitchFamily="2" charset="-122"/>
              </a:rPr>
              <a:t>年</a:t>
            </a:r>
            <a:r>
              <a:rPr kumimoji="1" lang="zh-CN" altLang="en-US" sz="2400" b="1" dirty="0" smtClean="0">
                <a:solidFill>
                  <a:srgbClr val="FF0000"/>
                </a:solidFill>
                <a:latin typeface="华文楷体" pitchFamily="2" charset="-122"/>
                <a:ea typeface="华文楷体" pitchFamily="2" charset="-122"/>
              </a:rPr>
              <a:t>赫鲁晓夫</a:t>
            </a:r>
            <a:r>
              <a:rPr kumimoji="1" lang="zh-CN" altLang="en-US" sz="2400" b="1" dirty="0" smtClean="0">
                <a:solidFill>
                  <a:schemeClr val="tx2"/>
                </a:solidFill>
                <a:latin typeface="华文楷体" pitchFamily="2" charset="-122"/>
                <a:ea typeface="华文楷体" pitchFamily="2" charset="-122"/>
              </a:rPr>
              <a:t>宣布苏联“进入全面展开共产主义社会建设的时期”。</a:t>
            </a:r>
            <a:r>
              <a:rPr lang="zh-CN" altLang="en-US" sz="2400" b="1" dirty="0" smtClean="0">
                <a:solidFill>
                  <a:srgbClr val="FF0000"/>
                </a:solidFill>
                <a:latin typeface="华文楷体" pitchFamily="2" charset="-122"/>
                <a:ea typeface="华文楷体" pitchFamily="2" charset="-122"/>
              </a:rPr>
              <a:t>戈尔巴乔夫</a:t>
            </a:r>
            <a:r>
              <a:rPr lang="zh-CN" altLang="en-US" sz="2400" b="1" dirty="0" smtClean="0">
                <a:solidFill>
                  <a:schemeClr val="tx2"/>
                </a:solidFill>
                <a:latin typeface="华文楷体" pitchFamily="2" charset="-122"/>
                <a:ea typeface="华文楷体" pitchFamily="2" charset="-122"/>
              </a:rPr>
              <a:t>完全放弃了社会主义。</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95400" y="2362200"/>
            <a:ext cx="6324600" cy="2862322"/>
          </a:xfrm>
          <a:prstGeom prst="rect">
            <a:avLst/>
          </a:prstGeom>
        </p:spPr>
        <p:txBody>
          <a:bodyPr wrap="square">
            <a:spAutoFit/>
          </a:bodyPr>
          <a:lstStyle/>
          <a:p>
            <a:pPr indent="304800" algn="just">
              <a:lnSpc>
                <a:spcPct val="150000"/>
              </a:lnSpc>
              <a:spcAft>
                <a:spcPts val="0"/>
              </a:spcAft>
            </a:pPr>
            <a:r>
              <a:rPr lang="zh-CN" altLang="en-US" sz="2400" b="1" kern="100" dirty="0" smtClean="0">
                <a:solidFill>
                  <a:srgbClr val="FF0000"/>
                </a:solidFill>
                <a:latin typeface="华文楷体" panose="02010600040101010101" pitchFamily="2" charset="-122"/>
                <a:ea typeface="华文楷体" panose="02010600040101010101" pitchFamily="2" charset="-122"/>
                <a:cs typeface="宋体" panose="02010600030101010101" pitchFamily="2" charset="-122"/>
              </a:rPr>
              <a:t>思考</a:t>
            </a:r>
            <a:r>
              <a:rPr lang="zh-CN" altLang="zh-CN" sz="2400" b="1" kern="100" dirty="0" smtClean="0">
                <a:solidFill>
                  <a:srgbClr val="FF0000"/>
                </a:solidFill>
                <a:latin typeface="华文楷体" panose="02010600040101010101" pitchFamily="2" charset="-122"/>
                <a:ea typeface="华文楷体" panose="02010600040101010101" pitchFamily="2" charset="-122"/>
                <a:cs typeface="宋体" panose="02010600030101010101" pitchFamily="2" charset="-122"/>
              </a:rPr>
              <a:t>讨</a:t>
            </a:r>
            <a:r>
              <a:rPr lang="zh-CN" altLang="zh-CN" sz="2400" b="1" kern="100" dirty="0">
                <a:solidFill>
                  <a:srgbClr val="FF0000"/>
                </a:solidFill>
                <a:latin typeface="华文楷体" panose="02010600040101010101" pitchFamily="2" charset="-122"/>
                <a:ea typeface="华文楷体" panose="02010600040101010101" pitchFamily="2" charset="-122"/>
                <a:cs typeface="宋体" panose="02010600030101010101" pitchFamily="2" charset="-122"/>
              </a:rPr>
              <a:t>论：</a:t>
            </a:r>
            <a:r>
              <a:rPr lang="zh-CN" altLang="zh-CN" sz="2400" b="1" kern="100" dirty="0">
                <a:solidFill>
                  <a:srgbClr val="0D12D7"/>
                </a:solidFill>
                <a:latin typeface="华文楷体" panose="02010600040101010101" pitchFamily="2" charset="-122"/>
                <a:ea typeface="华文楷体" panose="02010600040101010101" pitchFamily="2" charset="-122"/>
                <a:cs typeface="宋体" panose="02010600030101010101" pitchFamily="2" charset="-122"/>
              </a:rPr>
              <a:t>出现在</a:t>
            </a:r>
            <a:r>
              <a:rPr lang="en-US" altLang="zh-CN" sz="2400" b="1" kern="100" dirty="0">
                <a:solidFill>
                  <a:srgbClr val="0D12D7"/>
                </a:solidFill>
                <a:latin typeface="华文楷体" panose="02010600040101010101" pitchFamily="2" charset="-122"/>
                <a:ea typeface="华文楷体" panose="02010600040101010101" pitchFamily="2" charset="-122"/>
                <a:cs typeface="宋体" panose="02010600030101010101" pitchFamily="2" charset="-122"/>
              </a:rPr>
              <a:t>20</a:t>
            </a:r>
            <a:r>
              <a:rPr lang="zh-CN" altLang="zh-CN" sz="2400" b="1" kern="100" dirty="0">
                <a:solidFill>
                  <a:srgbClr val="0D12D7"/>
                </a:solidFill>
                <a:latin typeface="华文楷体" panose="02010600040101010101" pitchFamily="2" charset="-122"/>
                <a:ea typeface="华文楷体" panose="02010600040101010101" pitchFamily="2" charset="-122"/>
                <a:cs typeface="宋体" panose="02010600030101010101" pitchFamily="2" charset="-122"/>
              </a:rPr>
              <a:t>世纪的社会主义国</a:t>
            </a:r>
            <a:r>
              <a:rPr lang="zh-CN" altLang="zh-CN" sz="2400" b="1" kern="100" dirty="0" smtClean="0">
                <a:solidFill>
                  <a:srgbClr val="0D12D7"/>
                </a:solidFill>
                <a:latin typeface="华文楷体" panose="02010600040101010101" pitchFamily="2" charset="-122"/>
                <a:ea typeface="华文楷体" panose="02010600040101010101" pitchFamily="2" charset="-122"/>
                <a:cs typeface="宋体" panose="02010600030101010101" pitchFamily="2" charset="-122"/>
              </a:rPr>
              <a:t>家大</a:t>
            </a:r>
            <a:r>
              <a:rPr lang="zh-CN" altLang="zh-CN" sz="2400" b="1" kern="100" dirty="0">
                <a:solidFill>
                  <a:srgbClr val="0D12D7"/>
                </a:solidFill>
                <a:latin typeface="华文楷体" panose="02010600040101010101" pitchFamily="2" charset="-122"/>
                <a:ea typeface="华文楷体" panose="02010600040101010101" pitchFamily="2" charset="-122"/>
                <a:cs typeface="宋体" panose="02010600030101010101" pitchFamily="2" charset="-122"/>
              </a:rPr>
              <a:t>都犯了超越社会发展阶段的错误，造成了社会主义运动中长期不能破解的一道世纪性难题。问题的症结点究竟出在什么地方？为什么迟迟得不到解决呢？</a:t>
            </a:r>
          </a:p>
        </p:txBody>
      </p:sp>
    </p:spTree>
    <p:extLst>
      <p:ext uri="{BB962C8B-B14F-4D97-AF65-F5344CB8AC3E}">
        <p14:creationId xmlns:p14="http://schemas.microsoft.com/office/powerpoint/2010/main" val="1976343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00200" y="2133600"/>
            <a:ext cx="6400800" cy="3683060"/>
          </a:xfrm>
          <a:prstGeom prst="rect">
            <a:avLst/>
          </a:prstGeom>
        </p:spPr>
        <p:txBody>
          <a:bodyPr wrap="square">
            <a:spAutoFit/>
          </a:bodyPr>
          <a:lstStyle/>
          <a:p>
            <a:pPr indent="304800" algn="just">
              <a:lnSpc>
                <a:spcPts val="3500"/>
              </a:lnSpc>
              <a:spcAft>
                <a:spcPts val="0"/>
              </a:spcAft>
            </a:pPr>
            <a:r>
              <a:rPr lang="zh-CN" altLang="en-US" sz="2400" b="1" kern="100" dirty="0" smtClean="0">
                <a:solidFill>
                  <a:srgbClr val="FF0000"/>
                </a:solidFill>
                <a:latin typeface="华文楷体" panose="02010600040101010101" pitchFamily="2" charset="-122"/>
                <a:ea typeface="华文楷体" panose="02010600040101010101" pitchFamily="2" charset="-122"/>
                <a:cs typeface="宋体" panose="02010600030101010101" pitchFamily="2" charset="-122"/>
              </a:rPr>
              <a:t>分析：</a:t>
            </a:r>
            <a:r>
              <a:rPr lang="zh-CN" altLang="zh-CN" sz="2400" b="1" kern="100" dirty="0" smtClean="0">
                <a:solidFill>
                  <a:schemeClr val="tx2"/>
                </a:solidFill>
                <a:latin typeface="华文楷体" panose="02010600040101010101" pitchFamily="2" charset="-122"/>
                <a:ea typeface="华文楷体" panose="02010600040101010101" pitchFamily="2" charset="-122"/>
                <a:cs typeface="宋体" panose="02010600030101010101" pitchFamily="2" charset="-122"/>
              </a:rPr>
              <a:t>一</a:t>
            </a:r>
            <a:r>
              <a:rPr lang="zh-CN" altLang="zh-CN" sz="2400" b="1" kern="100" dirty="0">
                <a:solidFill>
                  <a:schemeClr val="tx2"/>
                </a:solidFill>
                <a:latin typeface="华文楷体" panose="02010600040101010101" pitchFamily="2" charset="-122"/>
                <a:ea typeface="华文楷体" panose="02010600040101010101" pitchFamily="2" charset="-122"/>
                <a:cs typeface="宋体" panose="02010600030101010101" pitchFamily="2" charset="-122"/>
              </a:rPr>
              <a:t>是对社会主义停留在一般概念化的认识上，没有从实际出发判定本国所处的发展阶段</a:t>
            </a:r>
            <a:r>
              <a:rPr lang="zh-CN" altLang="zh-CN" sz="2400" b="1" kern="100" dirty="0" smtClean="0">
                <a:solidFill>
                  <a:schemeClr val="tx2"/>
                </a:solidFill>
                <a:latin typeface="华文楷体" panose="02010600040101010101" pitchFamily="2" charset="-122"/>
                <a:ea typeface="华文楷体" panose="02010600040101010101" pitchFamily="2" charset="-122"/>
                <a:cs typeface="宋体" panose="02010600030101010101" pitchFamily="2" charset="-122"/>
              </a:rPr>
              <a:t>。二</a:t>
            </a:r>
            <a:r>
              <a:rPr lang="zh-CN" altLang="zh-CN" sz="2400" b="1" kern="100" dirty="0">
                <a:solidFill>
                  <a:schemeClr val="tx2"/>
                </a:solidFill>
                <a:latin typeface="华文楷体" panose="02010600040101010101" pitchFamily="2" charset="-122"/>
                <a:ea typeface="华文楷体" panose="02010600040101010101" pitchFamily="2" charset="-122"/>
                <a:cs typeface="宋体" panose="02010600030101010101" pitchFamily="2" charset="-122"/>
              </a:rPr>
              <a:t>是对建设社会主义的长期性和艰巨性缺乏认识，没有把社会主义当作一个相对独立的社会发展阶段</a:t>
            </a:r>
            <a:r>
              <a:rPr lang="zh-CN" altLang="zh-CN" sz="2400" b="1" kern="100" dirty="0" smtClean="0">
                <a:solidFill>
                  <a:schemeClr val="tx2"/>
                </a:solidFill>
                <a:latin typeface="华文楷体" panose="02010600040101010101" pitchFamily="2" charset="-122"/>
                <a:ea typeface="华文楷体" panose="02010600040101010101" pitchFamily="2" charset="-122"/>
                <a:cs typeface="宋体" panose="02010600030101010101" pitchFamily="2" charset="-122"/>
              </a:rPr>
              <a:t>。三</a:t>
            </a:r>
            <a:r>
              <a:rPr lang="zh-CN" altLang="zh-CN" sz="2400" b="1" kern="100" dirty="0">
                <a:solidFill>
                  <a:schemeClr val="tx2"/>
                </a:solidFill>
                <a:latin typeface="华文楷体" panose="02010600040101010101" pitchFamily="2" charset="-122"/>
                <a:ea typeface="华文楷体" panose="02010600040101010101" pitchFamily="2" charset="-122"/>
                <a:cs typeface="宋体" panose="02010600030101010101" pitchFamily="2" charset="-122"/>
              </a:rPr>
              <a:t>是没有及时敏锐地认清时代主题的转换，对资本主义存在的长期性估计不足</a:t>
            </a:r>
            <a:r>
              <a:rPr lang="zh-CN" altLang="zh-CN" sz="2400" b="1" kern="100" dirty="0" smtClean="0">
                <a:solidFill>
                  <a:schemeClr val="tx2"/>
                </a:solidFill>
                <a:latin typeface="华文楷体" panose="02010600040101010101" pitchFamily="2" charset="-122"/>
                <a:ea typeface="华文楷体" panose="02010600040101010101" pitchFamily="2" charset="-122"/>
                <a:cs typeface="宋体" panose="02010600030101010101" pitchFamily="2" charset="-122"/>
              </a:rPr>
              <a:t>。</a:t>
            </a:r>
            <a:r>
              <a:rPr lang="zh-CN" altLang="zh-CN" sz="2400" b="1" dirty="0" smtClean="0">
                <a:solidFill>
                  <a:schemeClr val="tx2"/>
                </a:solidFill>
                <a:latin typeface="华文楷体" panose="02010600040101010101" pitchFamily="2" charset="-122"/>
                <a:ea typeface="华文楷体" panose="02010600040101010101" pitchFamily="2" charset="-122"/>
                <a:cs typeface="宋体" panose="02010600030101010101" pitchFamily="2" charset="-122"/>
              </a:rPr>
              <a:t>四</a:t>
            </a:r>
            <a:r>
              <a:rPr lang="zh-CN" altLang="zh-CN" sz="2400" b="1" dirty="0">
                <a:solidFill>
                  <a:schemeClr val="tx2"/>
                </a:solidFill>
                <a:latin typeface="华文楷体" panose="02010600040101010101" pitchFamily="2" charset="-122"/>
                <a:ea typeface="华文楷体" panose="02010600040101010101" pitchFamily="2" charset="-122"/>
                <a:cs typeface="宋体" panose="02010600030101010101" pitchFamily="2" charset="-122"/>
              </a:rPr>
              <a:t>是过分夸大变革生产关系的重要性，忽视</a:t>
            </a:r>
            <a:r>
              <a:rPr lang="zh-CN" altLang="zh-CN" sz="2400" b="1" dirty="0" smtClean="0">
                <a:solidFill>
                  <a:schemeClr val="tx2"/>
                </a:solidFill>
                <a:latin typeface="华文楷体" panose="02010600040101010101" pitchFamily="2" charset="-122"/>
                <a:ea typeface="华文楷体" panose="02010600040101010101" pitchFamily="2" charset="-122"/>
                <a:cs typeface="宋体" panose="02010600030101010101" pitchFamily="2" charset="-122"/>
              </a:rPr>
              <a:t>了生</a:t>
            </a:r>
            <a:r>
              <a:rPr lang="zh-CN" altLang="zh-CN" sz="2400" b="1" dirty="0">
                <a:solidFill>
                  <a:schemeClr val="tx2"/>
                </a:solidFill>
                <a:latin typeface="华文楷体" panose="02010600040101010101" pitchFamily="2" charset="-122"/>
                <a:ea typeface="华文楷体" panose="02010600040101010101" pitchFamily="2" charset="-122"/>
                <a:cs typeface="宋体" panose="02010600030101010101" pitchFamily="2" charset="-122"/>
              </a:rPr>
              <a:t>产力的最终决定作用。</a:t>
            </a:r>
            <a:r>
              <a:rPr lang="zh-CN" altLang="zh-CN" dirty="0">
                <a:ea typeface="Times New Roman" panose="02020603050405020304" pitchFamily="18" charset="0"/>
                <a:cs typeface="宋体" panose="02010600030101010101" pitchFamily="2" charset="-122"/>
              </a:rPr>
              <a:t> </a:t>
            </a:r>
            <a:endParaRPr lang="zh-CN" altLang="en-US" dirty="0"/>
          </a:p>
        </p:txBody>
      </p:sp>
    </p:spTree>
    <p:extLst>
      <p:ext uri="{BB962C8B-B14F-4D97-AF65-F5344CB8AC3E}">
        <p14:creationId xmlns:p14="http://schemas.microsoft.com/office/powerpoint/2010/main" val="3815120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28800" y="2057400"/>
            <a:ext cx="5290231" cy="461665"/>
          </a:xfrm>
          <a:prstGeom prst="rect">
            <a:avLst/>
          </a:prstGeom>
        </p:spPr>
        <p:txBody>
          <a:bodyPr wrap="none">
            <a:spAutoFit/>
          </a:bodyPr>
          <a:lstStyle/>
          <a:p>
            <a:r>
              <a:rPr lang="en-US" altLang="zh-CN" sz="2400" b="1" dirty="0" smtClean="0">
                <a:solidFill>
                  <a:schemeClr val="tx2"/>
                </a:solidFill>
                <a:latin typeface="华文楷体" pitchFamily="2" charset="-122"/>
                <a:ea typeface="华文楷体" pitchFamily="2" charset="-122"/>
              </a:rPr>
              <a:t>3</a:t>
            </a:r>
            <a:r>
              <a:rPr lang="zh-CN" altLang="en-US" sz="2400" b="1" dirty="0" smtClean="0">
                <a:solidFill>
                  <a:schemeClr val="tx2"/>
                </a:solidFill>
                <a:latin typeface="华文楷体" pitchFamily="2" charset="-122"/>
                <a:ea typeface="华文楷体" pitchFamily="2" charset="-122"/>
              </a:rPr>
              <a:t>、毛泽东对社会主义发展阶段的探索</a:t>
            </a:r>
            <a:endParaRPr lang="zh-CN" altLang="en-US" sz="2400" dirty="0">
              <a:latin typeface="华文楷体" pitchFamily="2" charset="-122"/>
              <a:ea typeface="华文楷体" pitchFamily="2" charset="-122"/>
            </a:endParaRPr>
          </a:p>
        </p:txBody>
      </p:sp>
      <p:sp>
        <p:nvSpPr>
          <p:cNvPr id="5" name="矩形 4"/>
          <p:cNvSpPr/>
          <p:nvPr/>
        </p:nvSpPr>
        <p:spPr>
          <a:xfrm>
            <a:off x="1447800" y="2743200"/>
            <a:ext cx="6400800" cy="2785378"/>
          </a:xfrm>
          <a:prstGeom prst="rect">
            <a:avLst/>
          </a:prstGeom>
        </p:spPr>
        <p:txBody>
          <a:bodyPr wrap="square">
            <a:spAutoFit/>
          </a:bodyPr>
          <a:lstStyle/>
          <a:p>
            <a:pPr>
              <a:lnSpc>
                <a:spcPts val="3500"/>
              </a:lnSpc>
            </a:pPr>
            <a:r>
              <a:rPr lang="zh-CN" altLang="en-US" sz="2400" b="1" dirty="0" smtClean="0">
                <a:solidFill>
                  <a:schemeClr val="tx2"/>
                </a:solidFill>
                <a:latin typeface="华文楷体" pitchFamily="2" charset="-122"/>
                <a:ea typeface="华文楷体" pitchFamily="2" charset="-122"/>
              </a:rPr>
              <a:t>第一，区分了社会主义制度的“建成”和“建立”（</a:t>
            </a:r>
            <a:r>
              <a:rPr lang="en-US" altLang="zh-CN" sz="2400" b="1" dirty="0" smtClean="0">
                <a:solidFill>
                  <a:schemeClr val="tx2"/>
                </a:solidFill>
                <a:latin typeface="华文楷体" pitchFamily="2" charset="-122"/>
                <a:ea typeface="华文楷体" pitchFamily="2" charset="-122"/>
              </a:rPr>
              <a:t>1957</a:t>
            </a:r>
            <a:r>
              <a:rPr lang="zh-CN" altLang="en-US" sz="2400" b="1" dirty="0" smtClean="0">
                <a:solidFill>
                  <a:schemeClr val="tx2"/>
                </a:solidFill>
                <a:latin typeface="华文楷体" pitchFamily="2" charset="-122"/>
                <a:ea typeface="华文楷体" pitchFamily="2" charset="-122"/>
              </a:rPr>
              <a:t>年</a:t>
            </a:r>
            <a:r>
              <a:rPr lang="en-US" altLang="zh-CN" sz="2400" b="1" dirty="0" smtClean="0">
                <a:solidFill>
                  <a:schemeClr val="tx2"/>
                </a:solidFill>
                <a:latin typeface="华文楷体" pitchFamily="2" charset="-122"/>
                <a:ea typeface="华文楷体" pitchFamily="2" charset="-122"/>
              </a:rPr>
              <a:t>2</a:t>
            </a:r>
            <a:r>
              <a:rPr lang="zh-CN" altLang="en-US" sz="2400" b="1" dirty="0" smtClean="0">
                <a:solidFill>
                  <a:schemeClr val="tx2"/>
                </a:solidFill>
                <a:latin typeface="华文楷体" pitchFamily="2" charset="-122"/>
                <a:ea typeface="华文楷体" pitchFamily="2" charset="-122"/>
              </a:rPr>
              <a:t>月）。但</a:t>
            </a:r>
            <a:r>
              <a:rPr lang="en-US" altLang="zh-CN" sz="2400" b="1" dirty="0" smtClean="0">
                <a:solidFill>
                  <a:schemeClr val="tx2"/>
                </a:solidFill>
                <a:latin typeface="华文楷体" pitchFamily="2" charset="-122"/>
                <a:ea typeface="华文楷体" pitchFamily="2" charset="-122"/>
              </a:rPr>
              <a:t>1958</a:t>
            </a:r>
            <a:r>
              <a:rPr lang="zh-CN" altLang="en-US" sz="2400" b="1" dirty="0" smtClean="0">
                <a:solidFill>
                  <a:schemeClr val="tx2"/>
                </a:solidFill>
                <a:latin typeface="华文楷体" pitchFamily="2" charset="-122"/>
                <a:ea typeface="华文楷体" pitchFamily="2" charset="-122"/>
              </a:rPr>
              <a:t>的大跃进和人民公社化运动，认为共产主义的实现不远了。</a:t>
            </a:r>
            <a:endParaRPr lang="en-US" altLang="zh-CN" sz="2400" b="1" dirty="0" smtClean="0">
              <a:solidFill>
                <a:schemeClr val="tx2"/>
              </a:solidFill>
              <a:latin typeface="华文楷体" pitchFamily="2" charset="-122"/>
              <a:ea typeface="华文楷体" pitchFamily="2" charset="-122"/>
            </a:endParaRPr>
          </a:p>
          <a:p>
            <a:pPr>
              <a:lnSpc>
                <a:spcPts val="3500"/>
              </a:lnSpc>
            </a:pPr>
            <a:r>
              <a:rPr lang="zh-CN" altLang="en-US" sz="2400" b="1" dirty="0" smtClean="0">
                <a:solidFill>
                  <a:schemeClr val="tx2"/>
                </a:solidFill>
                <a:latin typeface="华文楷体" pitchFamily="2" charset="-122"/>
                <a:ea typeface="华文楷体" pitchFamily="2" charset="-122"/>
              </a:rPr>
              <a:t>第二，指出社会主义和共产主义都将经历许多不同的发展阶段，并明确地把社会主义划分为“不发达的”和“比较发达”的两个阶段。</a:t>
            </a:r>
            <a:endParaRPr lang="zh-CN" altLang="en-US" sz="2400" b="1" dirty="0">
              <a:solidFill>
                <a:schemeClr val="tx2"/>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47800" y="2286000"/>
            <a:ext cx="6629400" cy="2862322"/>
          </a:xfrm>
          <a:prstGeom prst="rect">
            <a:avLst/>
          </a:prstGeom>
        </p:spPr>
        <p:txBody>
          <a:bodyPr wrap="square">
            <a:spAutoFit/>
          </a:bodyPr>
          <a:lstStyle/>
          <a:p>
            <a:pPr>
              <a:lnSpc>
                <a:spcPct val="150000"/>
              </a:lnSpc>
            </a:pPr>
            <a:r>
              <a:rPr lang="zh-CN" altLang="en-US" sz="2400" b="1" dirty="0" smtClean="0">
                <a:solidFill>
                  <a:schemeClr val="tx2"/>
                </a:solidFill>
                <a:latin typeface="华文楷体" pitchFamily="2" charset="-122"/>
                <a:ea typeface="华文楷体" pitchFamily="2" charset="-122"/>
              </a:rPr>
              <a:t>社会主义社会的发展阶段问题，是实践中的社会主义提出的一个新课题。马克思主义经典作家的相关论述，为研究这个课题提供了方法论的指导，而对它的正确认识，则要靠社会主义实践经验的积累而不断地深化。</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81100" y="1066800"/>
            <a:ext cx="7010400" cy="535531"/>
          </a:xfrm>
          <a:prstGeom prst="rect">
            <a:avLst/>
          </a:prstGeom>
        </p:spPr>
        <p:txBody>
          <a:bodyPr wrap="square">
            <a:spAutoFit/>
          </a:bodyPr>
          <a:lstStyle/>
          <a:p>
            <a:pPr>
              <a:lnSpc>
                <a:spcPct val="120000"/>
              </a:lnSpc>
            </a:pPr>
            <a:r>
              <a:rPr lang="zh-CN" altLang="en-US" sz="2400" b="1" dirty="0" smtClean="0">
                <a:solidFill>
                  <a:schemeClr val="tx2"/>
                </a:solidFill>
                <a:latin typeface="华文楷体" pitchFamily="2" charset="-122"/>
                <a:ea typeface="华文楷体" pitchFamily="2" charset="-122"/>
              </a:rPr>
              <a:t>（二）社会主义初级阶段理论形成和发展的过程</a:t>
            </a:r>
            <a:endParaRPr lang="zh-CN" altLang="en-US" sz="2400" b="1" dirty="0">
              <a:solidFill>
                <a:schemeClr val="tx2"/>
              </a:solidFill>
              <a:latin typeface="华文楷体" pitchFamily="2" charset="-122"/>
              <a:ea typeface="华文楷体" pitchFamily="2" charset="-122"/>
            </a:endParaRPr>
          </a:p>
        </p:txBody>
      </p:sp>
      <p:sp>
        <p:nvSpPr>
          <p:cNvPr id="7" name="矩形 6"/>
          <p:cNvSpPr/>
          <p:nvPr/>
        </p:nvSpPr>
        <p:spPr>
          <a:xfrm>
            <a:off x="1600200" y="2196868"/>
            <a:ext cx="4671472" cy="461665"/>
          </a:xfrm>
          <a:prstGeom prst="rect">
            <a:avLst/>
          </a:prstGeom>
        </p:spPr>
        <p:txBody>
          <a:bodyPr wrap="none">
            <a:spAutoFit/>
          </a:bodyPr>
          <a:lstStyle/>
          <a:p>
            <a:r>
              <a:rPr lang="en-US" altLang="zh-CN" sz="2400" b="1" dirty="0" smtClean="0">
                <a:solidFill>
                  <a:schemeClr val="tx2"/>
                </a:solidFill>
                <a:latin typeface="华文楷体" pitchFamily="2" charset="-122"/>
                <a:ea typeface="华文楷体" pitchFamily="2" charset="-122"/>
              </a:rPr>
              <a:t>1</a:t>
            </a:r>
            <a:r>
              <a:rPr lang="zh-CN" altLang="en-US" sz="2400" b="1" dirty="0" smtClean="0">
                <a:solidFill>
                  <a:schemeClr val="tx2"/>
                </a:solidFill>
                <a:latin typeface="华文楷体" pitchFamily="2" charset="-122"/>
                <a:ea typeface="华文楷体" pitchFamily="2" charset="-122"/>
              </a:rPr>
              <a:t>、社会主义初级阶段理论的提出</a:t>
            </a:r>
            <a:endParaRPr lang="en-US" altLang="zh-CN" sz="2400" b="1" dirty="0" smtClean="0">
              <a:solidFill>
                <a:schemeClr val="tx2"/>
              </a:solidFill>
              <a:latin typeface="华文楷体" pitchFamily="2" charset="-122"/>
              <a:ea typeface="华文楷体" pitchFamily="2" charset="-122"/>
            </a:endParaRPr>
          </a:p>
        </p:txBody>
      </p:sp>
      <p:sp>
        <p:nvSpPr>
          <p:cNvPr id="9" name="矩形 8"/>
          <p:cNvSpPr/>
          <p:nvPr/>
        </p:nvSpPr>
        <p:spPr>
          <a:xfrm>
            <a:off x="3327400" y="4800600"/>
            <a:ext cx="5029200" cy="1323439"/>
          </a:xfrm>
          <a:prstGeom prst="rect">
            <a:avLst/>
          </a:prstGeom>
          <a:ln>
            <a:solidFill>
              <a:schemeClr val="tx1"/>
            </a:solidFill>
            <a:prstDash val="lgDashDotDot"/>
          </a:ln>
        </p:spPr>
        <p:txBody>
          <a:bodyPr wrap="square">
            <a:spAutoFit/>
          </a:bodyPr>
          <a:lstStyle/>
          <a:p>
            <a:r>
              <a:rPr lang="zh-CN" altLang="en-US" sz="2000" dirty="0" smtClean="0">
                <a:solidFill>
                  <a:schemeClr val="tx2"/>
                </a:solidFill>
                <a:latin typeface="华文楷体" pitchFamily="2" charset="-122"/>
                <a:ea typeface="华文楷体" pitchFamily="2" charset="-122"/>
              </a:rPr>
              <a:t>对初级阶段的判断还没有提到是建设中国特色社会主义的首要问题的高度上，还没有把它作为制定党的基本路线和基本政策的根本依据加以论述。</a:t>
            </a:r>
            <a:endParaRPr lang="zh-CN" altLang="en-US" sz="2000" dirty="0">
              <a:solidFill>
                <a:schemeClr val="tx2"/>
              </a:solidFill>
              <a:latin typeface="华文楷体" pitchFamily="2" charset="-122"/>
              <a:ea typeface="华文楷体" pitchFamily="2" charset="-122"/>
            </a:endParaRPr>
          </a:p>
        </p:txBody>
      </p:sp>
      <p:sp>
        <p:nvSpPr>
          <p:cNvPr id="10" name="矩形 9"/>
          <p:cNvSpPr/>
          <p:nvPr/>
        </p:nvSpPr>
        <p:spPr>
          <a:xfrm>
            <a:off x="1447800" y="2895600"/>
            <a:ext cx="6477000" cy="1361911"/>
          </a:xfrm>
          <a:prstGeom prst="rect">
            <a:avLst/>
          </a:prstGeom>
          <a:ln>
            <a:noFill/>
            <a:prstDash val="lgDashDotDot"/>
          </a:ln>
        </p:spPr>
        <p:txBody>
          <a:bodyPr wrap="square">
            <a:spAutoFit/>
          </a:bodyPr>
          <a:lstStyle/>
          <a:p>
            <a:pPr>
              <a:lnSpc>
                <a:spcPts val="3300"/>
              </a:lnSpc>
            </a:pPr>
            <a:r>
              <a:rPr lang="zh-CN" altLang="en-US" sz="2400" b="1" dirty="0" smtClean="0">
                <a:solidFill>
                  <a:schemeClr val="tx2"/>
                </a:solidFill>
                <a:latin typeface="华文楷体" pitchFamily="2" charset="-122"/>
                <a:ea typeface="华文楷体" pitchFamily="2" charset="-122"/>
              </a:rPr>
              <a:t>十一届六中全会、十二大、十二届六中全会。这一时期党对我国社会主义的历史方位已有了明晰的看法，并提出了初级阶段这一科学概念。</a:t>
            </a:r>
          </a:p>
        </p:txBody>
      </p:sp>
      <p:sp>
        <p:nvSpPr>
          <p:cNvPr id="12" name="爆炸形 1 11"/>
          <p:cNvSpPr/>
          <p:nvPr/>
        </p:nvSpPr>
        <p:spPr>
          <a:xfrm>
            <a:off x="1676400" y="4800600"/>
            <a:ext cx="1752600" cy="1066800"/>
          </a:xfrm>
          <a:prstGeom prst="irregularSeal1">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2"/>
                </a:solidFill>
                <a:latin typeface="华文楷体" pitchFamily="2" charset="-122"/>
                <a:ea typeface="华文楷体" pitchFamily="2" charset="-122"/>
              </a:rPr>
              <a:t>注意</a:t>
            </a:r>
            <a:endParaRPr lang="zh-CN" altLang="en-US" sz="2400" b="1" dirty="0">
              <a:solidFill>
                <a:schemeClr val="bg2"/>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76400" y="1905000"/>
            <a:ext cx="4637808" cy="646331"/>
          </a:xfrm>
          <a:prstGeom prst="rect">
            <a:avLst/>
          </a:prstGeom>
        </p:spPr>
        <p:txBody>
          <a:bodyPr wrap="none">
            <a:spAutoFit/>
          </a:bodyPr>
          <a:lstStyle/>
          <a:p>
            <a:pPr>
              <a:lnSpc>
                <a:spcPct val="150000"/>
              </a:lnSpc>
            </a:pPr>
            <a:r>
              <a:rPr lang="en-US" altLang="zh-CN" sz="2400" b="1" dirty="0" smtClean="0">
                <a:solidFill>
                  <a:schemeClr val="tx2"/>
                </a:solidFill>
                <a:latin typeface="华文楷体" pitchFamily="2" charset="-122"/>
                <a:ea typeface="华文楷体" pitchFamily="2" charset="-122"/>
              </a:rPr>
              <a:t>2</a:t>
            </a:r>
            <a:r>
              <a:rPr lang="zh-CN" altLang="en-US" sz="2400" b="1" dirty="0" smtClean="0">
                <a:solidFill>
                  <a:schemeClr val="tx2"/>
                </a:solidFill>
                <a:latin typeface="华文楷体" pitchFamily="2" charset="-122"/>
                <a:ea typeface="华文楷体" pitchFamily="2" charset="-122"/>
              </a:rPr>
              <a:t>、社会主义初级阶段理论的确立</a:t>
            </a:r>
            <a:endParaRPr lang="en-US" altLang="zh-CN" sz="2400" b="1" dirty="0" smtClean="0">
              <a:solidFill>
                <a:schemeClr val="tx2"/>
              </a:solidFill>
              <a:latin typeface="华文楷体" pitchFamily="2" charset="-122"/>
              <a:ea typeface="华文楷体" pitchFamily="2" charset="-122"/>
            </a:endParaRPr>
          </a:p>
        </p:txBody>
      </p:sp>
      <p:sp>
        <p:nvSpPr>
          <p:cNvPr id="4" name="矩形 3"/>
          <p:cNvSpPr/>
          <p:nvPr/>
        </p:nvSpPr>
        <p:spPr>
          <a:xfrm>
            <a:off x="1371600" y="2743200"/>
            <a:ext cx="6400800" cy="2785378"/>
          </a:xfrm>
          <a:prstGeom prst="rect">
            <a:avLst/>
          </a:prstGeom>
        </p:spPr>
        <p:txBody>
          <a:bodyPr wrap="square">
            <a:spAutoFit/>
          </a:bodyPr>
          <a:lstStyle/>
          <a:p>
            <a:pPr>
              <a:lnSpc>
                <a:spcPts val="3500"/>
              </a:lnSpc>
            </a:pPr>
            <a:r>
              <a:rPr kumimoji="1" lang="zh-CN" altLang="en-US" sz="2400" b="1" dirty="0" smtClean="0">
                <a:solidFill>
                  <a:schemeClr val="tx2"/>
                </a:solidFill>
                <a:latin typeface="华文楷体" pitchFamily="2" charset="-122"/>
                <a:ea typeface="华文楷体" pitchFamily="2" charset="-122"/>
              </a:rPr>
              <a:t>十三大</a:t>
            </a:r>
            <a:r>
              <a:rPr lang="zh-CN" altLang="en-US" sz="2400" b="1" dirty="0" smtClean="0">
                <a:solidFill>
                  <a:schemeClr val="tx2"/>
                </a:solidFill>
                <a:latin typeface="华文楷体" pitchFamily="2" charset="-122"/>
                <a:ea typeface="华文楷体" pitchFamily="2" charset="-122"/>
              </a:rPr>
              <a:t>全面论述了我国正处在社会主义初级阶段的基本含义、历史地位、基本特征和基本任务，形成了比较完整的社会主义初级阶段理论。第一次把社会主义初级阶段作为党制定路线、政策所依据的基本国情提了出来，并科学地勾勒出依据这个国情所要坚持的基本路线的内容。</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爆炸形 1 2"/>
          <p:cNvSpPr/>
          <p:nvPr/>
        </p:nvSpPr>
        <p:spPr>
          <a:xfrm>
            <a:off x="838200" y="1828800"/>
            <a:ext cx="2133600" cy="1752600"/>
          </a:xfrm>
          <a:prstGeom prst="irregularSeal1">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066800" y="2362200"/>
            <a:ext cx="1422184" cy="461665"/>
          </a:xfrm>
          <a:prstGeom prst="rect">
            <a:avLst/>
          </a:prstGeom>
        </p:spPr>
        <p:txBody>
          <a:bodyPr wrap="none">
            <a:spAutoFit/>
          </a:bodyPr>
          <a:lstStyle/>
          <a:p>
            <a:r>
              <a:rPr kumimoji="1" lang="zh-CN" altLang="en-US" sz="2400" b="1" dirty="0" smtClean="0">
                <a:solidFill>
                  <a:schemeClr val="tx2"/>
                </a:solidFill>
                <a:latin typeface="华文楷体" pitchFamily="2" charset="-122"/>
                <a:ea typeface="华文楷体" pitchFamily="2" charset="-122"/>
              </a:rPr>
              <a:t>三块基石</a:t>
            </a:r>
            <a:endParaRPr lang="zh-CN" altLang="en-US" sz="2400" b="1" dirty="0">
              <a:solidFill>
                <a:schemeClr val="tx2"/>
              </a:solidFill>
              <a:latin typeface="华文楷体" pitchFamily="2" charset="-122"/>
              <a:ea typeface="华文楷体" pitchFamily="2" charset="-122"/>
            </a:endParaRPr>
          </a:p>
        </p:txBody>
      </p:sp>
      <p:sp>
        <p:nvSpPr>
          <p:cNvPr id="6" name="矩形 5"/>
          <p:cNvSpPr/>
          <p:nvPr/>
        </p:nvSpPr>
        <p:spPr>
          <a:xfrm>
            <a:off x="1676400" y="3352800"/>
            <a:ext cx="6019800" cy="1887696"/>
          </a:xfrm>
          <a:prstGeom prst="rect">
            <a:avLst/>
          </a:prstGeom>
        </p:spPr>
        <p:txBody>
          <a:bodyPr wrap="square">
            <a:spAutoFit/>
          </a:bodyPr>
          <a:lstStyle/>
          <a:p>
            <a:pPr>
              <a:lnSpc>
                <a:spcPts val="3500"/>
              </a:lnSpc>
            </a:pPr>
            <a:r>
              <a:rPr lang="en-US" altLang="zh-CN" sz="2400" b="1" dirty="0" smtClean="0">
                <a:solidFill>
                  <a:schemeClr val="tx2"/>
                </a:solidFill>
                <a:latin typeface="华文楷体" pitchFamily="2" charset="-122"/>
                <a:ea typeface="华文楷体" pitchFamily="2" charset="-122"/>
              </a:rPr>
              <a:t>——</a:t>
            </a:r>
            <a:r>
              <a:rPr lang="zh-CN" altLang="en-US" sz="2400" b="1" dirty="0" smtClean="0">
                <a:solidFill>
                  <a:schemeClr val="tx2"/>
                </a:solidFill>
                <a:latin typeface="华文楷体" pitchFamily="2" charset="-122"/>
                <a:ea typeface="华文楷体" pitchFamily="2" charset="-122"/>
              </a:rPr>
              <a:t>分三步走基本实现现代化的发展战略；</a:t>
            </a:r>
            <a:endParaRPr lang="en-US" altLang="zh-CN" sz="2400" b="1" dirty="0" smtClean="0">
              <a:solidFill>
                <a:schemeClr val="tx2"/>
              </a:solidFill>
              <a:latin typeface="华文楷体" pitchFamily="2" charset="-122"/>
              <a:ea typeface="华文楷体" pitchFamily="2" charset="-122"/>
            </a:endParaRPr>
          </a:p>
          <a:p>
            <a:pPr>
              <a:lnSpc>
                <a:spcPts val="3500"/>
              </a:lnSpc>
            </a:pPr>
            <a:r>
              <a:rPr lang="en-US" altLang="zh-CN" sz="2400" b="1" dirty="0" smtClean="0">
                <a:solidFill>
                  <a:schemeClr val="tx2"/>
                </a:solidFill>
                <a:latin typeface="华文楷体" pitchFamily="2" charset="-122"/>
                <a:ea typeface="华文楷体" pitchFamily="2" charset="-122"/>
              </a:rPr>
              <a:t>——</a:t>
            </a:r>
            <a:r>
              <a:rPr lang="zh-CN" altLang="en-US" sz="2400" b="1" dirty="0" smtClean="0">
                <a:solidFill>
                  <a:schemeClr val="tx2"/>
                </a:solidFill>
                <a:latin typeface="华文楷体" pitchFamily="2" charset="-122"/>
                <a:ea typeface="华文楷体" pitchFamily="2" charset="-122"/>
              </a:rPr>
              <a:t>社会主义初级阶段要以公有制为主体发展多种经济成分；</a:t>
            </a:r>
            <a:endParaRPr lang="en-US" altLang="zh-CN" sz="2400" b="1" dirty="0" smtClean="0">
              <a:solidFill>
                <a:schemeClr val="tx2"/>
              </a:solidFill>
              <a:latin typeface="华文楷体" pitchFamily="2" charset="-122"/>
              <a:ea typeface="华文楷体" pitchFamily="2" charset="-122"/>
            </a:endParaRPr>
          </a:p>
          <a:p>
            <a:pPr>
              <a:lnSpc>
                <a:spcPts val="3500"/>
              </a:lnSpc>
            </a:pPr>
            <a:r>
              <a:rPr lang="en-US" altLang="zh-CN" sz="2400" b="1" dirty="0" smtClean="0">
                <a:solidFill>
                  <a:schemeClr val="tx2"/>
                </a:solidFill>
                <a:latin typeface="华文楷体" pitchFamily="2" charset="-122"/>
                <a:ea typeface="华文楷体" pitchFamily="2" charset="-122"/>
              </a:rPr>
              <a:t>——</a:t>
            </a:r>
            <a:r>
              <a:rPr lang="zh-CN" altLang="en-US" sz="2400" b="1" dirty="0" smtClean="0">
                <a:solidFill>
                  <a:schemeClr val="tx2"/>
                </a:solidFill>
                <a:latin typeface="华文楷体" pitchFamily="2" charset="-122"/>
                <a:ea typeface="华文楷体" pitchFamily="2" charset="-122"/>
              </a:rPr>
              <a:t>商品经济的充分发展是不可逾越的阶段。</a:t>
            </a:r>
            <a:endParaRPr lang="en-US" altLang="zh-CN" sz="2400" b="1" dirty="0" smtClean="0">
              <a:solidFill>
                <a:schemeClr val="tx2"/>
              </a:solidFill>
              <a:latin typeface="华文楷体" pitchFamily="2" charset="-122"/>
              <a:ea typeface="华文楷体" pitchFamily="2" charset="-122"/>
            </a:endParaRPr>
          </a:p>
        </p:txBody>
      </p:sp>
      <p:sp>
        <p:nvSpPr>
          <p:cNvPr id="8" name="矩形 7"/>
          <p:cNvSpPr/>
          <p:nvPr/>
        </p:nvSpPr>
        <p:spPr>
          <a:xfrm>
            <a:off x="1219200" y="1219200"/>
            <a:ext cx="1627369" cy="523220"/>
          </a:xfrm>
          <a:prstGeom prst="rect">
            <a:avLst/>
          </a:prstGeom>
        </p:spPr>
        <p:txBody>
          <a:bodyPr wrap="none">
            <a:spAutoFit/>
          </a:bodyPr>
          <a:lstStyle/>
          <a:p>
            <a:r>
              <a:rPr kumimoji="1" lang="zh-CN" altLang="en-US" sz="2800" b="1" dirty="0" smtClean="0">
                <a:solidFill>
                  <a:srgbClr val="FF0000"/>
                </a:solidFill>
                <a:latin typeface="华文楷体" pitchFamily="2" charset="-122"/>
                <a:ea typeface="华文楷体" pitchFamily="2" charset="-122"/>
              </a:rPr>
              <a:t>核心提示</a:t>
            </a:r>
            <a:endParaRPr lang="zh-CN" altLang="en-US" sz="2800" dirty="0">
              <a:solidFill>
                <a:srgbClr val="FF0000"/>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3"/>
          <p:cNvSpPr>
            <a:spLocks noGrp="1" noChangeArrowheads="1"/>
          </p:cNvSpPr>
          <p:nvPr>
            <p:ph type="body" idx="1"/>
          </p:nvPr>
        </p:nvSpPr>
        <p:spPr>
          <a:xfrm>
            <a:off x="1066800" y="304800"/>
            <a:ext cx="7315200" cy="685800"/>
          </a:xfrm>
        </p:spPr>
        <p:txBody>
          <a:bodyPr/>
          <a:lstStyle/>
          <a:p>
            <a:pPr>
              <a:lnSpc>
                <a:spcPct val="175000"/>
              </a:lnSpc>
              <a:spcBef>
                <a:spcPct val="0"/>
              </a:spcBef>
              <a:buFontTx/>
              <a:buNone/>
            </a:pPr>
            <a:endParaRPr lang="en-US" altLang="zh-CN" sz="2800" b="1" dirty="0" smtClean="0"/>
          </a:p>
          <a:p>
            <a:pPr>
              <a:lnSpc>
                <a:spcPct val="175000"/>
              </a:lnSpc>
              <a:spcBef>
                <a:spcPct val="0"/>
              </a:spcBef>
              <a:buFontTx/>
              <a:buNone/>
            </a:pPr>
            <a:endParaRPr lang="en-US" altLang="zh-CN" sz="2800" b="1" dirty="0" smtClean="0"/>
          </a:p>
        </p:txBody>
      </p:sp>
      <p:sp>
        <p:nvSpPr>
          <p:cNvPr id="4" name="矩形 3"/>
          <p:cNvSpPr/>
          <p:nvPr/>
        </p:nvSpPr>
        <p:spPr>
          <a:xfrm>
            <a:off x="1371600" y="1143000"/>
            <a:ext cx="5562600" cy="523220"/>
          </a:xfrm>
          <a:prstGeom prst="rect">
            <a:avLst/>
          </a:prstGeom>
        </p:spPr>
        <p:txBody>
          <a:bodyPr wrap="square">
            <a:spAutoFit/>
          </a:bodyPr>
          <a:lstStyle/>
          <a:p>
            <a:r>
              <a:rPr lang="en-US" altLang="zh-CN" sz="2800" b="1" dirty="0" smtClean="0">
                <a:solidFill>
                  <a:schemeClr val="tx2"/>
                </a:solidFill>
                <a:latin typeface="华文楷体" pitchFamily="2" charset="-122"/>
                <a:ea typeface="华文楷体" pitchFamily="2" charset="-122"/>
              </a:rPr>
              <a:t>3</a:t>
            </a:r>
            <a:r>
              <a:rPr lang="zh-CN" altLang="en-US" sz="2800" b="1" dirty="0" smtClean="0">
                <a:solidFill>
                  <a:schemeClr val="tx2"/>
                </a:solidFill>
                <a:latin typeface="华文楷体" pitchFamily="2" charset="-122"/>
                <a:ea typeface="华文楷体" pitchFamily="2" charset="-122"/>
              </a:rPr>
              <a:t>、社会主义初级阶段理论的发展</a:t>
            </a:r>
            <a:endParaRPr lang="en-US" altLang="zh-CN" sz="2800" b="1" dirty="0" smtClean="0">
              <a:solidFill>
                <a:schemeClr val="tx2"/>
              </a:solidFill>
              <a:latin typeface="华文楷体" pitchFamily="2" charset="-122"/>
              <a:ea typeface="华文楷体" pitchFamily="2" charset="-122"/>
            </a:endParaRPr>
          </a:p>
        </p:txBody>
      </p:sp>
      <p:sp>
        <p:nvSpPr>
          <p:cNvPr id="5" name="矩形 4"/>
          <p:cNvSpPr/>
          <p:nvPr/>
        </p:nvSpPr>
        <p:spPr>
          <a:xfrm>
            <a:off x="1447800" y="2819400"/>
            <a:ext cx="6172200" cy="2336537"/>
          </a:xfrm>
          <a:prstGeom prst="rect">
            <a:avLst/>
          </a:prstGeom>
          <a:ln>
            <a:noFill/>
            <a:prstDash val="lgDashDotDot"/>
          </a:ln>
        </p:spPr>
        <p:txBody>
          <a:bodyPr wrap="square">
            <a:spAutoFit/>
          </a:bodyPr>
          <a:lstStyle/>
          <a:p>
            <a:pPr>
              <a:lnSpc>
                <a:spcPts val="3500"/>
              </a:lnSpc>
            </a:pPr>
            <a:r>
              <a:rPr lang="zh-CN" altLang="en-US" sz="2400" b="1" dirty="0" smtClean="0">
                <a:solidFill>
                  <a:schemeClr val="tx2"/>
                </a:solidFill>
                <a:latin typeface="华文楷体" pitchFamily="2" charset="-122"/>
                <a:ea typeface="华文楷体" pitchFamily="2" charset="-122"/>
              </a:rPr>
              <a:t>十五大报告“进一步强调”了初级阶段社会主义理论，从九个方面概括了这个阶段的特征和发展进程，提出了社会主义初级阶段的基本纲领。进一步指出了把握这一基本国情对中国特色社会主义的重大意义。</a:t>
            </a:r>
            <a:endParaRPr lang="en-US" altLang="zh-CN" sz="2400" b="1" dirty="0" smtClean="0">
              <a:solidFill>
                <a:schemeClr val="tx2"/>
              </a:solidFill>
              <a:latin typeface="华文楷体" pitchFamily="2" charset="-122"/>
              <a:ea typeface="华文楷体" pitchFamily="2" charset="-122"/>
            </a:endParaRPr>
          </a:p>
        </p:txBody>
      </p:sp>
      <p:sp>
        <p:nvSpPr>
          <p:cNvPr id="6" name="矩形 5"/>
          <p:cNvSpPr/>
          <p:nvPr/>
        </p:nvSpPr>
        <p:spPr>
          <a:xfrm>
            <a:off x="1752600" y="2133600"/>
            <a:ext cx="5109091" cy="514693"/>
          </a:xfrm>
          <a:prstGeom prst="rect">
            <a:avLst/>
          </a:prstGeom>
        </p:spPr>
        <p:txBody>
          <a:bodyPr wrap="none">
            <a:spAutoFit/>
          </a:bodyPr>
          <a:lstStyle/>
          <a:p>
            <a:pPr>
              <a:lnSpc>
                <a:spcPts val="3500"/>
              </a:lnSpc>
            </a:pPr>
            <a:r>
              <a:rPr lang="zh-CN" altLang="en-US" sz="2400" b="1" u="sng" dirty="0" smtClean="0">
                <a:solidFill>
                  <a:srgbClr val="FF0000"/>
                </a:solidFill>
                <a:latin typeface="华文楷体" pitchFamily="2" charset="-122"/>
                <a:ea typeface="华文楷体" pitchFamily="2" charset="-122"/>
              </a:rPr>
              <a:t>十五大对社会主义初级阶段的新认识</a:t>
            </a:r>
            <a:endParaRPr lang="en-US" altLang="zh-CN" sz="2400" b="1" u="sng" dirty="0" smtClean="0">
              <a:solidFill>
                <a:srgbClr val="FF0000"/>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47800" y="2438400"/>
            <a:ext cx="6629400" cy="2862322"/>
          </a:xfrm>
          <a:prstGeom prst="rect">
            <a:avLst/>
          </a:prstGeom>
        </p:spPr>
        <p:txBody>
          <a:bodyPr wrap="square">
            <a:spAutoFit/>
          </a:bodyPr>
          <a:lstStyle/>
          <a:p>
            <a:pPr indent="361950" latinLnBrk="1">
              <a:lnSpc>
                <a:spcPct val="150000"/>
              </a:lnSpc>
              <a:spcAft>
                <a:spcPts val="0"/>
              </a:spcAft>
            </a:pPr>
            <a:r>
              <a:rPr lang="zh-CN" altLang="zh-CN" sz="2400" b="1" kern="0" dirty="0">
                <a:solidFill>
                  <a:schemeClr val="tx2"/>
                </a:solidFill>
                <a:latin typeface="华文楷体" panose="02010600040101010101" pitchFamily="2" charset="-122"/>
                <a:ea typeface="华文楷体" panose="02010600040101010101" pitchFamily="2" charset="-122"/>
                <a:cs typeface="宋体" panose="02010600030101010101" pitchFamily="2" charset="-122"/>
              </a:rPr>
              <a:t>教学目的：本章主要分析建设中国特色社会主义的出发点问题。具体来说就是分析中国特色社会主义处于一个什么样的发展阶段？如何认识这一阶段的主要矛盾和根本任务？应该采取什么样的路线方针和政策？ </a:t>
            </a:r>
            <a:endParaRPr lang="zh-CN" altLang="zh-CN" sz="2400" b="1" kern="100" dirty="0">
              <a:solidFill>
                <a:schemeClr val="tx2"/>
              </a:solidFill>
              <a:latin typeface="华文楷体" panose="02010600040101010101" pitchFamily="2" charset="-122"/>
              <a:ea typeface="华文楷体" panose="02010600040101010101" pitchFamily="2" charset="-122"/>
              <a:cs typeface="宋体" panose="02010600030101010101" pitchFamily="2" charset="-122"/>
            </a:endParaRPr>
          </a:p>
        </p:txBody>
      </p:sp>
    </p:spTree>
    <p:extLst>
      <p:ext uri="{BB962C8B-B14F-4D97-AF65-F5344CB8AC3E}">
        <p14:creationId xmlns:p14="http://schemas.microsoft.com/office/powerpoint/2010/main" val="1822582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71600" y="2156178"/>
            <a:ext cx="6400800" cy="2785378"/>
          </a:xfrm>
          <a:prstGeom prst="rect">
            <a:avLst/>
          </a:prstGeom>
          <a:ln>
            <a:noFill/>
            <a:prstDash val="lgDashDotDot"/>
          </a:ln>
        </p:spPr>
        <p:txBody>
          <a:bodyPr wrap="square">
            <a:spAutoFit/>
          </a:bodyPr>
          <a:lstStyle/>
          <a:p>
            <a:pPr>
              <a:lnSpc>
                <a:spcPts val="3500"/>
              </a:lnSpc>
            </a:pPr>
            <a:r>
              <a:rPr lang="zh-CN" altLang="en-US" sz="2400" b="1" dirty="0" smtClean="0">
                <a:solidFill>
                  <a:schemeClr val="tx2"/>
                </a:solidFill>
                <a:latin typeface="华文楷体" pitchFamily="2" charset="-122"/>
                <a:ea typeface="华文楷体" pitchFamily="2" charset="-122"/>
              </a:rPr>
              <a:t>党的十七大强调，“我国仍处于并将长期处于社会主义初级阶段的基本国情没有变，人民日益增长的物质文化需要同落后的社会生产之间的矛盾这一社会主要矛盾没有变”，并从八个方面深入分析了当前我国发展的阶段性特征，丰富了对社会主义初级阶段的认识。</a:t>
            </a:r>
            <a:endParaRPr lang="zh-CN" altLang="en-US" sz="2400" b="1" dirty="0">
              <a:solidFill>
                <a:schemeClr val="tx2"/>
              </a:solidFill>
              <a:latin typeface="华文楷体" pitchFamily="2" charset="-122"/>
              <a:ea typeface="华文楷体" pitchFamily="2" charset="-122"/>
            </a:endParaRPr>
          </a:p>
        </p:txBody>
      </p:sp>
      <p:sp>
        <p:nvSpPr>
          <p:cNvPr id="3" name="矩形 2"/>
          <p:cNvSpPr/>
          <p:nvPr/>
        </p:nvSpPr>
        <p:spPr>
          <a:xfrm>
            <a:off x="1524000" y="1295400"/>
            <a:ext cx="5109091" cy="541174"/>
          </a:xfrm>
          <a:prstGeom prst="rect">
            <a:avLst/>
          </a:prstGeom>
        </p:spPr>
        <p:txBody>
          <a:bodyPr wrap="none">
            <a:spAutoFit/>
          </a:bodyPr>
          <a:lstStyle/>
          <a:p>
            <a:pPr>
              <a:lnSpc>
                <a:spcPts val="3500"/>
              </a:lnSpc>
            </a:pPr>
            <a:r>
              <a:rPr lang="zh-CN" altLang="en-US" sz="2400" b="1" dirty="0" smtClean="0">
                <a:solidFill>
                  <a:srgbClr val="FF0000"/>
                </a:solidFill>
                <a:latin typeface="华文楷体" pitchFamily="2" charset="-122"/>
                <a:ea typeface="华文楷体" pitchFamily="2" charset="-122"/>
              </a:rPr>
              <a:t>十七大对社会主义初级阶段的再认识</a:t>
            </a:r>
            <a:endParaRPr lang="en-US" altLang="zh-CN" sz="2400" b="1" dirty="0" smtClean="0">
              <a:solidFill>
                <a:srgbClr val="FF0000"/>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4"/>
          <p:cNvSpPr>
            <a:spLocks noChangeArrowheads="1"/>
          </p:cNvSpPr>
          <p:nvPr/>
        </p:nvSpPr>
        <p:spPr bwMode="auto">
          <a:xfrm>
            <a:off x="1447800" y="2209800"/>
            <a:ext cx="6400800" cy="3234219"/>
          </a:xfrm>
          <a:prstGeom prst="rect">
            <a:avLst/>
          </a:prstGeom>
          <a:noFill/>
          <a:ln w="9525">
            <a:noFill/>
            <a:prstDash val="lgDashDotDot"/>
            <a:miter lim="800000"/>
            <a:headEnd/>
            <a:tailEnd/>
          </a:ln>
          <a:effectLst/>
        </p:spPr>
        <p:txBody>
          <a:bodyPr vert="horz" wrap="square" lIns="91440" tIns="45720" rIns="91440" bIns="45720" numCol="1" anchor="ctr" anchorCtr="0" compatLnSpc="1">
            <a:prstTxWarp prst="textNoShape">
              <a:avLst/>
            </a:prstTxWarp>
            <a:spAutoFit/>
          </a:bodyPr>
          <a:lstStyle/>
          <a:p>
            <a:pPr lvl="0">
              <a:lnSpc>
                <a:spcPts val="3500"/>
              </a:lnSpc>
            </a:pPr>
            <a:r>
              <a:rPr kumimoji="0" lang="zh-CN" sz="2400" b="1" i="0" u="none" strike="noStrike" cap="none" normalizeH="0" baseline="0" dirty="0" smtClean="0">
                <a:ln>
                  <a:noFill/>
                </a:ln>
                <a:solidFill>
                  <a:schemeClr val="tx2"/>
                </a:solidFill>
                <a:effectLst/>
                <a:latin typeface="华文楷体" pitchFamily="2" charset="-122"/>
                <a:ea typeface="华文楷体" pitchFamily="2" charset="-122"/>
                <a:cs typeface="宋体" pitchFamily="2" charset="-122"/>
              </a:rPr>
              <a:t>十八大提出</a:t>
            </a:r>
            <a:r>
              <a:rPr kumimoji="0" lang="zh-CN" altLang="en-US" sz="2400" b="1" i="0" u="none" strike="noStrike" cap="none" normalizeH="0" baseline="0" dirty="0" smtClean="0">
                <a:ln>
                  <a:noFill/>
                </a:ln>
                <a:solidFill>
                  <a:schemeClr val="tx2"/>
                </a:solidFill>
                <a:effectLst/>
                <a:latin typeface="华文楷体" pitchFamily="2" charset="-122"/>
                <a:ea typeface="华文楷体" pitchFamily="2" charset="-122"/>
                <a:cs typeface="宋体" pitchFamily="2" charset="-122"/>
              </a:rPr>
              <a:t>，</a:t>
            </a:r>
            <a:r>
              <a:rPr kumimoji="0" lang="zh-CN" sz="2400" b="1" i="0" u="none" strike="noStrike" cap="none" normalizeH="0" baseline="0" dirty="0" smtClean="0">
                <a:ln>
                  <a:noFill/>
                </a:ln>
                <a:solidFill>
                  <a:schemeClr val="tx2"/>
                </a:solidFill>
                <a:effectLst/>
                <a:latin typeface="华文楷体" pitchFamily="2" charset="-122"/>
                <a:ea typeface="华文楷体" pitchFamily="2" charset="-122"/>
                <a:cs typeface="宋体" pitchFamily="2" charset="-122"/>
              </a:rPr>
              <a:t>建设中国特色社会主义总依据是社会主义初级阶段，</a:t>
            </a:r>
            <a:r>
              <a:rPr kumimoji="0" lang="zh-CN" altLang="en-US" sz="2400" b="1" i="0" u="none" strike="noStrike" cap="none" normalizeH="0" baseline="0" dirty="0" smtClean="0">
                <a:ln>
                  <a:noFill/>
                </a:ln>
                <a:solidFill>
                  <a:schemeClr val="tx2"/>
                </a:solidFill>
                <a:effectLst/>
                <a:latin typeface="华文楷体" pitchFamily="2" charset="-122"/>
                <a:ea typeface="华文楷体" pitchFamily="2" charset="-122"/>
                <a:cs typeface="宋体" pitchFamily="2" charset="-122"/>
              </a:rPr>
              <a:t>并</a:t>
            </a:r>
            <a:r>
              <a:rPr kumimoji="0" lang="zh-CN" sz="2400" b="1" i="0" u="none" strike="noStrike" cap="none" normalizeH="0" baseline="0" dirty="0" smtClean="0">
                <a:ln>
                  <a:noFill/>
                </a:ln>
                <a:solidFill>
                  <a:schemeClr val="tx2"/>
                </a:solidFill>
                <a:effectLst/>
                <a:latin typeface="华文楷体" pitchFamily="2" charset="-122"/>
                <a:ea typeface="华文楷体" pitchFamily="2" charset="-122"/>
                <a:cs typeface="宋体" pitchFamily="2" charset="-122"/>
              </a:rPr>
              <a:t>强调我国仍处于并长期处于社会主义初级阶段的基本国情没有变，人民日益增长的物质文化需要同落后的社会生产之间的矛盾这一社会主要矛盾没有变，我国是世界最大发展中国家的国际地位没有变。</a:t>
            </a:r>
            <a:r>
              <a:rPr lang="zh-CN" altLang="en-US" sz="2400" b="1" dirty="0" smtClean="0">
                <a:solidFill>
                  <a:schemeClr val="tx2"/>
                </a:solidFill>
                <a:latin typeface="华文楷体" pitchFamily="2" charset="-122"/>
                <a:ea typeface="华文楷体" pitchFamily="2" charset="-122"/>
              </a:rPr>
              <a:t>深化了我们党对社会主义建设规律的认识。</a:t>
            </a:r>
            <a:endParaRPr kumimoji="0" lang="zh-CN" sz="2400" b="1" i="0" u="none" strike="noStrike" cap="none" normalizeH="0" baseline="0" dirty="0" smtClean="0">
              <a:ln>
                <a:noFill/>
              </a:ln>
              <a:solidFill>
                <a:schemeClr val="tx2"/>
              </a:solidFill>
              <a:effectLst/>
              <a:latin typeface="华文楷体" pitchFamily="2" charset="-122"/>
              <a:ea typeface="华文楷体" pitchFamily="2" charset="-122"/>
            </a:endParaRPr>
          </a:p>
        </p:txBody>
      </p:sp>
      <p:sp>
        <p:nvSpPr>
          <p:cNvPr id="3" name="矩形 2"/>
          <p:cNvSpPr/>
          <p:nvPr/>
        </p:nvSpPr>
        <p:spPr>
          <a:xfrm>
            <a:off x="1447800" y="1143000"/>
            <a:ext cx="5109091" cy="541174"/>
          </a:xfrm>
          <a:prstGeom prst="rect">
            <a:avLst/>
          </a:prstGeom>
        </p:spPr>
        <p:txBody>
          <a:bodyPr wrap="none">
            <a:spAutoFit/>
          </a:bodyPr>
          <a:lstStyle/>
          <a:p>
            <a:pPr>
              <a:lnSpc>
                <a:spcPts val="3500"/>
              </a:lnSpc>
            </a:pPr>
            <a:r>
              <a:rPr lang="zh-CN" altLang="en-US" sz="2400" b="1" dirty="0" smtClean="0">
                <a:solidFill>
                  <a:srgbClr val="FF0000"/>
                </a:solidFill>
                <a:latin typeface="华文楷体" pitchFamily="2" charset="-122"/>
                <a:ea typeface="华文楷体" pitchFamily="2" charset="-122"/>
              </a:rPr>
              <a:t>十八大对社会主义初级阶段的新概括</a:t>
            </a:r>
            <a:endParaRPr lang="en-US" altLang="zh-CN" sz="2400" b="1" dirty="0" smtClean="0">
              <a:solidFill>
                <a:srgbClr val="FF0000"/>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95400" y="2133600"/>
            <a:ext cx="6324600" cy="609398"/>
          </a:xfrm>
          <a:prstGeom prst="rect">
            <a:avLst/>
          </a:prstGeom>
        </p:spPr>
        <p:txBody>
          <a:bodyPr wrap="square">
            <a:spAutoFit/>
          </a:bodyPr>
          <a:lstStyle/>
          <a:p>
            <a:pPr>
              <a:lnSpc>
                <a:spcPct val="120000"/>
              </a:lnSpc>
            </a:pPr>
            <a:r>
              <a:rPr kumimoji="1" lang="zh-CN" altLang="en-US" sz="2800" b="1" dirty="0" smtClean="0">
                <a:solidFill>
                  <a:schemeClr val="tx2"/>
                </a:solidFill>
                <a:latin typeface="华文楷体" pitchFamily="2" charset="-122"/>
                <a:ea typeface="华文楷体" pitchFamily="2" charset="-122"/>
              </a:rPr>
              <a:t>二、社会主义初级阶段的含义和特征  </a:t>
            </a:r>
            <a:endParaRPr kumimoji="1" lang="zh-CN" altLang="en-US" sz="2800" b="1" dirty="0">
              <a:solidFill>
                <a:schemeClr val="tx2"/>
              </a:solidFill>
              <a:latin typeface="华文楷体" pitchFamily="2" charset="-122"/>
              <a:ea typeface="华文楷体" pitchFamily="2" charset="-122"/>
            </a:endParaRPr>
          </a:p>
        </p:txBody>
      </p:sp>
      <p:sp>
        <p:nvSpPr>
          <p:cNvPr id="6" name="矩形 5"/>
          <p:cNvSpPr/>
          <p:nvPr/>
        </p:nvSpPr>
        <p:spPr>
          <a:xfrm>
            <a:off x="1447800" y="2971800"/>
            <a:ext cx="6553200" cy="1384995"/>
          </a:xfrm>
          <a:prstGeom prst="rect">
            <a:avLst/>
          </a:prstGeom>
        </p:spPr>
        <p:txBody>
          <a:bodyPr wrap="square">
            <a:spAutoFit/>
          </a:bodyPr>
          <a:lstStyle/>
          <a:p>
            <a:pPr>
              <a:lnSpc>
                <a:spcPct val="150000"/>
              </a:lnSpc>
            </a:pPr>
            <a:r>
              <a:rPr kumimoji="1" lang="zh-CN" altLang="en-US" sz="2800" b="1" dirty="0" smtClean="0">
                <a:solidFill>
                  <a:schemeClr val="tx2"/>
                </a:solidFill>
                <a:latin typeface="华文楷体" pitchFamily="2" charset="-122"/>
                <a:ea typeface="华文楷体" pitchFamily="2" charset="-122"/>
              </a:rPr>
              <a:t>（一）社会主义初级阶段的科学含义</a:t>
            </a:r>
            <a:endParaRPr kumimoji="1" lang="en-US" altLang="zh-CN" sz="2800" b="1" dirty="0" smtClean="0">
              <a:solidFill>
                <a:schemeClr val="tx2"/>
              </a:solidFill>
              <a:latin typeface="华文楷体" pitchFamily="2" charset="-122"/>
              <a:ea typeface="华文楷体" pitchFamily="2" charset="-122"/>
            </a:endParaRPr>
          </a:p>
          <a:p>
            <a:pPr>
              <a:lnSpc>
                <a:spcPct val="150000"/>
              </a:lnSpc>
            </a:pPr>
            <a:r>
              <a:rPr kumimoji="1" lang="zh-CN" altLang="en-US" sz="2800" b="1" dirty="0" smtClean="0">
                <a:solidFill>
                  <a:schemeClr val="tx2"/>
                </a:solidFill>
                <a:latin typeface="华文楷体" pitchFamily="2" charset="-122"/>
                <a:ea typeface="华文楷体" pitchFamily="2" charset="-122"/>
              </a:rPr>
              <a:t>（二）社会主义初级阶段的基本特征 </a:t>
            </a:r>
            <a:endParaRPr lang="zh-CN" altLang="en-US" sz="2800" dirty="0" smtClean="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52600" y="1981200"/>
            <a:ext cx="5109091" cy="646331"/>
          </a:xfrm>
          <a:prstGeom prst="rect">
            <a:avLst/>
          </a:prstGeom>
        </p:spPr>
        <p:txBody>
          <a:bodyPr wrap="none">
            <a:spAutoFit/>
          </a:bodyPr>
          <a:lstStyle/>
          <a:p>
            <a:pPr>
              <a:lnSpc>
                <a:spcPct val="150000"/>
              </a:lnSpc>
            </a:pPr>
            <a:r>
              <a:rPr kumimoji="1" lang="zh-CN" altLang="en-US" sz="2400" b="1" dirty="0" smtClean="0">
                <a:solidFill>
                  <a:schemeClr val="tx2"/>
                </a:solidFill>
                <a:latin typeface="华文楷体" pitchFamily="2" charset="-122"/>
                <a:ea typeface="华文楷体" pitchFamily="2" charset="-122"/>
              </a:rPr>
              <a:t>（一）社会主义初级阶段的科学含义</a:t>
            </a:r>
            <a:endParaRPr kumimoji="1" lang="en-US" altLang="zh-CN" sz="2400" b="1" dirty="0" smtClean="0">
              <a:solidFill>
                <a:schemeClr val="tx2"/>
              </a:solidFill>
              <a:latin typeface="华文楷体" pitchFamily="2" charset="-122"/>
              <a:ea typeface="华文楷体" pitchFamily="2" charset="-122"/>
            </a:endParaRPr>
          </a:p>
        </p:txBody>
      </p:sp>
      <p:sp>
        <p:nvSpPr>
          <p:cNvPr id="5" name="矩形 4"/>
          <p:cNvSpPr/>
          <p:nvPr/>
        </p:nvSpPr>
        <p:spPr>
          <a:xfrm>
            <a:off x="1371600" y="2895600"/>
            <a:ext cx="6324600" cy="1754326"/>
          </a:xfrm>
          <a:prstGeom prst="rect">
            <a:avLst/>
          </a:prstGeom>
        </p:spPr>
        <p:txBody>
          <a:bodyPr wrap="square">
            <a:spAutoFit/>
          </a:bodyPr>
          <a:lstStyle/>
          <a:p>
            <a:pPr>
              <a:lnSpc>
                <a:spcPct val="150000"/>
              </a:lnSpc>
            </a:pPr>
            <a:r>
              <a:rPr lang="en-US" altLang="zh-CN" sz="2400" b="1" dirty="0" smtClean="0">
                <a:solidFill>
                  <a:schemeClr val="tx2"/>
                </a:solidFill>
                <a:latin typeface="华文楷体" pitchFamily="2" charset="-122"/>
                <a:ea typeface="华文楷体" pitchFamily="2" charset="-122"/>
              </a:rPr>
              <a:t>1</a:t>
            </a:r>
            <a:r>
              <a:rPr lang="zh-CN" altLang="en-US" sz="2400" b="1" dirty="0" smtClean="0">
                <a:solidFill>
                  <a:schemeClr val="tx2"/>
                </a:solidFill>
                <a:latin typeface="华文楷体" pitchFamily="2" charset="-122"/>
                <a:ea typeface="华文楷体" pitchFamily="2" charset="-122"/>
              </a:rPr>
              <a:t>、</a:t>
            </a:r>
            <a:r>
              <a:rPr kumimoji="1" lang="en-US" altLang="zh-CN" sz="2400" b="1" dirty="0" smtClean="0">
                <a:solidFill>
                  <a:schemeClr val="tx2"/>
                </a:solidFill>
                <a:latin typeface="华文楷体" pitchFamily="2" charset="-122"/>
                <a:ea typeface="华文楷体" pitchFamily="2" charset="-122"/>
              </a:rPr>
              <a:t> </a:t>
            </a:r>
            <a:r>
              <a:rPr kumimoji="1" lang="zh-CN" altLang="en-US" sz="2400" b="1" dirty="0" smtClean="0">
                <a:solidFill>
                  <a:schemeClr val="tx2"/>
                </a:solidFill>
                <a:latin typeface="华文楷体" pitchFamily="2" charset="-122"/>
                <a:ea typeface="华文楷体" pitchFamily="2" charset="-122"/>
              </a:rPr>
              <a:t>从社会性质看：我国已经是社会主义社会，具备了社会主义的基本特征。我们必须坚持而不能离开社会主义，不能回到资本主义。</a:t>
            </a:r>
            <a:endParaRPr lang="zh-CN" altLang="en-US" sz="2400" b="1" dirty="0">
              <a:solidFill>
                <a:schemeClr val="tx2"/>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24000" y="2286000"/>
            <a:ext cx="6400800" cy="2308324"/>
          </a:xfrm>
          <a:prstGeom prst="rect">
            <a:avLst/>
          </a:prstGeom>
        </p:spPr>
        <p:txBody>
          <a:bodyPr wrap="square">
            <a:spAutoFit/>
          </a:bodyPr>
          <a:lstStyle/>
          <a:p>
            <a:pPr>
              <a:lnSpc>
                <a:spcPct val="150000"/>
              </a:lnSpc>
            </a:pPr>
            <a:r>
              <a:rPr lang="en-US" altLang="zh-CN" sz="2400" b="1" dirty="0" smtClean="0">
                <a:solidFill>
                  <a:schemeClr val="tx2"/>
                </a:solidFill>
                <a:latin typeface="华文楷体" pitchFamily="2" charset="-122"/>
                <a:ea typeface="华文楷体" pitchFamily="2" charset="-122"/>
              </a:rPr>
              <a:t>2</a:t>
            </a:r>
            <a:r>
              <a:rPr lang="zh-CN" altLang="en-US" sz="2400" b="1" dirty="0" smtClean="0">
                <a:solidFill>
                  <a:schemeClr val="tx2"/>
                </a:solidFill>
                <a:latin typeface="华文楷体" pitchFamily="2" charset="-122"/>
                <a:ea typeface="华文楷体" pitchFamily="2" charset="-122"/>
              </a:rPr>
              <a:t>、</a:t>
            </a:r>
            <a:r>
              <a:rPr kumimoji="1" lang="zh-CN" altLang="en-US" sz="2400" b="1" dirty="0" smtClean="0">
                <a:solidFill>
                  <a:schemeClr val="tx2"/>
                </a:solidFill>
                <a:latin typeface="华文楷体" pitchFamily="2" charset="-122"/>
                <a:ea typeface="华文楷体" pitchFamily="2" charset="-122"/>
              </a:rPr>
              <a:t>从发展程度看：我国的社会主义还处在初级阶段，生产力落后、生产关系和上层建筑还不完善、不成熟，我们必须从这个实际出发，而不能超越这个阶段。</a:t>
            </a:r>
            <a:endParaRPr lang="zh-CN" altLang="en-US" sz="2400" b="1" dirty="0">
              <a:solidFill>
                <a:schemeClr val="tx2"/>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95400" y="2122311"/>
            <a:ext cx="6705600" cy="3416320"/>
          </a:xfrm>
          <a:prstGeom prst="rect">
            <a:avLst/>
          </a:prstGeom>
        </p:spPr>
        <p:txBody>
          <a:bodyPr wrap="square">
            <a:spAutoFit/>
          </a:bodyPr>
          <a:lstStyle/>
          <a:p>
            <a:pPr>
              <a:lnSpc>
                <a:spcPct val="150000"/>
              </a:lnSpc>
            </a:pPr>
            <a:r>
              <a:rPr lang="en-US" altLang="zh-CN" sz="2400" b="1" dirty="0" smtClean="0">
                <a:solidFill>
                  <a:schemeClr val="tx2"/>
                </a:solidFill>
                <a:latin typeface="华文楷体" pitchFamily="2" charset="-122"/>
                <a:ea typeface="华文楷体" pitchFamily="2" charset="-122"/>
              </a:rPr>
              <a:t>3</a:t>
            </a:r>
            <a:r>
              <a:rPr lang="zh-CN" altLang="en-US" sz="2400" b="1" dirty="0" smtClean="0">
                <a:solidFill>
                  <a:schemeClr val="tx2"/>
                </a:solidFill>
                <a:latin typeface="华文楷体" pitchFamily="2" charset="-122"/>
                <a:ea typeface="华文楷体" pitchFamily="2" charset="-122"/>
              </a:rPr>
              <a:t>、</a:t>
            </a:r>
            <a:r>
              <a:rPr kumimoji="1" lang="zh-CN" altLang="en-US" sz="2400" b="1" dirty="0" smtClean="0">
                <a:solidFill>
                  <a:schemeClr val="tx2"/>
                </a:solidFill>
                <a:latin typeface="华文楷体" pitchFamily="2" charset="-122"/>
                <a:ea typeface="华文楷体" pitchFamily="2" charset="-122"/>
              </a:rPr>
              <a:t>从历史地位看：是特指我国在生产力落后、商品经济不发达条件下建设社会主义必然要经历的特定阶段，不是泛指任何国家进入社会主义都会经历的起始阶段。所谓特定阶段是指从我国进入社会主义社会到基本实现社会主义现代化的整个历史阶段。</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47800" y="1981200"/>
            <a:ext cx="6324600" cy="3234219"/>
          </a:xfrm>
          <a:prstGeom prst="rect">
            <a:avLst/>
          </a:prstGeom>
        </p:spPr>
        <p:txBody>
          <a:bodyPr wrap="square">
            <a:spAutoFit/>
          </a:bodyPr>
          <a:lstStyle/>
          <a:p>
            <a:pPr>
              <a:lnSpc>
                <a:spcPts val="3500"/>
              </a:lnSpc>
              <a:spcBef>
                <a:spcPct val="50000"/>
              </a:spcBef>
            </a:pPr>
            <a:r>
              <a:rPr lang="zh-CN" altLang="en-US" sz="2400" b="1" dirty="0" smtClean="0">
                <a:solidFill>
                  <a:schemeClr val="tx2"/>
                </a:solidFill>
                <a:latin typeface="华文楷体" pitchFamily="2" charset="-122"/>
                <a:ea typeface="华文楷体" pitchFamily="2" charset="-122"/>
              </a:rPr>
              <a:t>社会主义初级阶段既不同于过渡时期，也不同于共产主义社会第一阶段。</a:t>
            </a:r>
            <a:r>
              <a:rPr kumimoji="1" lang="zh-CN" altLang="en-US" sz="2400" b="1" dirty="0" smtClean="0">
                <a:solidFill>
                  <a:schemeClr val="tx2"/>
                </a:solidFill>
                <a:latin typeface="华文楷体" pitchFamily="2" charset="-122"/>
                <a:ea typeface="华文楷体" pitchFamily="2" charset="-122"/>
              </a:rPr>
              <a:t>对社会主义初级阶段的科学认识，体现了社会性质和社会发展程度的统一。两者缺一不可，既相区别，又紧密联系。只有把社会主义社会的性质同它的发展程度有机结合起来，构成一个科学概念，才能够深刻地理解和把握我国的基本国情。</a:t>
            </a:r>
            <a:endParaRPr kumimoji="1" lang="zh-CN" altLang="en-US" sz="2400" b="1" dirty="0">
              <a:solidFill>
                <a:schemeClr val="tx2"/>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2" descr="蓝色砂纸"/>
          <p:cNvSpPr txBox="1">
            <a:spLocks noChangeArrowheads="1"/>
          </p:cNvSpPr>
          <p:nvPr/>
        </p:nvSpPr>
        <p:spPr bwMode="auto">
          <a:xfrm>
            <a:off x="1676400" y="1981200"/>
            <a:ext cx="5181600" cy="535531"/>
          </a:xfrm>
          <a:prstGeom prst="rect">
            <a:avLst/>
          </a:prstGeom>
          <a:noFill/>
          <a:ln w="76200" algn="ctr">
            <a:noFill/>
            <a:miter lim="800000"/>
            <a:headEnd/>
            <a:tailEnd/>
          </a:ln>
        </p:spPr>
        <p:txBody>
          <a:bodyPr wrap="square">
            <a:spAutoFit/>
          </a:bodyPr>
          <a:lstStyle/>
          <a:p>
            <a:pPr>
              <a:lnSpc>
                <a:spcPct val="120000"/>
              </a:lnSpc>
            </a:pPr>
            <a:r>
              <a:rPr kumimoji="1" lang="zh-CN" altLang="en-US" sz="2400" b="1" dirty="0">
                <a:solidFill>
                  <a:schemeClr val="tx2"/>
                </a:solidFill>
                <a:latin typeface="华文楷体" pitchFamily="2" charset="-122"/>
                <a:ea typeface="华文楷体" pitchFamily="2" charset="-122"/>
              </a:rPr>
              <a:t>（二）社会主义初级阶段的基本特征</a:t>
            </a:r>
            <a:endParaRPr lang="zh-CN" altLang="en-US" sz="2400" b="1" dirty="0">
              <a:solidFill>
                <a:schemeClr val="tx2"/>
              </a:solidFill>
              <a:latin typeface="华文楷体" pitchFamily="2" charset="-122"/>
              <a:ea typeface="华文楷体" pitchFamily="2" charset="-122"/>
            </a:endParaRPr>
          </a:p>
        </p:txBody>
      </p:sp>
      <p:sp>
        <p:nvSpPr>
          <p:cNvPr id="36869" name="Rectangle 4"/>
          <p:cNvSpPr>
            <a:spLocks noChangeArrowheads="1"/>
          </p:cNvSpPr>
          <p:nvPr/>
        </p:nvSpPr>
        <p:spPr bwMode="auto">
          <a:xfrm>
            <a:off x="533400" y="533400"/>
            <a:ext cx="8077200" cy="5638800"/>
          </a:xfrm>
          <a:prstGeom prst="rect">
            <a:avLst/>
          </a:prstGeom>
          <a:noFill/>
          <a:ln w="9525">
            <a:noFill/>
            <a:miter lim="800000"/>
            <a:headEnd/>
            <a:tailEnd/>
          </a:ln>
        </p:spPr>
        <p:txBody>
          <a:bodyPr/>
          <a:lstStyle/>
          <a:p>
            <a:pPr marL="342900" indent="-342900">
              <a:spcBef>
                <a:spcPct val="20000"/>
              </a:spcBef>
            </a:pPr>
            <a:endParaRPr lang="zh-CN" altLang="zh-CN" sz="1600" b="1">
              <a:latin typeface="楷体_GB2312" pitchFamily="49" charset="-122"/>
              <a:ea typeface="楷体_GB2312" pitchFamily="49" charset="-122"/>
            </a:endParaRPr>
          </a:p>
        </p:txBody>
      </p:sp>
      <p:sp>
        <p:nvSpPr>
          <p:cNvPr id="5" name="矩形 4"/>
          <p:cNvSpPr/>
          <p:nvPr/>
        </p:nvSpPr>
        <p:spPr>
          <a:xfrm>
            <a:off x="1295400" y="2590800"/>
            <a:ext cx="6477000" cy="2308324"/>
          </a:xfrm>
          <a:prstGeom prst="rect">
            <a:avLst/>
          </a:prstGeom>
        </p:spPr>
        <p:txBody>
          <a:bodyPr wrap="square">
            <a:spAutoFit/>
          </a:bodyPr>
          <a:lstStyle/>
          <a:p>
            <a:pPr>
              <a:lnSpc>
                <a:spcPct val="150000"/>
              </a:lnSpc>
            </a:pPr>
            <a:r>
              <a:rPr lang="zh-CN" altLang="en-US" sz="2400" b="1" dirty="0" smtClean="0">
                <a:solidFill>
                  <a:srgbClr val="FF0000"/>
                </a:solidFill>
                <a:latin typeface="华文楷体" pitchFamily="2" charset="-122"/>
                <a:ea typeface="华文楷体" pitchFamily="2" charset="-122"/>
              </a:rPr>
              <a:t>静态特征：</a:t>
            </a:r>
            <a:r>
              <a:rPr lang="zh-CN" altLang="en-US" sz="2400" b="1" dirty="0" smtClean="0">
                <a:solidFill>
                  <a:schemeClr val="tx2"/>
                </a:solidFill>
                <a:latin typeface="华文楷体" pitchFamily="2" charset="-122"/>
                <a:ea typeface="华文楷体" pitchFamily="2" charset="-122"/>
              </a:rPr>
              <a:t>生产力不发达、生产关系不成熟、上层建筑不完善等方面的特征；</a:t>
            </a:r>
          </a:p>
          <a:p>
            <a:pPr>
              <a:lnSpc>
                <a:spcPct val="150000"/>
              </a:lnSpc>
            </a:pPr>
            <a:r>
              <a:rPr lang="zh-CN" altLang="en-US" sz="2400" b="1" dirty="0" smtClean="0">
                <a:solidFill>
                  <a:srgbClr val="FF0000"/>
                </a:solidFill>
                <a:latin typeface="华文楷体" pitchFamily="2" charset="-122"/>
                <a:ea typeface="华文楷体" pitchFamily="2" charset="-122"/>
              </a:rPr>
              <a:t>过程特征：</a:t>
            </a:r>
            <a:r>
              <a:rPr lang="zh-CN" altLang="en-US" sz="2400" b="1" dirty="0" smtClean="0">
                <a:solidFill>
                  <a:schemeClr val="tx2"/>
                </a:solidFill>
                <a:latin typeface="华文楷体" pitchFamily="2" charset="-122"/>
                <a:ea typeface="华文楷体" pitchFamily="2" charset="-122"/>
              </a:rPr>
              <a:t>实现“五化”、缩小两个差距、搞好两大建设。</a:t>
            </a:r>
            <a:endParaRPr lang="zh-CN" altLang="en-US" sz="2400" b="1" dirty="0">
              <a:solidFill>
                <a:schemeClr val="tx2"/>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57300" y="1905000"/>
            <a:ext cx="6781800" cy="461665"/>
          </a:xfrm>
          <a:prstGeom prst="rect">
            <a:avLst/>
          </a:prstGeom>
        </p:spPr>
        <p:txBody>
          <a:bodyPr wrap="square">
            <a:spAutoFit/>
          </a:bodyPr>
          <a:lstStyle/>
          <a:p>
            <a:r>
              <a:rPr lang="zh-CN" altLang="en-US" sz="2400" b="1" dirty="0" smtClean="0">
                <a:solidFill>
                  <a:schemeClr val="tx2"/>
                </a:solidFill>
                <a:latin typeface="华文楷体" pitchFamily="2" charset="-122"/>
                <a:ea typeface="华文楷体" pitchFamily="2" charset="-122"/>
              </a:rPr>
              <a:t>（三）科学认识和把握社会主义初级阶段的意义</a:t>
            </a:r>
            <a:endParaRPr lang="zh-CN" altLang="en-US" sz="2400" b="1" dirty="0">
              <a:solidFill>
                <a:schemeClr val="tx2"/>
              </a:solidFill>
              <a:latin typeface="华文楷体" pitchFamily="2" charset="-122"/>
              <a:ea typeface="华文楷体" pitchFamily="2" charset="-122"/>
            </a:endParaRPr>
          </a:p>
        </p:txBody>
      </p:sp>
      <p:sp>
        <p:nvSpPr>
          <p:cNvPr id="7" name="矩形 6"/>
          <p:cNvSpPr/>
          <p:nvPr/>
        </p:nvSpPr>
        <p:spPr>
          <a:xfrm>
            <a:off x="1447800" y="2590800"/>
            <a:ext cx="6400800" cy="2751522"/>
          </a:xfrm>
          <a:prstGeom prst="rect">
            <a:avLst/>
          </a:prstGeom>
        </p:spPr>
        <p:txBody>
          <a:bodyPr wrap="square">
            <a:spAutoFit/>
          </a:bodyPr>
          <a:lstStyle/>
          <a:p>
            <a:pPr>
              <a:lnSpc>
                <a:spcPct val="120000"/>
              </a:lnSpc>
              <a:buFontTx/>
              <a:buNone/>
            </a:pPr>
            <a:r>
              <a:rPr lang="en-US" altLang="zh-CN" sz="2400" b="1" dirty="0" smtClean="0">
                <a:solidFill>
                  <a:schemeClr val="tx2"/>
                </a:solidFill>
                <a:latin typeface="华文楷体" pitchFamily="2" charset="-122"/>
                <a:ea typeface="华文楷体" pitchFamily="2" charset="-122"/>
              </a:rPr>
              <a:t>1</a:t>
            </a:r>
            <a:r>
              <a:rPr lang="zh-CN" altLang="en-US" sz="2400" b="1" dirty="0" smtClean="0">
                <a:solidFill>
                  <a:schemeClr val="tx2"/>
                </a:solidFill>
                <a:latin typeface="华文楷体" pitchFamily="2" charset="-122"/>
                <a:ea typeface="华文楷体" pitchFamily="2" charset="-122"/>
              </a:rPr>
              <a:t>、社会主义初级阶段理论，发展了马克思主义关于社会主义发展阶段理论，是邓小平理论形成的“基石”。</a:t>
            </a:r>
          </a:p>
          <a:p>
            <a:pPr>
              <a:lnSpc>
                <a:spcPct val="120000"/>
              </a:lnSpc>
              <a:buFontTx/>
              <a:buNone/>
            </a:pPr>
            <a:r>
              <a:rPr lang="en-US" altLang="zh-CN" sz="2400" b="1" dirty="0" smtClean="0">
                <a:solidFill>
                  <a:schemeClr val="tx2"/>
                </a:solidFill>
                <a:latin typeface="华文楷体" pitchFamily="2" charset="-122"/>
                <a:ea typeface="华文楷体" pitchFamily="2" charset="-122"/>
              </a:rPr>
              <a:t>2</a:t>
            </a:r>
            <a:r>
              <a:rPr lang="zh-CN" altLang="en-US" sz="2400" b="1" dirty="0" smtClean="0">
                <a:solidFill>
                  <a:schemeClr val="tx2"/>
                </a:solidFill>
                <a:latin typeface="华文楷体" pitchFamily="2" charset="-122"/>
                <a:ea typeface="华文楷体" pitchFamily="2" charset="-122"/>
              </a:rPr>
              <a:t>、社会主义初级阶段理论，是中国共产党制定路线、方针、政策，确定战略目标和战略步骤的基本依据。</a:t>
            </a:r>
            <a:endParaRPr lang="zh-CN" altLang="en-US" sz="2400" dirty="0">
              <a:solidFill>
                <a:schemeClr val="tx2"/>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47800" y="2209800"/>
            <a:ext cx="6553200" cy="3170099"/>
          </a:xfrm>
          <a:prstGeom prst="rect">
            <a:avLst/>
          </a:prstGeom>
        </p:spPr>
        <p:txBody>
          <a:bodyPr wrap="square">
            <a:spAutoFit/>
          </a:bodyPr>
          <a:lstStyle/>
          <a:p>
            <a:pPr>
              <a:lnSpc>
                <a:spcPts val="4000"/>
              </a:lnSpc>
              <a:buFontTx/>
              <a:buNone/>
            </a:pPr>
            <a:r>
              <a:rPr lang="en-US" altLang="zh-CN" sz="2400" b="1" dirty="0" smtClean="0">
                <a:solidFill>
                  <a:schemeClr val="tx2"/>
                </a:solidFill>
                <a:latin typeface="华文楷体" pitchFamily="2" charset="-122"/>
                <a:ea typeface="华文楷体" pitchFamily="2" charset="-122"/>
              </a:rPr>
              <a:t>3</a:t>
            </a:r>
            <a:r>
              <a:rPr lang="zh-CN" altLang="en-US" sz="2400" b="1" dirty="0" smtClean="0">
                <a:solidFill>
                  <a:schemeClr val="tx2"/>
                </a:solidFill>
                <a:latin typeface="华文楷体" pitchFamily="2" charset="-122"/>
                <a:ea typeface="华文楷体" pitchFamily="2" charset="-122"/>
              </a:rPr>
              <a:t>、初级阶段理论是是我们在实践中防止“左”、警惕右的思想武器。有利于我们解决现实中的各种矛盾和问题，澄清各种疑惑。</a:t>
            </a:r>
            <a:endParaRPr lang="en-US" altLang="zh-CN" sz="2400" b="1" dirty="0" smtClean="0">
              <a:solidFill>
                <a:schemeClr val="tx2"/>
              </a:solidFill>
              <a:latin typeface="华文楷体" pitchFamily="2" charset="-122"/>
              <a:ea typeface="华文楷体" pitchFamily="2" charset="-122"/>
            </a:endParaRPr>
          </a:p>
          <a:p>
            <a:pPr>
              <a:lnSpc>
                <a:spcPts val="4000"/>
              </a:lnSpc>
              <a:buFontTx/>
              <a:buNone/>
            </a:pPr>
            <a:r>
              <a:rPr lang="en-US" altLang="zh-CN" sz="2400" b="1" dirty="0" smtClean="0">
                <a:solidFill>
                  <a:schemeClr val="tx2"/>
                </a:solidFill>
                <a:latin typeface="华文楷体" pitchFamily="2" charset="-122"/>
                <a:ea typeface="华文楷体" pitchFamily="2" charset="-122"/>
              </a:rPr>
              <a:t>4</a:t>
            </a:r>
            <a:r>
              <a:rPr lang="zh-CN" altLang="en-US" sz="2400" b="1" dirty="0" smtClean="0">
                <a:solidFill>
                  <a:schemeClr val="tx2"/>
                </a:solidFill>
                <a:latin typeface="华文楷体" pitchFamily="2" charset="-122"/>
                <a:ea typeface="华文楷体" pitchFamily="2" charset="-122"/>
              </a:rPr>
              <a:t>、社会主义初级阶段理论，使我们对社会主义现代化建设的长期性、紧迫性、复杂性和艰巨性有了更加清醒的认识和思想准备。</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3"/>
          <p:cNvSpPr txBox="1">
            <a:spLocks noChangeArrowheads="1"/>
          </p:cNvSpPr>
          <p:nvPr/>
        </p:nvSpPr>
        <p:spPr bwMode="auto">
          <a:xfrm>
            <a:off x="3505200" y="830263"/>
            <a:ext cx="2492990" cy="923330"/>
          </a:xfrm>
          <a:prstGeom prst="rect">
            <a:avLst/>
          </a:prstGeom>
          <a:noFill/>
          <a:ln w="9525" algn="ctr">
            <a:noFill/>
            <a:miter lim="800000"/>
            <a:headEnd/>
            <a:tailEnd/>
          </a:ln>
        </p:spPr>
        <p:txBody>
          <a:bodyPr wrap="none">
            <a:spAutoFit/>
          </a:bodyPr>
          <a:lstStyle/>
          <a:p>
            <a:pPr>
              <a:lnSpc>
                <a:spcPct val="150000"/>
              </a:lnSpc>
            </a:pPr>
            <a:r>
              <a:rPr lang="zh-CN" altLang="en-US" sz="3600" b="1" dirty="0">
                <a:solidFill>
                  <a:schemeClr val="tx2"/>
                </a:solidFill>
                <a:latin typeface="华文楷体" pitchFamily="2" charset="-122"/>
                <a:ea typeface="华文楷体" pitchFamily="2" charset="-122"/>
              </a:rPr>
              <a:t>本章节次    </a:t>
            </a:r>
          </a:p>
        </p:txBody>
      </p:sp>
      <p:sp>
        <p:nvSpPr>
          <p:cNvPr id="6147" name="矩形 5"/>
          <p:cNvSpPr>
            <a:spLocks noChangeArrowheads="1"/>
          </p:cNvSpPr>
          <p:nvPr/>
        </p:nvSpPr>
        <p:spPr bwMode="auto">
          <a:xfrm>
            <a:off x="838200" y="2438400"/>
            <a:ext cx="7924800" cy="1384995"/>
          </a:xfrm>
          <a:prstGeom prst="rect">
            <a:avLst/>
          </a:prstGeom>
          <a:noFill/>
          <a:ln w="9525">
            <a:noFill/>
            <a:miter lim="800000"/>
            <a:headEnd/>
            <a:tailEnd/>
          </a:ln>
        </p:spPr>
        <p:txBody>
          <a:bodyPr wrap="square">
            <a:spAutoFit/>
          </a:bodyPr>
          <a:lstStyle/>
          <a:p>
            <a:pPr>
              <a:lnSpc>
                <a:spcPct val="150000"/>
              </a:lnSpc>
            </a:pPr>
            <a:r>
              <a:rPr lang="zh-CN" altLang="en-US" sz="2800" b="1" dirty="0">
                <a:solidFill>
                  <a:schemeClr val="tx2"/>
                </a:solidFill>
                <a:latin typeface="华文楷体" pitchFamily="2" charset="-122"/>
                <a:ea typeface="华文楷体" pitchFamily="2" charset="-122"/>
              </a:rPr>
              <a:t>第一节 </a:t>
            </a:r>
            <a:r>
              <a:rPr lang="zh-CN" altLang="en-US" sz="2800" b="1" dirty="0" smtClean="0">
                <a:solidFill>
                  <a:schemeClr val="tx2"/>
                </a:solidFill>
                <a:latin typeface="华文楷体" pitchFamily="2" charset="-122"/>
                <a:ea typeface="华文楷体" pitchFamily="2" charset="-122"/>
              </a:rPr>
              <a:t>社会主义初级阶段理论</a:t>
            </a:r>
            <a:endParaRPr lang="zh-CN" altLang="en-US" sz="2800" b="1" dirty="0">
              <a:solidFill>
                <a:schemeClr val="tx2"/>
              </a:solidFill>
              <a:latin typeface="华文楷体" pitchFamily="2" charset="-122"/>
              <a:ea typeface="华文楷体" pitchFamily="2" charset="-122"/>
            </a:endParaRPr>
          </a:p>
          <a:p>
            <a:pPr>
              <a:lnSpc>
                <a:spcPct val="150000"/>
              </a:lnSpc>
            </a:pPr>
            <a:r>
              <a:rPr lang="zh-CN" altLang="en-US" sz="2800" b="1" dirty="0">
                <a:solidFill>
                  <a:schemeClr val="tx2"/>
                </a:solidFill>
                <a:latin typeface="华文楷体" pitchFamily="2" charset="-122"/>
                <a:ea typeface="华文楷体" pitchFamily="2" charset="-122"/>
              </a:rPr>
              <a:t>第二节 社会主义初级阶段的基本路线和基本</a:t>
            </a:r>
            <a:r>
              <a:rPr lang="zh-CN" altLang="en-US" sz="2800" b="1" dirty="0" smtClean="0">
                <a:solidFill>
                  <a:schemeClr val="tx2"/>
                </a:solidFill>
                <a:latin typeface="华文楷体" pitchFamily="2" charset="-122"/>
                <a:ea typeface="华文楷体" pitchFamily="2" charset="-122"/>
              </a:rPr>
              <a:t>纲领</a:t>
            </a:r>
            <a:endParaRPr lang="zh-CN" altLang="en-US" sz="2800" b="1" dirty="0">
              <a:solidFill>
                <a:schemeClr val="tx2"/>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2" descr="蓝色砂纸"/>
          <p:cNvSpPr txBox="1">
            <a:spLocks noChangeArrowheads="1"/>
          </p:cNvSpPr>
          <p:nvPr/>
        </p:nvSpPr>
        <p:spPr bwMode="auto">
          <a:xfrm>
            <a:off x="1295400" y="2731911"/>
            <a:ext cx="6553200" cy="2308324"/>
          </a:xfrm>
          <a:prstGeom prst="rect">
            <a:avLst/>
          </a:prstGeom>
          <a:noFill/>
          <a:ln w="76200" algn="ctr">
            <a:noFill/>
            <a:miter lim="800000"/>
            <a:headEnd/>
            <a:tailEnd/>
          </a:ln>
        </p:spPr>
        <p:txBody>
          <a:bodyPr wrap="square">
            <a:spAutoFit/>
          </a:bodyPr>
          <a:lstStyle/>
          <a:p>
            <a:pPr>
              <a:lnSpc>
                <a:spcPct val="150000"/>
              </a:lnSpc>
              <a:spcBef>
                <a:spcPct val="50000"/>
              </a:spcBef>
            </a:pPr>
            <a:r>
              <a:rPr lang="zh-CN" altLang="en-US" sz="2400" b="1" dirty="0" smtClean="0">
                <a:solidFill>
                  <a:schemeClr val="tx2"/>
                </a:solidFill>
                <a:latin typeface="华文楷体" pitchFamily="2" charset="-122"/>
                <a:ea typeface="华文楷体" pitchFamily="2" charset="-122"/>
              </a:rPr>
              <a:t>根据</a:t>
            </a:r>
            <a:r>
              <a:rPr lang="zh-CN" altLang="en-US" sz="2400" b="1" dirty="0">
                <a:solidFill>
                  <a:schemeClr val="tx2"/>
                </a:solidFill>
                <a:latin typeface="华文楷体" pitchFamily="2" charset="-122"/>
                <a:ea typeface="华文楷体" pitchFamily="2" charset="-122"/>
              </a:rPr>
              <a:t>邓小平的设想，社会主义初级阶段大约需要上百年的时间，到</a:t>
            </a:r>
            <a:r>
              <a:rPr lang="en-US" altLang="zh-CN" sz="2400" b="1" dirty="0">
                <a:solidFill>
                  <a:schemeClr val="tx2"/>
                </a:solidFill>
                <a:latin typeface="华文楷体" pitchFamily="2" charset="-122"/>
                <a:ea typeface="华文楷体" pitchFamily="2" charset="-122"/>
              </a:rPr>
              <a:t>2049</a:t>
            </a:r>
            <a:r>
              <a:rPr lang="zh-CN" altLang="en-US" sz="2400" b="1" dirty="0">
                <a:solidFill>
                  <a:schemeClr val="tx2"/>
                </a:solidFill>
                <a:latin typeface="华文楷体" pitchFamily="2" charset="-122"/>
                <a:ea typeface="华文楷体" pitchFamily="2" charset="-122"/>
              </a:rPr>
              <a:t>年，达到中等发达国家水平，基本实现现代化，社会主义初级阶段才告结束。</a:t>
            </a:r>
          </a:p>
        </p:txBody>
      </p:sp>
      <p:sp>
        <p:nvSpPr>
          <p:cNvPr id="45060" name="Text Box 3"/>
          <p:cNvSpPr txBox="1">
            <a:spLocks noChangeArrowheads="1"/>
          </p:cNvSpPr>
          <p:nvPr/>
        </p:nvSpPr>
        <p:spPr bwMode="auto">
          <a:xfrm>
            <a:off x="1524000" y="1905000"/>
            <a:ext cx="5445722" cy="535531"/>
          </a:xfrm>
          <a:prstGeom prst="rect">
            <a:avLst/>
          </a:prstGeom>
          <a:noFill/>
          <a:ln w="9525">
            <a:noFill/>
            <a:miter lim="800000"/>
            <a:headEnd/>
            <a:tailEnd/>
          </a:ln>
        </p:spPr>
        <p:txBody>
          <a:bodyPr wrap="none">
            <a:spAutoFit/>
          </a:bodyPr>
          <a:lstStyle/>
          <a:p>
            <a:pPr>
              <a:lnSpc>
                <a:spcPct val="120000"/>
              </a:lnSpc>
            </a:pPr>
            <a:r>
              <a:rPr kumimoji="1" lang="zh-CN" altLang="en-US" sz="2400" b="1" dirty="0">
                <a:solidFill>
                  <a:schemeClr val="tx2"/>
                </a:solidFill>
                <a:latin typeface="华文楷体" pitchFamily="2" charset="-122"/>
                <a:ea typeface="华文楷体" pitchFamily="2" charset="-122"/>
              </a:rPr>
              <a:t>三</a:t>
            </a:r>
            <a:r>
              <a:rPr kumimoji="1" lang="zh-CN" altLang="en-US" sz="2400" b="1" dirty="0" smtClean="0">
                <a:solidFill>
                  <a:schemeClr val="tx2"/>
                </a:solidFill>
                <a:latin typeface="华文楷体" pitchFamily="2" charset="-122"/>
                <a:ea typeface="华文楷体" pitchFamily="2" charset="-122"/>
              </a:rPr>
              <a:t>、科学把握我国发展的阶段性特征  </a:t>
            </a:r>
            <a:endParaRPr kumimoji="1" lang="zh-CN" altLang="en-US" sz="2400" b="1" dirty="0">
              <a:solidFill>
                <a:schemeClr val="tx2"/>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19200" y="2667000"/>
            <a:ext cx="6400800" cy="2751715"/>
          </a:xfrm>
          <a:prstGeom prst="rect">
            <a:avLst/>
          </a:prstGeom>
        </p:spPr>
        <p:txBody>
          <a:bodyPr wrap="square">
            <a:spAutoFit/>
          </a:bodyPr>
          <a:lstStyle/>
          <a:p>
            <a:pPr>
              <a:lnSpc>
                <a:spcPts val="3500"/>
              </a:lnSpc>
            </a:pPr>
            <a:r>
              <a:rPr lang="zh-CN" altLang="en-US" sz="2400" b="1" dirty="0" smtClean="0">
                <a:solidFill>
                  <a:schemeClr val="tx2"/>
                </a:solidFill>
                <a:latin typeface="华文楷体" pitchFamily="2" charset="-122"/>
                <a:ea typeface="华文楷体" pitchFamily="2" charset="-122"/>
              </a:rPr>
              <a:t>第一，我国进入社会主义的历史前提，决定我国社会主义发展必然要经历一个很长的初级阶段。第二，我国的基本国情，决定我国社会主义发展必然要经历一个很长的初级阶段。第三，我国所处的时代特点和国际环境，决定我国社会主义发展必然要经历一个很长的初级阶段</a:t>
            </a:r>
            <a:r>
              <a:rPr kumimoji="1" lang="zh-CN" altLang="en-US" sz="2400" b="1" dirty="0" smtClean="0">
                <a:solidFill>
                  <a:schemeClr val="tx2"/>
                </a:solidFill>
                <a:latin typeface="楷体_GB2312" pitchFamily="49" charset="-122"/>
                <a:ea typeface="楷体_GB2312" pitchFamily="49" charset="-122"/>
              </a:rPr>
              <a:t>。</a:t>
            </a:r>
            <a:endParaRPr lang="zh-CN" altLang="en-US" sz="2400" dirty="0">
              <a:solidFill>
                <a:schemeClr val="tx2"/>
              </a:solidFill>
              <a:latin typeface="楷体_GB2312" pitchFamily="49" charset="-122"/>
              <a:ea typeface="楷体_GB2312" pitchFamily="49" charset="-122"/>
            </a:endParaRPr>
          </a:p>
        </p:txBody>
      </p:sp>
      <p:sp>
        <p:nvSpPr>
          <p:cNvPr id="2" name="矩形 1"/>
          <p:cNvSpPr/>
          <p:nvPr/>
        </p:nvSpPr>
        <p:spPr>
          <a:xfrm>
            <a:off x="1371600" y="2057400"/>
            <a:ext cx="3897221" cy="461665"/>
          </a:xfrm>
          <a:prstGeom prst="rect">
            <a:avLst/>
          </a:prstGeom>
        </p:spPr>
        <p:txBody>
          <a:bodyPr wrap="none">
            <a:spAutoFit/>
          </a:bodyPr>
          <a:lstStyle/>
          <a:p>
            <a:r>
              <a:rPr lang="zh-CN" altLang="zh-CN" sz="2400" b="1" dirty="0">
                <a:solidFill>
                  <a:schemeClr val="tx2"/>
                </a:solidFill>
                <a:latin typeface="华文楷体" pitchFamily="2" charset="-122"/>
                <a:ea typeface="华文楷体" pitchFamily="2" charset="-122"/>
              </a:rPr>
              <a:t>社会主义初级阶段的长期性</a:t>
            </a:r>
            <a:endParaRPr lang="zh-CN" altLang="zh-CN" sz="2400" dirty="0">
              <a:solidFill>
                <a:schemeClr val="tx2"/>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0" y="1981200"/>
            <a:ext cx="6172200" cy="3683060"/>
          </a:xfrm>
          <a:prstGeom prst="rect">
            <a:avLst/>
          </a:prstGeom>
        </p:spPr>
        <p:txBody>
          <a:bodyPr wrap="square">
            <a:spAutoFit/>
          </a:bodyPr>
          <a:lstStyle/>
          <a:p>
            <a:pPr>
              <a:lnSpc>
                <a:spcPts val="3500"/>
              </a:lnSpc>
            </a:pPr>
            <a:r>
              <a:rPr lang="zh-CN" altLang="zh-CN" sz="2400" b="1" dirty="0">
                <a:solidFill>
                  <a:schemeClr val="tx2"/>
                </a:solidFill>
                <a:latin typeface="华文楷体" pitchFamily="2" charset="-122"/>
                <a:ea typeface="华文楷体" pitchFamily="2" charset="-122"/>
              </a:rPr>
              <a:t>社会主义初级阶段的阶段性特征</a:t>
            </a:r>
          </a:p>
          <a:p>
            <a:pPr>
              <a:lnSpc>
                <a:spcPts val="3500"/>
              </a:lnSpc>
            </a:pPr>
            <a:r>
              <a:rPr lang="en-US" altLang="zh-CN" sz="2400" b="1" dirty="0" smtClean="0">
                <a:solidFill>
                  <a:schemeClr val="tx2"/>
                </a:solidFill>
                <a:latin typeface="华文楷体" pitchFamily="2" charset="-122"/>
                <a:ea typeface="华文楷体" pitchFamily="2" charset="-122"/>
              </a:rPr>
              <a:t>1</a:t>
            </a:r>
            <a:r>
              <a:rPr lang="zh-CN" altLang="en-US" sz="2400" b="1" dirty="0">
                <a:solidFill>
                  <a:schemeClr val="tx2"/>
                </a:solidFill>
                <a:latin typeface="华文楷体" pitchFamily="2" charset="-122"/>
                <a:ea typeface="华文楷体" pitchFamily="2" charset="-122"/>
              </a:rPr>
              <a:t>、</a:t>
            </a:r>
            <a:r>
              <a:rPr lang="zh-CN" altLang="zh-CN" sz="2400" b="1" dirty="0" smtClean="0">
                <a:solidFill>
                  <a:schemeClr val="tx2"/>
                </a:solidFill>
                <a:latin typeface="华文楷体" pitchFamily="2" charset="-122"/>
                <a:ea typeface="华文楷体" pitchFamily="2" charset="-122"/>
              </a:rPr>
              <a:t>经济</a:t>
            </a:r>
            <a:r>
              <a:rPr lang="zh-CN" altLang="zh-CN" sz="2400" b="1" dirty="0">
                <a:solidFill>
                  <a:schemeClr val="tx2"/>
                </a:solidFill>
                <a:latin typeface="华文楷体" pitchFamily="2" charset="-122"/>
                <a:ea typeface="华文楷体" pitchFamily="2" charset="-122"/>
              </a:rPr>
              <a:t>实力显著增强，同时发展中不平衡、不协调、不可持续问题依然突出。</a:t>
            </a:r>
          </a:p>
          <a:p>
            <a:pPr>
              <a:lnSpc>
                <a:spcPts val="3500"/>
              </a:lnSpc>
            </a:pPr>
            <a:r>
              <a:rPr lang="en-US" altLang="zh-CN" sz="2400" b="1" dirty="0" smtClean="0">
                <a:solidFill>
                  <a:schemeClr val="tx2"/>
                </a:solidFill>
                <a:latin typeface="华文楷体" pitchFamily="2" charset="-122"/>
                <a:ea typeface="华文楷体" pitchFamily="2" charset="-122"/>
              </a:rPr>
              <a:t>2</a:t>
            </a:r>
            <a:r>
              <a:rPr lang="zh-CN" altLang="en-US" sz="2400" b="1" dirty="0">
                <a:solidFill>
                  <a:schemeClr val="tx2"/>
                </a:solidFill>
                <a:latin typeface="华文楷体" pitchFamily="2" charset="-122"/>
                <a:ea typeface="华文楷体" pitchFamily="2" charset="-122"/>
              </a:rPr>
              <a:t>、</a:t>
            </a:r>
            <a:r>
              <a:rPr lang="zh-CN" altLang="zh-CN" sz="2400" b="1" dirty="0" smtClean="0">
                <a:solidFill>
                  <a:schemeClr val="tx2"/>
                </a:solidFill>
                <a:latin typeface="华文楷体" pitchFamily="2" charset="-122"/>
                <a:ea typeface="华文楷体" pitchFamily="2" charset="-122"/>
              </a:rPr>
              <a:t>经济</a:t>
            </a:r>
            <a:r>
              <a:rPr lang="zh-CN" altLang="zh-CN" sz="2400" b="1" dirty="0">
                <a:solidFill>
                  <a:schemeClr val="tx2"/>
                </a:solidFill>
                <a:latin typeface="华文楷体" pitchFamily="2" charset="-122"/>
                <a:ea typeface="华文楷体" pitchFamily="2" charset="-122"/>
              </a:rPr>
              <a:t>社会发展取得全面进步，同时发展面临新的重大结构性问题，影响发展的体制机制障碍依然存在。</a:t>
            </a:r>
          </a:p>
          <a:p>
            <a:pPr>
              <a:lnSpc>
                <a:spcPts val="3500"/>
              </a:lnSpc>
            </a:pPr>
            <a:r>
              <a:rPr lang="en-US" altLang="zh-CN" sz="2400" b="1" dirty="0" smtClean="0">
                <a:solidFill>
                  <a:schemeClr val="tx2"/>
                </a:solidFill>
                <a:latin typeface="华文楷体" pitchFamily="2" charset="-122"/>
                <a:ea typeface="华文楷体" pitchFamily="2" charset="-122"/>
              </a:rPr>
              <a:t>3</a:t>
            </a:r>
            <a:r>
              <a:rPr lang="zh-CN" altLang="en-US" sz="2400" b="1" dirty="0">
                <a:solidFill>
                  <a:schemeClr val="tx2"/>
                </a:solidFill>
                <a:latin typeface="华文楷体" pitchFamily="2" charset="-122"/>
                <a:ea typeface="华文楷体" pitchFamily="2" charset="-122"/>
              </a:rPr>
              <a:t>、</a:t>
            </a:r>
            <a:r>
              <a:rPr lang="zh-CN" altLang="zh-CN" sz="2400" b="1" dirty="0" smtClean="0">
                <a:solidFill>
                  <a:schemeClr val="tx2"/>
                </a:solidFill>
                <a:latin typeface="华文楷体" pitchFamily="2" charset="-122"/>
                <a:ea typeface="华文楷体" pitchFamily="2" charset="-122"/>
              </a:rPr>
              <a:t>对外开放</a:t>
            </a:r>
            <a:r>
              <a:rPr lang="zh-CN" altLang="zh-CN" sz="2400" b="1" dirty="0">
                <a:solidFill>
                  <a:schemeClr val="tx2"/>
                </a:solidFill>
                <a:latin typeface="华文楷体" pitchFamily="2" charset="-122"/>
                <a:ea typeface="华文楷体" pitchFamily="2" charset="-122"/>
              </a:rPr>
              <a:t>日益扩大，同时面临的国际竞争日趋激烈。</a:t>
            </a:r>
          </a:p>
        </p:txBody>
      </p:sp>
    </p:spTree>
    <p:extLst>
      <p:ext uri="{BB962C8B-B14F-4D97-AF65-F5344CB8AC3E}">
        <p14:creationId xmlns:p14="http://schemas.microsoft.com/office/powerpoint/2010/main" val="40407596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1844" y="2548509"/>
            <a:ext cx="4339650" cy="2585323"/>
          </a:xfrm>
          <a:prstGeom prst="rect">
            <a:avLst/>
          </a:prstGeom>
          <a:noFill/>
        </p:spPr>
        <p:txBody>
          <a:bodyPr wrap="none" lIns="91440" tIns="45720" rIns="91440" bIns="45720">
            <a:spAutoFit/>
          </a:bodyPr>
          <a:lstStyle/>
          <a:p>
            <a:pPr algn="ctr">
              <a:lnSpc>
                <a:spcPct val="150000"/>
              </a:lnSpc>
            </a:pPr>
            <a:r>
              <a:rPr lang="zh-CN" altLang="en-US"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华文楷体" pitchFamily="2" charset="-122"/>
                <a:ea typeface="华文楷体" pitchFamily="2" charset="-122"/>
              </a:rPr>
              <a:t>历史</a:t>
            </a:r>
            <a:r>
              <a:rPr lang="zh-CN" altLang="en-US"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华文楷体" pitchFamily="2" charset="-122"/>
                <a:ea typeface="华文楷体" pitchFamily="2" charset="-122"/>
              </a:rPr>
              <a:t>地观察当代</a:t>
            </a:r>
            <a:r>
              <a:rPr lang="zh-CN" altLang="en-US"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华文楷体" pitchFamily="2" charset="-122"/>
                <a:ea typeface="华文楷体" pitchFamily="2" charset="-122"/>
              </a:rPr>
              <a:t>中国</a:t>
            </a:r>
            <a:endParaRPr lang="en-US" altLang="zh-CN"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华文楷体" pitchFamily="2" charset="-122"/>
              <a:ea typeface="华文楷体" pitchFamily="2" charset="-122"/>
            </a:endParaRPr>
          </a:p>
          <a:p>
            <a:pPr algn="ctr">
              <a:lnSpc>
                <a:spcPct val="150000"/>
              </a:lnSpc>
            </a:pPr>
            <a:r>
              <a:rPr lang="zh-CN" altLang="en-US"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华文楷体" pitchFamily="2" charset="-122"/>
                <a:ea typeface="华文楷体" pitchFamily="2" charset="-122"/>
              </a:rPr>
              <a:t>全面地观察当代中国</a:t>
            </a:r>
            <a:endParaRPr lang="en-US" altLang="zh-CN"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华文楷体" pitchFamily="2" charset="-122"/>
              <a:ea typeface="华文楷体" pitchFamily="2" charset="-122"/>
            </a:endParaRPr>
          </a:p>
          <a:p>
            <a:pPr algn="ctr">
              <a:lnSpc>
                <a:spcPct val="150000"/>
              </a:lnSpc>
            </a:pPr>
            <a:r>
              <a:rPr lang="zh-CN" altLang="en-US"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华文楷体" pitchFamily="2" charset="-122"/>
                <a:ea typeface="华文楷体" pitchFamily="2" charset="-122"/>
              </a:rPr>
              <a:t>发展地观察当代中国</a:t>
            </a:r>
            <a:endParaRPr lang="zh-CN" altLang="en-US"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矩形 7"/>
          <p:cNvSpPr/>
          <p:nvPr/>
        </p:nvSpPr>
        <p:spPr>
          <a:xfrm>
            <a:off x="1447800" y="1905000"/>
            <a:ext cx="1569660" cy="646331"/>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3600" b="1" dirty="0">
                <a:ln w="11430"/>
                <a:solidFill>
                  <a:schemeClr val="tx2"/>
                </a:solidFill>
                <a:effectLst>
                  <a:outerShdw blurRad="80000" dist="40000" dir="5040000" algn="tl">
                    <a:srgbClr val="000000">
                      <a:alpha val="30000"/>
                    </a:srgbClr>
                  </a:outerShdw>
                </a:effectLst>
                <a:latin typeface="华文楷体" pitchFamily="2" charset="-122"/>
                <a:ea typeface="华文楷体" pitchFamily="2" charset="-122"/>
              </a:rPr>
              <a:t>总结</a:t>
            </a:r>
            <a:r>
              <a:rPr lang="zh-CN" altLang="en-US" sz="3600" b="1" dirty="0" smtClean="0">
                <a:ln w="11430"/>
                <a:solidFill>
                  <a:schemeClr val="tx2"/>
                </a:solidFill>
                <a:effectLst>
                  <a:outerShdw blurRad="80000" dist="40000" dir="5040000" algn="tl">
                    <a:srgbClr val="000000">
                      <a:alpha val="30000"/>
                    </a:srgbClr>
                  </a:outerShdw>
                </a:effectLst>
                <a:latin typeface="华文楷体" pitchFamily="2" charset="-122"/>
                <a:ea typeface="华文楷体" pitchFamily="2" charset="-122"/>
              </a:rPr>
              <a:t>：</a:t>
            </a:r>
            <a:endParaRPr lang="zh-CN" altLang="en-US" sz="3600" b="1" dirty="0">
              <a:ln w="11430"/>
              <a:solidFill>
                <a:schemeClr val="tx2"/>
              </a:soli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3219840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47800" y="1981200"/>
            <a:ext cx="6324600" cy="1045158"/>
          </a:xfrm>
          <a:prstGeom prst="rect">
            <a:avLst/>
          </a:prstGeom>
        </p:spPr>
        <p:txBody>
          <a:bodyPr wrap="square">
            <a:spAutoFit/>
          </a:bodyPr>
          <a:lstStyle/>
          <a:p>
            <a:pPr marL="1238250" indent="-1238250">
              <a:lnSpc>
                <a:spcPts val="3800"/>
              </a:lnSpc>
              <a:spcBef>
                <a:spcPct val="50000"/>
              </a:spcBef>
              <a:tabLst>
                <a:tab pos="857250" algn="l"/>
              </a:tabLst>
            </a:pPr>
            <a:r>
              <a:rPr kumimoji="1" lang="zh-CN" altLang="en-US" sz="2800" b="1" dirty="0" smtClean="0">
                <a:solidFill>
                  <a:schemeClr val="tx2"/>
                </a:solidFill>
                <a:latin typeface="华文楷体" pitchFamily="2" charset="-122"/>
                <a:ea typeface="华文楷体" pitchFamily="2" charset="-122"/>
              </a:rPr>
              <a:t>第二节 社会主义初级阶段的基本路线   和基本纲领</a:t>
            </a:r>
            <a:endParaRPr kumimoji="1" lang="zh-CN" altLang="en-US" sz="2800" b="1" dirty="0">
              <a:solidFill>
                <a:schemeClr val="tx2"/>
              </a:solidFill>
              <a:latin typeface="华文楷体" pitchFamily="2" charset="-122"/>
              <a:ea typeface="华文楷体" pitchFamily="2" charset="-122"/>
            </a:endParaRPr>
          </a:p>
        </p:txBody>
      </p:sp>
      <p:sp>
        <p:nvSpPr>
          <p:cNvPr id="3" name="矩形 2"/>
          <p:cNvSpPr/>
          <p:nvPr/>
        </p:nvSpPr>
        <p:spPr>
          <a:xfrm>
            <a:off x="1656644" y="3276600"/>
            <a:ext cx="5638800" cy="2033890"/>
          </a:xfrm>
          <a:prstGeom prst="rect">
            <a:avLst/>
          </a:prstGeom>
        </p:spPr>
        <p:txBody>
          <a:bodyPr wrap="square">
            <a:spAutoFit/>
          </a:bodyPr>
          <a:lstStyle/>
          <a:p>
            <a:pPr algn="just">
              <a:lnSpc>
                <a:spcPts val="3800"/>
              </a:lnSpc>
              <a:spcBef>
                <a:spcPct val="50000"/>
              </a:spcBef>
            </a:pPr>
            <a:r>
              <a:rPr kumimoji="1" lang="zh-CN" altLang="en-US" sz="2800" b="1" dirty="0" smtClean="0">
                <a:solidFill>
                  <a:schemeClr val="tx2"/>
                </a:solidFill>
                <a:latin typeface="华文楷体" pitchFamily="2" charset="-122"/>
                <a:ea typeface="华文楷体" pitchFamily="2" charset="-122"/>
              </a:rPr>
              <a:t>一、社会主义初级阶段的主要矛盾</a:t>
            </a:r>
            <a:endParaRPr kumimoji="1" lang="en-US" altLang="zh-CN" sz="2800" b="1" dirty="0" smtClean="0">
              <a:solidFill>
                <a:schemeClr val="tx2"/>
              </a:solidFill>
              <a:latin typeface="华文楷体" pitchFamily="2" charset="-122"/>
              <a:ea typeface="华文楷体" pitchFamily="2" charset="-122"/>
            </a:endParaRPr>
          </a:p>
          <a:p>
            <a:pPr algn="just">
              <a:lnSpc>
                <a:spcPts val="3800"/>
              </a:lnSpc>
              <a:spcBef>
                <a:spcPct val="50000"/>
              </a:spcBef>
            </a:pPr>
            <a:r>
              <a:rPr kumimoji="1" lang="zh-CN" altLang="en-US" sz="2800" b="1" dirty="0" smtClean="0">
                <a:solidFill>
                  <a:schemeClr val="tx2"/>
                </a:solidFill>
                <a:latin typeface="华文楷体" pitchFamily="2" charset="-122"/>
                <a:ea typeface="华文楷体" pitchFamily="2" charset="-122"/>
              </a:rPr>
              <a:t>二、社会主义初级阶段的基本路线</a:t>
            </a:r>
          </a:p>
          <a:p>
            <a:pPr algn="just">
              <a:lnSpc>
                <a:spcPts val="3800"/>
              </a:lnSpc>
              <a:spcBef>
                <a:spcPct val="50000"/>
              </a:spcBef>
            </a:pPr>
            <a:r>
              <a:rPr kumimoji="1" lang="zh-CN" altLang="en-US" sz="2800" b="1" dirty="0" smtClean="0">
                <a:solidFill>
                  <a:schemeClr val="tx2"/>
                </a:solidFill>
                <a:latin typeface="华文楷体" pitchFamily="2" charset="-122"/>
                <a:ea typeface="华文楷体" pitchFamily="2" charset="-122"/>
              </a:rPr>
              <a:t>二、社会主义初级阶段的基本纲领</a:t>
            </a:r>
            <a:endParaRPr kumimoji="1" lang="zh-CN" altLang="en-US" sz="2800" b="1" dirty="0">
              <a:solidFill>
                <a:schemeClr val="tx2"/>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52600" y="1219200"/>
            <a:ext cx="4878259" cy="535531"/>
          </a:xfrm>
          <a:prstGeom prst="rect">
            <a:avLst/>
          </a:prstGeom>
        </p:spPr>
        <p:txBody>
          <a:bodyPr wrap="none">
            <a:spAutoFit/>
          </a:bodyPr>
          <a:lstStyle/>
          <a:p>
            <a:pPr>
              <a:lnSpc>
                <a:spcPct val="120000"/>
              </a:lnSpc>
              <a:spcBef>
                <a:spcPct val="50000"/>
              </a:spcBef>
            </a:pPr>
            <a:r>
              <a:rPr kumimoji="1" lang="zh-CN" altLang="en-US" sz="2400" b="1" dirty="0" smtClean="0">
                <a:solidFill>
                  <a:schemeClr val="tx2"/>
                </a:solidFill>
                <a:latin typeface="华文楷体" pitchFamily="2" charset="-122"/>
                <a:ea typeface="华文楷体" pitchFamily="2" charset="-122"/>
              </a:rPr>
              <a:t>一、社会主义初级阶段的主要矛盾 </a:t>
            </a:r>
          </a:p>
        </p:txBody>
      </p:sp>
      <p:sp>
        <p:nvSpPr>
          <p:cNvPr id="5" name="矩形 4"/>
          <p:cNvSpPr/>
          <p:nvPr/>
        </p:nvSpPr>
        <p:spPr>
          <a:xfrm>
            <a:off x="1600200" y="2057400"/>
            <a:ext cx="6324600" cy="3234219"/>
          </a:xfrm>
          <a:prstGeom prst="rect">
            <a:avLst/>
          </a:prstGeom>
        </p:spPr>
        <p:txBody>
          <a:bodyPr wrap="square">
            <a:spAutoFit/>
          </a:bodyPr>
          <a:lstStyle/>
          <a:p>
            <a:pPr lvl="0" indent="355600">
              <a:lnSpc>
                <a:spcPts val="3500"/>
              </a:lnSpc>
            </a:pPr>
            <a:r>
              <a:rPr lang="zh-CN" altLang="en-US" sz="2400" b="1" dirty="0" smtClean="0">
                <a:solidFill>
                  <a:schemeClr val="tx2"/>
                </a:solidFill>
                <a:latin typeface="华文楷体" pitchFamily="2" charset="-122"/>
                <a:ea typeface="华文楷体" pitchFamily="2" charset="-122"/>
              </a:rPr>
              <a:t>社会主义初级阶段的主要矛盾，是这一历史阶段社会众多矛盾中最主要的矛盾。它的存在和发展，决定和制约着其他矛盾，规定和支配着我国社会发展的基本状况和趋势。只有牢牢抓住这个主要矛盾和工作中心，才能清醒地观察和把握社会矛盾的全局，有效地促进各种社会矛盾解决。</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71600" y="2133600"/>
            <a:ext cx="6324600" cy="2862322"/>
          </a:xfrm>
          <a:prstGeom prst="rect">
            <a:avLst/>
          </a:prstGeom>
        </p:spPr>
        <p:txBody>
          <a:bodyPr wrap="square">
            <a:spAutoFit/>
          </a:bodyPr>
          <a:lstStyle/>
          <a:p>
            <a:pPr>
              <a:lnSpc>
                <a:spcPct val="150000"/>
              </a:lnSpc>
            </a:pPr>
            <a:r>
              <a:rPr kumimoji="1" lang="en-US" altLang="zh-CN" sz="2400" b="1" dirty="0" smtClean="0">
                <a:solidFill>
                  <a:schemeClr val="tx2"/>
                </a:solidFill>
                <a:latin typeface="华文楷体" pitchFamily="2" charset="-122"/>
                <a:ea typeface="华文楷体" pitchFamily="2" charset="-122"/>
              </a:rPr>
              <a:t>1956</a:t>
            </a:r>
            <a:r>
              <a:rPr kumimoji="1" lang="zh-CN" altLang="en-US" sz="2400" b="1" dirty="0" smtClean="0">
                <a:solidFill>
                  <a:schemeClr val="tx2"/>
                </a:solidFill>
                <a:latin typeface="华文楷体" pitchFamily="2" charset="-122"/>
                <a:ea typeface="华文楷体" pitchFamily="2" charset="-122"/>
              </a:rPr>
              <a:t>年党的八大指出：“我们国内的主要矛盾，已经是人民对于建立先进的工业国的要求同落后的农业国的现实之间的矛盾，已经是人民对于经济文化迅速发展的需要同当前经济文化不能满足人民需要的状况之间的矛盾。” </a:t>
            </a:r>
            <a:endParaRPr lang="zh-CN" altLang="en-US" sz="2400" dirty="0">
              <a:solidFill>
                <a:schemeClr val="tx2"/>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19200" y="2209800"/>
            <a:ext cx="6400800" cy="2862322"/>
          </a:xfrm>
          <a:prstGeom prst="rect">
            <a:avLst/>
          </a:prstGeom>
        </p:spPr>
        <p:txBody>
          <a:bodyPr wrap="square">
            <a:spAutoFit/>
          </a:bodyPr>
          <a:lstStyle/>
          <a:p>
            <a:pPr>
              <a:lnSpc>
                <a:spcPct val="150000"/>
              </a:lnSpc>
            </a:pPr>
            <a:r>
              <a:rPr kumimoji="1" lang="en-US" altLang="zh-CN" sz="2400" b="1" dirty="0" smtClean="0">
                <a:solidFill>
                  <a:schemeClr val="tx2"/>
                </a:solidFill>
                <a:latin typeface="华文楷体" pitchFamily="2" charset="-122"/>
                <a:ea typeface="华文楷体" pitchFamily="2" charset="-122"/>
              </a:rPr>
              <a:t>1957</a:t>
            </a:r>
            <a:r>
              <a:rPr kumimoji="1" lang="zh-CN" altLang="en-US" sz="2400" b="1" dirty="0" smtClean="0">
                <a:solidFill>
                  <a:schemeClr val="tx2"/>
                </a:solidFill>
                <a:latin typeface="华文楷体" pitchFamily="2" charset="-122"/>
                <a:ea typeface="华文楷体" pitchFamily="2" charset="-122"/>
              </a:rPr>
              <a:t>年</a:t>
            </a:r>
            <a:r>
              <a:rPr kumimoji="1" lang="en-US" altLang="zh-CN" sz="2400" b="1" dirty="0" smtClean="0">
                <a:solidFill>
                  <a:schemeClr val="tx2"/>
                </a:solidFill>
                <a:latin typeface="华文楷体" pitchFamily="2" charset="-122"/>
                <a:ea typeface="华文楷体" pitchFamily="2" charset="-122"/>
              </a:rPr>
              <a:t>2</a:t>
            </a:r>
            <a:r>
              <a:rPr kumimoji="1" lang="zh-CN" altLang="en-US" sz="2400" b="1" dirty="0" smtClean="0">
                <a:solidFill>
                  <a:schemeClr val="tx2"/>
                </a:solidFill>
                <a:latin typeface="华文楷体" pitchFamily="2" charset="-122"/>
                <a:ea typeface="华文楷体" pitchFamily="2" charset="-122"/>
              </a:rPr>
              <a:t>月，毛泽东在最高国务会议上发表</a:t>
            </a:r>
            <a:r>
              <a:rPr kumimoji="1" lang="en-US" altLang="zh-CN" sz="2400" b="1" dirty="0" smtClean="0">
                <a:solidFill>
                  <a:schemeClr val="tx2"/>
                </a:solidFill>
                <a:latin typeface="华文楷体" pitchFamily="2" charset="-122"/>
                <a:ea typeface="华文楷体" pitchFamily="2" charset="-122"/>
              </a:rPr>
              <a:t>《</a:t>
            </a:r>
            <a:r>
              <a:rPr kumimoji="1" lang="zh-CN" altLang="en-US" sz="2400" b="1" dirty="0" smtClean="0">
                <a:solidFill>
                  <a:schemeClr val="tx2"/>
                </a:solidFill>
                <a:latin typeface="华文楷体" pitchFamily="2" charset="-122"/>
                <a:ea typeface="华文楷体" pitchFamily="2" charset="-122"/>
              </a:rPr>
              <a:t>关于正确处理人民内部矛盾的问题</a:t>
            </a:r>
            <a:r>
              <a:rPr kumimoji="1" lang="en-US" altLang="zh-CN" sz="2400" b="1" dirty="0" smtClean="0">
                <a:solidFill>
                  <a:schemeClr val="tx2"/>
                </a:solidFill>
                <a:latin typeface="华文楷体" pitchFamily="2" charset="-122"/>
                <a:ea typeface="华文楷体" pitchFamily="2" charset="-122"/>
              </a:rPr>
              <a:t>》</a:t>
            </a:r>
            <a:r>
              <a:rPr kumimoji="1" lang="zh-CN" altLang="en-US" sz="2400" b="1" dirty="0" smtClean="0">
                <a:solidFill>
                  <a:schemeClr val="tx2"/>
                </a:solidFill>
                <a:latin typeface="华文楷体" pitchFamily="2" charset="-122"/>
                <a:ea typeface="华文楷体" pitchFamily="2" charset="-122"/>
              </a:rPr>
              <a:t>讲话，揭示了社会主义社会矛盾的普遍性与特殊性及社会主义社会发展的动力，提出了正确处理人民内部矛盾的理论。</a:t>
            </a:r>
            <a:endParaRPr lang="zh-CN" altLang="en-US" sz="2400" dirty="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47800" y="2229556"/>
            <a:ext cx="6400800" cy="2308324"/>
          </a:xfrm>
          <a:prstGeom prst="rect">
            <a:avLst/>
          </a:prstGeom>
        </p:spPr>
        <p:txBody>
          <a:bodyPr wrap="square">
            <a:spAutoFit/>
          </a:bodyPr>
          <a:lstStyle/>
          <a:p>
            <a:pPr>
              <a:lnSpc>
                <a:spcPct val="150000"/>
              </a:lnSpc>
            </a:pPr>
            <a:r>
              <a:rPr kumimoji="1" lang="en-US" altLang="zh-CN" sz="2400" b="1" dirty="0" smtClean="0">
                <a:solidFill>
                  <a:schemeClr val="tx2"/>
                </a:solidFill>
                <a:latin typeface="华文楷体" pitchFamily="2" charset="-122"/>
                <a:ea typeface="华文楷体" pitchFamily="2" charset="-122"/>
              </a:rPr>
              <a:t>1957</a:t>
            </a:r>
            <a:r>
              <a:rPr kumimoji="1" lang="zh-CN" altLang="en-US" sz="2400" b="1" dirty="0" smtClean="0">
                <a:solidFill>
                  <a:schemeClr val="tx2"/>
                </a:solidFill>
                <a:latin typeface="华文楷体" pitchFamily="2" charset="-122"/>
                <a:ea typeface="华文楷体" pitchFamily="2" charset="-122"/>
              </a:rPr>
              <a:t>年以后，越来越把无产阶级和资产阶级的矛盾作为我国社会的主要矛盾，并进一步提升为整个社会主义阶段的主要矛盾，以此为根据提出了“以阶级斗争为纲”的路线。 </a:t>
            </a:r>
            <a:endParaRPr lang="zh-CN" altLang="en-US" sz="2400" dirty="0">
              <a:solidFill>
                <a:schemeClr val="tx2"/>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00200" y="2057400"/>
            <a:ext cx="6096000" cy="1887696"/>
          </a:xfrm>
          <a:prstGeom prst="rect">
            <a:avLst/>
          </a:prstGeom>
        </p:spPr>
        <p:txBody>
          <a:bodyPr wrap="square">
            <a:spAutoFit/>
          </a:bodyPr>
          <a:lstStyle/>
          <a:p>
            <a:pPr>
              <a:lnSpc>
                <a:spcPts val="3500"/>
              </a:lnSpc>
            </a:pPr>
            <a:r>
              <a:rPr kumimoji="1" lang="zh-CN" altLang="en-US" sz="2400" b="1" dirty="0" smtClean="0">
                <a:solidFill>
                  <a:schemeClr val="tx2"/>
                </a:solidFill>
                <a:latin typeface="华文楷体" pitchFamily="2" charset="-122"/>
                <a:ea typeface="华文楷体" pitchFamily="2" charset="-122"/>
              </a:rPr>
              <a:t>党的十一届三中全会果断地停止使用“以阶级斗争为纲”的错误口号，决定把党和国家的工作重点转移到社会主义现代化建设上来，进而对我国社会主要矛盾作出了新的概括。 </a:t>
            </a:r>
            <a:endParaRPr lang="zh-CN" altLang="en-US" sz="2400" dirty="0">
              <a:latin typeface="华文楷体" pitchFamily="2" charset="-122"/>
              <a:ea typeface="华文楷体" pitchFamily="2" charset="-122"/>
            </a:endParaRPr>
          </a:p>
        </p:txBody>
      </p:sp>
      <p:sp>
        <p:nvSpPr>
          <p:cNvPr id="3" name="矩形 2"/>
          <p:cNvSpPr/>
          <p:nvPr/>
        </p:nvSpPr>
        <p:spPr>
          <a:xfrm>
            <a:off x="2743200" y="4237139"/>
            <a:ext cx="5715000" cy="1631216"/>
          </a:xfrm>
          <a:prstGeom prst="rect">
            <a:avLst/>
          </a:prstGeom>
          <a:ln>
            <a:solidFill>
              <a:schemeClr val="tx1"/>
            </a:solidFill>
            <a:prstDash val="lgDashDotDot"/>
          </a:ln>
        </p:spPr>
        <p:txBody>
          <a:bodyPr wrap="square">
            <a:spAutoFit/>
          </a:bodyPr>
          <a:lstStyle/>
          <a:p>
            <a:pPr>
              <a:lnSpc>
                <a:spcPts val="3000"/>
              </a:lnSpc>
            </a:pPr>
            <a:r>
              <a:rPr kumimoji="1" lang="en-US" altLang="zh-CN" dirty="0" smtClean="0">
                <a:solidFill>
                  <a:schemeClr val="tx2"/>
                </a:solidFill>
                <a:latin typeface="华文楷体" pitchFamily="2" charset="-122"/>
                <a:ea typeface="华文楷体" pitchFamily="2" charset="-122"/>
              </a:rPr>
              <a:t>1981</a:t>
            </a:r>
            <a:r>
              <a:rPr kumimoji="1" lang="zh-CN" altLang="en-US" dirty="0" smtClean="0">
                <a:solidFill>
                  <a:schemeClr val="tx2"/>
                </a:solidFill>
                <a:latin typeface="华文楷体" pitchFamily="2" charset="-122"/>
                <a:ea typeface="华文楷体" pitchFamily="2" charset="-122"/>
              </a:rPr>
              <a:t>年，党的十一届六中全会通过的“历史决议”对我国社会主要矛盾作了规范的表述：在社会主义改造基本完成以后，我国所要解决的主要矛盾，是人民日益增长的物质文化需要同落后的社会生产之间的矛盾。”</a:t>
            </a:r>
            <a:endParaRPr lang="zh-CN" altLang="en-US" dirty="0">
              <a:latin typeface="华文楷体" pitchFamily="2" charset="-122"/>
              <a:ea typeface="华文楷体" pitchFamily="2" charset="-122"/>
            </a:endParaRPr>
          </a:p>
        </p:txBody>
      </p:sp>
      <p:sp>
        <p:nvSpPr>
          <p:cNvPr id="4" name="左弧形箭头 3"/>
          <p:cNvSpPr/>
          <p:nvPr/>
        </p:nvSpPr>
        <p:spPr>
          <a:xfrm>
            <a:off x="1676400" y="4419600"/>
            <a:ext cx="731520" cy="1216152"/>
          </a:xfrm>
          <a:prstGeom prst="curvedRightArrow">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5"/>
          <p:cNvSpPr>
            <a:spLocks noChangeArrowheads="1"/>
          </p:cNvSpPr>
          <p:nvPr/>
        </p:nvSpPr>
        <p:spPr bwMode="auto">
          <a:xfrm>
            <a:off x="1371600" y="1219200"/>
            <a:ext cx="1627369" cy="523220"/>
          </a:xfrm>
          <a:prstGeom prst="rect">
            <a:avLst/>
          </a:prstGeom>
          <a:noFill/>
          <a:ln w="9525">
            <a:noFill/>
            <a:miter lim="800000"/>
            <a:headEnd/>
            <a:tailEnd/>
          </a:ln>
        </p:spPr>
        <p:txBody>
          <a:bodyPr wrap="none">
            <a:spAutoFit/>
          </a:bodyPr>
          <a:lstStyle/>
          <a:p>
            <a:r>
              <a:rPr lang="zh-CN" altLang="en-US" sz="2800" b="1" dirty="0">
                <a:solidFill>
                  <a:srgbClr val="FF0000"/>
                </a:solidFill>
                <a:latin typeface="华文楷体" pitchFamily="2" charset="-122"/>
                <a:ea typeface="华文楷体" pitchFamily="2" charset="-122"/>
              </a:rPr>
              <a:t>重点</a:t>
            </a:r>
            <a:r>
              <a:rPr lang="zh-CN" altLang="en-US" sz="2800" b="1" dirty="0" smtClean="0">
                <a:solidFill>
                  <a:srgbClr val="FF0000"/>
                </a:solidFill>
                <a:latin typeface="华文楷体" pitchFamily="2" charset="-122"/>
                <a:ea typeface="华文楷体" pitchFamily="2" charset="-122"/>
              </a:rPr>
              <a:t>难点</a:t>
            </a:r>
            <a:endParaRPr lang="zh-CN" altLang="en-US" sz="2800" b="1" dirty="0">
              <a:solidFill>
                <a:srgbClr val="FF0000"/>
              </a:solidFill>
              <a:latin typeface="华文楷体" pitchFamily="2" charset="-122"/>
              <a:ea typeface="华文楷体" pitchFamily="2" charset="-122"/>
            </a:endParaRPr>
          </a:p>
        </p:txBody>
      </p:sp>
      <p:sp>
        <p:nvSpPr>
          <p:cNvPr id="4" name="矩形 3"/>
          <p:cNvSpPr/>
          <p:nvPr/>
        </p:nvSpPr>
        <p:spPr>
          <a:xfrm>
            <a:off x="1351844" y="2438400"/>
            <a:ext cx="6629400" cy="1754326"/>
          </a:xfrm>
          <a:prstGeom prst="rect">
            <a:avLst/>
          </a:prstGeom>
        </p:spPr>
        <p:txBody>
          <a:bodyPr wrap="square">
            <a:spAutoFit/>
          </a:bodyPr>
          <a:lstStyle/>
          <a:p>
            <a:pPr>
              <a:lnSpc>
                <a:spcPct val="150000"/>
              </a:lnSpc>
            </a:pPr>
            <a:r>
              <a:rPr lang="zh-CN" altLang="en-US" b="1" dirty="0" smtClean="0">
                <a:solidFill>
                  <a:schemeClr val="tx2"/>
                </a:solidFill>
                <a:ea typeface="楷体_GB2312" pitchFamily="49" charset="-122"/>
              </a:rPr>
              <a:t>＊</a:t>
            </a:r>
            <a:r>
              <a:rPr lang="zh-CN" altLang="en-US" sz="2400" b="1" dirty="0" smtClean="0">
                <a:solidFill>
                  <a:schemeClr val="tx2"/>
                </a:solidFill>
                <a:latin typeface="华文楷体" pitchFamily="2" charset="-122"/>
                <a:ea typeface="华文楷体" pitchFamily="2" charset="-122"/>
              </a:rPr>
              <a:t>为什么要提出社会主义初级阶段理论？</a:t>
            </a:r>
            <a:endParaRPr lang="en-US" altLang="zh-CN" sz="2400" b="1" dirty="0" smtClean="0">
              <a:solidFill>
                <a:schemeClr val="tx2"/>
              </a:solidFill>
              <a:latin typeface="华文楷体" pitchFamily="2" charset="-122"/>
              <a:ea typeface="华文楷体" pitchFamily="2" charset="-122"/>
            </a:endParaRPr>
          </a:p>
          <a:p>
            <a:pPr>
              <a:lnSpc>
                <a:spcPct val="150000"/>
              </a:lnSpc>
            </a:pPr>
            <a:r>
              <a:rPr lang="zh-CN" altLang="en-US" sz="2400" b="1" dirty="0" smtClean="0">
                <a:solidFill>
                  <a:schemeClr val="tx2"/>
                </a:solidFill>
                <a:latin typeface="华文楷体" pitchFamily="2" charset="-122"/>
                <a:ea typeface="华文楷体" pitchFamily="2" charset="-122"/>
              </a:rPr>
              <a:t>＊如何正确认识社会主义初级阶段的基本国情？</a:t>
            </a:r>
            <a:endParaRPr lang="en-US" altLang="zh-CN" sz="2400" b="1" dirty="0" smtClean="0">
              <a:solidFill>
                <a:schemeClr val="tx2"/>
              </a:solidFill>
              <a:latin typeface="华文楷体" pitchFamily="2" charset="-122"/>
              <a:ea typeface="华文楷体" pitchFamily="2" charset="-122"/>
            </a:endParaRPr>
          </a:p>
          <a:p>
            <a:pPr>
              <a:lnSpc>
                <a:spcPct val="150000"/>
              </a:lnSpc>
            </a:pPr>
            <a:r>
              <a:rPr lang="zh-CN" altLang="en-US" sz="2400" b="1" dirty="0" smtClean="0">
                <a:solidFill>
                  <a:schemeClr val="tx2"/>
                </a:solidFill>
                <a:latin typeface="华文楷体" pitchFamily="2" charset="-122"/>
                <a:ea typeface="华文楷体" pitchFamily="2" charset="-122"/>
              </a:rPr>
              <a:t>＊如何理解党的最高纲领和最低纲领的统一？</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AutoShape 2"/>
          <p:cNvSpPr>
            <a:spLocks noChangeArrowheads="1"/>
          </p:cNvSpPr>
          <p:nvPr/>
        </p:nvSpPr>
        <p:spPr bwMode="auto">
          <a:xfrm>
            <a:off x="5105400" y="990600"/>
            <a:ext cx="2819400" cy="1600200"/>
          </a:xfrm>
          <a:prstGeom prst="irregularSeal1">
            <a:avLst/>
          </a:prstGeom>
          <a:solidFill>
            <a:srgbClr val="FFFF99"/>
          </a:solidFill>
          <a:ln w="19050" algn="ctr">
            <a:solidFill>
              <a:srgbClr val="3399FF"/>
            </a:solidFill>
            <a:miter lim="800000"/>
            <a:headEnd/>
            <a:tailEnd/>
          </a:ln>
        </p:spPr>
        <p:txBody>
          <a:bodyPr wrap="none" anchor="ctr"/>
          <a:lstStyle/>
          <a:p>
            <a:pPr algn="ctr"/>
            <a:endParaRPr lang="en-US" altLang="zh-CN" sz="2000" b="1" dirty="0"/>
          </a:p>
          <a:p>
            <a:pPr algn="ctr"/>
            <a:r>
              <a:rPr lang="zh-CN" altLang="en-US" sz="2000" b="1" dirty="0">
                <a:latin typeface="华文楷体" pitchFamily="2" charset="-122"/>
                <a:ea typeface="华文楷体" pitchFamily="2" charset="-122"/>
              </a:rPr>
              <a:t>落后的社会   </a:t>
            </a:r>
          </a:p>
          <a:p>
            <a:pPr algn="ctr"/>
            <a:r>
              <a:rPr lang="zh-CN" altLang="en-US" sz="2000" b="1" dirty="0">
                <a:latin typeface="华文楷体" pitchFamily="2" charset="-122"/>
                <a:ea typeface="华文楷体" pitchFamily="2" charset="-122"/>
              </a:rPr>
              <a:t>生产</a:t>
            </a:r>
          </a:p>
          <a:p>
            <a:pPr algn="ctr"/>
            <a:endParaRPr lang="en-US" altLang="zh-CN" sz="2000" dirty="0">
              <a:ea typeface="仿宋_GB2312" pitchFamily="49" charset="-122"/>
            </a:endParaRPr>
          </a:p>
        </p:txBody>
      </p:sp>
      <p:sp>
        <p:nvSpPr>
          <p:cNvPr id="55300" name="AutoShape 3"/>
          <p:cNvSpPr>
            <a:spLocks noChangeArrowheads="1"/>
          </p:cNvSpPr>
          <p:nvPr/>
        </p:nvSpPr>
        <p:spPr bwMode="auto">
          <a:xfrm>
            <a:off x="1295400" y="990600"/>
            <a:ext cx="3048000" cy="1828800"/>
          </a:xfrm>
          <a:prstGeom prst="irregularSeal2">
            <a:avLst/>
          </a:prstGeom>
          <a:solidFill>
            <a:srgbClr val="FFFF99"/>
          </a:solidFill>
          <a:ln w="19050" algn="ctr">
            <a:solidFill>
              <a:srgbClr val="FF6600"/>
            </a:solidFill>
            <a:miter lim="800000"/>
            <a:headEnd/>
            <a:tailEnd/>
          </a:ln>
        </p:spPr>
        <p:txBody>
          <a:bodyPr wrap="none" anchor="ctr"/>
          <a:lstStyle/>
          <a:p>
            <a:r>
              <a:rPr lang="zh-CN" altLang="en-US" sz="2000" b="1" dirty="0" smtClean="0">
                <a:solidFill>
                  <a:schemeClr val="tx2"/>
                </a:solidFill>
                <a:latin typeface="华文楷体" pitchFamily="2" charset="-122"/>
                <a:ea typeface="华文楷体" pitchFamily="2" charset="-122"/>
              </a:rPr>
              <a:t>人民日益增长的   </a:t>
            </a:r>
          </a:p>
          <a:p>
            <a:r>
              <a:rPr lang="zh-CN" altLang="en-US" sz="2000" b="1" dirty="0" smtClean="0">
                <a:solidFill>
                  <a:schemeClr val="tx2"/>
                </a:solidFill>
                <a:latin typeface="华文楷体" pitchFamily="2" charset="-122"/>
                <a:ea typeface="华文楷体" pitchFamily="2" charset="-122"/>
              </a:rPr>
              <a:t>物质文化需要</a:t>
            </a:r>
            <a:endParaRPr lang="zh-CN" altLang="en-US" sz="2000" b="1" dirty="0">
              <a:solidFill>
                <a:schemeClr val="tx2"/>
              </a:solidFill>
              <a:latin typeface="华文楷体" pitchFamily="2" charset="-122"/>
              <a:ea typeface="华文楷体" pitchFamily="2" charset="-122"/>
            </a:endParaRPr>
          </a:p>
        </p:txBody>
      </p:sp>
      <p:sp>
        <p:nvSpPr>
          <p:cNvPr id="55301" name="Text Box 5" descr="蓝色砂纸"/>
          <p:cNvSpPr txBox="1">
            <a:spLocks noChangeArrowheads="1"/>
          </p:cNvSpPr>
          <p:nvPr/>
        </p:nvSpPr>
        <p:spPr bwMode="auto">
          <a:xfrm>
            <a:off x="1371600" y="2819400"/>
            <a:ext cx="6705600" cy="2862322"/>
          </a:xfrm>
          <a:prstGeom prst="rect">
            <a:avLst/>
          </a:prstGeom>
          <a:noFill/>
          <a:ln w="76200" algn="ctr">
            <a:noFill/>
            <a:miter lim="800000"/>
            <a:headEnd/>
            <a:tailEnd/>
          </a:ln>
        </p:spPr>
        <p:txBody>
          <a:bodyPr wrap="square">
            <a:spAutoFit/>
          </a:bodyPr>
          <a:lstStyle/>
          <a:p>
            <a:pPr>
              <a:lnSpc>
                <a:spcPct val="125000"/>
              </a:lnSpc>
            </a:pPr>
            <a:r>
              <a:rPr kumimoji="1" lang="zh-CN" altLang="en-US" sz="2400" b="1" dirty="0" smtClean="0">
                <a:solidFill>
                  <a:schemeClr val="tx2"/>
                </a:solidFill>
                <a:latin typeface="华文楷体" pitchFamily="2" charset="-122"/>
                <a:ea typeface="华文楷体" pitchFamily="2" charset="-122"/>
              </a:rPr>
              <a:t>“人民”</a:t>
            </a:r>
            <a:r>
              <a:rPr kumimoji="1" lang="zh-CN" altLang="en-US" sz="2400" b="1" dirty="0">
                <a:solidFill>
                  <a:schemeClr val="tx2"/>
                </a:solidFill>
                <a:latin typeface="华文楷体" pitchFamily="2" charset="-122"/>
                <a:ea typeface="华文楷体" pitchFamily="2" charset="-122"/>
              </a:rPr>
              <a:t>指各阶层人民群众，具有</a:t>
            </a:r>
            <a:r>
              <a:rPr kumimoji="1" lang="zh-CN" altLang="en-US" sz="2400" b="1" dirty="0" smtClean="0">
                <a:solidFill>
                  <a:schemeClr val="tx2"/>
                </a:solidFill>
                <a:latin typeface="华文楷体" pitchFamily="2" charset="-122"/>
                <a:ea typeface="华文楷体" pitchFamily="2" charset="-122"/>
              </a:rPr>
              <a:t>整体性。“需要”</a:t>
            </a:r>
            <a:r>
              <a:rPr kumimoji="1" lang="zh-CN" altLang="en-US" sz="2400" b="1" dirty="0">
                <a:solidFill>
                  <a:schemeClr val="tx2"/>
                </a:solidFill>
                <a:latin typeface="华文楷体" pitchFamily="2" charset="-122"/>
                <a:ea typeface="华文楷体" pitchFamily="2" charset="-122"/>
              </a:rPr>
              <a:t>具有动态性和</a:t>
            </a:r>
            <a:r>
              <a:rPr kumimoji="1" lang="zh-CN" altLang="en-US" sz="2400" b="1" dirty="0" smtClean="0">
                <a:solidFill>
                  <a:schemeClr val="tx2"/>
                </a:solidFill>
                <a:latin typeface="华文楷体" pitchFamily="2" charset="-122"/>
                <a:ea typeface="华文楷体" pitchFamily="2" charset="-122"/>
              </a:rPr>
              <a:t>全面性。“落后”</a:t>
            </a:r>
            <a:r>
              <a:rPr kumimoji="1" lang="zh-CN" altLang="en-US" sz="2400" b="1" dirty="0">
                <a:solidFill>
                  <a:schemeClr val="tx2"/>
                </a:solidFill>
                <a:latin typeface="华文楷体" pitchFamily="2" charset="-122"/>
                <a:ea typeface="华文楷体" pitchFamily="2" charset="-122"/>
              </a:rPr>
              <a:t>，既包括生产力，也包括经营、组织与管理方式。“落后”具有相对意义</a:t>
            </a:r>
            <a:r>
              <a:rPr kumimoji="1" lang="zh-CN" altLang="en-US" sz="2400" b="1" dirty="0" smtClean="0">
                <a:solidFill>
                  <a:schemeClr val="tx2"/>
                </a:solidFill>
                <a:latin typeface="华文楷体" pitchFamily="2" charset="-122"/>
                <a:ea typeface="华文楷体" pitchFamily="2" charset="-122"/>
              </a:rPr>
              <a:t>：一是相对</a:t>
            </a:r>
            <a:r>
              <a:rPr kumimoji="1" lang="zh-CN" altLang="en-US" sz="2400" b="1" dirty="0">
                <a:solidFill>
                  <a:schemeClr val="tx2"/>
                </a:solidFill>
                <a:latin typeface="华文楷体" pitchFamily="2" charset="-122"/>
                <a:ea typeface="华文楷体" pitchFamily="2" charset="-122"/>
              </a:rPr>
              <a:t>于用够格的社会主义社会满足合理需要的尺度来衡量而言的</a:t>
            </a:r>
            <a:r>
              <a:rPr kumimoji="1" lang="zh-CN" altLang="en-US" sz="2400" b="1" dirty="0" smtClean="0">
                <a:solidFill>
                  <a:schemeClr val="tx2"/>
                </a:solidFill>
                <a:latin typeface="华文楷体" pitchFamily="2" charset="-122"/>
                <a:ea typeface="华文楷体" pitchFamily="2" charset="-122"/>
              </a:rPr>
              <a:t>；二</a:t>
            </a:r>
            <a:r>
              <a:rPr kumimoji="1" lang="zh-CN" altLang="en-US" sz="2400" b="1" dirty="0">
                <a:solidFill>
                  <a:schemeClr val="tx2"/>
                </a:solidFill>
                <a:latin typeface="华文楷体" pitchFamily="2" charset="-122"/>
                <a:ea typeface="华文楷体" pitchFamily="2" charset="-122"/>
              </a:rPr>
              <a:t>是</a:t>
            </a:r>
            <a:r>
              <a:rPr kumimoji="1" lang="zh-CN" altLang="en-US" sz="2400" b="1" dirty="0" smtClean="0">
                <a:solidFill>
                  <a:schemeClr val="tx2"/>
                </a:solidFill>
                <a:latin typeface="华文楷体" pitchFamily="2" charset="-122"/>
                <a:ea typeface="华文楷体" pitchFamily="2" charset="-122"/>
              </a:rPr>
              <a:t>相对</a:t>
            </a:r>
            <a:r>
              <a:rPr kumimoji="1" lang="zh-CN" altLang="en-US" sz="2400" b="1" dirty="0">
                <a:solidFill>
                  <a:schemeClr val="tx2"/>
                </a:solidFill>
                <a:latin typeface="华文楷体" pitchFamily="2" charset="-122"/>
                <a:ea typeface="华文楷体" pitchFamily="2" charset="-122"/>
              </a:rPr>
              <a:t>于发达资本主义国家的生产力水平而言。</a:t>
            </a:r>
          </a:p>
        </p:txBody>
      </p:sp>
      <p:sp>
        <p:nvSpPr>
          <p:cNvPr id="55302" name="Text Box 6"/>
          <p:cNvSpPr txBox="1">
            <a:spLocks noChangeArrowheads="1"/>
          </p:cNvSpPr>
          <p:nvPr/>
        </p:nvSpPr>
        <p:spPr bwMode="auto">
          <a:xfrm>
            <a:off x="4191000" y="1219200"/>
            <a:ext cx="762000" cy="519113"/>
          </a:xfrm>
          <a:prstGeom prst="rect">
            <a:avLst/>
          </a:prstGeom>
          <a:noFill/>
          <a:ln w="9525" algn="ctr">
            <a:noFill/>
            <a:miter lim="800000"/>
            <a:headEnd/>
            <a:tailEnd/>
          </a:ln>
        </p:spPr>
        <p:txBody>
          <a:bodyPr>
            <a:spAutoFit/>
          </a:bodyPr>
          <a:lstStyle/>
          <a:p>
            <a:pPr>
              <a:spcBef>
                <a:spcPct val="50000"/>
              </a:spcBef>
            </a:pPr>
            <a:r>
              <a:rPr lang="en-US" altLang="zh-CN" sz="2800" b="1"/>
              <a:t>VS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47800" y="2362200"/>
            <a:ext cx="6705600" cy="2160591"/>
          </a:xfrm>
          <a:prstGeom prst="rect">
            <a:avLst/>
          </a:prstGeom>
        </p:spPr>
        <p:txBody>
          <a:bodyPr wrap="square">
            <a:spAutoFit/>
          </a:bodyPr>
          <a:lstStyle/>
          <a:p>
            <a:pPr>
              <a:lnSpc>
                <a:spcPct val="160000"/>
              </a:lnSpc>
            </a:pPr>
            <a:r>
              <a:rPr kumimoji="1" lang="zh-CN" altLang="en-US" sz="2800" b="1" dirty="0" smtClean="0">
                <a:solidFill>
                  <a:schemeClr val="tx2"/>
                </a:solidFill>
                <a:latin typeface="华文楷体" pitchFamily="2" charset="-122"/>
                <a:ea typeface="华文楷体" pitchFamily="2" charset="-122"/>
              </a:rPr>
              <a:t>“主要”，决定和影响其他各种社会矛盾；矛盾的主要方面：生产力落后；正确认识我国现阶段阶级斗争的特点</a:t>
            </a:r>
            <a:r>
              <a:rPr kumimoji="1" lang="zh-CN" altLang="en-US" sz="2800" dirty="0" smtClean="0">
                <a:solidFill>
                  <a:schemeClr val="tx2"/>
                </a:solidFill>
                <a:latin typeface="华文楷体" pitchFamily="2" charset="-122"/>
                <a:ea typeface="华文楷体" pitchFamily="2" charset="-122"/>
              </a:rPr>
              <a:t> 。</a:t>
            </a:r>
            <a:endParaRPr kumimoji="1" lang="zh-CN" altLang="en-US" sz="2800" dirty="0">
              <a:solidFill>
                <a:schemeClr val="tx2"/>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4"/>
          <p:cNvSpPr>
            <a:spLocks noChangeArrowheads="1"/>
          </p:cNvSpPr>
          <p:nvPr/>
        </p:nvSpPr>
        <p:spPr bwMode="auto">
          <a:xfrm>
            <a:off x="1715911" y="2209800"/>
            <a:ext cx="5086350" cy="457200"/>
          </a:xfrm>
          <a:prstGeom prst="rect">
            <a:avLst/>
          </a:prstGeom>
          <a:noFill/>
          <a:ln w="9525">
            <a:noFill/>
            <a:miter lim="800000"/>
            <a:headEnd/>
            <a:tailEnd/>
          </a:ln>
        </p:spPr>
        <p:txBody>
          <a:bodyPr wrap="none" anchor="ctr">
            <a:spAutoFit/>
          </a:bodyPr>
          <a:lstStyle/>
          <a:p>
            <a:r>
              <a:rPr lang="zh-CN" altLang="en-US" sz="2400" b="1" dirty="0">
                <a:solidFill>
                  <a:srgbClr val="FF0000"/>
                </a:solidFill>
                <a:latin typeface="华文楷体" pitchFamily="2" charset="-122"/>
                <a:ea typeface="华文楷体" pitchFamily="2" charset="-122"/>
              </a:rPr>
              <a:t>社会主义初级阶段主要矛盾的新特点</a:t>
            </a:r>
            <a:endParaRPr lang="zh-CN" altLang="en-US" sz="2400" dirty="0">
              <a:solidFill>
                <a:srgbClr val="FF0000"/>
              </a:solidFill>
              <a:latin typeface="华文楷体" pitchFamily="2" charset="-122"/>
              <a:ea typeface="华文楷体" pitchFamily="2" charset="-122"/>
            </a:endParaRPr>
          </a:p>
        </p:txBody>
      </p:sp>
      <p:sp>
        <p:nvSpPr>
          <p:cNvPr id="57348" name="Rectangle 5"/>
          <p:cNvSpPr>
            <a:spLocks noChangeArrowheads="1"/>
          </p:cNvSpPr>
          <p:nvPr/>
        </p:nvSpPr>
        <p:spPr bwMode="auto">
          <a:xfrm>
            <a:off x="1905000" y="2743200"/>
            <a:ext cx="5257800" cy="2339102"/>
          </a:xfrm>
          <a:prstGeom prst="rect">
            <a:avLst/>
          </a:prstGeom>
          <a:noFill/>
          <a:ln w="9525">
            <a:noFill/>
            <a:prstDash val="dashDot"/>
            <a:miter lim="800000"/>
            <a:headEnd/>
            <a:tailEnd/>
          </a:ln>
        </p:spPr>
        <p:txBody>
          <a:bodyPr wrap="square" anchor="ctr">
            <a:spAutoFit/>
          </a:bodyPr>
          <a:lstStyle/>
          <a:p>
            <a:pPr>
              <a:lnSpc>
                <a:spcPct val="150000"/>
              </a:lnSpc>
            </a:pPr>
            <a:r>
              <a:rPr lang="zh-CN" altLang="en-US" sz="2400" b="1" dirty="0">
                <a:solidFill>
                  <a:schemeClr val="tx2"/>
                </a:solidFill>
                <a:latin typeface="华文楷体" pitchFamily="2" charset="-122"/>
                <a:ea typeface="华文楷体" pitchFamily="2" charset="-122"/>
              </a:rPr>
              <a:t>新阶段</a:t>
            </a:r>
            <a:r>
              <a:rPr lang="zh-CN" altLang="en-US" sz="2400" b="1" dirty="0" smtClean="0">
                <a:solidFill>
                  <a:schemeClr val="tx2"/>
                </a:solidFill>
                <a:latin typeface="华文楷体" pitchFamily="2" charset="-122"/>
                <a:ea typeface="华文楷体" pitchFamily="2" charset="-122"/>
              </a:rPr>
              <a:t>“物质文化需要”的变化</a:t>
            </a:r>
            <a:endParaRPr lang="zh-CN" altLang="en-US" sz="2400" b="1" dirty="0">
              <a:solidFill>
                <a:schemeClr val="tx2"/>
              </a:solidFill>
              <a:latin typeface="华文楷体" pitchFamily="2" charset="-122"/>
              <a:ea typeface="华文楷体" pitchFamily="2" charset="-122"/>
            </a:endParaRPr>
          </a:p>
          <a:p>
            <a:pPr>
              <a:lnSpc>
                <a:spcPct val="150000"/>
              </a:lnSpc>
            </a:pPr>
            <a:r>
              <a:rPr lang="zh-CN" altLang="en-US" sz="2400" b="1" dirty="0">
                <a:solidFill>
                  <a:schemeClr val="tx2"/>
                </a:solidFill>
                <a:latin typeface="华文楷体" pitchFamily="2" charset="-122"/>
                <a:ea typeface="华文楷体" pitchFamily="2" charset="-122"/>
              </a:rPr>
              <a:t>物质文化需要增长的</a:t>
            </a:r>
            <a:r>
              <a:rPr lang="zh-CN" altLang="en-US" sz="2400" b="1" dirty="0" smtClean="0">
                <a:solidFill>
                  <a:schemeClr val="tx2"/>
                </a:solidFill>
                <a:latin typeface="华文楷体" pitchFamily="2" charset="-122"/>
                <a:ea typeface="华文楷体" pitchFamily="2" charset="-122"/>
              </a:rPr>
              <a:t>快速性</a:t>
            </a:r>
            <a:endParaRPr lang="zh-CN" altLang="en-US" sz="2400" dirty="0">
              <a:solidFill>
                <a:schemeClr val="tx2"/>
              </a:solidFill>
              <a:latin typeface="华文楷体" pitchFamily="2" charset="-122"/>
              <a:ea typeface="华文楷体" pitchFamily="2" charset="-122"/>
            </a:endParaRPr>
          </a:p>
          <a:p>
            <a:pPr>
              <a:lnSpc>
                <a:spcPct val="150000"/>
              </a:lnSpc>
            </a:pPr>
            <a:r>
              <a:rPr lang="zh-CN" altLang="en-US" sz="2400" b="1" dirty="0">
                <a:solidFill>
                  <a:schemeClr val="tx2"/>
                </a:solidFill>
                <a:latin typeface="华文楷体" pitchFamily="2" charset="-122"/>
                <a:ea typeface="华文楷体" pitchFamily="2" charset="-122"/>
              </a:rPr>
              <a:t>物质文化需要增长的多样性</a:t>
            </a:r>
            <a:r>
              <a:rPr lang="zh-CN" altLang="en-US" sz="2400" dirty="0">
                <a:solidFill>
                  <a:schemeClr val="tx2"/>
                </a:solidFill>
                <a:latin typeface="华文楷体" pitchFamily="2" charset="-122"/>
                <a:ea typeface="华文楷体" pitchFamily="2" charset="-122"/>
              </a:rPr>
              <a:t> </a:t>
            </a:r>
          </a:p>
          <a:p>
            <a:pPr>
              <a:lnSpc>
                <a:spcPct val="150000"/>
              </a:lnSpc>
            </a:pPr>
            <a:r>
              <a:rPr lang="zh-CN" altLang="en-US" sz="2400" b="1" dirty="0">
                <a:solidFill>
                  <a:schemeClr val="tx2"/>
                </a:solidFill>
                <a:latin typeface="华文楷体" pitchFamily="2" charset="-122"/>
                <a:ea typeface="华文楷体" pitchFamily="2" charset="-122"/>
              </a:rPr>
              <a:t>物质文化需要增长的</a:t>
            </a:r>
            <a:r>
              <a:rPr lang="zh-CN" altLang="en-US" sz="2400" b="1" dirty="0" smtClean="0">
                <a:solidFill>
                  <a:schemeClr val="tx2"/>
                </a:solidFill>
                <a:latin typeface="华文楷体" pitchFamily="2" charset="-122"/>
                <a:ea typeface="华文楷体" pitchFamily="2" charset="-122"/>
              </a:rPr>
              <a:t>不可逆性</a:t>
            </a:r>
            <a:r>
              <a:rPr lang="zh-CN" altLang="en-US" sz="2800" b="1" dirty="0" smtClean="0">
                <a:solidFill>
                  <a:schemeClr val="tx2"/>
                </a:solidFill>
                <a:latin typeface="华文楷体" pitchFamily="2" charset="-122"/>
                <a:ea typeface="华文楷体" pitchFamily="2" charset="-122"/>
              </a:rPr>
              <a:t> </a:t>
            </a:r>
            <a:endParaRPr lang="zh-CN" altLang="en-US" sz="2800" b="1" dirty="0">
              <a:solidFill>
                <a:schemeClr val="tx2"/>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06056" y="2362200"/>
            <a:ext cx="6137744" cy="2336537"/>
          </a:xfrm>
          <a:prstGeom prst="rect">
            <a:avLst/>
          </a:prstGeom>
        </p:spPr>
        <p:txBody>
          <a:bodyPr wrap="square">
            <a:spAutoFit/>
          </a:bodyPr>
          <a:lstStyle/>
          <a:p>
            <a:pPr>
              <a:lnSpc>
                <a:spcPts val="3500"/>
              </a:lnSpc>
            </a:pPr>
            <a:r>
              <a:rPr lang="zh-CN" altLang="en-US" sz="2400" b="1" dirty="0">
                <a:solidFill>
                  <a:schemeClr val="tx2"/>
                </a:solidFill>
                <a:latin typeface="华文楷体" pitchFamily="2" charset="-122"/>
                <a:ea typeface="华文楷体" pitchFamily="2" charset="-122"/>
              </a:rPr>
              <a:t>告别模仿型排浪式</a:t>
            </a:r>
            <a:r>
              <a:rPr lang="zh-CN" altLang="en-US" sz="2400" b="1" dirty="0" smtClean="0">
                <a:solidFill>
                  <a:schemeClr val="tx2"/>
                </a:solidFill>
                <a:latin typeface="华文楷体" pitchFamily="2" charset="-122"/>
                <a:ea typeface="华文楷体" pitchFamily="2" charset="-122"/>
              </a:rPr>
              <a:t>消费，</a:t>
            </a:r>
            <a:r>
              <a:rPr lang="zh-CN" altLang="en-US" sz="2400" b="1" dirty="0">
                <a:solidFill>
                  <a:schemeClr val="tx2"/>
                </a:solidFill>
                <a:latin typeface="华文楷体" pitchFamily="2" charset="-122"/>
                <a:ea typeface="华文楷体" pitchFamily="2" charset="-122"/>
              </a:rPr>
              <a:t>所谓模仿型排浪式消费，就是指在消费产品和内容上，落后地区模仿发达地区并引发集中购买的现象。与模仿型排浪式消费相对应的是个性与差异化消费，消费者更加自主，选择更具差异性。</a:t>
            </a:r>
          </a:p>
        </p:txBody>
      </p:sp>
      <p:sp>
        <p:nvSpPr>
          <p:cNvPr id="3" name="矩形 2"/>
          <p:cNvSpPr/>
          <p:nvPr/>
        </p:nvSpPr>
        <p:spPr>
          <a:xfrm>
            <a:off x="1369367" y="1295400"/>
            <a:ext cx="6288901" cy="523220"/>
          </a:xfrm>
          <a:prstGeom prst="rect">
            <a:avLst/>
          </a:prstGeom>
        </p:spPr>
        <p:txBody>
          <a:bodyPr wrap="none">
            <a:spAutoFit/>
          </a:bodyPr>
          <a:lstStyle/>
          <a:p>
            <a:r>
              <a:rPr lang="zh-CN" altLang="en-US" sz="2800" dirty="0" smtClean="0">
                <a:solidFill>
                  <a:schemeClr val="tx2"/>
                </a:solidFill>
                <a:latin typeface="隶书" pitchFamily="49" charset="-122"/>
                <a:ea typeface="隶书" pitchFamily="49" charset="-122"/>
              </a:rPr>
              <a:t>知识拓展：个性化</a:t>
            </a:r>
            <a:r>
              <a:rPr lang="zh-CN" altLang="en-US" sz="2800" dirty="0">
                <a:solidFill>
                  <a:schemeClr val="tx2"/>
                </a:solidFill>
                <a:latin typeface="隶书" pitchFamily="49" charset="-122"/>
                <a:ea typeface="隶书" pitchFamily="49" charset="-122"/>
              </a:rPr>
              <a:t>多样化消费渐成主流</a:t>
            </a:r>
          </a:p>
        </p:txBody>
      </p:sp>
      <p:sp>
        <p:nvSpPr>
          <p:cNvPr id="4" name="矩形 3"/>
          <p:cNvSpPr/>
          <p:nvPr/>
        </p:nvSpPr>
        <p:spPr>
          <a:xfrm>
            <a:off x="2362200" y="5074945"/>
            <a:ext cx="6032421" cy="461665"/>
          </a:xfrm>
          <a:prstGeom prst="rect">
            <a:avLst/>
          </a:prstGeom>
        </p:spPr>
        <p:txBody>
          <a:bodyPr wrap="none">
            <a:spAutoFit/>
          </a:bodyPr>
          <a:lstStyle/>
          <a:p>
            <a:r>
              <a:rPr lang="zh-CN" altLang="en-US" sz="2400" dirty="0" smtClean="0">
                <a:solidFill>
                  <a:srgbClr val="FF0000"/>
                </a:solidFill>
                <a:latin typeface="隶书" pitchFamily="49" charset="-122"/>
                <a:ea typeface="隶书" pitchFamily="49" charset="-122"/>
              </a:rPr>
              <a:t>电视：</a:t>
            </a:r>
            <a:r>
              <a:rPr lang="zh-CN" altLang="en-US" sz="2400" dirty="0">
                <a:solidFill>
                  <a:srgbClr val="FF0000"/>
                </a:solidFill>
                <a:latin typeface="隶书" pitchFamily="49" charset="-122"/>
                <a:ea typeface="隶书" pitchFamily="49" charset="-122"/>
              </a:rPr>
              <a:t>黑白到彩色，屏幕从小到大再到液晶</a:t>
            </a:r>
          </a:p>
        </p:txBody>
      </p:sp>
    </p:spTree>
    <p:extLst>
      <p:ext uri="{BB962C8B-B14F-4D97-AF65-F5344CB8AC3E}">
        <p14:creationId xmlns:p14="http://schemas.microsoft.com/office/powerpoint/2010/main" val="31063387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00200" y="1981200"/>
            <a:ext cx="6248400" cy="3234219"/>
          </a:xfrm>
          <a:prstGeom prst="rect">
            <a:avLst/>
          </a:prstGeom>
        </p:spPr>
        <p:txBody>
          <a:bodyPr wrap="square">
            <a:spAutoFit/>
          </a:bodyPr>
          <a:lstStyle/>
          <a:p>
            <a:pPr>
              <a:lnSpc>
                <a:spcPts val="3500"/>
              </a:lnSpc>
            </a:pPr>
            <a:r>
              <a:rPr lang="zh-CN" altLang="en-US" sz="2400" b="1" dirty="0">
                <a:solidFill>
                  <a:schemeClr val="tx2"/>
                </a:solidFill>
                <a:latin typeface="华文楷体" pitchFamily="2" charset="-122"/>
                <a:ea typeface="华文楷体" pitchFamily="2" charset="-122"/>
              </a:rPr>
              <a:t>随着生活水平的提高，越来越多的消费者在消费过程中不再盲目从众，不同社会阶层、文化背景、民族的消费者，会根据自己内心的感受和需求进行个性化消费，在市场上形成多个消费热点，市场上消费品和商家的服务也因此呈现出百花齐放的局面，有利于经济保持稳定发展。</a:t>
            </a:r>
          </a:p>
        </p:txBody>
      </p:sp>
    </p:spTree>
    <p:extLst>
      <p:ext uri="{BB962C8B-B14F-4D97-AF65-F5344CB8AC3E}">
        <p14:creationId xmlns:p14="http://schemas.microsoft.com/office/powerpoint/2010/main" val="3834013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600200" y="2362200"/>
            <a:ext cx="6324600" cy="2308324"/>
          </a:xfrm>
          <a:prstGeom prst="rect">
            <a:avLst/>
          </a:prstGeom>
        </p:spPr>
        <p:txBody>
          <a:bodyPr wrap="square">
            <a:spAutoFit/>
          </a:bodyPr>
          <a:lstStyle/>
          <a:p>
            <a:pPr>
              <a:lnSpc>
                <a:spcPct val="150000"/>
              </a:lnSpc>
            </a:pPr>
            <a:r>
              <a:rPr lang="zh-CN" altLang="en-US" sz="2400" b="1" dirty="0" smtClean="0">
                <a:solidFill>
                  <a:schemeClr val="tx2"/>
                </a:solidFill>
                <a:latin typeface="华文楷体" pitchFamily="2" charset="-122"/>
                <a:ea typeface="华文楷体" pitchFamily="2" charset="-122"/>
              </a:rPr>
              <a:t>新阶段“落后社会生产”变化的新特点</a:t>
            </a:r>
            <a:endParaRPr lang="en-US" altLang="zh-CN" sz="2400" b="1" dirty="0" smtClean="0">
              <a:solidFill>
                <a:schemeClr val="tx2"/>
              </a:solidFill>
              <a:latin typeface="华文楷体" pitchFamily="2" charset="-122"/>
              <a:ea typeface="华文楷体" pitchFamily="2" charset="-122"/>
            </a:endParaRPr>
          </a:p>
          <a:p>
            <a:pPr>
              <a:lnSpc>
                <a:spcPct val="150000"/>
              </a:lnSpc>
            </a:pPr>
            <a:r>
              <a:rPr lang="zh-CN" altLang="en-US" sz="2400" b="1" dirty="0" smtClean="0">
                <a:solidFill>
                  <a:schemeClr val="tx2"/>
                </a:solidFill>
                <a:latin typeface="华文楷体" pitchFamily="2" charset="-122"/>
                <a:ea typeface="华文楷体" pitchFamily="2" charset="-122"/>
              </a:rPr>
              <a:t>经济快速发展，但赶不上需要的快速增长 </a:t>
            </a:r>
          </a:p>
          <a:p>
            <a:pPr>
              <a:lnSpc>
                <a:spcPct val="150000"/>
              </a:lnSpc>
            </a:pPr>
            <a:r>
              <a:rPr lang="zh-CN" altLang="en-US" sz="2400" b="1" dirty="0" smtClean="0">
                <a:solidFill>
                  <a:schemeClr val="tx2"/>
                </a:solidFill>
                <a:latin typeface="华文楷体" pitchFamily="2" charset="-122"/>
                <a:ea typeface="华文楷体" pitchFamily="2" charset="-122"/>
              </a:rPr>
              <a:t>经济整体发展，但不平衡性进一步加剧 </a:t>
            </a:r>
          </a:p>
          <a:p>
            <a:pPr>
              <a:lnSpc>
                <a:spcPct val="150000"/>
              </a:lnSpc>
            </a:pPr>
            <a:r>
              <a:rPr lang="zh-CN" altLang="en-US" sz="2400" b="1" dirty="0" smtClean="0">
                <a:solidFill>
                  <a:schemeClr val="tx2"/>
                </a:solidFill>
                <a:latin typeface="华文楷体" pitchFamily="2" charset="-122"/>
                <a:ea typeface="华文楷体" pitchFamily="2" charset="-122"/>
              </a:rPr>
              <a:t>经济持续发展，但资源和环境的压力不断加大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71600" y="1219200"/>
            <a:ext cx="5955476" cy="523220"/>
          </a:xfrm>
          <a:prstGeom prst="rect">
            <a:avLst/>
          </a:prstGeom>
        </p:spPr>
        <p:txBody>
          <a:bodyPr wrap="none">
            <a:spAutoFit/>
          </a:bodyPr>
          <a:lstStyle/>
          <a:p>
            <a:r>
              <a:rPr lang="zh-CN" altLang="en-US" sz="2800" b="1" dirty="0" smtClean="0">
                <a:solidFill>
                  <a:schemeClr val="tx2"/>
                </a:solidFill>
                <a:latin typeface="华文楷体" pitchFamily="2" charset="-122"/>
                <a:ea typeface="华文楷体" pitchFamily="2" charset="-122"/>
              </a:rPr>
              <a:t>社会主义初级阶段主要矛盾的新焦点</a:t>
            </a:r>
            <a:endParaRPr lang="zh-CN" altLang="en-US" sz="2800" dirty="0">
              <a:solidFill>
                <a:schemeClr val="tx2"/>
              </a:solidFill>
              <a:latin typeface="华文楷体" pitchFamily="2" charset="-122"/>
              <a:ea typeface="华文楷体" pitchFamily="2" charset="-122"/>
            </a:endParaRPr>
          </a:p>
        </p:txBody>
      </p:sp>
      <p:sp>
        <p:nvSpPr>
          <p:cNvPr id="3" name="Rectangle 7"/>
          <p:cNvSpPr>
            <a:spLocks noChangeArrowheads="1"/>
          </p:cNvSpPr>
          <p:nvPr/>
        </p:nvSpPr>
        <p:spPr bwMode="auto">
          <a:xfrm>
            <a:off x="1752600" y="2286000"/>
            <a:ext cx="4191000" cy="2308324"/>
          </a:xfrm>
          <a:prstGeom prst="rect">
            <a:avLst/>
          </a:prstGeom>
          <a:noFill/>
          <a:ln w="9525">
            <a:solidFill>
              <a:schemeClr val="tx1"/>
            </a:solidFill>
            <a:prstDash val="lgDashDotDot"/>
            <a:miter lim="800000"/>
            <a:headEnd/>
            <a:tailEnd/>
          </a:ln>
        </p:spPr>
        <p:txBody>
          <a:bodyPr wrap="square" anchor="ctr">
            <a:spAutoFit/>
          </a:bodyPr>
          <a:lstStyle/>
          <a:p>
            <a:pPr>
              <a:lnSpc>
                <a:spcPct val="150000"/>
              </a:lnSpc>
            </a:pPr>
            <a:r>
              <a:rPr lang="zh-CN" altLang="en-US" sz="2400" b="1" dirty="0" smtClean="0">
                <a:solidFill>
                  <a:schemeClr val="tx2"/>
                </a:solidFill>
                <a:latin typeface="华文楷体" pitchFamily="2" charset="-122"/>
                <a:ea typeface="华文楷体" pitchFamily="2" charset="-122"/>
              </a:rPr>
              <a:t>劳资</a:t>
            </a:r>
            <a:r>
              <a:rPr lang="zh-CN" altLang="en-US" sz="2400" b="1" dirty="0">
                <a:solidFill>
                  <a:schemeClr val="tx2"/>
                </a:solidFill>
                <a:latin typeface="华文楷体" pitchFamily="2" charset="-122"/>
                <a:ea typeface="华文楷体" pitchFamily="2" charset="-122"/>
              </a:rPr>
              <a:t>利益矛盾；城乡利益矛盾</a:t>
            </a:r>
            <a:r>
              <a:rPr lang="zh-CN" altLang="en-US" sz="2400" b="1" dirty="0" smtClean="0">
                <a:solidFill>
                  <a:schemeClr val="tx2"/>
                </a:solidFill>
                <a:latin typeface="华文楷体" pitchFamily="2" charset="-122"/>
                <a:ea typeface="华文楷体" pitchFamily="2" charset="-122"/>
              </a:rPr>
              <a:t>；</a:t>
            </a:r>
            <a:endParaRPr lang="en-US" altLang="zh-CN" sz="2400" b="1" dirty="0" smtClean="0">
              <a:solidFill>
                <a:schemeClr val="tx2"/>
              </a:solidFill>
              <a:latin typeface="华文楷体" pitchFamily="2" charset="-122"/>
              <a:ea typeface="华文楷体" pitchFamily="2" charset="-122"/>
            </a:endParaRPr>
          </a:p>
          <a:p>
            <a:pPr>
              <a:lnSpc>
                <a:spcPct val="150000"/>
              </a:lnSpc>
            </a:pPr>
            <a:r>
              <a:rPr lang="zh-CN" altLang="en-US" sz="2400" b="1" dirty="0" smtClean="0">
                <a:solidFill>
                  <a:schemeClr val="tx2"/>
                </a:solidFill>
                <a:latin typeface="华文楷体" pitchFamily="2" charset="-122"/>
                <a:ea typeface="华文楷体" pitchFamily="2" charset="-122"/>
              </a:rPr>
              <a:t>区域</a:t>
            </a:r>
            <a:r>
              <a:rPr lang="zh-CN" altLang="en-US" sz="2400" b="1" dirty="0">
                <a:solidFill>
                  <a:schemeClr val="tx2"/>
                </a:solidFill>
                <a:latin typeface="华文楷体" pitchFamily="2" charset="-122"/>
                <a:ea typeface="华文楷体" pitchFamily="2" charset="-122"/>
              </a:rPr>
              <a:t>利益矛盾；行业利益矛盾</a:t>
            </a:r>
            <a:r>
              <a:rPr lang="zh-CN" altLang="en-US" sz="2400" b="1" dirty="0" smtClean="0">
                <a:solidFill>
                  <a:schemeClr val="tx2"/>
                </a:solidFill>
                <a:latin typeface="华文楷体" pitchFamily="2" charset="-122"/>
                <a:ea typeface="华文楷体" pitchFamily="2" charset="-122"/>
              </a:rPr>
              <a:t>；</a:t>
            </a:r>
            <a:endParaRPr lang="en-US" altLang="zh-CN" sz="2400" b="1" dirty="0" smtClean="0">
              <a:solidFill>
                <a:schemeClr val="tx2"/>
              </a:solidFill>
              <a:latin typeface="华文楷体" pitchFamily="2" charset="-122"/>
              <a:ea typeface="华文楷体" pitchFamily="2" charset="-122"/>
            </a:endParaRPr>
          </a:p>
          <a:p>
            <a:pPr>
              <a:lnSpc>
                <a:spcPct val="150000"/>
              </a:lnSpc>
            </a:pPr>
            <a:r>
              <a:rPr lang="zh-CN" altLang="en-US" sz="2400" b="1" dirty="0" smtClean="0">
                <a:solidFill>
                  <a:schemeClr val="tx2"/>
                </a:solidFill>
                <a:latin typeface="华文楷体" pitchFamily="2" charset="-122"/>
                <a:ea typeface="华文楷体" pitchFamily="2" charset="-122"/>
              </a:rPr>
              <a:t>群体</a:t>
            </a:r>
            <a:r>
              <a:rPr lang="zh-CN" altLang="en-US" sz="2400" b="1" dirty="0">
                <a:solidFill>
                  <a:schemeClr val="tx2"/>
                </a:solidFill>
                <a:latin typeface="华文楷体" pitchFamily="2" charset="-122"/>
                <a:ea typeface="华文楷体" pitchFamily="2" charset="-122"/>
              </a:rPr>
              <a:t>利益矛盾；干群利益矛盾</a:t>
            </a:r>
            <a:r>
              <a:rPr lang="zh-CN" altLang="en-US" sz="2400" b="1" dirty="0" smtClean="0">
                <a:solidFill>
                  <a:schemeClr val="tx2"/>
                </a:solidFill>
                <a:latin typeface="华文楷体" pitchFamily="2" charset="-122"/>
                <a:ea typeface="华文楷体" pitchFamily="2" charset="-122"/>
              </a:rPr>
              <a:t>；</a:t>
            </a:r>
            <a:endParaRPr lang="en-US" altLang="zh-CN" sz="2400" b="1" dirty="0" smtClean="0">
              <a:solidFill>
                <a:schemeClr val="tx2"/>
              </a:solidFill>
              <a:latin typeface="华文楷体" pitchFamily="2" charset="-122"/>
              <a:ea typeface="华文楷体" pitchFamily="2" charset="-122"/>
            </a:endParaRPr>
          </a:p>
          <a:p>
            <a:pPr>
              <a:lnSpc>
                <a:spcPct val="150000"/>
              </a:lnSpc>
            </a:pPr>
            <a:r>
              <a:rPr lang="zh-CN" altLang="en-US" sz="2400" b="1" dirty="0" smtClean="0">
                <a:solidFill>
                  <a:schemeClr val="tx2"/>
                </a:solidFill>
                <a:latin typeface="华文楷体" pitchFamily="2" charset="-122"/>
                <a:ea typeface="华文楷体" pitchFamily="2" charset="-122"/>
              </a:rPr>
              <a:t>国家</a:t>
            </a:r>
            <a:r>
              <a:rPr lang="zh-CN" altLang="en-US" sz="2400" b="1" dirty="0">
                <a:solidFill>
                  <a:schemeClr val="tx2"/>
                </a:solidFill>
                <a:latin typeface="华文楷体" pitchFamily="2" charset="-122"/>
                <a:ea typeface="华文楷体" pitchFamily="2" charset="-122"/>
              </a:rPr>
              <a:t>与集体利益</a:t>
            </a:r>
            <a:r>
              <a:rPr lang="zh-CN" altLang="en-US" sz="2400" b="1" dirty="0" smtClean="0">
                <a:solidFill>
                  <a:schemeClr val="tx2"/>
                </a:solidFill>
                <a:latin typeface="华文楷体" pitchFamily="2" charset="-122"/>
                <a:ea typeface="华文楷体" pitchFamily="2" charset="-122"/>
              </a:rPr>
              <a:t>矛盾等。</a:t>
            </a:r>
            <a:endParaRPr lang="zh-CN" altLang="en-US" sz="2400" b="1" dirty="0">
              <a:solidFill>
                <a:schemeClr val="tx2"/>
              </a:solidFill>
              <a:latin typeface="华文楷体" pitchFamily="2" charset="-122"/>
              <a:ea typeface="华文楷体" pitchFamily="2" charset="-122"/>
            </a:endParaRPr>
          </a:p>
        </p:txBody>
      </p:sp>
      <p:sp>
        <p:nvSpPr>
          <p:cNvPr id="6" name="椭圆 5"/>
          <p:cNvSpPr/>
          <p:nvPr/>
        </p:nvSpPr>
        <p:spPr>
          <a:xfrm>
            <a:off x="4724400" y="4267200"/>
            <a:ext cx="3352800" cy="1600200"/>
          </a:xfrm>
          <a:prstGeom prst="ellipse">
            <a:avLst/>
          </a:prstGeom>
          <a:solidFill>
            <a:schemeClr val="bg1">
              <a:lumMod val="95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smtClean="0">
                <a:solidFill>
                  <a:srgbClr val="FF0000"/>
                </a:solidFill>
                <a:latin typeface="华文楷体" pitchFamily="2" charset="-122"/>
                <a:ea typeface="华文楷体" pitchFamily="2" charset="-122"/>
              </a:rPr>
              <a:t>利益格局的调整</a:t>
            </a:r>
            <a:endParaRPr lang="zh-CN" altLang="en-US" sz="2400" dirty="0">
              <a:solidFill>
                <a:srgbClr val="FF0000"/>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1219200" y="2209800"/>
            <a:ext cx="6781800" cy="606425"/>
          </a:xfrm>
        </p:spPr>
        <p:txBody>
          <a:bodyPr/>
          <a:lstStyle/>
          <a:p>
            <a:pPr>
              <a:lnSpc>
                <a:spcPct val="120000"/>
              </a:lnSpc>
            </a:pPr>
            <a:r>
              <a:rPr lang="zh-CN" altLang="en-US" sz="2400" b="1" dirty="0" smtClean="0">
                <a:latin typeface="华文楷体" pitchFamily="2" charset="-122"/>
                <a:ea typeface="华文楷体" pitchFamily="2" charset="-122"/>
              </a:rPr>
              <a:t>二、社会主义初级阶段基本路线的提出及内容</a:t>
            </a:r>
          </a:p>
        </p:txBody>
      </p:sp>
      <p:sp>
        <p:nvSpPr>
          <p:cNvPr id="5" name="矩形 4"/>
          <p:cNvSpPr/>
          <p:nvPr/>
        </p:nvSpPr>
        <p:spPr>
          <a:xfrm>
            <a:off x="1219200" y="3124200"/>
            <a:ext cx="6477000" cy="1200329"/>
          </a:xfrm>
          <a:prstGeom prst="rect">
            <a:avLst/>
          </a:prstGeom>
        </p:spPr>
        <p:txBody>
          <a:bodyPr wrap="square">
            <a:spAutoFit/>
          </a:bodyPr>
          <a:lstStyle/>
          <a:p>
            <a:pPr>
              <a:lnSpc>
                <a:spcPct val="150000"/>
              </a:lnSpc>
              <a:buClr>
                <a:schemeClr val="accent2"/>
              </a:buClr>
              <a:buSzPct val="80000"/>
              <a:buFont typeface="Wingdings" pitchFamily="2" charset="2"/>
              <a:buNone/>
            </a:pPr>
            <a:r>
              <a:rPr kumimoji="1" lang="zh-CN" altLang="en-US" sz="2400" b="1" dirty="0" smtClean="0">
                <a:solidFill>
                  <a:schemeClr val="tx2"/>
                </a:solidFill>
                <a:latin typeface="华文楷体" pitchFamily="2" charset="-122"/>
                <a:ea typeface="华文楷体" pitchFamily="2" charset="-122"/>
              </a:rPr>
              <a:t>（一）社会主义初级阶段基本路线的形成</a:t>
            </a:r>
            <a:endParaRPr lang="zh-CN" altLang="en-US" sz="2400" b="1" dirty="0" smtClean="0">
              <a:solidFill>
                <a:schemeClr val="tx2"/>
              </a:solidFill>
              <a:latin typeface="华文楷体" pitchFamily="2" charset="-122"/>
              <a:ea typeface="华文楷体" pitchFamily="2" charset="-122"/>
            </a:endParaRPr>
          </a:p>
          <a:p>
            <a:pPr>
              <a:lnSpc>
                <a:spcPct val="150000"/>
              </a:lnSpc>
              <a:buFontTx/>
              <a:buNone/>
            </a:pPr>
            <a:r>
              <a:rPr lang="zh-CN" altLang="en-US" sz="2400" b="1" dirty="0" smtClean="0">
                <a:solidFill>
                  <a:schemeClr val="tx2"/>
                </a:solidFill>
                <a:latin typeface="华文楷体" pitchFamily="2" charset="-122"/>
                <a:ea typeface="华文楷体" pitchFamily="2" charset="-122"/>
              </a:rPr>
              <a:t>（二）社会主义初级阶段基本路线的主要内容</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Text Box 3"/>
          <p:cNvSpPr txBox="1">
            <a:spLocks noChangeArrowheads="1"/>
          </p:cNvSpPr>
          <p:nvPr/>
        </p:nvSpPr>
        <p:spPr bwMode="auto">
          <a:xfrm>
            <a:off x="1651000" y="2971800"/>
            <a:ext cx="6553200" cy="2246769"/>
          </a:xfrm>
          <a:prstGeom prst="rect">
            <a:avLst/>
          </a:prstGeom>
          <a:noFill/>
          <a:ln w="57150">
            <a:noFill/>
            <a:miter lim="800000"/>
            <a:headEnd/>
            <a:tailEnd/>
          </a:ln>
        </p:spPr>
        <p:txBody>
          <a:bodyPr wrap="square">
            <a:spAutoFit/>
          </a:bodyPr>
          <a:lstStyle/>
          <a:p>
            <a:pPr>
              <a:lnSpc>
                <a:spcPct val="140000"/>
              </a:lnSpc>
            </a:pPr>
            <a:r>
              <a:rPr kumimoji="1" lang="zh-CN" altLang="en-US" sz="2400" b="1" dirty="0" smtClean="0">
                <a:solidFill>
                  <a:schemeClr val="tx2"/>
                </a:solidFill>
                <a:latin typeface="华文楷体" pitchFamily="2" charset="-122"/>
                <a:ea typeface="华文楷体" pitchFamily="2" charset="-122"/>
              </a:rPr>
              <a:t>党</a:t>
            </a:r>
            <a:r>
              <a:rPr kumimoji="1" lang="zh-CN" altLang="en-US" sz="2400" b="1" dirty="0">
                <a:solidFill>
                  <a:schemeClr val="tx2"/>
                </a:solidFill>
                <a:latin typeface="华文楷体" pitchFamily="2" charset="-122"/>
                <a:ea typeface="华文楷体" pitchFamily="2" charset="-122"/>
              </a:rPr>
              <a:t>在社会主义初级阶段的基本路线，是在总结过去制定和贯彻基本路线经验和教训的基础上，在改革开放和社会主义现代化建设实践的过程中逐步形成的</a:t>
            </a:r>
            <a:r>
              <a:rPr kumimoji="1" lang="zh-CN" altLang="en-US" sz="2800" b="1" dirty="0">
                <a:solidFill>
                  <a:schemeClr val="tx2"/>
                </a:solidFill>
                <a:latin typeface="华文楷体" pitchFamily="2" charset="-122"/>
                <a:ea typeface="华文楷体" pitchFamily="2" charset="-122"/>
              </a:rPr>
              <a:t>。 </a:t>
            </a:r>
          </a:p>
        </p:txBody>
      </p:sp>
      <p:sp>
        <p:nvSpPr>
          <p:cNvPr id="4" name="矩形 3"/>
          <p:cNvSpPr/>
          <p:nvPr/>
        </p:nvSpPr>
        <p:spPr>
          <a:xfrm>
            <a:off x="1735667" y="1981200"/>
            <a:ext cx="5724644" cy="646331"/>
          </a:xfrm>
          <a:prstGeom prst="rect">
            <a:avLst/>
          </a:prstGeom>
        </p:spPr>
        <p:txBody>
          <a:bodyPr wrap="none">
            <a:spAutoFit/>
          </a:bodyPr>
          <a:lstStyle/>
          <a:p>
            <a:pPr>
              <a:lnSpc>
                <a:spcPct val="150000"/>
              </a:lnSpc>
              <a:buClr>
                <a:schemeClr val="accent2"/>
              </a:buClr>
              <a:buSzPct val="80000"/>
              <a:buFont typeface="Wingdings" pitchFamily="2" charset="2"/>
              <a:buNone/>
            </a:pPr>
            <a:r>
              <a:rPr kumimoji="1" lang="zh-CN" altLang="en-US" sz="2400" b="1" dirty="0" smtClean="0">
                <a:solidFill>
                  <a:schemeClr val="tx2"/>
                </a:solidFill>
                <a:latin typeface="华文楷体" pitchFamily="2" charset="-122"/>
                <a:ea typeface="华文楷体" pitchFamily="2" charset="-122"/>
              </a:rPr>
              <a:t>（一）社会主义初级阶段基本路线的形成</a:t>
            </a:r>
            <a:endParaRPr lang="zh-CN" altLang="en-US" sz="2400" b="1" dirty="0" smtClean="0">
              <a:solidFill>
                <a:schemeClr val="tx2"/>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3" descr="蓝色砂纸"/>
          <p:cNvSpPr>
            <a:spLocks noChangeArrowheads="1"/>
          </p:cNvSpPr>
          <p:nvPr/>
        </p:nvSpPr>
        <p:spPr bwMode="auto">
          <a:xfrm>
            <a:off x="1219200" y="1905000"/>
            <a:ext cx="6400800" cy="1200329"/>
          </a:xfrm>
          <a:prstGeom prst="rect">
            <a:avLst/>
          </a:prstGeom>
          <a:noFill/>
          <a:ln w="76200" algn="ctr">
            <a:noFill/>
            <a:miter lim="800000"/>
            <a:headEnd/>
            <a:tailEnd/>
          </a:ln>
        </p:spPr>
        <p:txBody>
          <a:bodyPr wrap="square">
            <a:spAutoFit/>
          </a:bodyPr>
          <a:lstStyle/>
          <a:p>
            <a:pPr>
              <a:lnSpc>
                <a:spcPct val="150000"/>
              </a:lnSpc>
            </a:pPr>
            <a:r>
              <a:rPr lang="zh-CN" altLang="en-US" sz="2400" b="1" dirty="0" smtClean="0">
                <a:solidFill>
                  <a:schemeClr val="tx2"/>
                </a:solidFill>
                <a:latin typeface="华文楷体" pitchFamily="2" charset="-122"/>
                <a:ea typeface="华文楷体" pitchFamily="2" charset="-122"/>
              </a:rPr>
              <a:t>从</a:t>
            </a:r>
            <a:r>
              <a:rPr lang="zh-CN" altLang="en-US" sz="2400" b="1" dirty="0">
                <a:solidFill>
                  <a:schemeClr val="tx2"/>
                </a:solidFill>
                <a:latin typeface="华文楷体" pitchFamily="2" charset="-122"/>
                <a:ea typeface="华文楷体" pitchFamily="2" charset="-122"/>
              </a:rPr>
              <a:t>建国后至十一届三中全会前</a:t>
            </a:r>
            <a:r>
              <a:rPr lang="zh-CN" altLang="en-US" sz="2400" b="1" dirty="0" smtClean="0">
                <a:solidFill>
                  <a:schemeClr val="tx2"/>
                </a:solidFill>
                <a:latin typeface="华文楷体" pitchFamily="2" charset="-122"/>
                <a:ea typeface="华文楷体" pitchFamily="2" charset="-122"/>
              </a:rPr>
              <a:t>，不同</a:t>
            </a:r>
            <a:r>
              <a:rPr lang="zh-CN" altLang="en-US" sz="2400" b="1" dirty="0">
                <a:solidFill>
                  <a:schemeClr val="tx2"/>
                </a:solidFill>
                <a:latin typeface="华文楷体" pitchFamily="2" charset="-122"/>
                <a:ea typeface="华文楷体" pitchFamily="2" charset="-122"/>
              </a:rPr>
              <a:t>时期分别</a:t>
            </a:r>
            <a:r>
              <a:rPr lang="zh-CN" altLang="en-US" sz="2400" b="1" dirty="0" smtClean="0">
                <a:solidFill>
                  <a:schemeClr val="tx2"/>
                </a:solidFill>
                <a:latin typeface="华文楷体" pitchFamily="2" charset="-122"/>
                <a:ea typeface="华文楷体" pitchFamily="2" charset="-122"/>
              </a:rPr>
              <a:t>提出三条</a:t>
            </a:r>
            <a:r>
              <a:rPr lang="zh-CN" altLang="en-US" sz="2400" b="1" dirty="0">
                <a:solidFill>
                  <a:schemeClr val="tx2"/>
                </a:solidFill>
                <a:latin typeface="华文楷体" pitchFamily="2" charset="-122"/>
                <a:ea typeface="华文楷体" pitchFamily="2" charset="-122"/>
              </a:rPr>
              <a:t>总路线。</a:t>
            </a:r>
          </a:p>
        </p:txBody>
      </p:sp>
      <p:sp>
        <p:nvSpPr>
          <p:cNvPr id="6" name="矩形 5"/>
          <p:cNvSpPr/>
          <p:nvPr/>
        </p:nvSpPr>
        <p:spPr>
          <a:xfrm>
            <a:off x="1143000" y="3200400"/>
            <a:ext cx="7086600" cy="1734321"/>
          </a:xfrm>
          <a:prstGeom prst="rect">
            <a:avLst/>
          </a:prstGeom>
        </p:spPr>
        <p:txBody>
          <a:bodyPr wrap="square">
            <a:spAutoFit/>
          </a:bodyPr>
          <a:lstStyle/>
          <a:p>
            <a:pPr marL="342900" indent="-342900">
              <a:lnSpc>
                <a:spcPts val="3500"/>
              </a:lnSpc>
              <a:spcBef>
                <a:spcPct val="20000"/>
              </a:spcBef>
              <a:spcAft>
                <a:spcPct val="20000"/>
              </a:spcAft>
            </a:pPr>
            <a:r>
              <a:rPr lang="en-US" altLang="zh-CN" sz="2400" b="1" dirty="0" smtClean="0">
                <a:solidFill>
                  <a:schemeClr val="tx2"/>
                </a:solidFill>
                <a:latin typeface="华文楷体" pitchFamily="2" charset="-122"/>
                <a:ea typeface="华文楷体" pitchFamily="2" charset="-122"/>
              </a:rPr>
              <a:t>1</a:t>
            </a:r>
            <a:r>
              <a:rPr lang="zh-CN" altLang="en-US" sz="2400" b="1" dirty="0" smtClean="0">
                <a:solidFill>
                  <a:schemeClr val="tx2"/>
                </a:solidFill>
                <a:latin typeface="华文楷体" pitchFamily="2" charset="-122"/>
                <a:ea typeface="华文楷体" pitchFamily="2" charset="-122"/>
              </a:rPr>
              <a:t>、过渡时期的总路线 （</a:t>
            </a:r>
            <a:r>
              <a:rPr lang="en-US" altLang="zh-CN" sz="2400" b="1" dirty="0" smtClean="0">
                <a:solidFill>
                  <a:schemeClr val="tx2"/>
                </a:solidFill>
                <a:latin typeface="华文楷体" pitchFamily="2" charset="-122"/>
                <a:ea typeface="华文楷体" pitchFamily="2" charset="-122"/>
              </a:rPr>
              <a:t>1953</a:t>
            </a:r>
            <a:r>
              <a:rPr lang="zh-CN" altLang="en-US" sz="2400" b="1" dirty="0" smtClean="0">
                <a:solidFill>
                  <a:schemeClr val="tx2"/>
                </a:solidFill>
                <a:latin typeface="华文楷体" pitchFamily="2" charset="-122"/>
                <a:ea typeface="华文楷体" pitchFamily="2" charset="-122"/>
              </a:rPr>
              <a:t>年）</a:t>
            </a:r>
          </a:p>
          <a:p>
            <a:pPr marL="342900" indent="-342900">
              <a:lnSpc>
                <a:spcPts val="3500"/>
              </a:lnSpc>
              <a:spcBef>
                <a:spcPct val="20000"/>
              </a:spcBef>
              <a:spcAft>
                <a:spcPct val="20000"/>
              </a:spcAft>
            </a:pPr>
            <a:r>
              <a:rPr lang="en-US" altLang="zh-CN" sz="2400" b="1" dirty="0" smtClean="0">
                <a:solidFill>
                  <a:schemeClr val="tx2"/>
                </a:solidFill>
                <a:latin typeface="华文楷体" pitchFamily="2" charset="-122"/>
                <a:ea typeface="华文楷体" pitchFamily="2" charset="-122"/>
              </a:rPr>
              <a:t>2</a:t>
            </a:r>
            <a:r>
              <a:rPr lang="zh-CN" altLang="en-US" sz="2400" b="1" dirty="0" smtClean="0">
                <a:solidFill>
                  <a:schemeClr val="tx2"/>
                </a:solidFill>
                <a:latin typeface="华文楷体" pitchFamily="2" charset="-122"/>
                <a:ea typeface="华文楷体" pitchFamily="2" charset="-122"/>
              </a:rPr>
              <a:t>、社会主义建设总路线 （</a:t>
            </a:r>
            <a:r>
              <a:rPr lang="en-US" altLang="zh-CN" sz="2400" b="1" dirty="0" smtClean="0">
                <a:solidFill>
                  <a:schemeClr val="tx2"/>
                </a:solidFill>
                <a:latin typeface="华文楷体" pitchFamily="2" charset="-122"/>
                <a:ea typeface="华文楷体" pitchFamily="2" charset="-122"/>
              </a:rPr>
              <a:t>1958</a:t>
            </a:r>
            <a:r>
              <a:rPr lang="zh-CN" altLang="en-US" sz="2400" b="1" dirty="0" smtClean="0">
                <a:solidFill>
                  <a:schemeClr val="tx2"/>
                </a:solidFill>
                <a:latin typeface="华文楷体" pitchFamily="2" charset="-122"/>
                <a:ea typeface="华文楷体" pitchFamily="2" charset="-122"/>
              </a:rPr>
              <a:t>年</a:t>
            </a:r>
            <a:r>
              <a:rPr lang="en-US" altLang="zh-CN" sz="2400" b="1" dirty="0" smtClean="0">
                <a:solidFill>
                  <a:schemeClr val="tx2"/>
                </a:solidFill>
                <a:latin typeface="华文楷体" pitchFamily="2" charset="-122"/>
                <a:ea typeface="华文楷体" pitchFamily="2" charset="-122"/>
              </a:rPr>
              <a:t>)</a:t>
            </a:r>
          </a:p>
          <a:p>
            <a:pPr marL="342900" indent="-342900">
              <a:lnSpc>
                <a:spcPts val="3500"/>
              </a:lnSpc>
              <a:spcBef>
                <a:spcPct val="20000"/>
              </a:spcBef>
              <a:spcAft>
                <a:spcPct val="20000"/>
              </a:spcAft>
            </a:pPr>
            <a:r>
              <a:rPr lang="en-US" altLang="zh-CN" sz="2400" b="1" dirty="0" smtClean="0">
                <a:solidFill>
                  <a:schemeClr val="tx2"/>
                </a:solidFill>
                <a:latin typeface="华文楷体" pitchFamily="2" charset="-122"/>
                <a:ea typeface="华文楷体" pitchFamily="2" charset="-122"/>
              </a:rPr>
              <a:t>3</a:t>
            </a:r>
            <a:r>
              <a:rPr lang="zh-CN" altLang="en-US" sz="2400" b="1" dirty="0" smtClean="0">
                <a:solidFill>
                  <a:schemeClr val="tx2"/>
                </a:solidFill>
                <a:latin typeface="华文楷体" pitchFamily="2" charset="-122"/>
                <a:ea typeface="华文楷体" pitchFamily="2" charset="-122"/>
              </a:rPr>
              <a:t>、整个社会主义历史阶段的基本路线（</a:t>
            </a:r>
            <a:r>
              <a:rPr lang="en-US" altLang="zh-CN" sz="2400" b="1" dirty="0" smtClean="0">
                <a:solidFill>
                  <a:schemeClr val="tx2"/>
                </a:solidFill>
                <a:latin typeface="华文楷体" pitchFamily="2" charset="-122"/>
                <a:ea typeface="华文楷体" pitchFamily="2" charset="-122"/>
              </a:rPr>
              <a:t>1969</a:t>
            </a:r>
            <a:r>
              <a:rPr lang="zh-CN" altLang="en-US" sz="2400" b="1" dirty="0" smtClean="0">
                <a:solidFill>
                  <a:schemeClr val="tx2"/>
                </a:solidFill>
                <a:latin typeface="华文楷体" pitchFamily="2" charset="-122"/>
                <a:ea typeface="华文楷体" pitchFamily="2" charset="-122"/>
              </a:rPr>
              <a:t>年）</a:t>
            </a:r>
          </a:p>
        </p:txBody>
      </p:sp>
      <p:sp>
        <p:nvSpPr>
          <p:cNvPr id="7" name="矩形 6"/>
          <p:cNvSpPr/>
          <p:nvPr/>
        </p:nvSpPr>
        <p:spPr>
          <a:xfrm>
            <a:off x="1447800" y="1295400"/>
            <a:ext cx="1627369" cy="523220"/>
          </a:xfrm>
          <a:prstGeom prst="rect">
            <a:avLst/>
          </a:prstGeom>
        </p:spPr>
        <p:txBody>
          <a:bodyPr wrap="none">
            <a:spAutoFit/>
          </a:bodyPr>
          <a:lstStyle/>
          <a:p>
            <a:pPr algn="ctr">
              <a:spcBef>
                <a:spcPct val="20000"/>
              </a:spcBef>
            </a:pPr>
            <a:r>
              <a:rPr lang="zh-CN" altLang="en-US" sz="2800" b="1" dirty="0" smtClean="0">
                <a:solidFill>
                  <a:srgbClr val="FF0000"/>
                </a:solidFill>
                <a:latin typeface="华文楷体" pitchFamily="2" charset="-122"/>
                <a:ea typeface="华文楷体" pitchFamily="2" charset="-122"/>
              </a:rPr>
              <a:t>知识拓展</a:t>
            </a:r>
            <a:endParaRPr lang="zh-CN" altLang="en-US" sz="2800" b="1" dirty="0">
              <a:solidFill>
                <a:srgbClr val="FF0000"/>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80815" y="1253067"/>
            <a:ext cx="1723549" cy="461665"/>
          </a:xfrm>
          <a:prstGeom prst="rect">
            <a:avLst/>
          </a:prstGeom>
        </p:spPr>
        <p:txBody>
          <a:bodyPr wrap="none">
            <a:spAutoFit/>
          </a:bodyPr>
          <a:lstStyle/>
          <a:p>
            <a:r>
              <a:rPr lang="zh-CN" altLang="en-US" sz="2400" b="1" dirty="0" smtClean="0">
                <a:solidFill>
                  <a:srgbClr val="FF0000"/>
                </a:solidFill>
                <a:latin typeface="华文楷体" pitchFamily="2" charset="-122"/>
                <a:ea typeface="华文楷体" pitchFamily="2" charset="-122"/>
              </a:rPr>
              <a:t>背景资料</a:t>
            </a:r>
            <a:r>
              <a:rPr lang="zh-CN" altLang="en-US" sz="2400" b="1" dirty="0" smtClean="0">
                <a:solidFill>
                  <a:srgbClr val="FF0000"/>
                </a:solidFill>
                <a:latin typeface="华文楷体" pitchFamily="2" charset="-122"/>
                <a:ea typeface="华文楷体" pitchFamily="2" charset="-122"/>
              </a:rPr>
              <a:t>：</a:t>
            </a:r>
            <a:endParaRPr lang="zh-CN" altLang="en-US" sz="2400" b="1" dirty="0">
              <a:solidFill>
                <a:schemeClr val="tx2"/>
              </a:solidFill>
              <a:latin typeface="华文楷体" pitchFamily="2" charset="-122"/>
              <a:ea typeface="华文楷体" pitchFamily="2" charset="-122"/>
            </a:endParaRPr>
          </a:p>
        </p:txBody>
      </p:sp>
      <p:sp>
        <p:nvSpPr>
          <p:cNvPr id="8" name="矩形 7"/>
          <p:cNvSpPr/>
          <p:nvPr/>
        </p:nvSpPr>
        <p:spPr>
          <a:xfrm>
            <a:off x="1447800" y="2111022"/>
            <a:ext cx="6262985" cy="2785378"/>
          </a:xfrm>
          <a:prstGeom prst="rect">
            <a:avLst/>
          </a:prstGeom>
        </p:spPr>
        <p:txBody>
          <a:bodyPr wrap="square">
            <a:spAutoFit/>
          </a:bodyPr>
          <a:lstStyle/>
          <a:p>
            <a:pPr>
              <a:lnSpc>
                <a:spcPts val="3500"/>
              </a:lnSpc>
            </a:pPr>
            <a:r>
              <a:rPr lang="zh-CN" altLang="en-US" sz="2400" b="1" dirty="0" smtClean="0">
                <a:solidFill>
                  <a:schemeClr val="tx2"/>
                </a:solidFill>
                <a:latin typeface="华文楷体" pitchFamily="2" charset="-122"/>
                <a:ea typeface="华文楷体" pitchFamily="2" charset="-122"/>
              </a:rPr>
              <a:t>目前我国经济总量居</a:t>
            </a:r>
            <a:r>
              <a:rPr lang="zh-CN" altLang="en-US" sz="2400" b="1" dirty="0">
                <a:solidFill>
                  <a:schemeClr val="tx2"/>
                </a:solidFill>
                <a:latin typeface="华文楷体" pitchFamily="2" charset="-122"/>
                <a:ea typeface="华文楷体" pitchFamily="2" charset="-122"/>
              </a:rPr>
              <a:t>世界</a:t>
            </a:r>
            <a:r>
              <a:rPr lang="zh-CN" altLang="en-US" sz="2400" b="1" dirty="0" smtClean="0">
                <a:solidFill>
                  <a:schemeClr val="tx2"/>
                </a:solidFill>
                <a:latin typeface="华文楷体" pitchFamily="2" charset="-122"/>
                <a:ea typeface="华文楷体" pitchFamily="2" charset="-122"/>
              </a:rPr>
              <a:t>第二，</a:t>
            </a:r>
            <a:r>
              <a:rPr lang="zh-CN" altLang="en-US" sz="2400" b="1" dirty="0">
                <a:solidFill>
                  <a:schemeClr val="tx2"/>
                </a:solidFill>
                <a:latin typeface="华文楷体" pitchFamily="2" charset="-122"/>
                <a:ea typeface="华文楷体" pitchFamily="2" charset="-122"/>
              </a:rPr>
              <a:t>制造业</a:t>
            </a:r>
            <a:r>
              <a:rPr lang="zh-CN" altLang="en-US" sz="2400" b="1" dirty="0" smtClean="0">
                <a:solidFill>
                  <a:schemeClr val="tx2"/>
                </a:solidFill>
                <a:latin typeface="华文楷体" pitchFamily="2" charset="-122"/>
                <a:ea typeface="华文楷体" pitchFamily="2" charset="-122"/>
              </a:rPr>
              <a:t>产值居</a:t>
            </a:r>
            <a:r>
              <a:rPr lang="zh-CN" altLang="en-US" sz="2400" b="1" dirty="0">
                <a:solidFill>
                  <a:schemeClr val="tx2"/>
                </a:solidFill>
                <a:latin typeface="华文楷体" pitchFamily="2" charset="-122"/>
                <a:ea typeface="华文楷体" pitchFamily="2" charset="-122"/>
              </a:rPr>
              <a:t>世界</a:t>
            </a:r>
            <a:r>
              <a:rPr lang="zh-CN" altLang="en-US" sz="2400" b="1" dirty="0" smtClean="0">
                <a:solidFill>
                  <a:schemeClr val="tx2"/>
                </a:solidFill>
                <a:latin typeface="华文楷体" pitchFamily="2" charset="-122"/>
                <a:ea typeface="华文楷体" pitchFamily="2" charset="-122"/>
              </a:rPr>
              <a:t>第一，</a:t>
            </a:r>
            <a:r>
              <a:rPr lang="zh-CN" altLang="en-US" sz="2400" b="1" dirty="0">
                <a:solidFill>
                  <a:schemeClr val="tx2"/>
                </a:solidFill>
                <a:latin typeface="华文楷体" pitchFamily="2" charset="-122"/>
                <a:ea typeface="华文楷体" pitchFamily="2" charset="-122"/>
              </a:rPr>
              <a:t>贸易进出口</a:t>
            </a:r>
            <a:r>
              <a:rPr lang="zh-CN" altLang="en-US" sz="2400" b="1" dirty="0" smtClean="0">
                <a:solidFill>
                  <a:schemeClr val="tx2"/>
                </a:solidFill>
                <a:latin typeface="华文楷体" pitchFamily="2" charset="-122"/>
                <a:ea typeface="华文楷体" pitchFamily="2" charset="-122"/>
              </a:rPr>
              <a:t>总额居</a:t>
            </a:r>
            <a:r>
              <a:rPr lang="zh-CN" altLang="en-US" sz="2400" b="1" dirty="0">
                <a:solidFill>
                  <a:schemeClr val="tx2"/>
                </a:solidFill>
                <a:latin typeface="华文楷体" pitchFamily="2" charset="-122"/>
                <a:ea typeface="华文楷体" pitchFamily="2" charset="-122"/>
              </a:rPr>
              <a:t>世界第二</a:t>
            </a:r>
            <a:r>
              <a:rPr lang="zh-CN" altLang="en-US" sz="2400" b="1" dirty="0" smtClean="0">
                <a:solidFill>
                  <a:schemeClr val="tx2"/>
                </a:solidFill>
                <a:latin typeface="华文楷体" pitchFamily="2" charset="-122"/>
                <a:ea typeface="华文楷体" pitchFamily="2" charset="-122"/>
              </a:rPr>
              <a:t>。</a:t>
            </a:r>
            <a:r>
              <a:rPr lang="zh-CN" altLang="en-US" sz="2400" b="1" dirty="0">
                <a:solidFill>
                  <a:schemeClr val="tx2"/>
                </a:solidFill>
                <a:latin typeface="华文楷体" pitchFamily="2" charset="-122"/>
                <a:ea typeface="华文楷体" pitchFamily="2" charset="-122"/>
              </a:rPr>
              <a:t>外汇储备位居世界第一</a:t>
            </a:r>
            <a:r>
              <a:rPr lang="zh-CN" altLang="en-US" sz="2400" b="1" dirty="0" smtClean="0">
                <a:solidFill>
                  <a:schemeClr val="tx2"/>
                </a:solidFill>
                <a:latin typeface="华文楷体" pitchFamily="2" charset="-122"/>
                <a:ea typeface="华文楷体" pitchFamily="2" charset="-122"/>
              </a:rPr>
              <a:t>。但</a:t>
            </a:r>
            <a:r>
              <a:rPr lang="zh-CN" altLang="en-US" sz="2400" b="1" dirty="0">
                <a:solidFill>
                  <a:schemeClr val="tx2"/>
                </a:solidFill>
                <a:latin typeface="华文楷体" pitchFamily="2" charset="-122"/>
                <a:ea typeface="华文楷体" pitchFamily="2" charset="-122"/>
              </a:rPr>
              <a:t>按照经济强国</a:t>
            </a:r>
            <a:r>
              <a:rPr lang="zh-CN" altLang="en-US" sz="2400" b="1" dirty="0" smtClean="0">
                <a:solidFill>
                  <a:schemeClr val="tx2"/>
                </a:solidFill>
                <a:latin typeface="华文楷体" pitchFamily="2" charset="-122"/>
                <a:ea typeface="华文楷体" pitchFamily="2" charset="-122"/>
              </a:rPr>
              <a:t>的要求判断，依然存在人均收入</a:t>
            </a:r>
            <a:r>
              <a:rPr lang="zh-CN" altLang="en-US" sz="2400" b="1" dirty="0">
                <a:solidFill>
                  <a:schemeClr val="tx2"/>
                </a:solidFill>
                <a:latin typeface="华文楷体" pitchFamily="2" charset="-122"/>
                <a:ea typeface="华文楷体" pitchFamily="2" charset="-122"/>
              </a:rPr>
              <a:t>偏少、科技创新能力不足、产业结构层次低、城市化发展滞后、金融体系不完善</a:t>
            </a:r>
            <a:r>
              <a:rPr lang="zh-CN" altLang="en-US" sz="2400" b="1" dirty="0" smtClean="0">
                <a:solidFill>
                  <a:schemeClr val="tx2"/>
                </a:solidFill>
                <a:latin typeface="华文楷体" pitchFamily="2" charset="-122"/>
                <a:ea typeface="华文楷体" pitchFamily="2" charset="-122"/>
              </a:rPr>
              <a:t>等问题。</a:t>
            </a:r>
            <a:endParaRPr lang="zh-CN" altLang="en-US" sz="2400" b="1" dirty="0">
              <a:solidFill>
                <a:schemeClr val="tx2"/>
              </a:solidFill>
              <a:latin typeface="华文楷体" pitchFamily="2" charset="-122"/>
              <a:ea typeface="华文楷体" pitchFamily="2" charset="-122"/>
            </a:endParaRPr>
          </a:p>
        </p:txBody>
      </p:sp>
    </p:spTree>
    <p:extLst>
      <p:ext uri="{BB962C8B-B14F-4D97-AF65-F5344CB8AC3E}">
        <p14:creationId xmlns:p14="http://schemas.microsoft.com/office/powerpoint/2010/main" val="40651358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Text Box 4"/>
          <p:cNvSpPr txBox="1">
            <a:spLocks noChangeArrowheads="1"/>
          </p:cNvSpPr>
          <p:nvPr/>
        </p:nvSpPr>
        <p:spPr bwMode="auto">
          <a:xfrm>
            <a:off x="1371600" y="2209800"/>
            <a:ext cx="6477000" cy="2751522"/>
          </a:xfrm>
          <a:prstGeom prst="rect">
            <a:avLst/>
          </a:prstGeom>
          <a:noFill/>
          <a:ln w="9525">
            <a:noFill/>
            <a:miter lim="800000"/>
            <a:headEnd/>
            <a:tailEnd/>
          </a:ln>
        </p:spPr>
        <p:txBody>
          <a:bodyPr wrap="square">
            <a:spAutoFit/>
          </a:bodyPr>
          <a:lstStyle/>
          <a:p>
            <a:pPr>
              <a:lnSpc>
                <a:spcPct val="120000"/>
              </a:lnSpc>
            </a:pPr>
            <a:r>
              <a:rPr kumimoji="1" lang="zh-CN" altLang="en-US" sz="2400" b="1" dirty="0" smtClean="0">
                <a:solidFill>
                  <a:schemeClr val="tx2"/>
                </a:solidFill>
                <a:latin typeface="华文楷体" pitchFamily="2" charset="-122"/>
                <a:ea typeface="华文楷体" pitchFamily="2" charset="-122"/>
              </a:rPr>
              <a:t>十一届三中全会工作重心转移，四项基本原则，奠定了新时期基本路线的基础。</a:t>
            </a:r>
            <a:r>
              <a:rPr kumimoji="1" lang="en-US" altLang="zh-CN" sz="2400" b="1" dirty="0" smtClean="0">
                <a:solidFill>
                  <a:schemeClr val="tx2"/>
                </a:solidFill>
                <a:latin typeface="华文楷体" pitchFamily="2" charset="-122"/>
                <a:ea typeface="华文楷体" pitchFamily="2" charset="-122"/>
              </a:rPr>
              <a:t>1987</a:t>
            </a:r>
            <a:r>
              <a:rPr kumimoji="1" lang="zh-CN" altLang="en-US" sz="2400" b="1" dirty="0">
                <a:solidFill>
                  <a:schemeClr val="tx2"/>
                </a:solidFill>
                <a:latin typeface="华文楷体" pitchFamily="2" charset="-122"/>
                <a:ea typeface="华文楷体" pitchFamily="2" charset="-122"/>
              </a:rPr>
              <a:t>年党的十三大召开前夕，邓小平</a:t>
            </a:r>
            <a:r>
              <a:rPr kumimoji="1" lang="zh-CN" altLang="en-US" sz="2400" b="1" dirty="0" smtClean="0">
                <a:solidFill>
                  <a:schemeClr val="tx2"/>
                </a:solidFill>
                <a:latin typeface="华文楷体" pitchFamily="2" charset="-122"/>
                <a:ea typeface="华文楷体" pitchFamily="2" charset="-122"/>
              </a:rPr>
              <a:t>指出：“搞</a:t>
            </a:r>
            <a:r>
              <a:rPr kumimoji="1" lang="zh-CN" altLang="en-US" sz="2400" b="1" dirty="0">
                <a:solidFill>
                  <a:schemeClr val="tx2"/>
                </a:solidFill>
                <a:latin typeface="华文楷体" pitchFamily="2" charset="-122"/>
                <a:ea typeface="华文楷体" pitchFamily="2" charset="-122"/>
              </a:rPr>
              <a:t>社会主义现代化建设是基本路线。要搞现代化建设使中国兴旺发达起来，第一，必须实行改革、开放政策；第二，必须坚持四项基本原则”。</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00200" y="1905000"/>
            <a:ext cx="6400800" cy="3683060"/>
          </a:xfrm>
          <a:prstGeom prst="rect">
            <a:avLst/>
          </a:prstGeom>
        </p:spPr>
        <p:txBody>
          <a:bodyPr wrap="square">
            <a:spAutoFit/>
          </a:bodyPr>
          <a:lstStyle/>
          <a:p>
            <a:pPr>
              <a:lnSpc>
                <a:spcPts val="3500"/>
              </a:lnSpc>
            </a:pPr>
            <a:r>
              <a:rPr kumimoji="1" lang="zh-CN" altLang="en-US" sz="2400" b="1" dirty="0" smtClean="0">
                <a:solidFill>
                  <a:schemeClr val="tx2"/>
                </a:solidFill>
                <a:latin typeface="华文楷体" pitchFamily="2" charset="-122"/>
                <a:ea typeface="华文楷体" pitchFamily="2" charset="-122"/>
              </a:rPr>
              <a:t>十三大第一次对党在社会主义初级阶段的基本路线作了完整科学的概括。</a:t>
            </a:r>
            <a:r>
              <a:rPr kumimoji="1" lang="zh-CN" altLang="en-US" sz="2400" dirty="0" smtClean="0">
                <a:solidFill>
                  <a:schemeClr val="tx2"/>
                </a:solidFill>
                <a:latin typeface="华文楷体" pitchFamily="2" charset="-122"/>
                <a:ea typeface="华文楷体" pitchFamily="2" charset="-122"/>
              </a:rPr>
              <a:t> </a:t>
            </a:r>
            <a:r>
              <a:rPr kumimoji="1" lang="zh-CN" altLang="en-US" sz="2400" b="1" dirty="0" smtClean="0">
                <a:solidFill>
                  <a:schemeClr val="tx2"/>
                </a:solidFill>
                <a:latin typeface="华文楷体" pitchFamily="2" charset="-122"/>
                <a:ea typeface="华文楷体" pitchFamily="2" charset="-122"/>
              </a:rPr>
              <a:t>领导和团结全国各族人民，以经济建设为中心，坚持四项基本原则，坚持改革开放，自力更生，艰苦创业，为把我国建设成为</a:t>
            </a:r>
            <a:r>
              <a:rPr kumimoji="1" lang="zh-CN" altLang="en-US" sz="2400" b="1" u="sng" dirty="0" smtClean="0">
                <a:solidFill>
                  <a:schemeClr val="tx2"/>
                </a:solidFill>
                <a:latin typeface="华文楷体" pitchFamily="2" charset="-122"/>
                <a:ea typeface="华文楷体" pitchFamily="2" charset="-122"/>
              </a:rPr>
              <a:t>富强、民主、文明</a:t>
            </a:r>
            <a:r>
              <a:rPr kumimoji="1" lang="zh-CN" altLang="en-US" sz="2400" b="1" dirty="0" smtClean="0">
                <a:solidFill>
                  <a:schemeClr val="tx2"/>
                </a:solidFill>
                <a:latin typeface="华文楷体" pitchFamily="2" charset="-122"/>
                <a:ea typeface="华文楷体" pitchFamily="2" charset="-122"/>
              </a:rPr>
              <a:t>的社会主义现代化国家而奋斗。党的十七大通过的党章把“</a:t>
            </a:r>
            <a:r>
              <a:rPr kumimoji="1" lang="zh-CN" altLang="en-US" sz="2400" b="1" u="sng" dirty="0" smtClean="0">
                <a:solidFill>
                  <a:schemeClr val="tx2"/>
                </a:solidFill>
                <a:latin typeface="华文楷体" pitchFamily="2" charset="-122"/>
                <a:ea typeface="华文楷体" pitchFamily="2" charset="-122"/>
              </a:rPr>
              <a:t>和谐</a:t>
            </a:r>
            <a:r>
              <a:rPr kumimoji="1" lang="zh-CN" altLang="en-US" sz="2400" b="1" dirty="0" smtClean="0">
                <a:solidFill>
                  <a:schemeClr val="tx2"/>
                </a:solidFill>
                <a:latin typeface="华文楷体" pitchFamily="2" charset="-122"/>
                <a:ea typeface="华文楷体" pitchFamily="2" charset="-122"/>
              </a:rPr>
              <a:t>”与“富强、民主、文明”一起写入了基本路线。 </a:t>
            </a:r>
            <a:endParaRPr lang="zh-CN" altLang="en-US" sz="2400" dirty="0">
              <a:solidFill>
                <a:schemeClr val="tx2"/>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19200" y="1981200"/>
            <a:ext cx="6400800" cy="646331"/>
          </a:xfrm>
          <a:prstGeom prst="rect">
            <a:avLst/>
          </a:prstGeom>
        </p:spPr>
        <p:txBody>
          <a:bodyPr wrap="square">
            <a:spAutoFit/>
          </a:bodyPr>
          <a:lstStyle/>
          <a:p>
            <a:pPr>
              <a:lnSpc>
                <a:spcPct val="150000"/>
              </a:lnSpc>
              <a:buFontTx/>
              <a:buNone/>
            </a:pPr>
            <a:r>
              <a:rPr lang="zh-CN" altLang="en-US" sz="2400" b="1" dirty="0" smtClean="0">
                <a:solidFill>
                  <a:schemeClr val="tx2"/>
                </a:solidFill>
                <a:latin typeface="华文楷体" pitchFamily="2" charset="-122"/>
                <a:ea typeface="华文楷体" pitchFamily="2" charset="-122"/>
              </a:rPr>
              <a:t>（二）社会主义初级阶段基本路线的主要内容</a:t>
            </a:r>
          </a:p>
        </p:txBody>
      </p:sp>
      <p:sp>
        <p:nvSpPr>
          <p:cNvPr id="3" name="矩形 2"/>
          <p:cNvSpPr/>
          <p:nvPr/>
        </p:nvSpPr>
        <p:spPr>
          <a:xfrm>
            <a:off x="1371600" y="2819400"/>
            <a:ext cx="6477000" cy="1887696"/>
          </a:xfrm>
          <a:prstGeom prst="rect">
            <a:avLst/>
          </a:prstGeom>
        </p:spPr>
        <p:txBody>
          <a:bodyPr wrap="square">
            <a:spAutoFit/>
          </a:bodyPr>
          <a:lstStyle/>
          <a:p>
            <a:pPr>
              <a:lnSpc>
                <a:spcPts val="3500"/>
              </a:lnSpc>
            </a:pPr>
            <a:r>
              <a:rPr kumimoji="1" lang="en-US" altLang="zh-CN" sz="2400" b="1" dirty="0" smtClean="0">
                <a:solidFill>
                  <a:schemeClr val="tx2"/>
                </a:solidFill>
                <a:latin typeface="华文楷体" pitchFamily="2" charset="-122"/>
                <a:ea typeface="华文楷体" pitchFamily="2" charset="-122"/>
              </a:rPr>
              <a:t>1</a:t>
            </a:r>
            <a:r>
              <a:rPr kumimoji="1" lang="zh-CN" altLang="en-US" sz="2400" b="1" dirty="0" smtClean="0">
                <a:solidFill>
                  <a:schemeClr val="tx2"/>
                </a:solidFill>
                <a:latin typeface="华文楷体" pitchFamily="2" charset="-122"/>
                <a:ea typeface="华文楷体" pitchFamily="2" charset="-122"/>
              </a:rPr>
              <a:t>、建设“富强、民主、文明、和谐的社会主义现代化国家”。这是基本路线规定的党在社会主义初级阶段的奋斗目标，体现了社会主义社会的</a:t>
            </a:r>
            <a:r>
              <a:rPr kumimoji="1" lang="zh-CN" altLang="en-US" sz="2400" b="1" u="sng" dirty="0" smtClean="0">
                <a:solidFill>
                  <a:schemeClr val="tx2"/>
                </a:solidFill>
                <a:latin typeface="华文楷体" pitchFamily="2" charset="-122"/>
                <a:ea typeface="华文楷体" pitchFamily="2" charset="-122"/>
              </a:rPr>
              <a:t>经济、政治、文化、社会</a:t>
            </a:r>
            <a:r>
              <a:rPr kumimoji="1" lang="zh-CN" altLang="en-US" sz="2400" b="1" dirty="0" smtClean="0">
                <a:solidFill>
                  <a:schemeClr val="tx2"/>
                </a:solidFill>
                <a:latin typeface="华文楷体" pitchFamily="2" charset="-122"/>
                <a:ea typeface="华文楷体" pitchFamily="2" charset="-122"/>
              </a:rPr>
              <a:t>全面发展的要求。</a:t>
            </a:r>
            <a:endParaRPr lang="zh-CN" altLang="en-US" sz="2400" dirty="0">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00200" y="1981200"/>
            <a:ext cx="5867400" cy="476669"/>
          </a:xfrm>
          <a:prstGeom prst="rect">
            <a:avLst/>
          </a:prstGeom>
        </p:spPr>
        <p:txBody>
          <a:bodyPr wrap="square">
            <a:spAutoFit/>
          </a:bodyPr>
          <a:lstStyle/>
          <a:p>
            <a:pPr>
              <a:lnSpc>
                <a:spcPct val="120000"/>
              </a:lnSpc>
            </a:pPr>
            <a:r>
              <a:rPr kumimoji="1" lang="zh-CN" altLang="en-US" sz="2400" b="1" dirty="0" smtClean="0">
                <a:solidFill>
                  <a:schemeClr val="tx2"/>
                </a:solidFill>
                <a:latin typeface="楷体_GB2312" pitchFamily="49" charset="-122"/>
                <a:ea typeface="楷体_GB2312" pitchFamily="49" charset="-122"/>
              </a:rPr>
              <a:t>    </a:t>
            </a:r>
            <a:endParaRPr kumimoji="1" lang="zh-CN" altLang="en-US" sz="2400" b="1" dirty="0">
              <a:solidFill>
                <a:schemeClr val="tx2"/>
              </a:solidFill>
              <a:latin typeface="楷体_GB2312" pitchFamily="49" charset="-122"/>
              <a:ea typeface="楷体_GB2312" pitchFamily="49" charset="-122"/>
            </a:endParaRPr>
          </a:p>
        </p:txBody>
      </p:sp>
      <p:sp>
        <p:nvSpPr>
          <p:cNvPr id="3" name="矩形 2"/>
          <p:cNvSpPr/>
          <p:nvPr/>
        </p:nvSpPr>
        <p:spPr>
          <a:xfrm>
            <a:off x="1295400" y="2219534"/>
            <a:ext cx="6553200" cy="2336537"/>
          </a:xfrm>
          <a:prstGeom prst="rect">
            <a:avLst/>
          </a:prstGeom>
        </p:spPr>
        <p:txBody>
          <a:bodyPr wrap="square">
            <a:spAutoFit/>
          </a:bodyPr>
          <a:lstStyle/>
          <a:p>
            <a:pPr>
              <a:lnSpc>
                <a:spcPts val="3500"/>
              </a:lnSpc>
            </a:pPr>
            <a:r>
              <a:rPr kumimoji="1" lang="en-US" altLang="zh-CN" sz="2400" b="1" dirty="0" smtClean="0">
                <a:solidFill>
                  <a:schemeClr val="tx2"/>
                </a:solidFill>
                <a:latin typeface="华文楷体" pitchFamily="2" charset="-122"/>
                <a:ea typeface="华文楷体" pitchFamily="2" charset="-122"/>
              </a:rPr>
              <a:t>2</a:t>
            </a:r>
            <a:r>
              <a:rPr kumimoji="1" lang="zh-CN" altLang="en-US" sz="2400" b="1" dirty="0" smtClean="0">
                <a:solidFill>
                  <a:schemeClr val="tx2"/>
                </a:solidFill>
                <a:latin typeface="华文楷体" pitchFamily="2" charset="-122"/>
                <a:ea typeface="华文楷体" pitchFamily="2" charset="-122"/>
              </a:rPr>
              <a:t>、“一个中心、两个基本点”。这是基本路线最主要的内容，是实现社会主义现代化奋斗目标的基本途径。</a:t>
            </a:r>
            <a:endParaRPr kumimoji="1" lang="en-US" altLang="zh-CN" sz="2400" b="1" dirty="0" smtClean="0">
              <a:solidFill>
                <a:schemeClr val="tx2"/>
              </a:solidFill>
              <a:latin typeface="华文楷体" pitchFamily="2" charset="-122"/>
              <a:ea typeface="华文楷体" pitchFamily="2" charset="-122"/>
            </a:endParaRPr>
          </a:p>
          <a:p>
            <a:pPr>
              <a:lnSpc>
                <a:spcPts val="3500"/>
              </a:lnSpc>
            </a:pPr>
            <a:r>
              <a:rPr kumimoji="1" lang="en-US" altLang="zh-CN" sz="2400" b="1" dirty="0" smtClean="0">
                <a:solidFill>
                  <a:schemeClr val="tx2"/>
                </a:solidFill>
                <a:latin typeface="华文楷体" pitchFamily="2" charset="-122"/>
                <a:ea typeface="华文楷体" pitchFamily="2" charset="-122"/>
              </a:rPr>
              <a:t>3</a:t>
            </a:r>
            <a:r>
              <a:rPr kumimoji="1" lang="zh-CN" altLang="en-US" sz="2400" b="1" dirty="0" smtClean="0">
                <a:solidFill>
                  <a:schemeClr val="tx2"/>
                </a:solidFill>
                <a:latin typeface="华文楷体" pitchFamily="2" charset="-122"/>
                <a:ea typeface="华文楷体" pitchFamily="2" charset="-122"/>
              </a:rPr>
              <a:t>、“领导和团结全国各族人民”。这是实现社会主义现代化奋斗目标的领导力量和依靠力量。</a:t>
            </a:r>
            <a:endParaRPr kumimoji="1" lang="en-US" altLang="zh-CN" sz="2400" b="1" dirty="0" smtClean="0">
              <a:solidFill>
                <a:schemeClr val="tx2"/>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0" y="2438400"/>
            <a:ext cx="6172200" cy="1643527"/>
          </a:xfrm>
          <a:prstGeom prst="rect">
            <a:avLst/>
          </a:prstGeom>
        </p:spPr>
        <p:txBody>
          <a:bodyPr wrap="square">
            <a:spAutoFit/>
          </a:bodyPr>
          <a:lstStyle/>
          <a:p>
            <a:pPr>
              <a:lnSpc>
                <a:spcPct val="140000"/>
              </a:lnSpc>
            </a:pPr>
            <a:r>
              <a:rPr kumimoji="1" lang="en-US" altLang="zh-CN" sz="2400" b="1" dirty="0" smtClean="0">
                <a:solidFill>
                  <a:schemeClr val="tx2"/>
                </a:solidFill>
                <a:latin typeface="华文楷体" pitchFamily="2" charset="-122"/>
                <a:ea typeface="华文楷体" pitchFamily="2" charset="-122"/>
              </a:rPr>
              <a:t>4</a:t>
            </a:r>
            <a:r>
              <a:rPr kumimoji="1" lang="zh-CN" altLang="en-US" sz="2400" b="1" dirty="0" smtClean="0">
                <a:solidFill>
                  <a:schemeClr val="tx2"/>
                </a:solidFill>
                <a:latin typeface="华文楷体" pitchFamily="2" charset="-122"/>
                <a:ea typeface="华文楷体" pitchFamily="2" charset="-122"/>
              </a:rPr>
              <a:t>、“自力更生，艰苦创业”。这是我们党的优良传统，也是实现社会主义初级阶段奋斗目标的基本方针。 </a:t>
            </a:r>
            <a:endParaRPr kumimoji="1" lang="zh-CN" altLang="en-US" sz="2400" b="1" dirty="0">
              <a:solidFill>
                <a:schemeClr val="tx2"/>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28800" y="2438400"/>
            <a:ext cx="4979248" cy="535531"/>
          </a:xfrm>
          <a:prstGeom prst="rect">
            <a:avLst/>
          </a:prstGeom>
        </p:spPr>
        <p:txBody>
          <a:bodyPr wrap="none">
            <a:spAutoFit/>
          </a:bodyPr>
          <a:lstStyle/>
          <a:p>
            <a:pPr>
              <a:lnSpc>
                <a:spcPct val="120000"/>
              </a:lnSpc>
              <a:spcBef>
                <a:spcPct val="50000"/>
              </a:spcBef>
            </a:pPr>
            <a:r>
              <a:rPr kumimoji="1" lang="zh-CN" altLang="en-US" sz="2400" b="1" dirty="0" smtClean="0">
                <a:solidFill>
                  <a:schemeClr val="tx2"/>
                </a:solidFill>
                <a:latin typeface="华文楷体" pitchFamily="2" charset="-122"/>
                <a:ea typeface="华文楷体" pitchFamily="2" charset="-122"/>
              </a:rPr>
              <a:t>三、社会主义初级阶段的基本纲领</a:t>
            </a:r>
            <a:r>
              <a:rPr kumimoji="1" lang="zh-CN" altLang="en-US" sz="2400" dirty="0" smtClean="0">
                <a:solidFill>
                  <a:schemeClr val="tx2"/>
                </a:solidFill>
                <a:latin typeface="华文楷体" pitchFamily="2" charset="-122"/>
                <a:ea typeface="华文楷体" pitchFamily="2" charset="-122"/>
              </a:rPr>
              <a:t> </a:t>
            </a:r>
            <a:endParaRPr kumimoji="1" lang="zh-CN" altLang="en-US" sz="2400" dirty="0">
              <a:solidFill>
                <a:schemeClr val="tx2"/>
              </a:solidFill>
              <a:latin typeface="华文楷体" pitchFamily="2" charset="-122"/>
              <a:ea typeface="华文楷体" pitchFamily="2" charset="-122"/>
            </a:endParaRPr>
          </a:p>
        </p:txBody>
      </p:sp>
      <p:sp>
        <p:nvSpPr>
          <p:cNvPr id="4" name="矩形 3"/>
          <p:cNvSpPr/>
          <p:nvPr/>
        </p:nvSpPr>
        <p:spPr>
          <a:xfrm>
            <a:off x="1295400" y="3200400"/>
            <a:ext cx="6324600" cy="2104872"/>
          </a:xfrm>
          <a:prstGeom prst="rect">
            <a:avLst/>
          </a:prstGeom>
        </p:spPr>
        <p:txBody>
          <a:bodyPr wrap="square">
            <a:spAutoFit/>
          </a:bodyPr>
          <a:lstStyle/>
          <a:p>
            <a:pPr>
              <a:lnSpc>
                <a:spcPct val="150000"/>
              </a:lnSpc>
            </a:pPr>
            <a:r>
              <a:rPr lang="zh-CN" altLang="en-US" sz="2400" b="1" dirty="0" smtClean="0">
                <a:solidFill>
                  <a:schemeClr val="tx2"/>
                </a:solidFill>
                <a:latin typeface="华文楷体" pitchFamily="2" charset="-122"/>
                <a:ea typeface="华文楷体" pitchFamily="2" charset="-122"/>
              </a:rPr>
              <a:t>建设有中国特色社会主义的经济、政治、文化的基本目标和基本政策，有机统一，不可分割，构成党在社会主义初级阶段的基本纲领。 </a:t>
            </a:r>
            <a:r>
              <a:rPr lang="zh-CN" altLang="en-US" b="1" dirty="0" smtClean="0">
                <a:solidFill>
                  <a:schemeClr val="tx2"/>
                </a:solidFill>
                <a:latin typeface="楷体_GB2312" pitchFamily="49" charset="-122"/>
                <a:ea typeface="楷体_GB2312" pitchFamily="49" charset="-122"/>
              </a:rPr>
              <a:t/>
            </a:r>
            <a:br>
              <a:rPr lang="zh-CN" altLang="en-US" b="1" dirty="0" smtClean="0">
                <a:solidFill>
                  <a:schemeClr val="tx2"/>
                </a:solidFill>
                <a:latin typeface="楷体_GB2312" pitchFamily="49" charset="-122"/>
                <a:ea typeface="楷体_GB2312" pitchFamily="49" charset="-122"/>
              </a:rPr>
            </a:br>
            <a:r>
              <a:rPr lang="zh-CN" altLang="en-US" b="1" dirty="0" smtClean="0">
                <a:solidFill>
                  <a:schemeClr val="tx2"/>
                </a:solidFill>
                <a:latin typeface="楷体_GB2312" pitchFamily="49" charset="-122"/>
                <a:ea typeface="楷体_GB2312" pitchFamily="49" charset="-122"/>
              </a:rPr>
              <a:t>                                     </a:t>
            </a:r>
            <a:r>
              <a:rPr lang="en-US" altLang="zh-CN" sz="1600" dirty="0" smtClean="0">
                <a:solidFill>
                  <a:schemeClr val="tx2"/>
                </a:solidFill>
                <a:latin typeface="楷体_GB2312" pitchFamily="49" charset="-122"/>
                <a:ea typeface="楷体_GB2312" pitchFamily="49" charset="-122"/>
              </a:rPr>
              <a:t>——</a:t>
            </a:r>
            <a:r>
              <a:rPr lang="zh-CN" altLang="en-US" sz="1600" dirty="0" smtClean="0">
                <a:solidFill>
                  <a:schemeClr val="tx2"/>
                </a:solidFill>
                <a:latin typeface="楷体_GB2312" pitchFamily="49" charset="-122"/>
                <a:ea typeface="楷体_GB2312" pitchFamily="49" charset="-122"/>
              </a:rPr>
              <a:t>摘自十五大报告</a:t>
            </a:r>
            <a:endParaRPr lang="zh-CN" altLang="en-US" sz="1600" dirty="0">
              <a:solidFill>
                <a:schemeClr val="tx2"/>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Text Box 2" descr="蓝色砂纸"/>
          <p:cNvSpPr txBox="1">
            <a:spLocks noChangeArrowheads="1"/>
          </p:cNvSpPr>
          <p:nvPr/>
        </p:nvSpPr>
        <p:spPr bwMode="auto">
          <a:xfrm>
            <a:off x="1371600" y="2286000"/>
            <a:ext cx="6629400" cy="2197525"/>
          </a:xfrm>
          <a:prstGeom prst="rect">
            <a:avLst/>
          </a:prstGeom>
          <a:noFill/>
          <a:ln w="76200" algn="ctr">
            <a:noFill/>
            <a:miter lim="800000"/>
            <a:headEnd/>
            <a:tailEnd/>
          </a:ln>
        </p:spPr>
        <p:txBody>
          <a:bodyPr wrap="square">
            <a:spAutoFit/>
          </a:bodyPr>
          <a:lstStyle/>
          <a:p>
            <a:pPr>
              <a:lnSpc>
                <a:spcPct val="120000"/>
              </a:lnSpc>
              <a:spcBef>
                <a:spcPct val="50000"/>
              </a:spcBef>
            </a:pPr>
            <a:r>
              <a:rPr kumimoji="1" lang="zh-CN" altLang="en-US" sz="2400" b="1" dirty="0" smtClean="0">
                <a:solidFill>
                  <a:schemeClr val="tx2"/>
                </a:solidFill>
                <a:latin typeface="华文楷体" panose="02010600040101010101" pitchFamily="2" charset="-122"/>
                <a:ea typeface="华文楷体" panose="02010600040101010101" pitchFamily="2" charset="-122"/>
              </a:rPr>
              <a:t>党</a:t>
            </a:r>
            <a:r>
              <a:rPr kumimoji="1" lang="zh-CN" altLang="en-US" sz="2400" b="1" dirty="0">
                <a:solidFill>
                  <a:schemeClr val="tx2"/>
                </a:solidFill>
                <a:latin typeface="华文楷体" panose="02010600040101010101" pitchFamily="2" charset="-122"/>
                <a:ea typeface="华文楷体" panose="02010600040101010101" pitchFamily="2" charset="-122"/>
              </a:rPr>
              <a:t>的十七大进一步丰富了基本纲领的内</a:t>
            </a:r>
            <a:r>
              <a:rPr kumimoji="1" lang="zh-CN" altLang="en-US" sz="2400" b="1" dirty="0" smtClean="0">
                <a:solidFill>
                  <a:schemeClr val="tx2"/>
                </a:solidFill>
                <a:latin typeface="华文楷体" panose="02010600040101010101" pitchFamily="2" charset="-122"/>
                <a:ea typeface="华文楷体" panose="02010600040101010101" pitchFamily="2" charset="-122"/>
              </a:rPr>
              <a:t>容</a:t>
            </a:r>
            <a:endParaRPr kumimoji="1" lang="en-US" altLang="zh-CN" sz="2400" b="1" dirty="0">
              <a:solidFill>
                <a:schemeClr val="tx2"/>
              </a:solidFill>
              <a:latin typeface="华文楷体" panose="02010600040101010101" pitchFamily="2" charset="-122"/>
              <a:ea typeface="华文楷体" panose="02010600040101010101" pitchFamily="2" charset="-122"/>
            </a:endParaRPr>
          </a:p>
          <a:p>
            <a:pPr>
              <a:lnSpc>
                <a:spcPct val="120000"/>
              </a:lnSpc>
              <a:spcBef>
                <a:spcPct val="50000"/>
              </a:spcBef>
            </a:pPr>
            <a:r>
              <a:rPr kumimoji="1" lang="zh-CN" altLang="en-US" sz="2400" b="1" dirty="0" smtClean="0">
                <a:solidFill>
                  <a:schemeClr val="tx2"/>
                </a:solidFill>
                <a:latin typeface="华文楷体" panose="02010600040101010101" pitchFamily="2" charset="-122"/>
                <a:ea typeface="华文楷体" panose="02010600040101010101" pitchFamily="2" charset="-122"/>
              </a:rPr>
              <a:t>要</a:t>
            </a:r>
            <a:r>
              <a:rPr kumimoji="1" lang="zh-CN" altLang="en-US" sz="2400" b="1" dirty="0">
                <a:solidFill>
                  <a:schemeClr val="tx2"/>
                </a:solidFill>
                <a:latin typeface="华文楷体" panose="02010600040101010101" pitchFamily="2" charset="-122"/>
                <a:ea typeface="华文楷体" panose="02010600040101010101" pitchFamily="2" charset="-122"/>
              </a:rPr>
              <a:t>坚持中国特色社会主义经济建设、政治建设、文化建设、社会建设的基本目标和基本政策构成的基本纲领。</a:t>
            </a:r>
            <a:r>
              <a:rPr kumimoji="1" lang="zh-CN" altLang="en-US" sz="3200" b="1" dirty="0">
                <a:solidFill>
                  <a:schemeClr val="tx2"/>
                </a:solidFill>
                <a:latin typeface="楷体_GB2312" pitchFamily="49" charset="-122"/>
                <a:ea typeface="楷体_GB2312" pitchFamily="49" charset="-122"/>
              </a:rPr>
              <a:t>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Text Box 6"/>
          <p:cNvSpPr txBox="1">
            <a:spLocks noChangeArrowheads="1"/>
          </p:cNvSpPr>
          <p:nvPr/>
        </p:nvSpPr>
        <p:spPr bwMode="auto">
          <a:xfrm>
            <a:off x="1524000" y="1905000"/>
            <a:ext cx="5339923" cy="461665"/>
          </a:xfrm>
          <a:prstGeom prst="rect">
            <a:avLst/>
          </a:prstGeom>
          <a:noFill/>
          <a:ln w="9525">
            <a:noFill/>
            <a:miter lim="800000"/>
            <a:headEnd/>
            <a:tailEnd/>
          </a:ln>
        </p:spPr>
        <p:txBody>
          <a:bodyPr wrap="none">
            <a:spAutoFit/>
          </a:bodyPr>
          <a:lstStyle/>
          <a:p>
            <a:r>
              <a:rPr lang="zh-CN" altLang="en-US" sz="2400" b="1" dirty="0">
                <a:solidFill>
                  <a:schemeClr val="tx2"/>
                </a:solidFill>
                <a:latin typeface="华文楷体" pitchFamily="2" charset="-122"/>
                <a:ea typeface="华文楷体" pitchFamily="2" charset="-122"/>
              </a:rPr>
              <a:t>社会主义初级阶段的基本纲领</a:t>
            </a:r>
            <a:r>
              <a:rPr lang="zh-CN" altLang="en-US" sz="2400" b="1" dirty="0" smtClean="0">
                <a:solidFill>
                  <a:schemeClr val="tx2"/>
                </a:solidFill>
                <a:latin typeface="华文楷体" pitchFamily="2" charset="-122"/>
                <a:ea typeface="华文楷体" pitchFamily="2" charset="-122"/>
              </a:rPr>
              <a:t>的内</a:t>
            </a:r>
            <a:r>
              <a:rPr lang="zh-CN" altLang="en-US" sz="2400" b="1" dirty="0">
                <a:solidFill>
                  <a:schemeClr val="tx2"/>
                </a:solidFill>
                <a:latin typeface="华文楷体" pitchFamily="2" charset="-122"/>
                <a:ea typeface="华文楷体" pitchFamily="2" charset="-122"/>
              </a:rPr>
              <a:t>容   </a:t>
            </a:r>
          </a:p>
        </p:txBody>
      </p:sp>
      <p:sp>
        <p:nvSpPr>
          <p:cNvPr id="69636" name="Rectangle 16"/>
          <p:cNvSpPr>
            <a:spLocks noChangeArrowheads="1"/>
          </p:cNvSpPr>
          <p:nvPr/>
        </p:nvSpPr>
        <p:spPr bwMode="auto">
          <a:xfrm>
            <a:off x="1371600" y="2667000"/>
            <a:ext cx="6553200" cy="2336537"/>
          </a:xfrm>
          <a:prstGeom prst="rect">
            <a:avLst/>
          </a:prstGeom>
          <a:noFill/>
          <a:ln w="9525">
            <a:noFill/>
            <a:miter lim="800000"/>
            <a:headEnd/>
            <a:tailEnd/>
          </a:ln>
        </p:spPr>
        <p:txBody>
          <a:bodyPr wrap="square">
            <a:spAutoFit/>
          </a:bodyPr>
          <a:lstStyle/>
          <a:p>
            <a:pPr>
              <a:lnSpc>
                <a:spcPts val="3500"/>
              </a:lnSpc>
            </a:pPr>
            <a:r>
              <a:rPr lang="zh-CN" altLang="en-US" sz="2400" b="1" dirty="0" smtClean="0">
                <a:solidFill>
                  <a:schemeClr val="tx2"/>
                </a:solidFill>
                <a:latin typeface="华文楷体" pitchFamily="2" charset="-122"/>
                <a:ea typeface="华文楷体" pitchFamily="2" charset="-122"/>
              </a:rPr>
              <a:t>建设</a:t>
            </a:r>
            <a:r>
              <a:rPr lang="zh-CN" altLang="en-US" sz="2400" b="1" dirty="0">
                <a:solidFill>
                  <a:schemeClr val="tx2"/>
                </a:solidFill>
                <a:latin typeface="华文楷体" pitchFamily="2" charset="-122"/>
                <a:ea typeface="华文楷体" pitchFamily="2" charset="-122"/>
              </a:rPr>
              <a:t>中国特色社会主义</a:t>
            </a:r>
            <a:r>
              <a:rPr lang="zh-CN" altLang="en-US" sz="2400" b="1" dirty="0" smtClean="0">
                <a:solidFill>
                  <a:schemeClr val="tx2"/>
                </a:solidFill>
                <a:latin typeface="华文楷体" pitchFamily="2" charset="-122"/>
                <a:ea typeface="华文楷体" pitchFamily="2" charset="-122"/>
              </a:rPr>
              <a:t>经济</a:t>
            </a:r>
            <a:r>
              <a:rPr lang="en-US" altLang="zh-CN" sz="2400" b="1" dirty="0" smtClean="0">
                <a:solidFill>
                  <a:schemeClr val="tx2"/>
                </a:solidFill>
                <a:latin typeface="华文楷体" pitchFamily="2" charset="-122"/>
                <a:ea typeface="华文楷体" pitchFamily="2" charset="-122"/>
              </a:rPr>
              <a:t>——</a:t>
            </a:r>
            <a:r>
              <a:rPr lang="zh-CN" altLang="en-US" sz="2400" b="1" dirty="0" smtClean="0">
                <a:solidFill>
                  <a:schemeClr val="tx2"/>
                </a:solidFill>
                <a:latin typeface="华文楷体" pitchFamily="2" charset="-122"/>
                <a:ea typeface="华文楷体" pitchFamily="2" charset="-122"/>
              </a:rPr>
              <a:t>在</a:t>
            </a:r>
            <a:r>
              <a:rPr lang="zh-CN" altLang="en-US" sz="2400" b="1" dirty="0">
                <a:solidFill>
                  <a:schemeClr val="tx2"/>
                </a:solidFill>
                <a:latin typeface="华文楷体" pitchFamily="2" charset="-122"/>
                <a:ea typeface="华文楷体" pitchFamily="2" charset="-122"/>
              </a:rPr>
              <a:t>社会主义条件下发展市场经济，不断解放和发展生产力。</a:t>
            </a:r>
          </a:p>
          <a:p>
            <a:pPr>
              <a:lnSpc>
                <a:spcPts val="3500"/>
              </a:lnSpc>
            </a:pPr>
            <a:r>
              <a:rPr lang="zh-CN" altLang="en-US" sz="2400" b="1" dirty="0" smtClean="0">
                <a:solidFill>
                  <a:schemeClr val="tx2"/>
                </a:solidFill>
                <a:latin typeface="华文楷体" pitchFamily="2" charset="-122"/>
                <a:ea typeface="华文楷体" pitchFamily="2" charset="-122"/>
              </a:rPr>
              <a:t>建设</a:t>
            </a:r>
            <a:r>
              <a:rPr lang="zh-CN" altLang="en-US" sz="2400" b="1" dirty="0">
                <a:solidFill>
                  <a:schemeClr val="tx2"/>
                </a:solidFill>
                <a:latin typeface="华文楷体" pitchFamily="2" charset="-122"/>
                <a:ea typeface="华文楷体" pitchFamily="2" charset="-122"/>
              </a:rPr>
              <a:t>中国特色社会主义</a:t>
            </a:r>
            <a:r>
              <a:rPr lang="zh-CN" altLang="en-US" sz="2400" b="1" dirty="0" smtClean="0">
                <a:solidFill>
                  <a:schemeClr val="tx2"/>
                </a:solidFill>
                <a:latin typeface="华文楷体" pitchFamily="2" charset="-122"/>
                <a:ea typeface="华文楷体" pitchFamily="2" charset="-122"/>
              </a:rPr>
              <a:t>政治</a:t>
            </a:r>
            <a:r>
              <a:rPr lang="en-US" altLang="zh-CN" sz="2400" b="1" dirty="0" smtClean="0">
                <a:solidFill>
                  <a:schemeClr val="tx2"/>
                </a:solidFill>
                <a:latin typeface="华文楷体" pitchFamily="2" charset="-122"/>
                <a:ea typeface="华文楷体" pitchFamily="2" charset="-122"/>
              </a:rPr>
              <a:t>——</a:t>
            </a:r>
            <a:r>
              <a:rPr lang="zh-CN" altLang="en-US" sz="2400" b="1" dirty="0" smtClean="0">
                <a:solidFill>
                  <a:schemeClr val="tx2"/>
                </a:solidFill>
                <a:latin typeface="华文楷体" pitchFamily="2" charset="-122"/>
                <a:ea typeface="华文楷体" pitchFamily="2" charset="-122"/>
              </a:rPr>
              <a:t>在</a:t>
            </a:r>
            <a:r>
              <a:rPr lang="zh-CN" altLang="en-US" sz="2400" b="1" dirty="0">
                <a:solidFill>
                  <a:schemeClr val="tx2"/>
                </a:solidFill>
                <a:latin typeface="华文楷体" pitchFamily="2" charset="-122"/>
                <a:ea typeface="华文楷体" pitchFamily="2" charset="-122"/>
              </a:rPr>
              <a:t>中国共产党领导下，在人民当家作主的基础上，依法治国，发展社会主义民主政治。</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ChangeArrowheads="1"/>
          </p:cNvSpPr>
          <p:nvPr/>
        </p:nvSpPr>
        <p:spPr bwMode="auto">
          <a:xfrm>
            <a:off x="1066800" y="1524000"/>
            <a:ext cx="7162800" cy="519113"/>
          </a:xfrm>
          <a:prstGeom prst="rect">
            <a:avLst/>
          </a:prstGeom>
          <a:noFill/>
          <a:ln w="9525">
            <a:noFill/>
            <a:miter lim="800000"/>
            <a:headEnd/>
            <a:tailEnd/>
          </a:ln>
        </p:spPr>
        <p:txBody>
          <a:bodyPr>
            <a:spAutoFit/>
          </a:bodyPr>
          <a:lstStyle/>
          <a:p>
            <a:r>
              <a:rPr lang="en-US" altLang="zh-CN" sz="2800" b="1">
                <a:ea typeface="仿宋_GB2312" pitchFamily="49" charset="-122"/>
              </a:rPr>
              <a:t>      </a:t>
            </a:r>
          </a:p>
        </p:txBody>
      </p:sp>
      <p:sp>
        <p:nvSpPr>
          <p:cNvPr id="5" name="矩形 4"/>
          <p:cNvSpPr/>
          <p:nvPr/>
        </p:nvSpPr>
        <p:spPr>
          <a:xfrm>
            <a:off x="1295400" y="2438400"/>
            <a:ext cx="6324600" cy="2308324"/>
          </a:xfrm>
          <a:prstGeom prst="rect">
            <a:avLst/>
          </a:prstGeom>
        </p:spPr>
        <p:txBody>
          <a:bodyPr wrap="square">
            <a:spAutoFit/>
          </a:bodyPr>
          <a:lstStyle/>
          <a:p>
            <a:pPr>
              <a:lnSpc>
                <a:spcPct val="150000"/>
              </a:lnSpc>
            </a:pPr>
            <a:r>
              <a:rPr lang="en-US" altLang="zh-CN" b="1" dirty="0" smtClean="0">
                <a:latin typeface="仿宋_GB2312" pitchFamily="49" charset="-122"/>
                <a:ea typeface="仿宋_GB2312" pitchFamily="49" charset="-122"/>
              </a:rPr>
              <a:t> </a:t>
            </a:r>
            <a:r>
              <a:rPr lang="zh-CN" altLang="en-US" sz="2400" b="1" dirty="0" smtClean="0">
                <a:solidFill>
                  <a:schemeClr val="tx2"/>
                </a:solidFill>
                <a:latin typeface="华文楷体" pitchFamily="2" charset="-122"/>
                <a:ea typeface="华文楷体" pitchFamily="2" charset="-122"/>
              </a:rPr>
              <a:t>建设中国特色社会主义文化</a:t>
            </a:r>
            <a:r>
              <a:rPr lang="zh-CN" altLang="en-US" sz="2400" b="1" dirty="0">
                <a:solidFill>
                  <a:schemeClr val="tx2"/>
                </a:solidFill>
                <a:latin typeface="华文楷体" pitchFamily="2" charset="-122"/>
                <a:ea typeface="华文楷体" pitchFamily="2" charset="-122"/>
              </a:rPr>
              <a:t>：</a:t>
            </a:r>
            <a:r>
              <a:rPr lang="zh-CN" altLang="en-US" sz="2400" b="1" dirty="0" smtClean="0">
                <a:solidFill>
                  <a:schemeClr val="tx2"/>
                </a:solidFill>
                <a:latin typeface="华文楷体" pitchFamily="2" charset="-122"/>
                <a:ea typeface="华文楷体" pitchFamily="2" charset="-122"/>
              </a:rPr>
              <a:t>以马克思主义为指导，以培育“四有” 公民为目标，发展“三个面向”的、民族的科学的大众的社会主义文化。</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00200" y="2170964"/>
            <a:ext cx="6400800" cy="3323987"/>
          </a:xfrm>
          <a:prstGeom prst="rect">
            <a:avLst/>
          </a:prstGeom>
        </p:spPr>
        <p:txBody>
          <a:bodyPr wrap="square">
            <a:spAutoFit/>
          </a:bodyPr>
          <a:lstStyle/>
          <a:p>
            <a:pPr>
              <a:lnSpc>
                <a:spcPct val="125000"/>
              </a:lnSpc>
            </a:pPr>
            <a:r>
              <a:rPr kumimoji="1" lang="zh-CN" altLang="en-US" sz="2400" b="1" dirty="0" smtClean="0">
                <a:solidFill>
                  <a:schemeClr val="tx2"/>
                </a:solidFill>
                <a:latin typeface="华文楷体" pitchFamily="2" charset="-122"/>
                <a:ea typeface="华文楷体" pitchFamily="2" charset="-122"/>
              </a:rPr>
              <a:t>构建社会主义和谐社会</a:t>
            </a:r>
            <a:r>
              <a:rPr kumimoji="1" lang="en-US" altLang="zh-CN" sz="2400" b="1" dirty="0" smtClean="0">
                <a:solidFill>
                  <a:schemeClr val="tx2"/>
                </a:solidFill>
                <a:latin typeface="华文楷体" pitchFamily="2" charset="-122"/>
                <a:ea typeface="华文楷体" pitchFamily="2" charset="-122"/>
              </a:rPr>
              <a:t>——</a:t>
            </a:r>
            <a:r>
              <a:rPr kumimoji="1" lang="zh-CN" altLang="en-US" sz="2400" b="1" dirty="0" smtClean="0">
                <a:solidFill>
                  <a:schemeClr val="tx2"/>
                </a:solidFill>
                <a:latin typeface="华文楷体" pitchFamily="2" charset="-122"/>
                <a:ea typeface="华文楷体" pitchFamily="2" charset="-122"/>
              </a:rPr>
              <a:t>就是要按照民主法治、公平正义、诚信友爱、充满活力、安定有序、人与自然和谐相处的总要求和共同建设、共同享有的原则，以改善民生为重点，解决好人民最关心、最直接、最现实的利益问题，努力形成全体人民各尽其能、各得其所而又和谐相处的局面。</a:t>
            </a:r>
            <a:endParaRPr lang="zh-CN" altLang="en-US" sz="2400" dirty="0">
              <a:solidFill>
                <a:schemeClr val="tx2"/>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81708" y="2133600"/>
            <a:ext cx="6324599" cy="2308324"/>
          </a:xfrm>
          <a:prstGeom prst="rect">
            <a:avLst/>
          </a:prstGeom>
        </p:spPr>
        <p:txBody>
          <a:bodyPr wrap="square">
            <a:spAutoFit/>
          </a:bodyPr>
          <a:lstStyle/>
          <a:p>
            <a:pPr>
              <a:lnSpc>
                <a:spcPct val="150000"/>
              </a:lnSpc>
            </a:pPr>
            <a:r>
              <a:rPr lang="zh-CN" altLang="en-US" sz="2400" b="1" dirty="0">
                <a:solidFill>
                  <a:srgbClr val="FF0000"/>
                </a:solidFill>
                <a:latin typeface="华文楷体" pitchFamily="2" charset="-122"/>
                <a:ea typeface="华文楷体" pitchFamily="2" charset="-122"/>
              </a:rPr>
              <a:t>问题</a:t>
            </a:r>
            <a:r>
              <a:rPr lang="zh-CN" altLang="en-US" sz="2400" b="1" dirty="0" smtClean="0">
                <a:solidFill>
                  <a:srgbClr val="FF0000"/>
                </a:solidFill>
                <a:latin typeface="华文楷体" pitchFamily="2" charset="-122"/>
                <a:ea typeface="华文楷体" pitchFamily="2" charset="-122"/>
              </a:rPr>
              <a:t>讨论：</a:t>
            </a:r>
            <a:endParaRPr lang="en-US" altLang="zh-CN" sz="2400" b="1" dirty="0" smtClean="0">
              <a:solidFill>
                <a:srgbClr val="FF0000"/>
              </a:solidFill>
              <a:latin typeface="华文楷体" pitchFamily="2" charset="-122"/>
              <a:ea typeface="华文楷体" pitchFamily="2" charset="-122"/>
            </a:endParaRPr>
          </a:p>
          <a:p>
            <a:pPr>
              <a:lnSpc>
                <a:spcPct val="150000"/>
              </a:lnSpc>
            </a:pPr>
            <a:r>
              <a:rPr lang="zh-CN" altLang="en-US" sz="2400" b="1" dirty="0">
                <a:solidFill>
                  <a:srgbClr val="0D12D7"/>
                </a:solidFill>
                <a:latin typeface="华文楷体" pitchFamily="2" charset="-122"/>
                <a:ea typeface="华文楷体" pitchFamily="2" charset="-122"/>
              </a:rPr>
              <a:t>问题思考：</a:t>
            </a:r>
            <a:r>
              <a:rPr lang="zh-CN" altLang="zh-CN" sz="2400" b="1" dirty="0">
                <a:solidFill>
                  <a:srgbClr val="0D12D7"/>
                </a:solidFill>
                <a:latin typeface="华文楷体" pitchFamily="2" charset="-122"/>
                <a:ea typeface="华文楷体" pitchFamily="2" charset="-122"/>
              </a:rPr>
              <a:t>上述</a:t>
            </a:r>
            <a:r>
              <a:rPr lang="zh-CN" altLang="en-US" sz="2400" b="1" dirty="0">
                <a:solidFill>
                  <a:srgbClr val="0D12D7"/>
                </a:solidFill>
                <a:latin typeface="华文楷体" pitchFamily="2" charset="-122"/>
                <a:ea typeface="华文楷体" pitchFamily="2" charset="-122"/>
              </a:rPr>
              <a:t>材料</a:t>
            </a:r>
            <a:r>
              <a:rPr lang="zh-CN" altLang="zh-CN" sz="2400" b="1" dirty="0">
                <a:solidFill>
                  <a:srgbClr val="0D12D7"/>
                </a:solidFill>
                <a:latin typeface="华文楷体" pitchFamily="2" charset="-122"/>
                <a:ea typeface="华文楷体" pitchFamily="2" charset="-122"/>
              </a:rPr>
              <a:t>表明什么</a:t>
            </a:r>
            <a:r>
              <a:rPr lang="zh-CN" altLang="zh-CN" sz="2400" b="1" dirty="0" smtClean="0">
                <a:solidFill>
                  <a:srgbClr val="0D12D7"/>
                </a:solidFill>
                <a:latin typeface="华文楷体" pitchFamily="2" charset="-122"/>
                <a:ea typeface="华文楷体" pitchFamily="2" charset="-122"/>
              </a:rPr>
              <a:t>？</a:t>
            </a:r>
            <a:r>
              <a:rPr lang="zh-CN" altLang="en-US" sz="2400" b="1" dirty="0">
                <a:solidFill>
                  <a:srgbClr val="0D12D7"/>
                </a:solidFill>
                <a:latin typeface="华文楷体" panose="02010600040101010101" pitchFamily="2" charset="-122"/>
                <a:ea typeface="华文楷体" panose="02010600040101010101" pitchFamily="2" charset="-122"/>
              </a:rPr>
              <a:t>请问我们真的 </a:t>
            </a:r>
            <a:r>
              <a:rPr lang="zh-CN" altLang="en-US" sz="2400" b="1" dirty="0" smtClean="0">
                <a:solidFill>
                  <a:srgbClr val="0D12D7"/>
                </a:solidFill>
                <a:latin typeface="华文楷体" panose="02010600040101010101" pitchFamily="2" charset="-122"/>
                <a:ea typeface="华文楷体" panose="02010600040101010101" pitchFamily="2" charset="-122"/>
              </a:rPr>
              <a:t>是经济强国了吗？如何认识中国经济的发展及存在的问题？</a:t>
            </a:r>
            <a:endParaRPr lang="zh-CN" altLang="en-US" sz="2400" b="1" dirty="0">
              <a:solidFill>
                <a:srgbClr val="0D12D7"/>
              </a:solidFill>
              <a:latin typeface="华文楷体" panose="02010600040101010101" pitchFamily="2" charset="-122"/>
              <a:ea typeface="华文楷体" panose="02010600040101010101" pitchFamily="2" charset="-122"/>
            </a:endParaRPr>
          </a:p>
        </p:txBody>
      </p:sp>
      <p:pic>
        <p:nvPicPr>
          <p:cNvPr id="4" name="Picture 16" descr="C:\Users\zhao\AppData\Roaming\360se6\Application\User Data\temp\t016c17e3529601fdc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4191000"/>
            <a:ext cx="2506588" cy="1879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5697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body" idx="1"/>
          </p:nvPr>
        </p:nvSpPr>
        <p:spPr>
          <a:xfrm>
            <a:off x="1143000" y="1752600"/>
            <a:ext cx="6477000" cy="4068763"/>
          </a:xfrm>
        </p:spPr>
        <p:txBody>
          <a:bodyPr/>
          <a:lstStyle/>
          <a:p>
            <a:pPr>
              <a:buFontTx/>
              <a:buNone/>
            </a:pPr>
            <a:r>
              <a:rPr lang="en-US" altLang="zh-CN" sz="2800" dirty="0" smtClean="0"/>
              <a:t>         </a:t>
            </a:r>
            <a:endParaRPr lang="en-US" altLang="zh-CN" sz="3600" dirty="0" smtClean="0"/>
          </a:p>
        </p:txBody>
      </p:sp>
      <p:sp>
        <p:nvSpPr>
          <p:cNvPr id="71684" name="Text Box 3"/>
          <p:cNvSpPr txBox="1">
            <a:spLocks noChangeArrowheads="1"/>
          </p:cNvSpPr>
          <p:nvPr/>
        </p:nvSpPr>
        <p:spPr bwMode="auto">
          <a:xfrm>
            <a:off x="1216378" y="1219200"/>
            <a:ext cx="6629400" cy="535531"/>
          </a:xfrm>
          <a:prstGeom prst="rect">
            <a:avLst/>
          </a:prstGeom>
          <a:noFill/>
          <a:ln w="19050" algn="ctr">
            <a:noFill/>
            <a:miter lim="800000"/>
            <a:headEnd/>
            <a:tailEnd/>
          </a:ln>
        </p:spPr>
        <p:txBody>
          <a:bodyPr>
            <a:spAutoFit/>
          </a:bodyPr>
          <a:lstStyle/>
          <a:p>
            <a:pPr algn="ctr">
              <a:lnSpc>
                <a:spcPct val="120000"/>
              </a:lnSpc>
              <a:spcBef>
                <a:spcPct val="50000"/>
              </a:spcBef>
            </a:pPr>
            <a:r>
              <a:rPr lang="zh-CN" altLang="en-US" sz="2400" b="1" dirty="0">
                <a:solidFill>
                  <a:schemeClr val="tx2"/>
                </a:solidFill>
                <a:latin typeface="华文楷体" pitchFamily="2" charset="-122"/>
                <a:ea typeface="华文楷体" pitchFamily="2" charset="-122"/>
              </a:rPr>
              <a:t>正确处理最高纲领和最低纲领之间的关系</a:t>
            </a:r>
          </a:p>
        </p:txBody>
      </p:sp>
      <p:sp>
        <p:nvSpPr>
          <p:cNvPr id="71685" name="AutoShape 4"/>
          <p:cNvSpPr>
            <a:spLocks noChangeArrowheads="1"/>
          </p:cNvSpPr>
          <p:nvPr/>
        </p:nvSpPr>
        <p:spPr bwMode="auto">
          <a:xfrm>
            <a:off x="5943600" y="2209800"/>
            <a:ext cx="1985963" cy="2819400"/>
          </a:xfrm>
          <a:prstGeom prst="verticalScroll">
            <a:avLst>
              <a:gd name="adj" fmla="val 12500"/>
            </a:avLst>
          </a:prstGeom>
          <a:solidFill>
            <a:srgbClr val="FFFFCC"/>
          </a:solidFill>
          <a:ln w="19050">
            <a:solidFill>
              <a:schemeClr val="tx2">
                <a:lumMod val="60000"/>
                <a:lumOff val="40000"/>
              </a:schemeClr>
            </a:solidFill>
            <a:round/>
            <a:headEnd/>
            <a:tailEnd/>
          </a:ln>
        </p:spPr>
        <p:txBody>
          <a:bodyPr wrap="square" anchor="ctr">
            <a:spAutoFit/>
          </a:bodyPr>
          <a:lstStyle/>
          <a:p>
            <a:pPr algn="ctr">
              <a:spcBef>
                <a:spcPct val="50000"/>
              </a:spcBef>
            </a:pPr>
            <a:r>
              <a:rPr lang="zh-CN" altLang="en-US" sz="2800" b="1" dirty="0">
                <a:latin typeface="华文楷体" pitchFamily="2" charset="-122"/>
                <a:ea typeface="华文楷体" pitchFamily="2" charset="-122"/>
              </a:rPr>
              <a:t>最</a:t>
            </a:r>
          </a:p>
          <a:p>
            <a:pPr algn="ctr">
              <a:spcBef>
                <a:spcPct val="50000"/>
              </a:spcBef>
            </a:pPr>
            <a:r>
              <a:rPr lang="zh-CN" altLang="en-US" sz="2800" b="1" dirty="0">
                <a:latin typeface="华文楷体" pitchFamily="2" charset="-122"/>
                <a:ea typeface="华文楷体" pitchFamily="2" charset="-122"/>
              </a:rPr>
              <a:t>高</a:t>
            </a:r>
          </a:p>
          <a:p>
            <a:pPr algn="ctr">
              <a:spcBef>
                <a:spcPct val="50000"/>
              </a:spcBef>
            </a:pPr>
            <a:r>
              <a:rPr lang="zh-CN" altLang="en-US" sz="2800" b="1" dirty="0">
                <a:latin typeface="华文楷体" pitchFamily="2" charset="-122"/>
                <a:ea typeface="华文楷体" pitchFamily="2" charset="-122"/>
              </a:rPr>
              <a:t>纲</a:t>
            </a:r>
          </a:p>
          <a:p>
            <a:pPr algn="ctr">
              <a:spcBef>
                <a:spcPct val="50000"/>
              </a:spcBef>
            </a:pPr>
            <a:r>
              <a:rPr lang="zh-CN" altLang="en-US" sz="2800" b="1" dirty="0">
                <a:latin typeface="华文楷体" pitchFamily="2" charset="-122"/>
                <a:ea typeface="华文楷体" pitchFamily="2" charset="-122"/>
              </a:rPr>
              <a:t>领</a:t>
            </a:r>
          </a:p>
        </p:txBody>
      </p:sp>
      <p:sp>
        <p:nvSpPr>
          <p:cNvPr id="71686" name="AutoShape 5"/>
          <p:cNvSpPr>
            <a:spLocks noChangeArrowheads="1"/>
          </p:cNvSpPr>
          <p:nvPr/>
        </p:nvSpPr>
        <p:spPr bwMode="auto">
          <a:xfrm>
            <a:off x="1219200" y="2286000"/>
            <a:ext cx="1981200" cy="2819400"/>
          </a:xfrm>
          <a:prstGeom prst="verticalScroll">
            <a:avLst>
              <a:gd name="adj" fmla="val 12500"/>
            </a:avLst>
          </a:prstGeom>
          <a:solidFill>
            <a:srgbClr val="FFFFCC"/>
          </a:solidFill>
          <a:ln w="19050">
            <a:solidFill>
              <a:schemeClr val="tx2">
                <a:lumMod val="60000"/>
                <a:lumOff val="40000"/>
              </a:schemeClr>
            </a:solidFill>
            <a:round/>
            <a:headEnd/>
            <a:tailEnd/>
          </a:ln>
        </p:spPr>
        <p:txBody>
          <a:bodyPr wrap="square" anchor="ctr">
            <a:spAutoFit/>
          </a:bodyPr>
          <a:lstStyle/>
          <a:p>
            <a:pPr algn="ctr">
              <a:spcBef>
                <a:spcPct val="50000"/>
              </a:spcBef>
            </a:pPr>
            <a:r>
              <a:rPr lang="zh-CN" altLang="en-US" sz="2800" b="1" dirty="0">
                <a:latin typeface="华文楷体" pitchFamily="2" charset="-122"/>
                <a:ea typeface="华文楷体" pitchFamily="2" charset="-122"/>
              </a:rPr>
              <a:t>最</a:t>
            </a:r>
          </a:p>
          <a:p>
            <a:pPr algn="ctr">
              <a:spcBef>
                <a:spcPct val="50000"/>
              </a:spcBef>
            </a:pPr>
            <a:r>
              <a:rPr lang="zh-CN" altLang="en-US" sz="2800" b="1" dirty="0">
                <a:latin typeface="华文楷体" pitchFamily="2" charset="-122"/>
                <a:ea typeface="华文楷体" pitchFamily="2" charset="-122"/>
              </a:rPr>
              <a:t>低</a:t>
            </a:r>
          </a:p>
          <a:p>
            <a:pPr algn="ctr">
              <a:spcBef>
                <a:spcPct val="50000"/>
              </a:spcBef>
            </a:pPr>
            <a:r>
              <a:rPr lang="zh-CN" altLang="en-US" sz="2800" b="1" dirty="0">
                <a:latin typeface="华文楷体" pitchFamily="2" charset="-122"/>
                <a:ea typeface="华文楷体" pitchFamily="2" charset="-122"/>
              </a:rPr>
              <a:t>纲</a:t>
            </a:r>
          </a:p>
          <a:p>
            <a:pPr algn="ctr">
              <a:spcBef>
                <a:spcPct val="50000"/>
              </a:spcBef>
            </a:pPr>
            <a:r>
              <a:rPr lang="zh-CN" altLang="en-US" sz="2800" b="1" dirty="0">
                <a:latin typeface="华文楷体" pitchFamily="2" charset="-122"/>
                <a:ea typeface="华文楷体" pitchFamily="2" charset="-122"/>
              </a:rPr>
              <a:t>领</a:t>
            </a:r>
          </a:p>
        </p:txBody>
      </p:sp>
      <p:sp>
        <p:nvSpPr>
          <p:cNvPr id="71687" name="AutoShape 6"/>
          <p:cNvSpPr>
            <a:spLocks noChangeArrowheads="1"/>
          </p:cNvSpPr>
          <p:nvPr/>
        </p:nvSpPr>
        <p:spPr bwMode="auto">
          <a:xfrm>
            <a:off x="3124200" y="2133600"/>
            <a:ext cx="2895600" cy="3118068"/>
          </a:xfrm>
          <a:prstGeom prst="leftRightArrow">
            <a:avLst>
              <a:gd name="adj1" fmla="val 50000"/>
              <a:gd name="adj2" fmla="val 25159"/>
            </a:avLst>
          </a:prstGeom>
          <a:solidFill>
            <a:srgbClr val="FFFFCC"/>
          </a:solidFill>
          <a:ln w="19050" algn="ctr">
            <a:solidFill>
              <a:schemeClr val="tx2">
                <a:lumMod val="60000"/>
                <a:lumOff val="40000"/>
              </a:schemeClr>
            </a:solidFill>
            <a:miter lim="800000"/>
            <a:headEnd/>
            <a:tailEnd/>
          </a:ln>
        </p:spPr>
        <p:txBody>
          <a:bodyPr wrap="square" anchor="ctr">
            <a:spAutoFit/>
          </a:bodyPr>
          <a:lstStyle/>
          <a:p>
            <a:pPr>
              <a:spcBef>
                <a:spcPct val="50000"/>
              </a:spcBef>
            </a:pPr>
            <a:r>
              <a:rPr lang="zh-CN" altLang="en-US" sz="2400" b="1" dirty="0">
                <a:latin typeface="华文楷体" pitchFamily="2" charset="-122"/>
                <a:ea typeface="华文楷体" pitchFamily="2" charset="-122"/>
              </a:rPr>
              <a:t>辩证统一于为实现共产主义奋斗的全部历史过程</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矩形 1"/>
          <p:cNvSpPr>
            <a:spLocks noChangeArrowheads="1"/>
          </p:cNvSpPr>
          <p:nvPr/>
        </p:nvSpPr>
        <p:spPr bwMode="auto">
          <a:xfrm>
            <a:off x="2627313" y="1989138"/>
            <a:ext cx="32623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dirty="0">
                <a:solidFill>
                  <a:schemeClr val="tx2"/>
                </a:solidFill>
                <a:latin typeface="华文楷体" pitchFamily="2" charset="-122"/>
                <a:ea typeface="华文楷体" pitchFamily="2" charset="-122"/>
              </a:rPr>
              <a:t>中国人口国情的新变化</a:t>
            </a:r>
          </a:p>
        </p:txBody>
      </p:sp>
      <p:sp>
        <p:nvSpPr>
          <p:cNvPr id="14339" name="矩形 2"/>
          <p:cNvSpPr>
            <a:spLocks noChangeArrowheads="1"/>
          </p:cNvSpPr>
          <p:nvPr/>
        </p:nvSpPr>
        <p:spPr bwMode="auto">
          <a:xfrm>
            <a:off x="1187450" y="1268413"/>
            <a:ext cx="12666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dirty="0" smtClean="0">
                <a:solidFill>
                  <a:srgbClr val="FF0000"/>
                </a:solidFill>
                <a:latin typeface="华文楷体" pitchFamily="2" charset="-122"/>
                <a:ea typeface="华文楷体" pitchFamily="2" charset="-122"/>
              </a:rPr>
              <a:t>案例</a:t>
            </a:r>
            <a:r>
              <a:rPr lang="zh-CN" altLang="en-US" sz="2800" b="1" dirty="0">
                <a:solidFill>
                  <a:srgbClr val="FF0000"/>
                </a:solidFill>
                <a:latin typeface="华文楷体" pitchFamily="2" charset="-122"/>
                <a:ea typeface="华文楷体" pitchFamily="2" charset="-122"/>
              </a:rPr>
              <a:t>一</a:t>
            </a:r>
          </a:p>
        </p:txBody>
      </p:sp>
      <p:sp>
        <p:nvSpPr>
          <p:cNvPr id="14340" name="矩形 3"/>
          <p:cNvSpPr>
            <a:spLocks noChangeArrowheads="1"/>
          </p:cNvSpPr>
          <p:nvPr/>
        </p:nvSpPr>
        <p:spPr bwMode="auto">
          <a:xfrm>
            <a:off x="1187450" y="2608263"/>
            <a:ext cx="6624638" cy="323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3500"/>
              </a:lnSpc>
            </a:pPr>
            <a:r>
              <a:rPr lang="zh-CN" altLang="en-US" sz="2400" dirty="0">
                <a:solidFill>
                  <a:schemeClr val="tx2"/>
                </a:solidFill>
                <a:latin typeface="华文楷体" pitchFamily="2" charset="-122"/>
                <a:ea typeface="华文楷体" pitchFamily="2" charset="-122"/>
              </a:rPr>
              <a:t>我国的人口发展已经进入了一个新的历史阶段。在许多方面都发生了巨大变化，甚至是根本性的改变。如生育率已接近超低水平，人口即将进入负增长，少子化不断加剧，劳动年龄人口 生育率下降导致老年人比重提高，同时开始减少，老年人口增长和人口老龄化加速，人口抚养提高与人口红利终结，人口流动活跃与城镇化快速发展</a:t>
            </a:r>
            <a:r>
              <a:rPr lang="zh-CN" altLang="en-US" dirty="0"/>
              <a:t>。</a:t>
            </a:r>
          </a:p>
        </p:txBody>
      </p:sp>
    </p:spTree>
    <p:extLst>
      <p:ext uri="{BB962C8B-B14F-4D97-AF65-F5344CB8AC3E}">
        <p14:creationId xmlns:p14="http://schemas.microsoft.com/office/powerpoint/2010/main" val="165988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
          <p:cNvSpPr>
            <a:spLocks noChangeArrowheads="1"/>
          </p:cNvSpPr>
          <p:nvPr/>
        </p:nvSpPr>
        <p:spPr bwMode="auto">
          <a:xfrm>
            <a:off x="1447800" y="2349500"/>
            <a:ext cx="66294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400" b="1" dirty="0">
                <a:solidFill>
                  <a:schemeClr val="tx2"/>
                </a:solidFill>
                <a:latin typeface="华文楷体" pitchFamily="2" charset="-122"/>
                <a:ea typeface="华文楷体" pitchFamily="2" charset="-122"/>
              </a:rPr>
              <a:t>人口国情发生了怎样的新变化？这些新变化对经济发展带来了哪些影响？未来的人口经济关系将如 何演变？</a:t>
            </a:r>
          </a:p>
        </p:txBody>
      </p:sp>
      <p:sp>
        <p:nvSpPr>
          <p:cNvPr id="15363" name="矩形 2"/>
          <p:cNvSpPr>
            <a:spLocks noChangeArrowheads="1"/>
          </p:cNvSpPr>
          <p:nvPr/>
        </p:nvSpPr>
        <p:spPr bwMode="auto">
          <a:xfrm>
            <a:off x="1331913" y="1268413"/>
            <a:ext cx="1627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dirty="0">
                <a:solidFill>
                  <a:srgbClr val="FF0000"/>
                </a:solidFill>
                <a:latin typeface="华文楷体" pitchFamily="2" charset="-122"/>
                <a:ea typeface="华文楷体" pitchFamily="2" charset="-122"/>
              </a:rPr>
              <a:t>分析思考</a:t>
            </a:r>
          </a:p>
        </p:txBody>
      </p:sp>
      <p:pic>
        <p:nvPicPr>
          <p:cNvPr id="4" name="Picture 6" descr="C:\Users\zhao\AppData\Roaming\360se6\Application\User Data\temp\t01d3a4f9d2470840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4164" y="4293096"/>
            <a:ext cx="2533404" cy="1205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8738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1"/>
          <p:cNvSpPr>
            <a:spLocks noChangeArrowheads="1"/>
          </p:cNvSpPr>
          <p:nvPr/>
        </p:nvSpPr>
        <p:spPr bwMode="auto">
          <a:xfrm>
            <a:off x="1547813" y="2205038"/>
            <a:ext cx="6032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dirty="0">
                <a:solidFill>
                  <a:schemeClr val="tx2"/>
                </a:solidFill>
                <a:latin typeface="华文楷体" pitchFamily="2" charset="-122"/>
                <a:ea typeface="华文楷体" pitchFamily="2" charset="-122"/>
              </a:rPr>
              <a:t>邓小平的“两个飞跃”思想与中国农业发展</a:t>
            </a:r>
          </a:p>
        </p:txBody>
      </p:sp>
      <p:sp>
        <p:nvSpPr>
          <p:cNvPr id="27651" name="矩形 2"/>
          <p:cNvSpPr>
            <a:spLocks noChangeArrowheads="1"/>
          </p:cNvSpPr>
          <p:nvPr/>
        </p:nvSpPr>
        <p:spPr bwMode="auto">
          <a:xfrm>
            <a:off x="1187450" y="1341438"/>
            <a:ext cx="12666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dirty="0" smtClean="0">
                <a:solidFill>
                  <a:srgbClr val="FF0000"/>
                </a:solidFill>
                <a:latin typeface="华文楷体" pitchFamily="2" charset="-122"/>
                <a:ea typeface="华文楷体" pitchFamily="2" charset="-122"/>
              </a:rPr>
              <a:t>案例</a:t>
            </a:r>
            <a:r>
              <a:rPr lang="zh-CN" altLang="en-US" sz="2800" b="1" dirty="0">
                <a:solidFill>
                  <a:srgbClr val="FF0000"/>
                </a:solidFill>
                <a:latin typeface="华文楷体" pitchFamily="2" charset="-122"/>
                <a:ea typeface="华文楷体" pitchFamily="2" charset="-122"/>
              </a:rPr>
              <a:t>二</a:t>
            </a:r>
          </a:p>
        </p:txBody>
      </p:sp>
      <p:sp>
        <p:nvSpPr>
          <p:cNvPr id="27652" name="矩形 3"/>
          <p:cNvSpPr>
            <a:spLocks noChangeArrowheads="1"/>
          </p:cNvSpPr>
          <p:nvPr/>
        </p:nvSpPr>
        <p:spPr bwMode="auto">
          <a:xfrm>
            <a:off x="1371601" y="2960688"/>
            <a:ext cx="6477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400" b="1" dirty="0">
                <a:solidFill>
                  <a:schemeClr val="tx2"/>
                </a:solidFill>
                <a:latin typeface="华文楷体" pitchFamily="2" charset="-122"/>
                <a:ea typeface="华文楷体" pitchFamily="2" charset="-122"/>
              </a:rPr>
              <a:t>国际经验和中国实践都表明，长期依靠现行的农地制度和经营方式已经不行了，必须深化改革、逐步完善，实现农业的“第二个飞跃”。</a:t>
            </a:r>
          </a:p>
        </p:txBody>
      </p:sp>
    </p:spTree>
    <p:extLst>
      <p:ext uri="{BB962C8B-B14F-4D97-AF65-F5344CB8AC3E}">
        <p14:creationId xmlns:p14="http://schemas.microsoft.com/office/powerpoint/2010/main" val="38420605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1"/>
          <p:cNvSpPr>
            <a:spLocks noChangeArrowheads="1"/>
          </p:cNvSpPr>
          <p:nvPr/>
        </p:nvSpPr>
        <p:spPr bwMode="auto">
          <a:xfrm>
            <a:off x="1187450" y="2492375"/>
            <a:ext cx="6624638"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400" b="1" dirty="0">
                <a:solidFill>
                  <a:schemeClr val="tx2"/>
                </a:solidFill>
                <a:latin typeface="华文楷体" pitchFamily="2" charset="-122"/>
                <a:ea typeface="华文楷体" pitchFamily="2" charset="-122"/>
              </a:rPr>
              <a:t>如何认识邓小平“两个飞跃”思想的现实意义？</a:t>
            </a:r>
            <a:endParaRPr lang="en-US" altLang="zh-CN" sz="2400" b="1" dirty="0">
              <a:solidFill>
                <a:schemeClr val="tx2"/>
              </a:solidFill>
              <a:latin typeface="华文楷体" pitchFamily="2" charset="-122"/>
              <a:ea typeface="华文楷体" pitchFamily="2" charset="-122"/>
            </a:endParaRPr>
          </a:p>
          <a:p>
            <a:pPr>
              <a:lnSpc>
                <a:spcPct val="150000"/>
              </a:lnSpc>
            </a:pPr>
            <a:r>
              <a:rPr lang="zh-CN" altLang="en-US" sz="2400" b="1" dirty="0">
                <a:solidFill>
                  <a:schemeClr val="tx2"/>
                </a:solidFill>
                <a:latin typeface="华文楷体" pitchFamily="2" charset="-122"/>
                <a:ea typeface="华文楷体" pitchFamily="2" charset="-122"/>
              </a:rPr>
              <a:t>为什么说中国已经到了逐步实现“第二个飞跃”的阶段？如何实现邓小平所讲的“第二个飞跃”？</a:t>
            </a:r>
          </a:p>
        </p:txBody>
      </p:sp>
      <p:sp>
        <p:nvSpPr>
          <p:cNvPr id="28675" name="矩形 2"/>
          <p:cNvSpPr>
            <a:spLocks noChangeArrowheads="1"/>
          </p:cNvSpPr>
          <p:nvPr/>
        </p:nvSpPr>
        <p:spPr bwMode="auto">
          <a:xfrm>
            <a:off x="1331913" y="1341438"/>
            <a:ext cx="197961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dirty="0">
                <a:solidFill>
                  <a:srgbClr val="FF0000"/>
                </a:solidFill>
                <a:latin typeface="华文楷体" pitchFamily="2" charset="-122"/>
                <a:ea typeface="华文楷体" pitchFamily="2" charset="-122"/>
              </a:rPr>
              <a:t>分析与思考</a:t>
            </a:r>
          </a:p>
        </p:txBody>
      </p:sp>
      <p:pic>
        <p:nvPicPr>
          <p:cNvPr id="4" name="Picture 16" descr="C:\Users\zhao\AppData\Roaming\360se6\Application\User Data\temp\t016c17e3529601fdc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4497533"/>
            <a:ext cx="2273796" cy="1505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2588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95400" y="1143744"/>
            <a:ext cx="1620957" cy="652486"/>
          </a:xfrm>
          <a:prstGeom prst="rect">
            <a:avLst/>
          </a:prstGeom>
        </p:spPr>
        <p:txBody>
          <a:bodyPr wrap="none">
            <a:spAutoFit/>
          </a:bodyPr>
          <a:lstStyle/>
          <a:p>
            <a:pPr>
              <a:lnSpc>
                <a:spcPct val="130000"/>
              </a:lnSpc>
            </a:pPr>
            <a:r>
              <a:rPr lang="zh-CN" altLang="en-US" sz="2800" dirty="0" smtClean="0">
                <a:solidFill>
                  <a:srgbClr val="FF0000"/>
                </a:solidFill>
                <a:latin typeface="隶书" pitchFamily="49" charset="-122"/>
                <a:ea typeface="隶书" pitchFamily="49" charset="-122"/>
              </a:rPr>
              <a:t>延伸阅读</a:t>
            </a:r>
            <a:endParaRPr lang="zh-CN" altLang="en-US" sz="2800" dirty="0">
              <a:solidFill>
                <a:srgbClr val="FF0000"/>
              </a:solidFill>
              <a:latin typeface="隶书" pitchFamily="49" charset="-122"/>
              <a:ea typeface="隶书" pitchFamily="49" charset="-122"/>
            </a:endParaRPr>
          </a:p>
        </p:txBody>
      </p:sp>
      <p:sp>
        <p:nvSpPr>
          <p:cNvPr id="4" name="矩形 3"/>
          <p:cNvSpPr/>
          <p:nvPr/>
        </p:nvSpPr>
        <p:spPr>
          <a:xfrm>
            <a:off x="3057688" y="1208377"/>
            <a:ext cx="4134465" cy="523220"/>
          </a:xfrm>
          <a:prstGeom prst="rect">
            <a:avLst/>
          </a:prstGeom>
        </p:spPr>
        <p:txBody>
          <a:bodyPr wrap="none">
            <a:spAutoFit/>
          </a:bodyPr>
          <a:lstStyle/>
          <a:p>
            <a:r>
              <a:rPr lang="zh-CN" altLang="en-US" sz="2800" dirty="0">
                <a:latin typeface="隶书" pitchFamily="49" charset="-122"/>
                <a:ea typeface="隶书" pitchFamily="49" charset="-122"/>
              </a:rPr>
              <a:t>为何要树立新粮食安全观</a:t>
            </a:r>
          </a:p>
        </p:txBody>
      </p:sp>
      <p:sp>
        <p:nvSpPr>
          <p:cNvPr id="5" name="矩形 4"/>
          <p:cNvSpPr/>
          <p:nvPr/>
        </p:nvSpPr>
        <p:spPr>
          <a:xfrm>
            <a:off x="1430867" y="2057400"/>
            <a:ext cx="6019800" cy="3683060"/>
          </a:xfrm>
          <a:prstGeom prst="rect">
            <a:avLst/>
          </a:prstGeom>
        </p:spPr>
        <p:txBody>
          <a:bodyPr wrap="square">
            <a:spAutoFit/>
          </a:bodyPr>
          <a:lstStyle/>
          <a:p>
            <a:pPr>
              <a:lnSpc>
                <a:spcPts val="3500"/>
              </a:lnSpc>
            </a:pPr>
            <a:r>
              <a:rPr lang="zh-CN" altLang="en-US" sz="2400" b="1" dirty="0">
                <a:solidFill>
                  <a:schemeClr val="tx2"/>
                </a:solidFill>
                <a:latin typeface="华文楷体" pitchFamily="2" charset="-122"/>
                <a:ea typeface="华文楷体" pitchFamily="2" charset="-122"/>
              </a:rPr>
              <a:t>在</a:t>
            </a:r>
            <a:r>
              <a:rPr lang="en-US" altLang="zh-CN" sz="2400" b="1" dirty="0">
                <a:solidFill>
                  <a:schemeClr val="tx2"/>
                </a:solidFill>
                <a:latin typeface="华文楷体" pitchFamily="2" charset="-122"/>
                <a:ea typeface="华文楷体" pitchFamily="2" charset="-122"/>
              </a:rPr>
              <a:t>2004</a:t>
            </a:r>
            <a:r>
              <a:rPr lang="zh-CN" altLang="en-US" sz="2400" b="1" dirty="0">
                <a:solidFill>
                  <a:schemeClr val="tx2"/>
                </a:solidFill>
                <a:latin typeface="华文楷体" pitchFamily="2" charset="-122"/>
                <a:ea typeface="华文楷体" pitchFamily="2" charset="-122"/>
              </a:rPr>
              <a:t>年以前，我国粮食自给率一直维持在</a:t>
            </a:r>
            <a:r>
              <a:rPr lang="en-US" altLang="zh-CN" sz="2400" b="1" dirty="0">
                <a:solidFill>
                  <a:schemeClr val="tx2"/>
                </a:solidFill>
                <a:latin typeface="华文楷体" pitchFamily="2" charset="-122"/>
                <a:ea typeface="华文楷体" pitchFamily="2" charset="-122"/>
              </a:rPr>
              <a:t>95%</a:t>
            </a:r>
            <a:r>
              <a:rPr lang="zh-CN" altLang="en-US" sz="2400" b="1" dirty="0">
                <a:solidFill>
                  <a:schemeClr val="tx2"/>
                </a:solidFill>
                <a:latin typeface="华文楷体" pitchFamily="2" charset="-122"/>
                <a:ea typeface="华文楷体" pitchFamily="2" charset="-122"/>
              </a:rPr>
              <a:t>以上，但近</a:t>
            </a:r>
            <a:r>
              <a:rPr lang="en-US" altLang="zh-CN" sz="2400" b="1" dirty="0">
                <a:solidFill>
                  <a:schemeClr val="tx2"/>
                </a:solidFill>
                <a:latin typeface="华文楷体" pitchFamily="2" charset="-122"/>
                <a:ea typeface="华文楷体" pitchFamily="2" charset="-122"/>
              </a:rPr>
              <a:t>10</a:t>
            </a:r>
            <a:r>
              <a:rPr lang="zh-CN" altLang="en-US" sz="2400" b="1" dirty="0">
                <a:solidFill>
                  <a:schemeClr val="tx2"/>
                </a:solidFill>
                <a:latin typeface="华文楷体" pitchFamily="2" charset="-122"/>
                <a:ea typeface="华文楷体" pitchFamily="2" charset="-122"/>
              </a:rPr>
              <a:t>年来，粮食自给率在下降，到</a:t>
            </a:r>
            <a:r>
              <a:rPr lang="en-US" altLang="zh-CN" sz="2400" b="1" dirty="0">
                <a:solidFill>
                  <a:schemeClr val="tx2"/>
                </a:solidFill>
                <a:latin typeface="华文楷体" pitchFamily="2" charset="-122"/>
                <a:ea typeface="华文楷体" pitchFamily="2" charset="-122"/>
              </a:rPr>
              <a:t>2014</a:t>
            </a:r>
            <a:r>
              <a:rPr lang="zh-CN" altLang="en-US" sz="2400" b="1" dirty="0">
                <a:solidFill>
                  <a:schemeClr val="tx2"/>
                </a:solidFill>
                <a:latin typeface="华文楷体" pitchFamily="2" charset="-122"/>
                <a:ea typeface="华文楷体" pitchFamily="2" charset="-122"/>
              </a:rPr>
              <a:t>年下降到</a:t>
            </a:r>
            <a:r>
              <a:rPr lang="en-US" altLang="zh-CN" sz="2400" b="1" dirty="0">
                <a:solidFill>
                  <a:schemeClr val="tx2"/>
                </a:solidFill>
                <a:latin typeface="华文楷体" pitchFamily="2" charset="-122"/>
                <a:ea typeface="华文楷体" pitchFamily="2" charset="-122"/>
              </a:rPr>
              <a:t>85%</a:t>
            </a:r>
            <a:r>
              <a:rPr lang="zh-CN" altLang="en-US" sz="2400" b="1" dirty="0">
                <a:solidFill>
                  <a:schemeClr val="tx2"/>
                </a:solidFill>
                <a:latin typeface="华文楷体" pitchFamily="2" charset="-122"/>
                <a:ea typeface="华文楷体" pitchFamily="2" charset="-122"/>
              </a:rPr>
              <a:t>左右</a:t>
            </a:r>
            <a:r>
              <a:rPr lang="zh-CN" altLang="en-US" sz="2400" b="1" dirty="0" smtClean="0">
                <a:solidFill>
                  <a:schemeClr val="tx2"/>
                </a:solidFill>
                <a:latin typeface="华文楷体" pitchFamily="2" charset="-122"/>
                <a:ea typeface="华文楷体" pitchFamily="2" charset="-122"/>
              </a:rPr>
              <a:t>。自给率</a:t>
            </a:r>
            <a:r>
              <a:rPr lang="zh-CN" altLang="en-US" sz="2400" b="1" dirty="0">
                <a:solidFill>
                  <a:schemeClr val="tx2"/>
                </a:solidFill>
                <a:latin typeface="华文楷体" pitchFamily="2" charset="-122"/>
                <a:ea typeface="华文楷体" pitchFamily="2" charset="-122"/>
              </a:rPr>
              <a:t>的下降不是粮食生产量下降所致，而是在粮食产量实现“十一连增”且在</a:t>
            </a:r>
            <a:r>
              <a:rPr lang="en-US" altLang="zh-CN" sz="2400" b="1" dirty="0">
                <a:solidFill>
                  <a:schemeClr val="tx2"/>
                </a:solidFill>
                <a:latin typeface="华文楷体" pitchFamily="2" charset="-122"/>
                <a:ea typeface="华文楷体" pitchFamily="2" charset="-122"/>
              </a:rPr>
              <a:t>2014</a:t>
            </a:r>
            <a:r>
              <a:rPr lang="zh-CN" altLang="en-US" sz="2400" b="1" dirty="0">
                <a:solidFill>
                  <a:schemeClr val="tx2"/>
                </a:solidFill>
                <a:latin typeface="华文楷体" pitchFamily="2" charset="-122"/>
                <a:ea typeface="华文楷体" pitchFamily="2" charset="-122"/>
              </a:rPr>
              <a:t>年就超过</a:t>
            </a:r>
            <a:r>
              <a:rPr lang="en-US" altLang="zh-CN" sz="2400" b="1" dirty="0">
                <a:solidFill>
                  <a:schemeClr val="tx2"/>
                </a:solidFill>
                <a:latin typeface="华文楷体" pitchFamily="2" charset="-122"/>
                <a:ea typeface="华文楷体" pitchFamily="2" charset="-122"/>
              </a:rPr>
              <a:t>6000</a:t>
            </a:r>
            <a:r>
              <a:rPr lang="zh-CN" altLang="en-US" sz="2400" b="1" dirty="0">
                <a:solidFill>
                  <a:schemeClr val="tx2"/>
                </a:solidFill>
                <a:latin typeface="华文楷体" pitchFamily="2" charset="-122"/>
                <a:ea typeface="华文楷体" pitchFamily="2" charset="-122"/>
              </a:rPr>
              <a:t>亿公斤的情况下发生的，这说明我国粮食自给率下降是由粮食需求的急剧上升引起的。由此引起了关于粮食安全观的</a:t>
            </a:r>
            <a:r>
              <a:rPr lang="zh-CN" altLang="en-US" sz="2400" b="1" dirty="0" smtClean="0">
                <a:solidFill>
                  <a:schemeClr val="tx2"/>
                </a:solidFill>
                <a:latin typeface="华文楷体" pitchFamily="2" charset="-122"/>
                <a:ea typeface="华文楷体" pitchFamily="2" charset="-122"/>
              </a:rPr>
              <a:t>争论。</a:t>
            </a:r>
            <a:endParaRPr lang="zh-CN" altLang="en-US" sz="2400" dirty="0">
              <a:latin typeface="华文楷体" pitchFamily="2" charset="-122"/>
              <a:ea typeface="华文楷体" pitchFamily="2" charset="-122"/>
            </a:endParaRPr>
          </a:p>
        </p:txBody>
      </p:sp>
    </p:spTree>
    <p:extLst>
      <p:ext uri="{BB962C8B-B14F-4D97-AF65-F5344CB8AC3E}">
        <p14:creationId xmlns:p14="http://schemas.microsoft.com/office/powerpoint/2010/main" val="5124838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47800" y="2209800"/>
            <a:ext cx="6400800" cy="3416320"/>
          </a:xfrm>
          <a:prstGeom prst="rect">
            <a:avLst/>
          </a:prstGeom>
        </p:spPr>
        <p:txBody>
          <a:bodyPr wrap="square">
            <a:spAutoFit/>
          </a:bodyPr>
          <a:lstStyle/>
          <a:p>
            <a:r>
              <a:rPr lang="zh-CN" altLang="en-US" sz="2400" b="1" dirty="0">
                <a:solidFill>
                  <a:schemeClr val="tx2"/>
                </a:solidFill>
                <a:latin typeface="华文楷体" pitchFamily="2" charset="-122"/>
                <a:ea typeface="华文楷体" pitchFamily="2" charset="-122"/>
              </a:rPr>
              <a:t>有人对这种状况忧心忡忡，认为我国粮食安全受到了很大的威胁，应不惜一切代价增加粮食生产，提高粮食自给率。把粮食安全等同于粮食自给率，自给率越高越安全，这就是传统的粮食安全观</a:t>
            </a:r>
            <a:r>
              <a:rPr lang="zh-CN" altLang="en-US" sz="2400" b="1" dirty="0" smtClean="0">
                <a:solidFill>
                  <a:schemeClr val="tx2"/>
                </a:solidFill>
                <a:latin typeface="华文楷体" pitchFamily="2" charset="-122"/>
                <a:ea typeface="华文楷体" pitchFamily="2" charset="-122"/>
              </a:rPr>
              <a:t>。</a:t>
            </a:r>
            <a:endParaRPr lang="en-US" altLang="zh-CN" sz="2400" b="1" dirty="0" smtClean="0">
              <a:solidFill>
                <a:schemeClr val="tx2"/>
              </a:solidFill>
              <a:latin typeface="华文楷体" pitchFamily="2" charset="-122"/>
              <a:ea typeface="华文楷体" pitchFamily="2" charset="-122"/>
            </a:endParaRPr>
          </a:p>
          <a:p>
            <a:r>
              <a:rPr lang="zh-CN" altLang="en-US" sz="2400" b="1" dirty="0" smtClean="0">
                <a:solidFill>
                  <a:schemeClr val="tx2"/>
                </a:solidFill>
                <a:latin typeface="华文楷体" pitchFamily="2" charset="-122"/>
                <a:ea typeface="华文楷体" pitchFamily="2" charset="-122"/>
              </a:rPr>
              <a:t>中央</a:t>
            </a:r>
            <a:r>
              <a:rPr lang="zh-CN" altLang="en-US" sz="2400" b="1" dirty="0">
                <a:solidFill>
                  <a:schemeClr val="tx2"/>
                </a:solidFill>
                <a:latin typeface="华文楷体" pitchFamily="2" charset="-122"/>
                <a:ea typeface="华文楷体" pitchFamily="2" charset="-122"/>
              </a:rPr>
              <a:t>近几年对粮食安全的认识发生了变化，提出“以我为主，立足国内，确保产能，适度进口，科技支撑”的国家粮食安全新</a:t>
            </a:r>
            <a:r>
              <a:rPr lang="zh-CN" altLang="en-US" sz="2400" b="1" dirty="0" smtClean="0">
                <a:solidFill>
                  <a:schemeClr val="tx2"/>
                </a:solidFill>
                <a:latin typeface="华文楷体" pitchFamily="2" charset="-122"/>
                <a:ea typeface="华文楷体" pitchFamily="2" charset="-122"/>
              </a:rPr>
              <a:t>战略</a:t>
            </a:r>
            <a:r>
              <a:rPr lang="en-US" altLang="zh-CN" sz="2400" b="1" dirty="0">
                <a:solidFill>
                  <a:schemeClr val="tx2"/>
                </a:solidFill>
                <a:latin typeface="华文楷体" pitchFamily="2" charset="-122"/>
                <a:ea typeface="华文楷体" pitchFamily="2" charset="-122"/>
              </a:rPr>
              <a:t>——</a:t>
            </a:r>
            <a:r>
              <a:rPr lang="zh-CN" altLang="en-US" sz="2400" b="1" dirty="0" smtClean="0">
                <a:solidFill>
                  <a:schemeClr val="tx2"/>
                </a:solidFill>
                <a:latin typeface="华文楷体" pitchFamily="2" charset="-122"/>
                <a:ea typeface="华文楷体" pitchFamily="2" charset="-122"/>
              </a:rPr>
              <a:t>新</a:t>
            </a:r>
            <a:r>
              <a:rPr lang="zh-CN" altLang="en-US" sz="2400" b="1" dirty="0">
                <a:solidFill>
                  <a:schemeClr val="tx2"/>
                </a:solidFill>
                <a:latin typeface="华文楷体" pitchFamily="2" charset="-122"/>
                <a:ea typeface="华文楷体" pitchFamily="2" charset="-122"/>
              </a:rPr>
              <a:t>粮食安全</a:t>
            </a:r>
            <a:r>
              <a:rPr lang="zh-CN" altLang="en-US" sz="2400" b="1" dirty="0" smtClean="0">
                <a:solidFill>
                  <a:schemeClr val="tx2"/>
                </a:solidFill>
                <a:latin typeface="华文楷体" pitchFamily="2" charset="-122"/>
                <a:ea typeface="华文楷体" pitchFamily="2" charset="-122"/>
              </a:rPr>
              <a:t>观</a:t>
            </a:r>
            <a:r>
              <a:rPr lang="zh-CN" altLang="en-US" sz="2400" b="1" dirty="0">
                <a:solidFill>
                  <a:schemeClr val="tx2"/>
                </a:solidFill>
                <a:latin typeface="华文楷体" pitchFamily="2" charset="-122"/>
                <a:ea typeface="华文楷体" pitchFamily="2" charset="-122"/>
              </a:rPr>
              <a:t>。　　</a:t>
            </a:r>
          </a:p>
        </p:txBody>
      </p:sp>
    </p:spTree>
    <p:extLst>
      <p:ext uri="{BB962C8B-B14F-4D97-AF65-F5344CB8AC3E}">
        <p14:creationId xmlns:p14="http://schemas.microsoft.com/office/powerpoint/2010/main" val="8046890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71978" y="1828800"/>
            <a:ext cx="6810022" cy="830997"/>
          </a:xfrm>
          <a:prstGeom prst="rect">
            <a:avLst/>
          </a:prstGeom>
        </p:spPr>
        <p:txBody>
          <a:bodyPr wrap="square">
            <a:spAutoFit/>
          </a:bodyPr>
          <a:lstStyle/>
          <a:p>
            <a:r>
              <a:rPr lang="en-US" altLang="zh-CN" sz="2400" b="1" dirty="0">
                <a:solidFill>
                  <a:schemeClr val="tx2"/>
                </a:solidFill>
                <a:latin typeface="华文楷体" pitchFamily="2" charset="-122"/>
                <a:ea typeface="华文楷体" pitchFamily="2" charset="-122"/>
              </a:rPr>
              <a:t>100%</a:t>
            </a:r>
            <a:r>
              <a:rPr lang="zh-CN" altLang="en-US" sz="2400" b="1" dirty="0">
                <a:solidFill>
                  <a:schemeClr val="tx2"/>
                </a:solidFill>
                <a:latin typeface="华文楷体" pitchFamily="2" charset="-122"/>
                <a:ea typeface="华文楷体" pitchFamily="2" charset="-122"/>
              </a:rPr>
              <a:t>的粮食自给率当然是最安全的，但是从中国国情来看，这种粮食安全既不经济，也无必要。</a:t>
            </a:r>
          </a:p>
        </p:txBody>
      </p:sp>
      <p:sp>
        <p:nvSpPr>
          <p:cNvPr id="3" name="矩形 2"/>
          <p:cNvSpPr/>
          <p:nvPr/>
        </p:nvSpPr>
        <p:spPr>
          <a:xfrm>
            <a:off x="762000" y="2743200"/>
            <a:ext cx="7162800" cy="1569660"/>
          </a:xfrm>
          <a:prstGeom prst="rect">
            <a:avLst/>
          </a:prstGeom>
          <a:ln>
            <a:solidFill>
              <a:schemeClr val="tx1"/>
            </a:solidFill>
            <a:prstDash val="lgDashDotDot"/>
          </a:ln>
        </p:spPr>
        <p:txBody>
          <a:bodyPr wrap="square">
            <a:spAutoFit/>
          </a:bodyPr>
          <a:lstStyle/>
          <a:p>
            <a:r>
              <a:rPr lang="zh-CN" altLang="en-US" sz="2400" b="1" dirty="0">
                <a:solidFill>
                  <a:schemeClr val="tx2"/>
                </a:solidFill>
                <a:latin typeface="华文楷体" pitchFamily="2" charset="-122"/>
                <a:ea typeface="华文楷体" pitchFamily="2" charset="-122"/>
              </a:rPr>
              <a:t>首先，我国土地资源有限，人均占有耕地面积只占世界平均水平的</a:t>
            </a:r>
            <a:r>
              <a:rPr lang="en-US" altLang="zh-CN" sz="2400" b="1" dirty="0">
                <a:solidFill>
                  <a:schemeClr val="tx2"/>
                </a:solidFill>
                <a:latin typeface="华文楷体" pitchFamily="2" charset="-122"/>
                <a:ea typeface="华文楷体" pitchFamily="2" charset="-122"/>
              </a:rPr>
              <a:t>40</a:t>
            </a:r>
            <a:r>
              <a:rPr lang="en-US" altLang="zh-CN" sz="2400" b="1" dirty="0" smtClean="0">
                <a:solidFill>
                  <a:schemeClr val="tx2"/>
                </a:solidFill>
                <a:latin typeface="华文楷体" pitchFamily="2" charset="-122"/>
                <a:ea typeface="华文楷体" pitchFamily="2" charset="-122"/>
              </a:rPr>
              <a:t>%</a:t>
            </a:r>
            <a:r>
              <a:rPr lang="zh-CN" altLang="en-US" sz="2400" b="1" dirty="0" smtClean="0">
                <a:solidFill>
                  <a:schemeClr val="tx2"/>
                </a:solidFill>
                <a:latin typeface="华文楷体" pitchFamily="2" charset="-122"/>
                <a:ea typeface="华文楷体" pitchFamily="2" charset="-122"/>
              </a:rPr>
              <a:t>。</a:t>
            </a:r>
            <a:r>
              <a:rPr lang="zh-CN" altLang="en-US" sz="2400" b="1" dirty="0">
                <a:solidFill>
                  <a:schemeClr val="tx2"/>
                </a:solidFill>
                <a:latin typeface="华文楷体" pitchFamily="2" charset="-122"/>
                <a:ea typeface="华文楷体" pitchFamily="2" charset="-122"/>
              </a:rPr>
              <a:t>要维持非常高的粮食自给率就得要发达地区放弃工业和城市的发展而保护粮田</a:t>
            </a:r>
            <a:r>
              <a:rPr lang="zh-CN" altLang="en-US" sz="2400" b="1" dirty="0" smtClean="0">
                <a:solidFill>
                  <a:schemeClr val="tx2"/>
                </a:solidFill>
                <a:latin typeface="华文楷体" pitchFamily="2" charset="-122"/>
                <a:ea typeface="华文楷体" pitchFamily="2" charset="-122"/>
              </a:rPr>
              <a:t>，在</a:t>
            </a:r>
            <a:r>
              <a:rPr lang="zh-CN" altLang="en-US" sz="2400" b="1" dirty="0">
                <a:solidFill>
                  <a:schemeClr val="tx2"/>
                </a:solidFill>
                <a:latin typeface="华文楷体" pitchFamily="2" charset="-122"/>
                <a:ea typeface="华文楷体" pitchFamily="2" charset="-122"/>
              </a:rPr>
              <a:t>经济上是非常无效率的。</a:t>
            </a:r>
          </a:p>
        </p:txBody>
      </p:sp>
      <p:sp>
        <p:nvSpPr>
          <p:cNvPr id="4" name="矩形 3"/>
          <p:cNvSpPr/>
          <p:nvPr/>
        </p:nvSpPr>
        <p:spPr>
          <a:xfrm>
            <a:off x="1447800" y="4419600"/>
            <a:ext cx="7353300" cy="1938992"/>
          </a:xfrm>
          <a:prstGeom prst="rect">
            <a:avLst/>
          </a:prstGeom>
        </p:spPr>
        <p:txBody>
          <a:bodyPr wrap="square">
            <a:spAutoFit/>
          </a:bodyPr>
          <a:lstStyle/>
          <a:p>
            <a:r>
              <a:rPr lang="zh-CN" altLang="en-US" sz="2400" b="1" dirty="0">
                <a:solidFill>
                  <a:schemeClr val="tx2"/>
                </a:solidFill>
                <a:latin typeface="华文楷体" pitchFamily="2" charset="-122"/>
                <a:ea typeface="华文楷体" pitchFamily="2" charset="-122"/>
              </a:rPr>
              <a:t>其次，我国水资源严重短缺。</a:t>
            </a:r>
            <a:r>
              <a:rPr lang="zh-CN" altLang="en-US" sz="2400" b="1" dirty="0" smtClean="0">
                <a:solidFill>
                  <a:schemeClr val="tx2"/>
                </a:solidFill>
                <a:latin typeface="华文楷体" pitchFamily="2" charset="-122"/>
                <a:ea typeface="华文楷体" pitchFamily="2" charset="-122"/>
              </a:rPr>
              <a:t>水资源是</a:t>
            </a:r>
            <a:r>
              <a:rPr lang="zh-CN" altLang="en-US" sz="2400" b="1" dirty="0">
                <a:solidFill>
                  <a:schemeClr val="tx2"/>
                </a:solidFill>
                <a:latin typeface="华文楷体" pitchFamily="2" charset="-122"/>
                <a:ea typeface="华文楷体" pitchFamily="2" charset="-122"/>
              </a:rPr>
              <a:t>粮食生产的决定性要素</a:t>
            </a:r>
            <a:r>
              <a:rPr lang="zh-CN" altLang="en-US" sz="2400" b="1" dirty="0" smtClean="0">
                <a:solidFill>
                  <a:schemeClr val="tx2"/>
                </a:solidFill>
                <a:latin typeface="华文楷体" pitchFamily="2" charset="-122"/>
                <a:ea typeface="华文楷体" pitchFamily="2" charset="-122"/>
              </a:rPr>
              <a:t>。我</a:t>
            </a:r>
            <a:r>
              <a:rPr lang="zh-CN" altLang="en-US" sz="2400" b="1" dirty="0">
                <a:solidFill>
                  <a:schemeClr val="tx2"/>
                </a:solidFill>
                <a:latin typeface="华文楷体" pitchFamily="2" charset="-122"/>
                <a:ea typeface="华文楷体" pitchFamily="2" charset="-122"/>
              </a:rPr>
              <a:t>国是世界上水资源第五大国，但人均水资源量呈逐年下降的趋势</a:t>
            </a:r>
            <a:r>
              <a:rPr lang="zh-CN" altLang="en-US" sz="2400" b="1" dirty="0" smtClean="0">
                <a:solidFill>
                  <a:schemeClr val="tx2"/>
                </a:solidFill>
                <a:latin typeface="华文楷体" pitchFamily="2" charset="-122"/>
                <a:ea typeface="华文楷体" pitchFamily="2" charset="-122"/>
              </a:rPr>
              <a:t>，</a:t>
            </a:r>
            <a:r>
              <a:rPr lang="en-US" altLang="zh-CN" sz="2400" b="1" dirty="0" smtClean="0">
                <a:solidFill>
                  <a:schemeClr val="tx2"/>
                </a:solidFill>
                <a:latin typeface="华文楷体" pitchFamily="2" charset="-122"/>
                <a:ea typeface="华文楷体" pitchFamily="2" charset="-122"/>
              </a:rPr>
              <a:t>2014</a:t>
            </a:r>
            <a:r>
              <a:rPr lang="zh-CN" altLang="en-US" sz="2400" b="1" dirty="0">
                <a:solidFill>
                  <a:schemeClr val="tx2"/>
                </a:solidFill>
                <a:latin typeface="华文楷体" pitchFamily="2" charset="-122"/>
                <a:ea typeface="华文楷体" pitchFamily="2" charset="-122"/>
              </a:rPr>
              <a:t>年只有</a:t>
            </a:r>
            <a:r>
              <a:rPr lang="en-US" altLang="zh-CN" sz="2400" b="1" dirty="0">
                <a:solidFill>
                  <a:schemeClr val="tx2"/>
                </a:solidFill>
                <a:latin typeface="华文楷体" pitchFamily="2" charset="-122"/>
                <a:ea typeface="华文楷体" pitchFamily="2" charset="-122"/>
              </a:rPr>
              <a:t>1993</a:t>
            </a:r>
            <a:r>
              <a:rPr lang="zh-CN" altLang="en-US" sz="2400" b="1" dirty="0">
                <a:solidFill>
                  <a:schemeClr val="tx2"/>
                </a:solidFill>
                <a:latin typeface="华文楷体" pitchFamily="2" charset="-122"/>
                <a:ea typeface="华文楷体" pitchFamily="2" charset="-122"/>
              </a:rPr>
              <a:t>立方米</a:t>
            </a:r>
            <a:r>
              <a:rPr lang="en-US" altLang="zh-CN" sz="2400" b="1" dirty="0">
                <a:solidFill>
                  <a:schemeClr val="tx2"/>
                </a:solidFill>
                <a:latin typeface="华文楷体" pitchFamily="2" charset="-122"/>
                <a:ea typeface="华文楷体" pitchFamily="2" charset="-122"/>
              </a:rPr>
              <a:t>/</a:t>
            </a:r>
            <a:r>
              <a:rPr lang="zh-CN" altLang="en-US" sz="2400" b="1" dirty="0">
                <a:solidFill>
                  <a:schemeClr val="tx2"/>
                </a:solidFill>
                <a:latin typeface="华文楷体" pitchFamily="2" charset="-122"/>
                <a:ea typeface="华文楷体" pitchFamily="2" charset="-122"/>
              </a:rPr>
              <a:t>人，仅为世界平均水平的四分之一</a:t>
            </a:r>
            <a:r>
              <a:rPr lang="zh-CN" altLang="en-US" sz="2400" b="1" dirty="0" smtClean="0">
                <a:solidFill>
                  <a:schemeClr val="tx2"/>
                </a:solidFill>
                <a:latin typeface="华文楷体" pitchFamily="2" charset="-122"/>
                <a:ea typeface="华文楷体" pitchFamily="2" charset="-122"/>
              </a:rPr>
              <a:t>，被</a:t>
            </a:r>
            <a:r>
              <a:rPr lang="zh-CN" altLang="en-US" sz="2400" b="1" dirty="0">
                <a:solidFill>
                  <a:schemeClr val="tx2"/>
                </a:solidFill>
                <a:latin typeface="华文楷体" pitchFamily="2" charset="-122"/>
                <a:ea typeface="华文楷体" pitchFamily="2" charset="-122"/>
              </a:rPr>
              <a:t>列为</a:t>
            </a:r>
            <a:r>
              <a:rPr lang="en-US" altLang="zh-CN" sz="2400" b="1" dirty="0">
                <a:solidFill>
                  <a:schemeClr val="tx2"/>
                </a:solidFill>
                <a:latin typeface="华文楷体" pitchFamily="2" charset="-122"/>
                <a:ea typeface="华文楷体" pitchFamily="2" charset="-122"/>
              </a:rPr>
              <a:t>13</a:t>
            </a:r>
            <a:r>
              <a:rPr lang="zh-CN" altLang="en-US" sz="2400" b="1" dirty="0">
                <a:solidFill>
                  <a:schemeClr val="tx2"/>
                </a:solidFill>
                <a:latin typeface="华文楷体" pitchFamily="2" charset="-122"/>
                <a:ea typeface="华文楷体" pitchFamily="2" charset="-122"/>
              </a:rPr>
              <a:t>个贫水国之一</a:t>
            </a:r>
            <a:r>
              <a:rPr lang="zh-CN" altLang="en-US" sz="2400" b="1" dirty="0" smtClean="0">
                <a:solidFill>
                  <a:schemeClr val="tx2"/>
                </a:solidFill>
                <a:latin typeface="华文楷体" pitchFamily="2" charset="-122"/>
                <a:ea typeface="华文楷体" pitchFamily="2" charset="-122"/>
              </a:rPr>
              <a:t>。强调</a:t>
            </a:r>
            <a:r>
              <a:rPr lang="zh-CN" altLang="en-US" sz="2400" b="1" dirty="0">
                <a:solidFill>
                  <a:schemeClr val="tx2"/>
                </a:solidFill>
                <a:latin typeface="华文楷体" pitchFamily="2" charset="-122"/>
                <a:ea typeface="华文楷体" pitchFamily="2" charset="-122"/>
              </a:rPr>
              <a:t>过高的粮食自给率</a:t>
            </a:r>
            <a:r>
              <a:rPr lang="zh-CN" altLang="en-US" sz="2400" b="1" dirty="0" smtClean="0">
                <a:solidFill>
                  <a:schemeClr val="tx2"/>
                </a:solidFill>
                <a:latin typeface="华文楷体" pitchFamily="2" charset="-122"/>
                <a:ea typeface="华文楷体" pitchFamily="2" charset="-122"/>
              </a:rPr>
              <a:t>，水资源成本也非常高。</a:t>
            </a:r>
            <a:endParaRPr lang="zh-CN" altLang="en-US" sz="2400" b="1" dirty="0">
              <a:solidFill>
                <a:schemeClr val="tx2"/>
              </a:solidFill>
              <a:latin typeface="华文楷体" pitchFamily="2" charset="-122"/>
              <a:ea typeface="华文楷体" pitchFamily="2" charset="-122"/>
            </a:endParaRPr>
          </a:p>
        </p:txBody>
      </p:sp>
    </p:spTree>
    <p:extLst>
      <p:ext uri="{BB962C8B-B14F-4D97-AF65-F5344CB8AC3E}">
        <p14:creationId xmlns:p14="http://schemas.microsoft.com/office/powerpoint/2010/main" val="42120670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82889" y="1981200"/>
            <a:ext cx="6629400" cy="3656578"/>
          </a:xfrm>
          <a:prstGeom prst="rect">
            <a:avLst/>
          </a:prstGeom>
        </p:spPr>
        <p:txBody>
          <a:bodyPr wrap="square">
            <a:spAutoFit/>
          </a:bodyPr>
          <a:lstStyle/>
          <a:p>
            <a:pPr>
              <a:lnSpc>
                <a:spcPts val="3500"/>
              </a:lnSpc>
            </a:pPr>
            <a:r>
              <a:rPr lang="zh-CN" altLang="en-US" sz="2400" b="1" dirty="0">
                <a:solidFill>
                  <a:schemeClr val="tx2"/>
                </a:solidFill>
                <a:latin typeface="华文楷体" pitchFamily="2" charset="-122"/>
                <a:ea typeface="华文楷体" pitchFamily="2" charset="-122"/>
              </a:rPr>
              <a:t>再次，我国由于人均占有耕地有限，农业生产还是以小农户为主，家庭经营面积很小</a:t>
            </a:r>
            <a:r>
              <a:rPr lang="zh-CN" altLang="en-US" sz="2400" b="1" dirty="0" smtClean="0">
                <a:solidFill>
                  <a:schemeClr val="tx2"/>
                </a:solidFill>
                <a:latin typeface="华文楷体" pitchFamily="2" charset="-122"/>
                <a:ea typeface="华文楷体" pitchFamily="2" charset="-122"/>
              </a:rPr>
              <a:t>。</a:t>
            </a:r>
            <a:r>
              <a:rPr lang="zh-CN" altLang="en-US" sz="2400" b="1" dirty="0">
                <a:solidFill>
                  <a:schemeClr val="tx2"/>
                </a:solidFill>
                <a:latin typeface="华文楷体" pitchFamily="2" charset="-122"/>
                <a:ea typeface="华文楷体" pitchFamily="2" charset="-122"/>
              </a:rPr>
              <a:t>适度进口粮食比自己</a:t>
            </a:r>
            <a:r>
              <a:rPr lang="zh-CN" altLang="en-US" sz="2400" b="1" dirty="0" smtClean="0">
                <a:solidFill>
                  <a:schemeClr val="tx2"/>
                </a:solidFill>
                <a:latin typeface="华文楷体" pitchFamily="2" charset="-122"/>
                <a:ea typeface="华文楷体" pitchFamily="2" charset="-122"/>
              </a:rPr>
              <a:t>生产在</a:t>
            </a:r>
            <a:r>
              <a:rPr lang="zh-CN" altLang="en-US" sz="2400" b="1" dirty="0">
                <a:solidFill>
                  <a:schemeClr val="tx2"/>
                </a:solidFill>
                <a:latin typeface="华文楷体" pitchFamily="2" charset="-122"/>
                <a:ea typeface="华文楷体" pitchFamily="2" charset="-122"/>
              </a:rPr>
              <a:t>经济上要合算得多</a:t>
            </a:r>
            <a:r>
              <a:rPr lang="zh-CN" altLang="en-US" sz="2400" b="1" dirty="0" smtClean="0">
                <a:solidFill>
                  <a:schemeClr val="tx2"/>
                </a:solidFill>
                <a:latin typeface="华文楷体" pitchFamily="2" charset="-122"/>
                <a:ea typeface="华文楷体" pitchFamily="2" charset="-122"/>
              </a:rPr>
              <a:t>。</a:t>
            </a:r>
            <a:endParaRPr lang="en-US" altLang="zh-CN" sz="2400" b="1" dirty="0" smtClean="0">
              <a:solidFill>
                <a:schemeClr val="tx2"/>
              </a:solidFill>
              <a:latin typeface="华文楷体" pitchFamily="2" charset="-122"/>
              <a:ea typeface="华文楷体" pitchFamily="2" charset="-122"/>
            </a:endParaRPr>
          </a:p>
          <a:p>
            <a:pPr>
              <a:lnSpc>
                <a:spcPts val="3500"/>
              </a:lnSpc>
            </a:pPr>
            <a:r>
              <a:rPr lang="zh-CN" altLang="en-US" sz="2400" b="1" dirty="0" smtClean="0">
                <a:solidFill>
                  <a:schemeClr val="tx2"/>
                </a:solidFill>
                <a:latin typeface="华文楷体" pitchFamily="2" charset="-122"/>
                <a:ea typeface="华文楷体" pitchFamily="2" charset="-122"/>
              </a:rPr>
              <a:t>最后</a:t>
            </a:r>
            <a:r>
              <a:rPr lang="zh-CN" altLang="en-US" sz="2400" b="1" dirty="0">
                <a:solidFill>
                  <a:schemeClr val="tx2"/>
                </a:solidFill>
                <a:latin typeface="华文楷体" pitchFamily="2" charset="-122"/>
                <a:ea typeface="华文楷体" pitchFamily="2" charset="-122"/>
              </a:rPr>
              <a:t>，农业生产所带来的污染越来越严重</a:t>
            </a:r>
            <a:r>
              <a:rPr lang="zh-CN" altLang="en-US" sz="2400" b="1" dirty="0" smtClean="0">
                <a:solidFill>
                  <a:schemeClr val="tx2"/>
                </a:solidFill>
                <a:latin typeface="华文楷体" pitchFamily="2" charset="-122"/>
                <a:ea typeface="华文楷体" pitchFamily="2" charset="-122"/>
              </a:rPr>
              <a:t>。</a:t>
            </a:r>
            <a:r>
              <a:rPr lang="zh-CN" altLang="en-US" sz="2400" b="1" dirty="0">
                <a:solidFill>
                  <a:schemeClr val="tx2"/>
                </a:solidFill>
                <a:latin typeface="华文楷体" pitchFamily="2" charset="-122"/>
                <a:ea typeface="华文楷体" pitchFamily="2" charset="-122"/>
              </a:rPr>
              <a:t>我国化肥、农药使用量大大超过世界平均</a:t>
            </a:r>
            <a:r>
              <a:rPr lang="zh-CN" altLang="en-US" sz="2400" b="1" dirty="0" smtClean="0">
                <a:solidFill>
                  <a:schemeClr val="tx2"/>
                </a:solidFill>
                <a:latin typeface="华文楷体" pitchFamily="2" charset="-122"/>
                <a:ea typeface="华文楷体" pitchFamily="2" charset="-122"/>
              </a:rPr>
              <a:t>水平。</a:t>
            </a:r>
            <a:endParaRPr lang="en-US" altLang="zh-CN" sz="2400" b="1" dirty="0" smtClean="0">
              <a:solidFill>
                <a:schemeClr val="tx2"/>
              </a:solidFill>
              <a:latin typeface="华文楷体" pitchFamily="2" charset="-122"/>
              <a:ea typeface="华文楷体" pitchFamily="2" charset="-122"/>
            </a:endParaRPr>
          </a:p>
          <a:p>
            <a:pPr>
              <a:lnSpc>
                <a:spcPts val="3500"/>
              </a:lnSpc>
            </a:pPr>
            <a:r>
              <a:rPr lang="zh-CN" altLang="en-US" sz="2400" b="1" dirty="0" smtClean="0">
                <a:solidFill>
                  <a:schemeClr val="tx2"/>
                </a:solidFill>
                <a:latin typeface="华文楷体" pitchFamily="2" charset="-122"/>
                <a:ea typeface="华文楷体" pitchFamily="2" charset="-122"/>
              </a:rPr>
              <a:t>可见，维持</a:t>
            </a:r>
            <a:r>
              <a:rPr lang="zh-CN" altLang="en-US" sz="2400" b="1" dirty="0">
                <a:solidFill>
                  <a:schemeClr val="tx2"/>
                </a:solidFill>
                <a:latin typeface="华文楷体" pitchFamily="2" charset="-122"/>
                <a:ea typeface="华文楷体" pitchFamily="2" charset="-122"/>
              </a:rPr>
              <a:t>很高的粮食自给率将要付出资源上、经济上和环境上的巨大代价</a:t>
            </a:r>
            <a:r>
              <a:rPr lang="zh-CN" altLang="en-US" sz="2400" b="1" dirty="0" smtClean="0">
                <a:solidFill>
                  <a:schemeClr val="tx2"/>
                </a:solidFill>
                <a:latin typeface="华文楷体" pitchFamily="2" charset="-122"/>
                <a:ea typeface="华文楷体" pitchFamily="2" charset="-122"/>
              </a:rPr>
              <a:t>。确保</a:t>
            </a:r>
            <a:r>
              <a:rPr lang="zh-CN" altLang="en-US" sz="2400" b="1" dirty="0">
                <a:solidFill>
                  <a:schemeClr val="tx2"/>
                </a:solidFill>
                <a:latin typeface="华文楷体" pitchFamily="2" charset="-122"/>
                <a:ea typeface="华文楷体" pitchFamily="2" charset="-122"/>
              </a:rPr>
              <a:t>产能和适度进口才是最佳的粮食安全</a:t>
            </a:r>
            <a:r>
              <a:rPr lang="zh-CN" altLang="en-US" sz="2400" b="1" dirty="0" smtClean="0">
                <a:solidFill>
                  <a:schemeClr val="tx2"/>
                </a:solidFill>
                <a:latin typeface="华文楷体" pitchFamily="2" charset="-122"/>
                <a:ea typeface="华文楷体" pitchFamily="2" charset="-122"/>
              </a:rPr>
              <a:t>战略。</a:t>
            </a:r>
            <a:endParaRPr lang="en-US" altLang="zh-CN" sz="2400" b="1" dirty="0" smtClean="0">
              <a:solidFill>
                <a:schemeClr val="tx2"/>
              </a:solidFill>
              <a:latin typeface="华文楷体" pitchFamily="2" charset="-122"/>
              <a:ea typeface="华文楷体" pitchFamily="2" charset="-122"/>
            </a:endParaRPr>
          </a:p>
        </p:txBody>
      </p:sp>
    </p:spTree>
    <p:extLst>
      <p:ext uri="{BB962C8B-B14F-4D97-AF65-F5344CB8AC3E}">
        <p14:creationId xmlns:p14="http://schemas.microsoft.com/office/powerpoint/2010/main" val="2942169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19200" y="2020711"/>
            <a:ext cx="7315200" cy="2677656"/>
          </a:xfrm>
          <a:prstGeom prst="rect">
            <a:avLst/>
          </a:prstGeom>
        </p:spPr>
        <p:txBody>
          <a:bodyPr wrap="square">
            <a:spAutoFit/>
          </a:bodyPr>
          <a:lstStyle/>
          <a:p>
            <a:pPr>
              <a:lnSpc>
                <a:spcPct val="150000"/>
              </a:lnSpc>
            </a:pPr>
            <a:r>
              <a:rPr lang="zh-CN" altLang="en-US" sz="2800" b="1" dirty="0">
                <a:solidFill>
                  <a:schemeClr val="tx2"/>
                </a:solidFill>
                <a:latin typeface="华文楷体" pitchFamily="2" charset="-122"/>
                <a:ea typeface="华文楷体" pitchFamily="2" charset="-122"/>
              </a:rPr>
              <a:t>第一节 社会主义初级阶段理论</a:t>
            </a:r>
          </a:p>
          <a:p>
            <a:pPr>
              <a:lnSpc>
                <a:spcPct val="150000"/>
              </a:lnSpc>
            </a:pPr>
            <a:r>
              <a:rPr lang="zh-CN" altLang="en-US" sz="2800" b="1" dirty="0" smtClean="0">
                <a:solidFill>
                  <a:schemeClr val="tx2"/>
                </a:solidFill>
                <a:latin typeface="华文楷体" pitchFamily="2" charset="-122"/>
                <a:ea typeface="华文楷体" pitchFamily="2" charset="-122"/>
              </a:rPr>
              <a:t>一</a:t>
            </a:r>
            <a:r>
              <a:rPr lang="zh-CN" altLang="en-US" sz="2800" b="1" dirty="0">
                <a:solidFill>
                  <a:schemeClr val="tx2"/>
                </a:solidFill>
                <a:latin typeface="华文楷体" pitchFamily="2" charset="-122"/>
                <a:ea typeface="华文楷体" pitchFamily="2" charset="-122"/>
              </a:rPr>
              <a:t>、社会主义初级阶段理论的形成和发展</a:t>
            </a:r>
          </a:p>
          <a:p>
            <a:pPr>
              <a:lnSpc>
                <a:spcPct val="150000"/>
              </a:lnSpc>
            </a:pPr>
            <a:r>
              <a:rPr lang="zh-CN" altLang="en-US" sz="2800" b="1" dirty="0" smtClean="0">
                <a:solidFill>
                  <a:schemeClr val="tx2"/>
                </a:solidFill>
                <a:latin typeface="华文楷体" pitchFamily="2" charset="-122"/>
                <a:ea typeface="华文楷体" pitchFamily="2" charset="-122"/>
              </a:rPr>
              <a:t>二</a:t>
            </a:r>
            <a:r>
              <a:rPr lang="zh-CN" altLang="en-US" sz="2800" b="1" dirty="0">
                <a:solidFill>
                  <a:schemeClr val="tx2"/>
                </a:solidFill>
                <a:latin typeface="华文楷体" pitchFamily="2" charset="-122"/>
                <a:ea typeface="华文楷体" pitchFamily="2" charset="-122"/>
              </a:rPr>
              <a:t>、社会主义初级阶段的科学涵义和主要特征</a:t>
            </a:r>
          </a:p>
          <a:p>
            <a:pPr>
              <a:lnSpc>
                <a:spcPct val="150000"/>
              </a:lnSpc>
            </a:pPr>
            <a:r>
              <a:rPr lang="zh-CN" altLang="en-US" sz="2800" b="1" dirty="0" smtClean="0">
                <a:solidFill>
                  <a:schemeClr val="tx2"/>
                </a:solidFill>
                <a:latin typeface="华文楷体" pitchFamily="2" charset="-122"/>
                <a:ea typeface="华文楷体" pitchFamily="2" charset="-122"/>
              </a:rPr>
              <a:t>三</a:t>
            </a:r>
            <a:r>
              <a:rPr lang="zh-CN" altLang="en-US" sz="2800" b="1" dirty="0">
                <a:solidFill>
                  <a:schemeClr val="tx2"/>
                </a:solidFill>
                <a:latin typeface="华文楷体" pitchFamily="2" charset="-122"/>
                <a:ea typeface="华文楷体" pitchFamily="2" charset="-122"/>
              </a:rPr>
              <a:t>、科学把握我国发展的阶段性特征</a:t>
            </a:r>
          </a:p>
        </p:txBody>
      </p:sp>
    </p:spTree>
    <p:extLst>
      <p:ext uri="{BB962C8B-B14F-4D97-AF65-F5344CB8AC3E}">
        <p14:creationId xmlns:p14="http://schemas.microsoft.com/office/powerpoint/2010/main" val="3060776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43000" y="2133600"/>
            <a:ext cx="5753498" cy="461665"/>
          </a:xfrm>
          <a:prstGeom prst="rect">
            <a:avLst/>
          </a:prstGeom>
        </p:spPr>
        <p:txBody>
          <a:bodyPr wrap="none">
            <a:spAutoFit/>
          </a:bodyPr>
          <a:lstStyle/>
          <a:p>
            <a:r>
              <a:rPr kumimoji="1" lang="zh-CN" altLang="en-US" sz="2400" b="1" dirty="0" smtClean="0">
                <a:solidFill>
                  <a:schemeClr val="tx2"/>
                </a:solidFill>
                <a:latin typeface="华文楷体" pitchFamily="2" charset="-122"/>
                <a:ea typeface="华文楷体" pitchFamily="2" charset="-122"/>
              </a:rPr>
              <a:t>一、社会主义初级阶段理论的形成和发展</a:t>
            </a:r>
            <a:endParaRPr lang="zh-CN" altLang="en-US" sz="2400" dirty="0">
              <a:solidFill>
                <a:schemeClr val="tx2"/>
              </a:solidFill>
              <a:latin typeface="华文楷体" pitchFamily="2" charset="-122"/>
              <a:ea typeface="华文楷体" pitchFamily="2" charset="-122"/>
            </a:endParaRPr>
          </a:p>
        </p:txBody>
      </p:sp>
      <p:sp>
        <p:nvSpPr>
          <p:cNvPr id="6" name="矩形 5"/>
          <p:cNvSpPr/>
          <p:nvPr/>
        </p:nvSpPr>
        <p:spPr>
          <a:xfrm>
            <a:off x="1143000" y="2971800"/>
            <a:ext cx="6629400" cy="1643527"/>
          </a:xfrm>
          <a:prstGeom prst="rect">
            <a:avLst/>
          </a:prstGeom>
        </p:spPr>
        <p:txBody>
          <a:bodyPr wrap="square">
            <a:spAutoFit/>
          </a:bodyPr>
          <a:lstStyle/>
          <a:p>
            <a:pPr>
              <a:lnSpc>
                <a:spcPct val="140000"/>
              </a:lnSpc>
            </a:pPr>
            <a:r>
              <a:rPr lang="zh-CN" altLang="en-US" sz="2400" b="1" dirty="0" smtClean="0">
                <a:solidFill>
                  <a:schemeClr val="tx2"/>
                </a:solidFill>
                <a:latin typeface="华文楷体" pitchFamily="2" charset="-122"/>
                <a:ea typeface="华文楷体" pitchFamily="2" charset="-122"/>
              </a:rPr>
              <a:t>（一）</a:t>
            </a:r>
            <a:r>
              <a:rPr kumimoji="1" lang="zh-CN" altLang="en-US" sz="2400" b="1" dirty="0" smtClean="0">
                <a:solidFill>
                  <a:schemeClr val="tx2"/>
                </a:solidFill>
                <a:latin typeface="华文楷体" pitchFamily="2" charset="-122"/>
                <a:ea typeface="华文楷体" pitchFamily="2" charset="-122"/>
              </a:rPr>
              <a:t>马克思主义</a:t>
            </a:r>
            <a:r>
              <a:rPr lang="zh-CN" altLang="en-US" sz="2400" b="1" dirty="0" smtClean="0">
                <a:solidFill>
                  <a:schemeClr val="tx2"/>
                </a:solidFill>
                <a:latin typeface="华文楷体" pitchFamily="2" charset="-122"/>
                <a:ea typeface="华文楷体" pitchFamily="2" charset="-122"/>
              </a:rPr>
              <a:t>经典作家关于社会主义社会发展阶段的认识  </a:t>
            </a:r>
          </a:p>
          <a:p>
            <a:pPr>
              <a:lnSpc>
                <a:spcPct val="140000"/>
              </a:lnSpc>
            </a:pPr>
            <a:r>
              <a:rPr lang="zh-CN" altLang="en-US" sz="2400" b="1" dirty="0" smtClean="0">
                <a:solidFill>
                  <a:schemeClr val="tx2"/>
                </a:solidFill>
                <a:latin typeface="华文楷体" pitchFamily="2" charset="-122"/>
                <a:ea typeface="华文楷体" pitchFamily="2" charset="-122"/>
              </a:rPr>
              <a:t>（二）社会主义初级阶段理论形成和发展的过程</a:t>
            </a:r>
            <a:endParaRPr lang="zh-CN" altLang="en-US" sz="2400" dirty="0">
              <a:solidFill>
                <a:schemeClr val="tx2"/>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47800" y="1828800"/>
            <a:ext cx="6477000" cy="1126462"/>
          </a:xfrm>
          <a:prstGeom prst="rect">
            <a:avLst/>
          </a:prstGeom>
        </p:spPr>
        <p:txBody>
          <a:bodyPr wrap="square">
            <a:spAutoFit/>
          </a:bodyPr>
          <a:lstStyle/>
          <a:p>
            <a:pPr>
              <a:lnSpc>
                <a:spcPct val="140000"/>
              </a:lnSpc>
            </a:pPr>
            <a:r>
              <a:rPr lang="zh-CN" altLang="en-US" sz="2400" b="1" dirty="0" smtClean="0">
                <a:solidFill>
                  <a:schemeClr val="tx2"/>
                </a:solidFill>
                <a:latin typeface="华文楷体" pitchFamily="2" charset="-122"/>
                <a:ea typeface="华文楷体" pitchFamily="2" charset="-122"/>
              </a:rPr>
              <a:t>（一）</a:t>
            </a:r>
            <a:r>
              <a:rPr kumimoji="1" lang="zh-CN" altLang="en-US" sz="2400" b="1" dirty="0" smtClean="0">
                <a:solidFill>
                  <a:schemeClr val="tx2"/>
                </a:solidFill>
                <a:latin typeface="华文楷体" pitchFamily="2" charset="-122"/>
                <a:ea typeface="华文楷体" pitchFamily="2" charset="-122"/>
              </a:rPr>
              <a:t>马克思主义</a:t>
            </a:r>
            <a:r>
              <a:rPr lang="zh-CN" altLang="en-US" sz="2400" b="1" dirty="0" smtClean="0">
                <a:solidFill>
                  <a:schemeClr val="tx2"/>
                </a:solidFill>
                <a:latin typeface="华文楷体" pitchFamily="2" charset="-122"/>
                <a:ea typeface="华文楷体" pitchFamily="2" charset="-122"/>
              </a:rPr>
              <a:t>经典作家关于社会主义社会发展阶段的认识  </a:t>
            </a:r>
          </a:p>
        </p:txBody>
      </p:sp>
      <p:sp>
        <p:nvSpPr>
          <p:cNvPr id="3" name="矩形 2"/>
          <p:cNvSpPr/>
          <p:nvPr/>
        </p:nvSpPr>
        <p:spPr>
          <a:xfrm>
            <a:off x="1600200" y="2963729"/>
            <a:ext cx="6324600" cy="2614627"/>
          </a:xfrm>
          <a:prstGeom prst="rect">
            <a:avLst/>
          </a:prstGeom>
        </p:spPr>
        <p:txBody>
          <a:bodyPr wrap="square">
            <a:spAutoFit/>
          </a:bodyPr>
          <a:lstStyle/>
          <a:p>
            <a:pPr>
              <a:lnSpc>
                <a:spcPts val="4000"/>
              </a:lnSpc>
            </a:pPr>
            <a:r>
              <a:rPr lang="en-US" altLang="zh-CN" sz="2400" b="1" dirty="0" smtClean="0">
                <a:solidFill>
                  <a:schemeClr val="tx2"/>
                </a:solidFill>
                <a:latin typeface="华文楷体" pitchFamily="2" charset="-122"/>
                <a:ea typeface="华文楷体" pitchFamily="2" charset="-122"/>
              </a:rPr>
              <a:t>1</a:t>
            </a:r>
            <a:r>
              <a:rPr lang="zh-CN" altLang="en-US" sz="2400" b="1" dirty="0" smtClean="0">
                <a:solidFill>
                  <a:schemeClr val="tx2"/>
                </a:solidFill>
                <a:latin typeface="华文楷体" pitchFamily="2" charset="-122"/>
                <a:ea typeface="华文楷体" pitchFamily="2" charset="-122"/>
              </a:rPr>
              <a:t>、</a:t>
            </a:r>
            <a:r>
              <a:rPr kumimoji="1" lang="zh-CN" altLang="en-US" sz="2400" b="1" dirty="0" smtClean="0">
                <a:solidFill>
                  <a:schemeClr val="tx2"/>
                </a:solidFill>
                <a:latin typeface="华文楷体" pitchFamily="2" charset="-122"/>
                <a:ea typeface="华文楷体" pitchFamily="2" charset="-122"/>
              </a:rPr>
              <a:t>马克思关于未来社会阶段划分的基本思想</a:t>
            </a:r>
            <a:endParaRPr kumimoji="1" lang="en-US" altLang="zh-CN" sz="2400" b="1" dirty="0" smtClean="0">
              <a:solidFill>
                <a:schemeClr val="tx2"/>
              </a:solidFill>
              <a:latin typeface="华文楷体" pitchFamily="2" charset="-122"/>
              <a:ea typeface="华文楷体" pitchFamily="2" charset="-122"/>
            </a:endParaRPr>
          </a:p>
          <a:p>
            <a:pPr>
              <a:lnSpc>
                <a:spcPts val="4000"/>
              </a:lnSpc>
            </a:pPr>
            <a:r>
              <a:rPr lang="zh-CN" altLang="en-US" sz="2400" b="1" dirty="0" smtClean="0">
                <a:solidFill>
                  <a:schemeClr val="tx2"/>
                </a:solidFill>
                <a:latin typeface="华文楷体" pitchFamily="2" charset="-122"/>
                <a:ea typeface="华文楷体" pitchFamily="2" charset="-122"/>
              </a:rPr>
              <a:t>马克思在</a:t>
            </a:r>
            <a:r>
              <a:rPr lang="en-US" altLang="zh-CN" sz="2400" b="1" dirty="0" smtClean="0">
                <a:solidFill>
                  <a:schemeClr val="tx2"/>
                </a:solidFill>
                <a:latin typeface="华文楷体" pitchFamily="2" charset="-122"/>
                <a:ea typeface="华文楷体" pitchFamily="2" charset="-122"/>
              </a:rPr>
              <a:t>1875</a:t>
            </a:r>
            <a:r>
              <a:rPr lang="zh-CN" altLang="en-US" sz="2400" b="1" dirty="0" smtClean="0">
                <a:solidFill>
                  <a:schemeClr val="tx2"/>
                </a:solidFill>
                <a:latin typeface="华文楷体" pitchFamily="2" charset="-122"/>
                <a:ea typeface="华文楷体" pitchFamily="2" charset="-122"/>
              </a:rPr>
              <a:t>年的</a:t>
            </a:r>
            <a:r>
              <a:rPr lang="en-US" altLang="zh-CN" sz="2400" b="1" dirty="0" smtClean="0">
                <a:solidFill>
                  <a:schemeClr val="tx2"/>
                </a:solidFill>
                <a:latin typeface="华文楷体" pitchFamily="2" charset="-122"/>
                <a:ea typeface="华文楷体" pitchFamily="2" charset="-122"/>
              </a:rPr>
              <a:t>《</a:t>
            </a:r>
            <a:r>
              <a:rPr lang="zh-CN" altLang="en-US" sz="2400" b="1" dirty="0" smtClean="0">
                <a:solidFill>
                  <a:schemeClr val="tx2"/>
                </a:solidFill>
                <a:latin typeface="华文楷体" pitchFamily="2" charset="-122"/>
                <a:ea typeface="华文楷体" pitchFamily="2" charset="-122"/>
              </a:rPr>
              <a:t>哥达纲领批判</a:t>
            </a:r>
            <a:r>
              <a:rPr lang="en-US" altLang="zh-CN" sz="2400" b="1" dirty="0" smtClean="0">
                <a:solidFill>
                  <a:schemeClr val="tx2"/>
                </a:solidFill>
                <a:latin typeface="华文楷体" pitchFamily="2" charset="-122"/>
                <a:ea typeface="华文楷体" pitchFamily="2" charset="-122"/>
              </a:rPr>
              <a:t>》</a:t>
            </a:r>
            <a:r>
              <a:rPr lang="zh-CN" altLang="en-US" sz="2400" b="1" dirty="0" smtClean="0">
                <a:solidFill>
                  <a:schemeClr val="tx2"/>
                </a:solidFill>
                <a:latin typeface="华文楷体" pitchFamily="2" charset="-122"/>
                <a:ea typeface="华文楷体" pitchFamily="2" charset="-122"/>
              </a:rPr>
              <a:t>中，将无产阶级夺取政权后的历史分为三个时期 ，即过渡时期、共产主义的第一阶段、共产主义的高级阶段。</a:t>
            </a:r>
            <a:r>
              <a:rPr kumimoji="1" lang="zh-CN" altLang="en-US" sz="2400" b="1" dirty="0" smtClean="0">
                <a:solidFill>
                  <a:schemeClr val="tx2"/>
                </a:solidFill>
                <a:latin typeface="华文楷体" pitchFamily="2" charset="-122"/>
                <a:ea typeface="华文楷体" pitchFamily="2" charset="-122"/>
              </a:rPr>
              <a:t> </a:t>
            </a:r>
            <a:endParaRPr lang="zh-CN" altLang="en-US" sz="2400" b="1" dirty="0" smtClean="0">
              <a:solidFill>
                <a:schemeClr val="tx2"/>
              </a:solidFill>
              <a:latin typeface="华文楷体" pitchFamily="2" charset="-122"/>
              <a:ea typeface="华文楷体"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5765</TotalTime>
  <Words>6761</Words>
  <Application>Microsoft Office PowerPoint</Application>
  <PresentationFormat>全屏显示(4:3)</PresentationFormat>
  <Paragraphs>189</Paragraphs>
  <Slides>68</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68</vt:i4>
      </vt:variant>
    </vt:vector>
  </HeadingPairs>
  <TitlesOfParts>
    <vt:vector size="78" baseType="lpstr">
      <vt:lpstr>仿宋_GB2312</vt:lpstr>
      <vt:lpstr>华文楷体</vt:lpstr>
      <vt:lpstr>楷体_GB2312</vt:lpstr>
      <vt:lpstr>隶书</vt:lpstr>
      <vt:lpstr>宋体</vt:lpstr>
      <vt:lpstr>Calibri</vt:lpstr>
      <vt:lpstr>Tahoma</vt:lpstr>
      <vt:lpstr>Times New Roman</vt:lpstr>
      <vt:lpstr>Wingdings</vt:lpstr>
      <vt:lpstr>Blends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二、社会主义初级阶段基本路线的提出及内容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zhao</dc:creator>
  <cp:lastModifiedBy>zhao</cp:lastModifiedBy>
  <cp:revision>574</cp:revision>
  <cp:lastPrinted>1601-01-01T00:00:00Z</cp:lastPrinted>
  <dcterms:created xsi:type="dcterms:W3CDTF">1601-01-01T00:00:00Z</dcterms:created>
  <dcterms:modified xsi:type="dcterms:W3CDTF">2016-05-12T02:44:24Z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