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92" r:id="rId3"/>
  </p:sldMasterIdLst>
  <p:notesMasterIdLst>
    <p:notesMasterId r:id="rId9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48" r:id="rId34"/>
    <p:sldId id="349" r:id="rId35"/>
    <p:sldId id="350"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5" r:id="rId54"/>
    <p:sldId id="306" r:id="rId55"/>
    <p:sldId id="345"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46" r:id="rId82"/>
    <p:sldId id="334" r:id="rId83"/>
    <p:sldId id="347" r:id="rId84"/>
    <p:sldId id="335" r:id="rId85"/>
    <p:sldId id="336" r:id="rId86"/>
    <p:sldId id="337" r:id="rId87"/>
    <p:sldId id="338" r:id="rId88"/>
    <p:sldId id="339" r:id="rId89"/>
    <p:sldId id="340" r:id="rId90"/>
    <p:sldId id="341" r:id="rId91"/>
    <p:sldId id="342"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2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4E34B-12EF-49A4-9018-59BCA7DE1E14}" type="datetimeFigureOut">
              <a:rPr lang="zh-CN" altLang="en-US" smtClean="0"/>
              <a:pPr/>
              <a:t>2016/12/19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169B3E-0040-4FA1-8415-55F615EFBA3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ln/>
        </p:spPr>
      </p:sp>
      <p:sp>
        <p:nvSpPr>
          <p:cNvPr id="215043" name="备注占位符 2"/>
          <p:cNvSpPr>
            <a:spLocks noGrp="1"/>
          </p:cNvSpPr>
          <p:nvPr>
            <p:ph type="body" idx="1"/>
          </p:nvPr>
        </p:nvSpPr>
        <p:spPr>
          <a:noFill/>
          <a:ln/>
        </p:spPr>
        <p:txBody>
          <a:bodyPr/>
          <a:lstStyle/>
          <a:p>
            <a:endParaRPr lang="zh-CN" altLang="en-US" smtClean="0"/>
          </a:p>
        </p:txBody>
      </p:sp>
      <p:sp>
        <p:nvSpPr>
          <p:cNvPr id="215044" name="灯片编号占位符 3"/>
          <p:cNvSpPr>
            <a:spLocks noGrp="1"/>
          </p:cNvSpPr>
          <p:nvPr>
            <p:ph type="sldNum" sz="quarter" idx="5"/>
          </p:nvPr>
        </p:nvSpPr>
        <p:spPr>
          <a:noFill/>
        </p:spPr>
        <p:txBody>
          <a:bodyPr/>
          <a:lstStyle/>
          <a:p>
            <a:fld id="{3C72085A-6497-49D0-8F79-E174EF7DB72E}" type="slidenum">
              <a:rPr lang="zh-CN" altLang="en-US"/>
              <a:pPr/>
              <a:t>57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E1AF041-E6C1-4177-BBE0-255B7E8671F0}" type="datetimeFigureOut">
              <a:rPr lang="en-US"/>
              <a:pPr/>
              <a:t>12/19/2016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CB6D294-2594-4A41-8F92-DEAA115BC1BB}" type="slidenum">
              <a:rPr lang="en-US"/>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3EFE741-EFD0-41FF-B207-83E21E5BF8B9}" type="datetimeFigureOut">
              <a:rPr lang="en-US"/>
              <a:pPr/>
              <a:t>12/19/2016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F8EE1B9-9B3E-41CC-A0E0-8373955E8F32}"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78E4CD4-45A0-4544-87C9-AA9848CF6C93}" type="datetimeFigureOut">
              <a:rPr lang="en-US"/>
              <a:pPr/>
              <a:t>12/19/2016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DEBF7E31-4321-45F5-8644-7A52EDF0AA53}"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2F22E43-4BCA-41C1-8EE2-2BAC7D8D958D}" type="datetimeFigureOut">
              <a:rPr lang="en-US"/>
              <a:pPr/>
              <a:t>12/19/2016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B630D364-C073-426C-8C97-6E9958FE6972}" type="slidenum">
              <a:rPr lang="en-US"/>
              <a:pPr/>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2E510AF8-A368-4139-B072-9950A5DAC518}" type="datetimeFigureOut">
              <a:rPr lang="en-US"/>
              <a:pPr/>
              <a:t>12/19/2016</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46ED9372-DA71-4052-B264-0885EF522181}" type="slidenum">
              <a:rPr lang="en-US"/>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FA0ABE4-638A-4637-B547-AED3C19B17E0}" type="datetimeFigureOut">
              <a:rPr lang="en-US"/>
              <a:pPr/>
              <a:t>12/19/2016</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6743AA5E-1650-42F4-BD4B-4C22CC6DE636}" type="slidenum">
              <a:rPr lang="en-US"/>
              <a:pPr/>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8A3982F2-A7A9-47A2-BC62-C4F0C8369043}" type="datetimeFigureOut">
              <a:rPr lang="en-US"/>
              <a:pPr/>
              <a:t>12/19/2016</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48216A05-1BCB-4C98-B839-C30CFFDDE432}" type="slidenum">
              <a:rPr lang="en-US"/>
              <a:pPr/>
              <a:t>‹#›</a:t>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DA3633C-BFC6-4897-8B9A-00768DD2007A}" type="datetimeFigureOut">
              <a:rPr lang="en-US"/>
              <a:pPr/>
              <a:t>12/19/2016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FBA968BE-1666-4D11-8BFD-2E0E4074DE18}"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9032340-CE57-45C5-8740-755F1FFFD0E1}" type="datetimeFigureOut">
              <a:rPr lang="en-US"/>
              <a:pPr/>
              <a:t>12/19/2016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2AF598CA-2C77-4B05-A86D-2F1224720F29}" type="slidenum">
              <a:rPr lang="en-US"/>
              <a:pPr/>
              <a:t>‹#›</a:t>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228BD54-08E4-4B66-A571-977D580C299E}" type="datetimeFigureOut">
              <a:rPr lang="en-US"/>
              <a:pPr/>
              <a:t>12/19/2016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0C880600-8113-4893-B83D-02E40E8A69E9}" type="slidenum">
              <a:rPr lang="en-US"/>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1138"/>
            <a:ext cx="2057400"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1138"/>
            <a:ext cx="601980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6B461CC-DE39-4647-B550-B34302185C1F}" type="datetimeFigureOut">
              <a:rPr lang="en-US"/>
              <a:pPr/>
              <a:t>12/19/2016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58611265-E7C1-4BC4-8160-F60385A178AD}" type="slidenum">
              <a:rPr lang="en-US"/>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972E49-8054-4D83-AF47-23E48154B086}"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972E49-8054-4D83-AF47-23E48154B086}" type="slidenum">
              <a:rPr lang="zh-CN" altLang="en-US" smtClean="0"/>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5A91B0C-F6D6-4291-872D-06F44196681B}" type="datetimeFigureOut">
              <a:rPr lang="zh-CN" altLang="en-US" smtClean="0"/>
              <a:pPr/>
              <a:t>2016/12/19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FC972E49-8054-4D83-AF47-23E48154B086}"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20638"/>
            <a:ext cx="9144000" cy="1438276"/>
          </a:xfrm>
          <a:prstGeom prst="rect">
            <a:avLst/>
          </a:prstGeom>
          <a:solidFill>
            <a:srgbClr val="243AA8"/>
          </a:solidFill>
          <a:ln w="9525" cmpd="sng">
            <a:solidFill>
              <a:schemeClr val="tx1"/>
            </a:solidFill>
            <a:miter lim="800000"/>
            <a:headEnd/>
            <a:tailEnd/>
          </a:ln>
        </p:spPr>
        <p:txBody>
          <a:bodyPr wrap="none" anchor="ctr"/>
          <a:lstStyle/>
          <a:p>
            <a:endParaRPr lang="zh-CN" altLang="en-US"/>
          </a:p>
        </p:txBody>
      </p:sp>
      <p:sp>
        <p:nvSpPr>
          <p:cNvPr id="1027" name="Text Box 3"/>
          <p:cNvSpPr txBox="1">
            <a:spLocks noChangeArrowheads="1"/>
          </p:cNvSpPr>
          <p:nvPr/>
        </p:nvSpPr>
        <p:spPr bwMode="auto">
          <a:xfrm>
            <a:off x="15875" y="6742113"/>
            <a:ext cx="9128125" cy="115887"/>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8" name="Text Box 4"/>
          <p:cNvSpPr txBox="1">
            <a:spLocks noChangeArrowheads="1"/>
          </p:cNvSpPr>
          <p:nvPr/>
        </p:nvSpPr>
        <p:spPr bwMode="auto">
          <a:xfrm>
            <a:off x="15875" y="-9525"/>
            <a:ext cx="9144000" cy="109538"/>
          </a:xfrm>
          <a:prstGeom prst="rect">
            <a:avLst/>
          </a:prstGeom>
          <a:solidFill>
            <a:srgbClr val="C1C1C1"/>
          </a:solidFill>
          <a:ln w="9525">
            <a:noFill/>
            <a:miter lim="800000"/>
            <a:headEnd/>
            <a:tailEnd/>
          </a:ln>
        </p:spPr>
        <p:txBody>
          <a:bodyPr lIns="36000" tIns="7200" rIns="36000" bIns="18000" anchor="ctr"/>
          <a:lstStyle/>
          <a:p>
            <a:pPr eaLnBrk="0" hangingPunct="0"/>
            <a:endParaRPr lang="en-US" sz="100"/>
          </a:p>
        </p:txBody>
      </p:sp>
      <p:sp>
        <p:nvSpPr>
          <p:cNvPr id="1029"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75A91B0C-F6D6-4291-872D-06F44196681B}" type="datetimeFigureOut">
              <a:rPr lang="zh-CN" altLang="en-US" smtClean="0"/>
              <a:pPr/>
              <a:t>2016/12/19</a:t>
            </a:fld>
            <a:endParaRPr lang="zh-CN" altLang="en-US"/>
          </a:p>
        </p:txBody>
      </p:sp>
      <p:sp>
        <p:nvSpPr>
          <p:cNvPr id="1032"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zh-CN" altLang="en-US"/>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FC972E49-8054-4D83-AF47-23E48154B0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3"/>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4"/>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3"/>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4"/>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3"/>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3"/>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3"/>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3"/>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3"/>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2111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vl1pPr>
          </a:lstStyle>
          <a:p>
            <a:fld id="{1B703738-95AD-4046-B8C6-3C13C581096B}" type="datetimeFigureOut">
              <a:rPr lang="en-US"/>
              <a:pPr/>
              <a:t>12/19/2016</a:t>
            </a:fld>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lvl1pPr>
          </a:lstStyle>
          <a:p>
            <a:fld id="{0B1891DD-498B-47CA-9B7D-E1B05E15D81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隶书" pitchFamily="49" charset="-122"/>
        </a:defRPr>
      </a:lvl2pPr>
      <a:lvl3pPr algn="ctr" rtl="0" eaLnBrk="1" fontAlgn="base" hangingPunct="1">
        <a:spcBef>
          <a:spcPct val="0"/>
        </a:spcBef>
        <a:spcAft>
          <a:spcPct val="0"/>
        </a:spcAft>
        <a:defRPr sz="4400" b="1">
          <a:solidFill>
            <a:schemeClr val="tx2"/>
          </a:solidFill>
          <a:latin typeface="Arial" pitchFamily="34" charset="0"/>
          <a:ea typeface="隶书" pitchFamily="49" charset="-122"/>
        </a:defRPr>
      </a:lvl3pPr>
      <a:lvl4pPr algn="ctr" rtl="0" eaLnBrk="1" fontAlgn="base" hangingPunct="1">
        <a:spcBef>
          <a:spcPct val="0"/>
        </a:spcBef>
        <a:spcAft>
          <a:spcPct val="0"/>
        </a:spcAft>
        <a:defRPr sz="4400" b="1">
          <a:solidFill>
            <a:schemeClr val="tx2"/>
          </a:solidFill>
          <a:latin typeface="Arial" pitchFamily="34" charset="0"/>
          <a:ea typeface="隶书" pitchFamily="49" charset="-122"/>
        </a:defRPr>
      </a:lvl4pPr>
      <a:lvl5pPr algn="ctr" rtl="0" eaLnBrk="1" fontAlgn="base" hangingPunct="1">
        <a:spcBef>
          <a:spcPct val="0"/>
        </a:spcBef>
        <a:spcAft>
          <a:spcPct val="0"/>
        </a:spcAft>
        <a:defRPr sz="4400" b="1">
          <a:solidFill>
            <a:schemeClr val="tx2"/>
          </a:solidFill>
          <a:latin typeface="Arial" pitchFamily="34" charset="0"/>
          <a:ea typeface="隶书" pitchFamily="49" charset="-122"/>
        </a:defRPr>
      </a:lvl5pPr>
      <a:lvl6pPr marL="457200" algn="ctr" rtl="0" eaLnBrk="1" fontAlgn="base" hangingPunct="1">
        <a:spcBef>
          <a:spcPct val="0"/>
        </a:spcBef>
        <a:spcAft>
          <a:spcPct val="0"/>
        </a:spcAft>
        <a:defRPr sz="4400" b="1">
          <a:solidFill>
            <a:schemeClr val="tx2"/>
          </a:solidFill>
          <a:latin typeface="Arial" pitchFamily="34" charset="0"/>
          <a:ea typeface="隶书" pitchFamily="49" charset="-122"/>
        </a:defRPr>
      </a:lvl6pPr>
      <a:lvl7pPr marL="914400" algn="ctr" rtl="0" eaLnBrk="1" fontAlgn="base" hangingPunct="1">
        <a:spcBef>
          <a:spcPct val="0"/>
        </a:spcBef>
        <a:spcAft>
          <a:spcPct val="0"/>
        </a:spcAft>
        <a:defRPr sz="4400" b="1">
          <a:solidFill>
            <a:schemeClr val="tx2"/>
          </a:solidFill>
          <a:latin typeface="Arial" pitchFamily="34" charset="0"/>
          <a:ea typeface="隶书" pitchFamily="49" charset="-122"/>
        </a:defRPr>
      </a:lvl7pPr>
      <a:lvl8pPr marL="1371600" algn="ctr" rtl="0" eaLnBrk="1" fontAlgn="base" hangingPunct="1">
        <a:spcBef>
          <a:spcPct val="0"/>
        </a:spcBef>
        <a:spcAft>
          <a:spcPct val="0"/>
        </a:spcAft>
        <a:defRPr sz="4400" b="1">
          <a:solidFill>
            <a:schemeClr val="tx2"/>
          </a:solidFill>
          <a:latin typeface="Arial" pitchFamily="34" charset="0"/>
          <a:ea typeface="隶书" pitchFamily="49" charset="-122"/>
        </a:defRPr>
      </a:lvl8pPr>
      <a:lvl9pPr marL="1828800" algn="ctr" rtl="0" eaLnBrk="1" fontAlgn="base" hangingPunct="1">
        <a:spcBef>
          <a:spcPct val="0"/>
        </a:spcBef>
        <a:spcAft>
          <a:spcPct val="0"/>
        </a:spcAft>
        <a:defRPr sz="4400" b="1">
          <a:solidFill>
            <a:schemeClr val="tx2"/>
          </a:solidFill>
          <a:latin typeface="Arial" pitchFamily="34" charset="0"/>
          <a:ea typeface="隶书" pitchFamily="49" charset="-122"/>
        </a:defRPr>
      </a:lvl9pPr>
    </p:titleStyle>
    <p:bodyStyle>
      <a:lvl1pPr marL="342900" indent="-342900" algn="l" rtl="0" eaLnBrk="1" fontAlgn="base" hangingPunct="1">
        <a:spcBef>
          <a:spcPct val="20000"/>
        </a:spcBef>
        <a:spcAft>
          <a:spcPct val="0"/>
        </a:spcAft>
        <a:buBlip>
          <a:blip r:embed="rId14"/>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5"/>
        </a:buBlip>
        <a:defRPr sz="2800">
          <a:solidFill>
            <a:schemeClr val="tx1"/>
          </a:solidFill>
          <a:latin typeface="+mn-lt"/>
          <a:ea typeface="+mn-ea"/>
        </a:defRPr>
      </a:lvl2pPr>
      <a:lvl3pPr marL="1143000" indent="-228600" algn="l" rtl="0" eaLnBrk="1" fontAlgn="base" hangingPunct="1">
        <a:spcBef>
          <a:spcPct val="20000"/>
        </a:spcBef>
        <a:spcAft>
          <a:spcPct val="0"/>
        </a:spcAft>
        <a:buBlip>
          <a:blip r:embed="rId14"/>
        </a:buBlip>
        <a:defRPr sz="2400">
          <a:solidFill>
            <a:schemeClr val="tx1"/>
          </a:solidFill>
          <a:latin typeface="+mn-lt"/>
          <a:ea typeface="+mn-ea"/>
        </a:defRPr>
      </a:lvl3pPr>
      <a:lvl4pPr marL="1600200" indent="-228600" algn="l" rtl="0" eaLnBrk="1" fontAlgn="base" hangingPunct="1">
        <a:spcBef>
          <a:spcPct val="20000"/>
        </a:spcBef>
        <a:spcAft>
          <a:spcPct val="0"/>
        </a:spcAft>
        <a:buBlip>
          <a:blip r:embed="rId15"/>
        </a:buBlip>
        <a:defRPr sz="2000">
          <a:solidFill>
            <a:schemeClr val="tx1"/>
          </a:solidFill>
          <a:latin typeface="+mn-lt"/>
          <a:ea typeface="+mn-ea"/>
        </a:defRPr>
      </a:lvl4pPr>
      <a:lvl5pPr marL="2057400" indent="-228600" algn="l" rtl="0" eaLnBrk="1" fontAlgn="base" hangingPunct="1">
        <a:spcBef>
          <a:spcPct val="20000"/>
        </a:spcBef>
        <a:spcAft>
          <a:spcPct val="0"/>
        </a:spcAft>
        <a:buBlip>
          <a:blip r:embed="rId14"/>
        </a:buBlip>
        <a:defRPr sz="2000">
          <a:solidFill>
            <a:schemeClr val="tx1"/>
          </a:solidFill>
          <a:latin typeface="+mn-lt"/>
          <a:ea typeface="+mn-ea"/>
        </a:defRPr>
      </a:lvl5pPr>
      <a:lvl6pPr marL="2514600" indent="-228600" algn="l" rtl="0" eaLnBrk="1" fontAlgn="base" hangingPunct="1">
        <a:spcBef>
          <a:spcPct val="20000"/>
        </a:spcBef>
        <a:spcAft>
          <a:spcPct val="0"/>
        </a:spcAft>
        <a:buBlip>
          <a:blip r:embed="rId14"/>
        </a:buBlip>
        <a:defRPr sz="2000">
          <a:solidFill>
            <a:schemeClr val="tx1"/>
          </a:solidFill>
          <a:latin typeface="+mn-lt"/>
          <a:ea typeface="+mn-ea"/>
        </a:defRPr>
      </a:lvl6pPr>
      <a:lvl7pPr marL="2971800" indent="-228600" algn="l" rtl="0" eaLnBrk="1" fontAlgn="base" hangingPunct="1">
        <a:spcBef>
          <a:spcPct val="20000"/>
        </a:spcBef>
        <a:spcAft>
          <a:spcPct val="0"/>
        </a:spcAft>
        <a:buBlip>
          <a:blip r:embed="rId14"/>
        </a:buBlip>
        <a:defRPr sz="2000">
          <a:solidFill>
            <a:schemeClr val="tx1"/>
          </a:solidFill>
          <a:latin typeface="+mn-lt"/>
          <a:ea typeface="+mn-ea"/>
        </a:defRPr>
      </a:lvl7pPr>
      <a:lvl8pPr marL="3429000" indent="-228600" algn="l" rtl="0" eaLnBrk="1" fontAlgn="base" hangingPunct="1">
        <a:spcBef>
          <a:spcPct val="20000"/>
        </a:spcBef>
        <a:spcAft>
          <a:spcPct val="0"/>
        </a:spcAft>
        <a:buBlip>
          <a:blip r:embed="rId14"/>
        </a:buBlip>
        <a:defRPr sz="2000">
          <a:solidFill>
            <a:schemeClr val="tx1"/>
          </a:solidFill>
          <a:latin typeface="+mn-lt"/>
          <a:ea typeface="+mn-ea"/>
        </a:defRPr>
      </a:lvl8pPr>
      <a:lvl9pPr marL="3886200" indent="-228600" algn="l" rtl="0" eaLnBrk="1" fontAlgn="base" hangingPunct="1">
        <a:spcBef>
          <a:spcPct val="20000"/>
        </a:spcBef>
        <a:spcAft>
          <a:spcPct val="0"/>
        </a:spcAft>
        <a:buBlip>
          <a:blip r:embed="rId14"/>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5A91B0C-F6D6-4291-872D-06F44196681B}" type="datetimeFigureOut">
              <a:rPr lang="zh-CN" altLang="en-US" smtClean="0"/>
              <a:pPr/>
              <a:t>2016/12/19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FC972E49-8054-4D83-AF47-23E48154B0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5"/>
          <p:cNvSpPr>
            <a:spLocks noGrp="1" noChangeArrowheads="1"/>
          </p:cNvSpPr>
          <p:nvPr>
            <p:ph type="title"/>
          </p:nvPr>
        </p:nvSpPr>
        <p:spPr>
          <a:xfrm>
            <a:off x="827584" y="1484784"/>
            <a:ext cx="7620000" cy="1066800"/>
          </a:xfrm>
        </p:spPr>
        <p:txBody>
          <a:bodyPr/>
          <a:lstStyle/>
          <a:p>
            <a:r>
              <a:rPr lang="zh-CN" altLang="en-US" sz="2800" b="1" dirty="0" smtClean="0">
                <a:latin typeface="华文楷体" pitchFamily="2" charset="-122"/>
                <a:ea typeface="华文楷体" pitchFamily="2" charset="-122"/>
              </a:rPr>
              <a:t>第三节 建设中国特色社会主义文化</a:t>
            </a:r>
          </a:p>
        </p:txBody>
      </p:sp>
      <p:sp>
        <p:nvSpPr>
          <p:cNvPr id="158724" name="矩形 2"/>
          <p:cNvSpPr>
            <a:spLocks noChangeArrowheads="1"/>
          </p:cNvSpPr>
          <p:nvPr/>
        </p:nvSpPr>
        <p:spPr bwMode="auto">
          <a:xfrm>
            <a:off x="1259632" y="3068960"/>
            <a:ext cx="7345363" cy="1930337"/>
          </a:xfrm>
          <a:prstGeom prst="rect">
            <a:avLst/>
          </a:prstGeom>
          <a:noFill/>
          <a:ln w="9525">
            <a:noFill/>
            <a:miter lim="800000"/>
            <a:headEnd/>
            <a:tailEnd/>
          </a:ln>
        </p:spPr>
        <p:txBody>
          <a:bodyPr>
            <a:spAutoFit/>
          </a:bodyPr>
          <a:lstStyle/>
          <a:p>
            <a:pPr>
              <a:lnSpc>
                <a:spcPct val="150000"/>
              </a:lnSpc>
            </a:pPr>
            <a:r>
              <a:rPr lang="zh-CN" altLang="en-US" sz="2800" b="1" dirty="0">
                <a:solidFill>
                  <a:schemeClr val="tx2"/>
                </a:solidFill>
                <a:latin typeface="华文楷体" pitchFamily="2" charset="-122"/>
                <a:ea typeface="华文楷体" pitchFamily="2" charset="-122"/>
              </a:rPr>
              <a:t>一、坚持走中国特色社会主义文化发展道路 </a:t>
            </a:r>
          </a:p>
          <a:p>
            <a:pPr>
              <a:lnSpc>
                <a:spcPct val="150000"/>
              </a:lnSpc>
            </a:pPr>
            <a:r>
              <a:rPr lang="zh-CN" altLang="en-US" sz="2800" b="1" dirty="0">
                <a:solidFill>
                  <a:schemeClr val="tx2"/>
                </a:solidFill>
                <a:latin typeface="华文楷体" pitchFamily="2" charset="-122"/>
                <a:ea typeface="华文楷体" pitchFamily="2" charset="-122"/>
              </a:rPr>
              <a:t>二、弘扬社会主义核心价值体系和核心价值观</a:t>
            </a:r>
          </a:p>
          <a:p>
            <a:pPr>
              <a:lnSpc>
                <a:spcPct val="150000"/>
              </a:lnSpc>
            </a:pPr>
            <a:r>
              <a:rPr lang="zh-CN" altLang="en-US" sz="2800" b="1" dirty="0">
                <a:solidFill>
                  <a:schemeClr val="tx2"/>
                </a:solidFill>
                <a:latin typeface="华文楷体" pitchFamily="2" charset="-122"/>
                <a:ea typeface="华文楷体" pitchFamily="2" charset="-122"/>
              </a:rPr>
              <a:t>三、建设社会主义文化强国</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4"/>
          <p:cNvSpPr>
            <a:spLocks noChangeArrowheads="1"/>
          </p:cNvSpPr>
          <p:nvPr/>
        </p:nvSpPr>
        <p:spPr bwMode="auto">
          <a:xfrm>
            <a:off x="683568" y="1628800"/>
            <a:ext cx="7920880" cy="4441825"/>
          </a:xfrm>
          <a:prstGeom prst="rect">
            <a:avLst/>
          </a:prstGeom>
          <a:noFill/>
          <a:ln w="9525">
            <a:noFill/>
            <a:miter lim="800000"/>
            <a:headEnd/>
            <a:tailEnd/>
          </a:ln>
        </p:spPr>
        <p:txBody>
          <a:bodyPr/>
          <a:lstStyle/>
          <a:p>
            <a:pPr marL="342900" indent="-342900">
              <a:spcBef>
                <a:spcPct val="20000"/>
              </a:spcBef>
              <a:buFontTx/>
              <a:buChar char="•"/>
            </a:pPr>
            <a:r>
              <a:rPr lang="zh-CN" altLang="en-US" sz="2800" b="1" dirty="0">
                <a:latin typeface="华文楷体" pitchFamily="2" charset="-122"/>
                <a:ea typeface="华文楷体" pitchFamily="2" charset="-122"/>
              </a:rPr>
              <a:t>马克思主义指导思想，是社会主义核心价值体系的灵魂。</a:t>
            </a:r>
          </a:p>
          <a:p>
            <a:pPr marL="342900" indent="-342900">
              <a:spcBef>
                <a:spcPct val="20000"/>
              </a:spcBef>
              <a:buFontTx/>
              <a:buChar char="•"/>
            </a:pPr>
            <a:r>
              <a:rPr lang="zh-CN" altLang="en-US" sz="2800" b="1" dirty="0">
                <a:latin typeface="华文楷体" pitchFamily="2" charset="-122"/>
                <a:ea typeface="华文楷体" pitchFamily="2" charset="-122"/>
              </a:rPr>
              <a:t> 马克思主义是我们立党立国的根本指导思想，为我们提供了科学的世界观和方法论，决定着社会主义核心价值体系的性质和方向。只有用马克思主义立场、观点、方法来正确认识经济社会发展大势，正确认识社会思想意识中的主流与支流，才能在错综复杂的社会现象中看清本质、明确方向。</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608" y="1484784"/>
            <a:ext cx="7128792" cy="4196020"/>
          </a:xfrm>
          <a:prstGeom prst="rect">
            <a:avLst/>
          </a:prstGeom>
        </p:spPr>
        <p:txBody>
          <a:bodyPr wrap="square">
            <a:spAutoFit/>
          </a:bodyPr>
          <a:lstStyle/>
          <a:p>
            <a:pPr>
              <a:lnSpc>
                <a:spcPts val="4000"/>
              </a:lnSpc>
              <a:spcBef>
                <a:spcPct val="20000"/>
              </a:spcBef>
            </a:pPr>
            <a:r>
              <a:rPr lang="zh-CN" altLang="en-US" sz="2400" b="1" dirty="0" smtClean="0">
                <a:latin typeface="华文楷体" pitchFamily="2" charset="-122"/>
                <a:ea typeface="华文楷体" pitchFamily="2" charset="-122"/>
              </a:rPr>
              <a:t>中国特色社会主义共同理想，是社会主义核心价值体系的主题。既是对中国社会发展规律的正确认识，也是中国人民利益和愿望的根本体现，是号召全国各族人民团结奋斗的精神旗帜。这个共同理想，把党在社会主义初级阶段的目标、国家的发展、民族的振兴与个人的幸福紧密联系在一起，把各个阶层、各个群体的共同愿望有机结合在一起，并且为这个理想共同奋斗。</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836712"/>
            <a:ext cx="7632848" cy="5552289"/>
          </a:xfrm>
          <a:prstGeom prst="rect">
            <a:avLst/>
          </a:prstGeom>
        </p:spPr>
        <p:txBody>
          <a:bodyPr wrap="square">
            <a:spAutoFit/>
          </a:bodyPr>
          <a:lstStyle/>
          <a:p>
            <a:pPr marL="342900" indent="-342900">
              <a:lnSpc>
                <a:spcPts val="3500"/>
              </a:lnSpc>
              <a:spcBef>
                <a:spcPct val="20000"/>
              </a:spcBef>
              <a:buFontTx/>
              <a:buChar char="•"/>
            </a:pPr>
            <a:r>
              <a:rPr lang="zh-CN" altLang="en-US" sz="2400" b="1" dirty="0" smtClean="0">
                <a:latin typeface="华文楷体" pitchFamily="2" charset="-122"/>
                <a:ea typeface="华文楷体" pitchFamily="2" charset="-122"/>
              </a:rPr>
              <a:t>民族精神和时代精神，是社会主义核心价值体系的精髓。</a:t>
            </a:r>
          </a:p>
          <a:p>
            <a:pPr marL="342900" indent="-342900">
              <a:lnSpc>
                <a:spcPts val="3500"/>
              </a:lnSpc>
              <a:spcBef>
                <a:spcPct val="20000"/>
              </a:spcBef>
              <a:buFontTx/>
              <a:buChar char="•"/>
            </a:pPr>
            <a:r>
              <a:rPr lang="zh-CN" altLang="en-US" sz="2400" b="1" dirty="0" smtClean="0">
                <a:latin typeface="华文楷体" pitchFamily="2" charset="-122"/>
                <a:ea typeface="华文楷体" pitchFamily="2" charset="-122"/>
              </a:rPr>
              <a:t> 在中华民族五千年历史发展过程中，形成了以爱国主义为核心的团结统一、爱好和平、勤劳勇敢、自强不息的伟大民族精神；在改革开放和社会主义现代化建设新时期，形成了以改革创新为核心的时代精神。民族精神和时代精神相互联系，密不可分。民族精神和时代精神不仅是中国革命、建设和改革的精神动力，也是国家文化软实力和综合国力的重要体现，深深熔铸在中华民族的生命力、创造力和凝聚力之中，共同构成中华民族自立自强的精神品格，成为推动中华民族伟大复兴的不竭精神动力。</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1124744"/>
            <a:ext cx="6912768" cy="4654608"/>
          </a:xfrm>
          <a:prstGeom prst="rect">
            <a:avLst/>
          </a:prstGeom>
        </p:spPr>
        <p:txBody>
          <a:bodyPr wrap="square">
            <a:spAutoFit/>
          </a:bodyPr>
          <a:lstStyle/>
          <a:p>
            <a:pPr marL="342900" indent="-342900">
              <a:lnSpc>
                <a:spcPts val="3500"/>
              </a:lnSpc>
              <a:spcBef>
                <a:spcPct val="20000"/>
              </a:spcBef>
              <a:buFontTx/>
              <a:buChar char="•"/>
            </a:pPr>
            <a:r>
              <a:rPr lang="zh-CN" altLang="en-US" sz="2400" b="1" dirty="0" smtClean="0">
                <a:latin typeface="华文楷体" pitchFamily="2" charset="-122"/>
                <a:ea typeface="华文楷体" pitchFamily="2" charset="-122"/>
              </a:rPr>
              <a:t>社会主义荣辱观，是社会主义核心价值体系的基础。</a:t>
            </a:r>
          </a:p>
          <a:p>
            <a:pPr marL="342900" indent="-342900">
              <a:lnSpc>
                <a:spcPts val="3500"/>
              </a:lnSpc>
              <a:spcBef>
                <a:spcPct val="20000"/>
              </a:spcBef>
              <a:buFontTx/>
              <a:buChar char="•"/>
            </a:pPr>
            <a:r>
              <a:rPr lang="zh-CN" altLang="en-US" sz="2400" b="1" dirty="0" smtClean="0">
                <a:latin typeface="华文楷体" pitchFamily="2" charset="-122"/>
                <a:ea typeface="华文楷体" pitchFamily="2" charset="-122"/>
              </a:rPr>
              <a:t>以“八荣八耻”为主要内容的社会主义荣辱观，覆盖各个利益群体，涵盖了社会生活的方方面面。它与社会主义市场经济体制相适应、与社会主义法律规范相协调、与中华民族传统美德相承接，鲜明地指出了什么是真善美、什么是假恶丑，为人们在社会主义市场经济条件下判断行为得失、作出道德选择、确定价值取向，提供了基本规范。</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WordArt 4"/>
          <p:cNvSpPr>
            <a:spLocks noChangeArrowheads="1" noChangeShapeType="1" noTextEdit="1"/>
          </p:cNvSpPr>
          <p:nvPr/>
        </p:nvSpPr>
        <p:spPr bwMode="auto">
          <a:xfrm>
            <a:off x="2819400" y="533400"/>
            <a:ext cx="3240088" cy="1079500"/>
          </a:xfrm>
          <a:prstGeom prst="rect">
            <a:avLst/>
          </a:prstGeom>
        </p:spPr>
        <p:txBody>
          <a:bodyPr wrap="none" fromWordArt="1">
            <a:prstTxWarp prst="textCanUp">
              <a:avLst>
                <a:gd name="adj" fmla="val 67574"/>
              </a:avLst>
            </a:prstTxWarp>
          </a:bodyPr>
          <a:lstStyle/>
          <a:p>
            <a:pPr algn="ctr"/>
            <a:r>
              <a:rPr lang="zh-CN" altLang="en-US" sz="3600" kern="10" spc="-180" normalizeH="1">
                <a:ln w="19050">
                  <a:solidFill>
                    <a:srgbClr val="FFFF00"/>
                  </a:solidFill>
                  <a:round/>
                  <a:headEnd/>
                  <a:tailEnd/>
                </a:ln>
                <a:solidFill>
                  <a:srgbClr val="00CC00"/>
                </a:solidFill>
                <a:effectLst>
                  <a:outerShdw dist="125724" dir="18900000" algn="ctr" rotWithShape="0">
                    <a:srgbClr val="000099"/>
                  </a:outerShdw>
                </a:effectLst>
                <a:latin typeface="隶书"/>
              </a:rPr>
              <a:t>角色参与</a:t>
            </a:r>
          </a:p>
        </p:txBody>
      </p:sp>
      <p:sp>
        <p:nvSpPr>
          <p:cNvPr id="172035" name="AutoShape 6"/>
          <p:cNvSpPr>
            <a:spLocks noChangeArrowheads="1"/>
          </p:cNvSpPr>
          <p:nvPr/>
        </p:nvSpPr>
        <p:spPr bwMode="auto">
          <a:xfrm>
            <a:off x="990600" y="1752600"/>
            <a:ext cx="4608513" cy="3024188"/>
          </a:xfrm>
          <a:prstGeom prst="verticalScroll">
            <a:avLst>
              <a:gd name="adj" fmla="val 12500"/>
            </a:avLst>
          </a:prstGeom>
          <a:solidFill>
            <a:schemeClr val="folHlink"/>
          </a:solidFill>
          <a:ln w="9525">
            <a:solidFill>
              <a:schemeClr val="tx1"/>
            </a:solidFill>
            <a:round/>
            <a:headEnd/>
            <a:tailEnd/>
          </a:ln>
          <a:effectLst/>
        </p:spPr>
        <p:txBody>
          <a:bodyPr vert="eaVert" wrap="none" anchor="ctr"/>
          <a:lstStyle/>
          <a:p>
            <a:endParaRPr lang="zh-CN" altLang="en-US" sz="1800" b="0">
              <a:ea typeface="宋体" pitchFamily="2" charset="-122"/>
            </a:endParaRPr>
          </a:p>
        </p:txBody>
      </p:sp>
      <p:pic>
        <p:nvPicPr>
          <p:cNvPr id="172036" name="Picture 5" descr="BD00028_"/>
          <p:cNvPicPr>
            <a:picLocks noChangeAspect="1" noChangeArrowheads="1"/>
          </p:cNvPicPr>
          <p:nvPr/>
        </p:nvPicPr>
        <p:blipFill>
          <a:blip r:embed="rId2" cstate="print"/>
          <a:srcRect/>
          <a:stretch>
            <a:fillRect/>
          </a:stretch>
        </p:blipFill>
        <p:spPr bwMode="auto">
          <a:xfrm>
            <a:off x="5791200" y="2362200"/>
            <a:ext cx="2057400" cy="2035175"/>
          </a:xfrm>
          <a:prstGeom prst="rect">
            <a:avLst/>
          </a:prstGeom>
          <a:solidFill>
            <a:srgbClr val="CC3300"/>
          </a:solidFill>
          <a:ln w="9525">
            <a:noFill/>
            <a:miter lim="800000"/>
            <a:headEnd/>
            <a:tailEnd/>
          </a:ln>
          <a:effectLst/>
        </p:spPr>
      </p:pic>
      <p:sp>
        <p:nvSpPr>
          <p:cNvPr id="172037" name="Rectangle 7"/>
          <p:cNvSpPr>
            <a:spLocks noChangeArrowheads="1"/>
          </p:cNvSpPr>
          <p:nvPr/>
        </p:nvSpPr>
        <p:spPr bwMode="auto">
          <a:xfrm>
            <a:off x="1331913" y="2382838"/>
            <a:ext cx="3960812" cy="2087562"/>
          </a:xfrm>
          <a:prstGeom prst="rect">
            <a:avLst/>
          </a:prstGeom>
          <a:solidFill>
            <a:schemeClr val="bg1"/>
          </a:solidFill>
          <a:ln w="9525">
            <a:solidFill>
              <a:schemeClr val="bg2"/>
            </a:solidFill>
            <a:miter lim="800000"/>
            <a:headEnd/>
            <a:tailEnd/>
          </a:ln>
          <a:effectLst/>
        </p:spPr>
        <p:txBody>
          <a:bodyPr lIns="92075" tIns="46038" rIns="92075" bIns="46038" anchor="ctr"/>
          <a:lstStyle/>
          <a:p>
            <a:pPr>
              <a:lnSpc>
                <a:spcPct val="120000"/>
              </a:lnSpc>
            </a:pPr>
            <a:r>
              <a:rPr lang="zh-CN" altLang="en-US" sz="2400" b="1" dirty="0">
                <a:latin typeface="华文楷体" pitchFamily="2" charset="-122"/>
                <a:ea typeface="华文楷体" pitchFamily="2" charset="-122"/>
              </a:rPr>
              <a:t>如何认识社会主义核心价值体系基本内容之间的关系？</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916832"/>
            <a:ext cx="7416824" cy="4131900"/>
          </a:xfrm>
          <a:prstGeom prst="rect">
            <a:avLst/>
          </a:prstGeom>
        </p:spPr>
        <p:txBody>
          <a:bodyPr wrap="square">
            <a:spAutoFit/>
          </a:bodyPr>
          <a:lstStyle/>
          <a:p>
            <a:pPr marL="342900" indent="-342900">
              <a:lnSpc>
                <a:spcPts val="3500"/>
              </a:lnSpc>
            </a:pPr>
            <a:r>
              <a:rPr lang="zh-CN" altLang="en-US"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四个方面是有机统一的整体，都是社会主义意识形态最重要的组成部分，是从党领导人民在长期实践中形成的丰富思想文化成果中提炼和概括出来的精华，是对核心价值体系深刻内涵的科学揭示。坚持马克思主义的指导地位，抓住了核心价值体系的灵魂；树立共同理想，突出了核心价值体系的主题；培育和弘扬民族精神和时代精神，掌握了核心价值体系的精髓；树立和践行社会主义荣辱观，打牢了核心价值体系的基础。</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矩形 3"/>
          <p:cNvSpPr>
            <a:spLocks noChangeArrowheads="1"/>
          </p:cNvSpPr>
          <p:nvPr/>
        </p:nvSpPr>
        <p:spPr bwMode="auto">
          <a:xfrm>
            <a:off x="1331640" y="1556792"/>
            <a:ext cx="3878263" cy="461962"/>
          </a:xfrm>
          <a:prstGeom prst="rect">
            <a:avLst/>
          </a:prstGeom>
          <a:noFill/>
          <a:ln w="9525">
            <a:noFill/>
            <a:miter lim="800000"/>
            <a:headEnd/>
            <a:tailEnd/>
          </a:ln>
        </p:spPr>
        <p:txBody>
          <a:bodyPr wrap="none">
            <a:spAutoFit/>
          </a:bodyPr>
          <a:lstStyle/>
          <a:p>
            <a:r>
              <a:rPr lang="zh-CN" altLang="en-US" sz="2400" b="1" dirty="0">
                <a:latin typeface="华文楷体" pitchFamily="2" charset="-122"/>
                <a:ea typeface="华文楷体" pitchFamily="2" charset="-122"/>
              </a:rPr>
              <a:t>（二）社会主义核心价值观</a:t>
            </a:r>
          </a:p>
        </p:txBody>
      </p:sp>
      <p:sp>
        <p:nvSpPr>
          <p:cNvPr id="5" name="矩形 4"/>
          <p:cNvSpPr/>
          <p:nvPr/>
        </p:nvSpPr>
        <p:spPr>
          <a:xfrm>
            <a:off x="1403648" y="2636912"/>
            <a:ext cx="6912768" cy="2785378"/>
          </a:xfrm>
          <a:prstGeom prst="rect">
            <a:avLst/>
          </a:prstGeom>
        </p:spPr>
        <p:txBody>
          <a:bodyPr wrap="square">
            <a:spAutoFit/>
          </a:bodyPr>
          <a:lstStyle/>
          <a:p>
            <a:pPr>
              <a:lnSpc>
                <a:spcPts val="3500"/>
              </a:lnSpc>
              <a:buFont typeface="Symbol" pitchFamily="18" charset="2"/>
              <a:buNone/>
            </a:pPr>
            <a:r>
              <a:rPr lang="zh-CN" altLang="en-US" sz="2400" b="1" dirty="0" smtClean="0">
                <a:solidFill>
                  <a:srgbClr val="FF0000"/>
                </a:solidFill>
                <a:latin typeface="华文楷体" pitchFamily="2" charset="-122"/>
                <a:ea typeface="华文楷体" pitchFamily="2" charset="-122"/>
              </a:rPr>
              <a:t>思考：</a:t>
            </a:r>
            <a:r>
              <a:rPr lang="zh-CN" altLang="en-US" sz="2400" b="1" dirty="0" smtClean="0">
                <a:solidFill>
                  <a:schemeClr val="tx2"/>
                </a:solidFill>
                <a:latin typeface="华文楷体" pitchFamily="2" charset="-122"/>
                <a:ea typeface="华文楷体" pitchFamily="2" charset="-122"/>
              </a:rPr>
              <a:t>什么是社会主义核心价值观？为什么要培育和践行社会主义核心价值观？怎样培育和弘扬社会主义核心价值观？社会主义核心价值观与中华优秀传统文化、当前的道德建设、中华传统美德是一个什么样的内在连接，怎样理解、阐释和把握三者之间的关系？</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矩形 1"/>
          <p:cNvSpPr>
            <a:spLocks noChangeArrowheads="1"/>
          </p:cNvSpPr>
          <p:nvPr/>
        </p:nvSpPr>
        <p:spPr bwMode="auto">
          <a:xfrm>
            <a:off x="1476375" y="1628775"/>
            <a:ext cx="7056438" cy="3262313"/>
          </a:xfrm>
          <a:prstGeom prst="rect">
            <a:avLst/>
          </a:prstGeom>
          <a:noFill/>
          <a:ln w="9525">
            <a:noFill/>
            <a:miter lim="800000"/>
            <a:headEnd/>
            <a:tailEnd/>
          </a:ln>
        </p:spPr>
        <p:txBody>
          <a:bodyPr>
            <a:spAutoFit/>
          </a:bodyPr>
          <a:lstStyle/>
          <a:p>
            <a:pPr>
              <a:lnSpc>
                <a:spcPct val="150000"/>
              </a:lnSpc>
              <a:spcBef>
                <a:spcPct val="20000"/>
              </a:spcBef>
            </a:pPr>
            <a:r>
              <a:rPr lang="zh-CN" altLang="en-US" sz="2800" b="1" dirty="0">
                <a:solidFill>
                  <a:schemeClr val="tx2"/>
                </a:solidFill>
                <a:latin typeface="华文楷体" pitchFamily="2" charset="-122"/>
                <a:ea typeface="华文楷体" pitchFamily="2" charset="-122"/>
              </a:rPr>
              <a:t>在建设社会主义核心价值体系的基础上，党的十八大提出，要倡导富强、民主、文明、和谐，倡导自由、平等、公正、法治，倡导爱国、敬业、诚信、友善，积极培育和践行社会主义核心价值观。</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矩形 2"/>
          <p:cNvSpPr>
            <a:spLocks noChangeArrowheads="1"/>
          </p:cNvSpPr>
          <p:nvPr/>
        </p:nvSpPr>
        <p:spPr bwMode="auto">
          <a:xfrm>
            <a:off x="1043608" y="2420888"/>
            <a:ext cx="7777162" cy="1526315"/>
          </a:xfrm>
          <a:prstGeom prst="rect">
            <a:avLst/>
          </a:prstGeom>
          <a:noFill/>
          <a:ln w="9525">
            <a:noFill/>
            <a:miter lim="800000"/>
            <a:headEnd/>
            <a:tailEnd/>
          </a:ln>
        </p:spPr>
        <p:txBody>
          <a:bodyPr>
            <a:spAutoFit/>
          </a:bodyPr>
          <a:lstStyle/>
          <a:p>
            <a:pPr>
              <a:lnSpc>
                <a:spcPts val="3500"/>
              </a:lnSpc>
              <a:spcBef>
                <a:spcPct val="20000"/>
              </a:spcBef>
            </a:pPr>
            <a:r>
              <a:rPr lang="zh-CN" altLang="en-US" sz="2400" b="1" dirty="0">
                <a:solidFill>
                  <a:schemeClr val="tx2"/>
                </a:solidFill>
                <a:latin typeface="华文楷体" pitchFamily="2" charset="-122"/>
                <a:ea typeface="华文楷体" pitchFamily="2" charset="-122"/>
              </a:rPr>
              <a:t>富强、民主、文明、和谐是国家层面的价值目标；</a:t>
            </a:r>
          </a:p>
          <a:p>
            <a:pPr>
              <a:lnSpc>
                <a:spcPts val="3500"/>
              </a:lnSpc>
              <a:spcBef>
                <a:spcPct val="20000"/>
              </a:spcBef>
            </a:pPr>
            <a:r>
              <a:rPr lang="zh-CN" altLang="en-US" sz="2400" b="1" dirty="0">
                <a:solidFill>
                  <a:schemeClr val="tx2"/>
                </a:solidFill>
                <a:latin typeface="华文楷体" pitchFamily="2" charset="-122"/>
                <a:ea typeface="华文楷体" pitchFamily="2" charset="-122"/>
              </a:rPr>
              <a:t>自由、平等、公平、法治是社会层面的价值取向；</a:t>
            </a:r>
          </a:p>
          <a:p>
            <a:pPr>
              <a:lnSpc>
                <a:spcPts val="3500"/>
              </a:lnSpc>
              <a:spcBef>
                <a:spcPct val="20000"/>
              </a:spcBef>
            </a:pPr>
            <a:r>
              <a:rPr lang="zh-CN" altLang="en-US" sz="2400" b="1" dirty="0">
                <a:solidFill>
                  <a:schemeClr val="tx2"/>
                </a:solidFill>
                <a:latin typeface="华文楷体" pitchFamily="2" charset="-122"/>
                <a:ea typeface="华文楷体" pitchFamily="2" charset="-122"/>
              </a:rPr>
              <a:t>爱国、敬业、诚信、友善是公民个人层面的价值准则。</a:t>
            </a:r>
          </a:p>
        </p:txBody>
      </p:sp>
      <p:sp>
        <p:nvSpPr>
          <p:cNvPr id="176132" name="矩形 3"/>
          <p:cNvSpPr>
            <a:spLocks noChangeArrowheads="1"/>
          </p:cNvSpPr>
          <p:nvPr/>
        </p:nvSpPr>
        <p:spPr bwMode="auto">
          <a:xfrm>
            <a:off x="2987824" y="4221088"/>
            <a:ext cx="5275262" cy="1273875"/>
          </a:xfrm>
          <a:prstGeom prst="rect">
            <a:avLst/>
          </a:prstGeom>
          <a:noFill/>
          <a:ln w="9525">
            <a:noFill/>
            <a:miter lim="800000"/>
            <a:headEnd/>
            <a:tailEnd/>
          </a:ln>
        </p:spPr>
        <p:txBody>
          <a:bodyPr>
            <a:spAutoFit/>
          </a:bodyPr>
          <a:lstStyle/>
          <a:p>
            <a:pPr>
              <a:lnSpc>
                <a:spcPct val="150000"/>
              </a:lnSpc>
            </a:pPr>
            <a:r>
              <a:rPr lang="zh-CN" altLang="en-US" b="1" dirty="0">
                <a:latin typeface="华文楷体" pitchFamily="2" charset="-122"/>
                <a:ea typeface="华文楷体" pitchFamily="2" charset="-122"/>
              </a:rPr>
              <a:t>我们要建设什么样的国家？</a:t>
            </a:r>
          </a:p>
          <a:p>
            <a:pPr algn="ctr">
              <a:lnSpc>
                <a:spcPct val="150000"/>
              </a:lnSpc>
            </a:pPr>
            <a:r>
              <a:rPr lang="zh-CN" altLang="en-US" b="1" dirty="0">
                <a:latin typeface="华文楷体" pitchFamily="2" charset="-122"/>
                <a:ea typeface="华文楷体" pitchFamily="2" charset="-122"/>
              </a:rPr>
              <a:t>       我们希望生活在什么样的社会？</a:t>
            </a:r>
            <a:endParaRPr lang="en-US" altLang="zh-CN" b="1" dirty="0">
              <a:latin typeface="华文楷体" pitchFamily="2" charset="-122"/>
              <a:ea typeface="华文楷体" pitchFamily="2" charset="-122"/>
            </a:endParaRPr>
          </a:p>
          <a:p>
            <a:pPr>
              <a:lnSpc>
                <a:spcPct val="150000"/>
              </a:lnSpc>
            </a:pPr>
            <a:r>
              <a:rPr lang="zh-CN" altLang="zh-CN" b="1" dirty="0">
                <a:latin typeface="华文楷体" pitchFamily="2" charset="-122"/>
                <a:ea typeface="华文楷体" pitchFamily="2" charset="-122"/>
              </a:rPr>
              <a:t>我们应该成为什么样的公民</a:t>
            </a:r>
            <a:r>
              <a:rPr lang="zh-CN" altLang="en-US" b="1" dirty="0">
                <a:latin typeface="华文楷体" pitchFamily="2" charset="-122"/>
                <a:ea typeface="华文楷体" pitchFamily="2" charset="-122"/>
              </a:rPr>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矩形 3"/>
          <p:cNvSpPr>
            <a:spLocks noChangeArrowheads="1"/>
          </p:cNvSpPr>
          <p:nvPr/>
        </p:nvSpPr>
        <p:spPr bwMode="auto">
          <a:xfrm>
            <a:off x="1547664" y="1772816"/>
            <a:ext cx="6032500" cy="461963"/>
          </a:xfrm>
          <a:prstGeom prst="rect">
            <a:avLst/>
          </a:prstGeom>
          <a:noFill/>
          <a:ln w="9525">
            <a:noFill/>
            <a:miter lim="800000"/>
            <a:headEnd/>
            <a:tailEnd/>
          </a:ln>
        </p:spPr>
        <p:txBody>
          <a:bodyPr wrap="none">
            <a:spAutoFit/>
          </a:bodyPr>
          <a:lstStyle/>
          <a:p>
            <a:pPr algn="ctr"/>
            <a:r>
              <a:rPr lang="zh-CN" altLang="en-US" sz="2400" b="1" dirty="0">
                <a:latin typeface="华文楷体" pitchFamily="2" charset="-122"/>
                <a:ea typeface="华文楷体" pitchFamily="2" charset="-122"/>
              </a:rPr>
              <a:t>社会主义核心价值观与核心价值体系的关系</a:t>
            </a:r>
            <a:endParaRPr lang="zh-CN" altLang="en-US" sz="2400" b="1" dirty="0"/>
          </a:p>
        </p:txBody>
      </p:sp>
      <p:sp>
        <p:nvSpPr>
          <p:cNvPr id="5" name="矩形 4"/>
          <p:cNvSpPr/>
          <p:nvPr/>
        </p:nvSpPr>
        <p:spPr>
          <a:xfrm>
            <a:off x="1259632" y="2852936"/>
            <a:ext cx="6912768" cy="2308324"/>
          </a:xfrm>
          <a:prstGeom prst="rect">
            <a:avLst/>
          </a:prstGeom>
        </p:spPr>
        <p:txBody>
          <a:bodyPr wrap="square">
            <a:spAutoFit/>
          </a:bodyPr>
          <a:lstStyle/>
          <a:p>
            <a:pPr>
              <a:lnSpc>
                <a:spcPct val="150000"/>
              </a:lnSpc>
            </a:pPr>
            <a:r>
              <a:rPr lang="zh-CN" altLang="en-US" sz="2400" b="1" dirty="0" smtClean="0">
                <a:latin typeface="华文楷体" pitchFamily="2" charset="-122"/>
                <a:ea typeface="华文楷体" pitchFamily="2" charset="-122"/>
              </a:rPr>
              <a:t>社会主义核心价值观</a:t>
            </a:r>
            <a:r>
              <a:rPr lang="zh-CN" altLang="zh-CN" sz="2400" b="1" dirty="0" smtClean="0">
                <a:latin typeface="华文楷体" pitchFamily="2" charset="-122"/>
                <a:ea typeface="华文楷体" pitchFamily="2" charset="-122"/>
              </a:rPr>
              <a:t>体现了社会主义核心价值体系的根本性质和基本特征，反映了社会主义核心价值体系的丰富内涵和实践要求，是社会主义核心价值体系的高度凝练和集中概括</a:t>
            </a:r>
            <a:r>
              <a:rPr lang="zh-CN" altLang="en-US" sz="2400" b="1" dirty="0" smtClean="0">
                <a:latin typeface="华文楷体" pitchFamily="2" charset="-122"/>
                <a:ea typeface="华文楷体" pitchFamily="2" charset="-122"/>
              </a:rPr>
              <a:t>。</a:t>
            </a:r>
            <a:endParaRPr lang="zh-CN" altLang="en-US" sz="2400" b="1"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350" y="1238250"/>
            <a:ext cx="2349500" cy="488950"/>
          </a:xfrm>
          <a:prstGeom prst="rect">
            <a:avLst/>
          </a:prstGeom>
        </p:spPr>
        <p:txBody>
          <a:bodyPr wrap="none">
            <a:spAutoFit/>
          </a:bodyPr>
          <a:lstStyle/>
          <a:p>
            <a:pPr algn="ctr">
              <a:lnSpc>
                <a:spcPts val="3500"/>
              </a:lnSpc>
              <a:defRPr/>
            </a:pPr>
            <a:r>
              <a:rPr lang="zh-CN" altLang="en-US" sz="2800" b="1" dirty="0">
                <a:solidFill>
                  <a:schemeClr val="tx2"/>
                </a:solidFill>
                <a:effectLst>
                  <a:outerShdw blurRad="38100" dist="38100" dir="2700000" algn="tl">
                    <a:srgbClr val="C0C0C0"/>
                  </a:outerShdw>
                </a:effectLst>
                <a:latin typeface="隶书" pitchFamily="49" charset="-122"/>
                <a:ea typeface="隶书" pitchFamily="49" charset="-122"/>
              </a:rPr>
              <a:t>什么是文化？</a:t>
            </a:r>
          </a:p>
        </p:txBody>
      </p:sp>
      <p:sp>
        <p:nvSpPr>
          <p:cNvPr id="5" name="矩形 4"/>
          <p:cNvSpPr/>
          <p:nvPr/>
        </p:nvSpPr>
        <p:spPr>
          <a:xfrm>
            <a:off x="1331640" y="2060848"/>
            <a:ext cx="6912768" cy="3683060"/>
          </a:xfrm>
          <a:prstGeom prst="rect">
            <a:avLst/>
          </a:prstGeom>
        </p:spPr>
        <p:txBody>
          <a:bodyPr wrap="square">
            <a:spAutoFit/>
          </a:bodyPr>
          <a:lstStyle/>
          <a:p>
            <a:pPr>
              <a:lnSpc>
                <a:spcPts val="3500"/>
              </a:lnSpc>
            </a:pPr>
            <a:r>
              <a:rPr lang="zh-CN" altLang="en-US" sz="2400" b="1" dirty="0" smtClean="0">
                <a:latin typeface="华文楷体" pitchFamily="2" charset="-122"/>
                <a:ea typeface="华文楷体" pitchFamily="2" charset="-122"/>
              </a:rPr>
              <a:t>广义的文化，是指人类在改造自然和社会的过程中所创造的物质财富和精神财富的总和。也就是说，凡是打上人的烙印的存在均为文化。</a:t>
            </a:r>
          </a:p>
          <a:p>
            <a:pPr>
              <a:lnSpc>
                <a:spcPts val="3500"/>
              </a:lnSpc>
            </a:pPr>
            <a:r>
              <a:rPr lang="zh-CN" altLang="en-US" sz="2400" b="1" dirty="0" smtClean="0">
                <a:latin typeface="华文楷体" pitchFamily="2" charset="-122"/>
                <a:ea typeface="华文楷体" pitchFamily="2" charset="-122"/>
              </a:rPr>
              <a:t> 狭义的文化，是指作为观念的、与政治经济并列的，有关人类各种精神现象或产物，如思想理论、文学艺术、风俗习惯、伦理道德、思维方式等。文化是民族的血脉，是人民的精神家园，是政党的精神旗帜。</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矩形 2"/>
          <p:cNvSpPr>
            <a:spLocks noChangeArrowheads="1"/>
          </p:cNvSpPr>
          <p:nvPr/>
        </p:nvSpPr>
        <p:spPr bwMode="auto">
          <a:xfrm>
            <a:off x="1475656" y="1700808"/>
            <a:ext cx="5211762" cy="523875"/>
          </a:xfrm>
          <a:prstGeom prst="rect">
            <a:avLst/>
          </a:prstGeom>
          <a:noFill/>
          <a:ln w="9525">
            <a:noFill/>
            <a:miter lim="800000"/>
            <a:headEnd/>
            <a:tailEnd/>
          </a:ln>
        </p:spPr>
        <p:txBody>
          <a:bodyPr wrap="none">
            <a:spAutoFit/>
          </a:bodyPr>
          <a:lstStyle/>
          <a:p>
            <a:pPr algn="ctr"/>
            <a:r>
              <a:rPr lang="zh-CN" altLang="zh-CN" sz="2800" b="1" dirty="0">
                <a:latin typeface="华文楷体" pitchFamily="2" charset="-122"/>
                <a:ea typeface="华文楷体" pitchFamily="2" charset="-122"/>
              </a:rPr>
              <a:t>培育和</a:t>
            </a:r>
            <a:r>
              <a:rPr lang="zh-CN" altLang="en-US" sz="2800" b="1" dirty="0">
                <a:latin typeface="华文楷体" pitchFamily="2" charset="-122"/>
                <a:ea typeface="华文楷体" pitchFamily="2" charset="-122"/>
              </a:rPr>
              <a:t>践行</a:t>
            </a:r>
            <a:r>
              <a:rPr lang="zh-CN" altLang="zh-CN" sz="2800" b="1" dirty="0">
                <a:latin typeface="华文楷体" pitchFamily="2" charset="-122"/>
                <a:ea typeface="华文楷体" pitchFamily="2" charset="-122"/>
              </a:rPr>
              <a:t>社会主义核心价值观</a:t>
            </a:r>
            <a:endParaRPr lang="zh-CN" altLang="en-US" sz="2800" b="1" dirty="0"/>
          </a:p>
        </p:txBody>
      </p:sp>
      <p:sp>
        <p:nvSpPr>
          <p:cNvPr id="5" name="矩形 4"/>
          <p:cNvSpPr/>
          <p:nvPr/>
        </p:nvSpPr>
        <p:spPr>
          <a:xfrm>
            <a:off x="1403648" y="2636912"/>
            <a:ext cx="6912768" cy="2862322"/>
          </a:xfrm>
          <a:prstGeom prst="rect">
            <a:avLst/>
          </a:prstGeom>
        </p:spPr>
        <p:txBody>
          <a:bodyPr wrap="square">
            <a:spAutoFit/>
          </a:bodyPr>
          <a:lstStyle/>
          <a:p>
            <a:pPr>
              <a:lnSpc>
                <a:spcPct val="150000"/>
              </a:lnSpc>
            </a:pP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要在全社会深入开展理想信念教育；</a:t>
            </a:r>
            <a:endParaRPr lang="en-US" altLang="zh-CN" sz="2400" b="1" dirty="0" smtClean="0">
              <a:latin typeface="华文楷体" pitchFamily="2" charset="-122"/>
              <a:ea typeface="华文楷体" pitchFamily="2" charset="-122"/>
            </a:endParaRPr>
          </a:p>
          <a:p>
            <a:pPr>
              <a:lnSpc>
                <a:spcPct val="150000"/>
              </a:lnSpc>
            </a:pP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要使社会主义核心价值观成为人们日常工作生活的遵循；</a:t>
            </a:r>
            <a:endParaRPr lang="en-US" altLang="zh-CN" sz="2400" b="1" dirty="0" smtClean="0">
              <a:latin typeface="华文楷体" pitchFamily="2" charset="-122"/>
              <a:ea typeface="华文楷体" pitchFamily="2" charset="-122"/>
            </a:endParaRPr>
          </a:p>
          <a:p>
            <a:pPr>
              <a:lnSpc>
                <a:spcPct val="150000"/>
              </a:lnSpc>
            </a:pP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要突出道德价值的作用；（</a:t>
            </a:r>
            <a:r>
              <a:rPr lang="en-US" altLang="zh-CN" sz="2400" b="1" dirty="0" smtClean="0">
                <a:latin typeface="华文楷体" pitchFamily="2" charset="-122"/>
                <a:ea typeface="华文楷体" pitchFamily="2" charset="-122"/>
              </a:rPr>
              <a:t>p11</a:t>
            </a:r>
            <a:r>
              <a:rPr lang="zh-CN" altLang="en-US" sz="2400" b="1" dirty="0" smtClean="0">
                <a:latin typeface="华文楷体" pitchFamily="2" charset="-122"/>
                <a:ea typeface="华文楷体" pitchFamily="2" charset="-122"/>
              </a:rPr>
              <a:t>）</a:t>
            </a:r>
            <a:endParaRPr lang="en-US" altLang="zh-CN" sz="2400" b="1" dirty="0" smtClean="0">
              <a:latin typeface="华文楷体" pitchFamily="2" charset="-122"/>
              <a:ea typeface="华文楷体" pitchFamily="2" charset="-122"/>
            </a:endParaRPr>
          </a:p>
          <a:p>
            <a:pPr>
              <a:lnSpc>
                <a:spcPct val="150000"/>
              </a:lnSpc>
            </a:pP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要加强革命传统教育，弘扬红色文化。</a:t>
            </a:r>
            <a:endParaRPr lang="zh-CN" altLang="en-US" sz="2400" b="1"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矩形 2"/>
          <p:cNvSpPr>
            <a:spLocks noChangeArrowheads="1"/>
          </p:cNvSpPr>
          <p:nvPr/>
        </p:nvSpPr>
        <p:spPr bwMode="auto">
          <a:xfrm>
            <a:off x="1475656" y="1484784"/>
            <a:ext cx="6032421" cy="738664"/>
          </a:xfrm>
          <a:prstGeom prst="rect">
            <a:avLst/>
          </a:prstGeom>
          <a:noFill/>
          <a:ln w="9525">
            <a:noFill/>
            <a:miter lim="800000"/>
            <a:headEnd/>
            <a:tailEnd/>
          </a:ln>
        </p:spPr>
        <p:txBody>
          <a:bodyPr wrap="none">
            <a:spAutoFit/>
          </a:bodyPr>
          <a:lstStyle/>
          <a:p>
            <a:pPr algn="ctr"/>
            <a:r>
              <a:rPr lang="zh-CN" altLang="en-US" sz="2400" b="1" dirty="0">
                <a:solidFill>
                  <a:srgbClr val="FF0000"/>
                </a:solidFill>
                <a:latin typeface="隶书" pitchFamily="49" charset="-122"/>
                <a:ea typeface="隶书" pitchFamily="49" charset="-122"/>
              </a:rPr>
              <a:t>思考：</a:t>
            </a:r>
            <a:r>
              <a:rPr lang="zh-CN" altLang="en-US" sz="2400" b="1" dirty="0">
                <a:latin typeface="华文楷体" pitchFamily="2" charset="-122"/>
                <a:ea typeface="华文楷体" pitchFamily="2" charset="-122"/>
              </a:rPr>
              <a:t>核心价值观如何立足优秀传统文化？</a:t>
            </a:r>
          </a:p>
          <a:p>
            <a:pPr algn="ctr"/>
            <a:endParaRPr lang="zh-CN" altLang="en-US" dirty="0">
              <a:latin typeface="华文楷体" pitchFamily="2" charset="-122"/>
              <a:ea typeface="华文楷体" pitchFamily="2" charset="-122"/>
            </a:endParaRPr>
          </a:p>
        </p:txBody>
      </p:sp>
      <p:pic>
        <p:nvPicPr>
          <p:cNvPr id="179204" name="Picture 4" descr="C:\Users\zhao\AppData\Roaming\360se6\Application\User Data\temp\7055435_160139753000_2.jpg"/>
          <p:cNvPicPr>
            <a:picLocks noChangeAspect="1" noChangeArrowheads="1"/>
          </p:cNvPicPr>
          <p:nvPr/>
        </p:nvPicPr>
        <p:blipFill>
          <a:blip r:embed="rId2" cstate="print"/>
          <a:srcRect/>
          <a:stretch>
            <a:fillRect/>
          </a:stretch>
        </p:blipFill>
        <p:spPr bwMode="auto">
          <a:xfrm>
            <a:off x="1116013" y="2822575"/>
            <a:ext cx="7340600" cy="294640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矩形 2"/>
          <p:cNvSpPr>
            <a:spLocks noChangeArrowheads="1"/>
          </p:cNvSpPr>
          <p:nvPr/>
        </p:nvSpPr>
        <p:spPr bwMode="auto">
          <a:xfrm>
            <a:off x="899592" y="1628800"/>
            <a:ext cx="7632700" cy="480901"/>
          </a:xfrm>
          <a:prstGeom prst="rect">
            <a:avLst/>
          </a:prstGeom>
          <a:noFill/>
          <a:ln w="9525">
            <a:noFill/>
            <a:miter lim="800000"/>
            <a:headEnd/>
            <a:tailEnd/>
          </a:ln>
        </p:spPr>
        <p:txBody>
          <a:bodyPr>
            <a:spAutoFit/>
          </a:bodyPr>
          <a:lstStyle/>
          <a:p>
            <a:pPr algn="ctr">
              <a:lnSpc>
                <a:spcPts val="3500"/>
              </a:lnSpc>
              <a:buFont typeface="Symbol" pitchFamily="18" charset="2"/>
              <a:buNone/>
            </a:pPr>
            <a:r>
              <a:rPr lang="zh-CN" altLang="en-US" sz="2400" b="1" dirty="0">
                <a:solidFill>
                  <a:schemeClr val="tx2"/>
                </a:solidFill>
                <a:latin typeface="华文楷体" pitchFamily="2" charset="-122"/>
                <a:ea typeface="华文楷体" pitchFamily="2" charset="-122"/>
              </a:rPr>
              <a:t>中华传统优秀文化是我们民族的“根”和“魂”</a:t>
            </a:r>
            <a:endParaRPr lang="en-US" altLang="zh-CN" sz="2400" b="1" dirty="0">
              <a:solidFill>
                <a:schemeClr val="tx2"/>
              </a:solidFill>
              <a:latin typeface="华文楷体" pitchFamily="2" charset="-122"/>
              <a:ea typeface="华文楷体" pitchFamily="2" charset="-122"/>
            </a:endParaRPr>
          </a:p>
        </p:txBody>
      </p:sp>
      <p:sp>
        <p:nvSpPr>
          <p:cNvPr id="4" name="矩形 3"/>
          <p:cNvSpPr/>
          <p:nvPr/>
        </p:nvSpPr>
        <p:spPr>
          <a:xfrm>
            <a:off x="1331640" y="2492896"/>
            <a:ext cx="6912768" cy="3170099"/>
          </a:xfrm>
          <a:prstGeom prst="rect">
            <a:avLst/>
          </a:prstGeom>
        </p:spPr>
        <p:txBody>
          <a:bodyPr wrap="square">
            <a:spAutoFit/>
          </a:bodyPr>
          <a:lstStyle/>
          <a:p>
            <a:pPr>
              <a:lnSpc>
                <a:spcPts val="4000"/>
              </a:lnSpc>
              <a:buFont typeface="Symbol" pitchFamily="18" charset="2"/>
              <a:buNone/>
            </a:pPr>
            <a:r>
              <a:rPr lang="zh-CN" altLang="en-US" sz="2400" b="1" dirty="0" smtClean="0">
                <a:latin typeface="华文楷体" pitchFamily="2" charset="-122"/>
                <a:ea typeface="华文楷体" pitchFamily="2" charset="-122"/>
              </a:rPr>
              <a:t>中华文化积淀着中华民族最深沉的精神追求，包含着是中华民族最根本的精神基因，代表着中华民族独特的精神标识，是中华民族生生不息、发展壮大的丰厚滋养。具有重要的历史意义和时代价值；中国共产党始终是中华传统优秀文化的忠实传承者和弘扬者。</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矩形 1"/>
          <p:cNvSpPr>
            <a:spLocks noChangeArrowheads="1"/>
          </p:cNvSpPr>
          <p:nvPr/>
        </p:nvSpPr>
        <p:spPr bwMode="auto">
          <a:xfrm>
            <a:off x="1547664" y="1772816"/>
            <a:ext cx="6400800" cy="929742"/>
          </a:xfrm>
          <a:prstGeom prst="rect">
            <a:avLst/>
          </a:prstGeom>
          <a:noFill/>
          <a:ln w="9525">
            <a:noFill/>
            <a:miter lim="800000"/>
            <a:headEnd/>
            <a:tailEnd/>
          </a:ln>
        </p:spPr>
        <p:txBody>
          <a:bodyPr>
            <a:spAutoFit/>
          </a:bodyPr>
          <a:lstStyle/>
          <a:p>
            <a:pPr>
              <a:lnSpc>
                <a:spcPts val="3500"/>
              </a:lnSpc>
              <a:buFont typeface="Symbol" pitchFamily="18" charset="2"/>
              <a:buNone/>
            </a:pPr>
            <a:r>
              <a:rPr lang="zh-CN" altLang="en-US" sz="2400" b="1" u="sng" dirty="0">
                <a:solidFill>
                  <a:schemeClr val="tx2"/>
                </a:solidFill>
                <a:latin typeface="华文楷体" pitchFamily="2" charset="-122"/>
                <a:ea typeface="华文楷体" pitchFamily="2" charset="-122"/>
              </a:rPr>
              <a:t>实现中华传统优秀文化的创造性转化和创新性发展 </a:t>
            </a:r>
            <a:endParaRPr lang="en-US" altLang="zh-CN" sz="2400" b="1" u="sng" dirty="0">
              <a:solidFill>
                <a:schemeClr val="tx2"/>
              </a:solidFill>
              <a:latin typeface="华文楷体" pitchFamily="2" charset="-122"/>
              <a:ea typeface="华文楷体" pitchFamily="2" charset="-122"/>
            </a:endParaRPr>
          </a:p>
        </p:txBody>
      </p:sp>
      <p:sp>
        <p:nvSpPr>
          <p:cNvPr id="4" name="矩形 3"/>
          <p:cNvSpPr/>
          <p:nvPr/>
        </p:nvSpPr>
        <p:spPr>
          <a:xfrm>
            <a:off x="1547664" y="3140968"/>
            <a:ext cx="6624736" cy="2336537"/>
          </a:xfrm>
          <a:prstGeom prst="rect">
            <a:avLst/>
          </a:prstGeom>
        </p:spPr>
        <p:txBody>
          <a:bodyPr wrap="square">
            <a:spAutoFit/>
          </a:bodyPr>
          <a:lstStyle/>
          <a:p>
            <a:pPr>
              <a:lnSpc>
                <a:spcPts val="3500"/>
              </a:lnSpc>
              <a:buFont typeface="Symbol" pitchFamily="18" charset="2"/>
              <a:buNone/>
            </a:pPr>
            <a:r>
              <a:rPr lang="zh-CN" altLang="en-US" sz="2400" b="1" dirty="0" smtClean="0">
                <a:latin typeface="华文楷体" pitchFamily="2" charset="-122"/>
                <a:ea typeface="华文楷体" pitchFamily="2" charset="-122"/>
              </a:rPr>
              <a:t>首先，辩证地继承。要认真汲取中华优秀传统文化的思想精华和道德精髓，大力弘扬以爱国主义为核心的民族精神和以改革创新为核心的时代精神，使中华优秀传统文化成为涵养社会主义核心价值观的重要源泉。</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矩形 1"/>
          <p:cNvSpPr>
            <a:spLocks noChangeArrowheads="1"/>
          </p:cNvSpPr>
          <p:nvPr/>
        </p:nvSpPr>
        <p:spPr bwMode="auto">
          <a:xfrm>
            <a:off x="1371600" y="1676400"/>
            <a:ext cx="6889750" cy="4071627"/>
          </a:xfrm>
          <a:prstGeom prst="rect">
            <a:avLst/>
          </a:prstGeom>
          <a:noFill/>
          <a:ln w="9525">
            <a:noFill/>
            <a:miter lim="800000"/>
            <a:headEnd/>
            <a:tailEnd/>
          </a:ln>
        </p:spPr>
        <p:txBody>
          <a:bodyPr>
            <a:spAutoFit/>
          </a:bodyPr>
          <a:lstStyle/>
          <a:p>
            <a:pPr>
              <a:lnSpc>
                <a:spcPts val="3500"/>
              </a:lnSpc>
              <a:buFont typeface="Symbol" pitchFamily="18" charset="2"/>
              <a:buNone/>
            </a:pPr>
            <a:r>
              <a:rPr lang="zh-CN" altLang="en-US" sz="2400" b="1" dirty="0">
                <a:latin typeface="华文楷体" pitchFamily="2" charset="-122"/>
                <a:ea typeface="华文楷体" pitchFamily="2" charset="-122"/>
              </a:rPr>
              <a:t>其次，创造性转化。要使中华传统文化与当代文化相适应，使中国传统文化和传统美德为社会主义先进文化建设服务；要使中华传统文化与现代社会相协调，认真挖掘中华传统文化中的“精华”，并赋予其新的时代内涵，使之真正成为推进改革开放和现代化建设的精神动力；要用符合时代需要和大众口味的形式对传统文化作出新的“阐释”，使之以人们喜闻乐见、具有广泛参与性的方式推广开来。</a:t>
            </a:r>
          </a:p>
        </p:txBody>
      </p:sp>
      <p:sp>
        <p:nvSpPr>
          <p:cNvPr id="182275" name="矩形 2"/>
          <p:cNvSpPr>
            <a:spLocks noChangeArrowheads="1"/>
          </p:cNvSpPr>
          <p:nvPr/>
        </p:nvSpPr>
        <p:spPr bwMode="auto">
          <a:xfrm>
            <a:off x="1278473" y="904875"/>
            <a:ext cx="2646878" cy="461665"/>
          </a:xfrm>
          <a:prstGeom prst="rect">
            <a:avLst/>
          </a:prstGeom>
          <a:noFill/>
          <a:ln w="9525">
            <a:noFill/>
            <a:miter lim="800000"/>
            <a:headEnd/>
            <a:tailEnd/>
          </a:ln>
        </p:spPr>
        <p:txBody>
          <a:bodyPr wrap="none">
            <a:spAutoFit/>
          </a:bodyPr>
          <a:lstStyle/>
          <a:p>
            <a:pPr algn="ctr">
              <a:buFont typeface="Symbol" pitchFamily="18" charset="2"/>
              <a:buNone/>
            </a:pPr>
            <a:r>
              <a:rPr lang="zh-CN" altLang="zh-CN" sz="2400" b="1" dirty="0">
                <a:solidFill>
                  <a:srgbClr val="FF0000"/>
                </a:solidFill>
                <a:latin typeface="隶书" pitchFamily="49" charset="-122"/>
                <a:ea typeface="隶书" pitchFamily="49" charset="-122"/>
              </a:rPr>
              <a:t>传统与现代</a:t>
            </a:r>
            <a:r>
              <a:rPr lang="zh-CN" altLang="en-US" sz="2400" b="1" dirty="0">
                <a:solidFill>
                  <a:srgbClr val="FF0000"/>
                </a:solidFill>
                <a:latin typeface="隶书" pitchFamily="49" charset="-122"/>
                <a:ea typeface="隶书" pitchFamily="49" charset="-122"/>
              </a:rPr>
              <a:t>的关系</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矩形 2"/>
          <p:cNvSpPr>
            <a:spLocks noChangeArrowheads="1"/>
          </p:cNvSpPr>
          <p:nvPr/>
        </p:nvSpPr>
        <p:spPr bwMode="auto">
          <a:xfrm>
            <a:off x="1403648" y="1628800"/>
            <a:ext cx="2646878" cy="461665"/>
          </a:xfrm>
          <a:prstGeom prst="rect">
            <a:avLst/>
          </a:prstGeom>
          <a:noFill/>
          <a:ln w="9525">
            <a:noFill/>
            <a:miter lim="800000"/>
            <a:headEnd/>
            <a:tailEnd/>
          </a:ln>
        </p:spPr>
        <p:txBody>
          <a:bodyPr wrap="none">
            <a:spAutoFit/>
          </a:bodyPr>
          <a:lstStyle/>
          <a:p>
            <a:pPr algn="ctr">
              <a:buFont typeface="Symbol" pitchFamily="18" charset="2"/>
              <a:buNone/>
            </a:pPr>
            <a:r>
              <a:rPr lang="zh-CN" altLang="zh-CN" sz="2400" b="1" dirty="0">
                <a:solidFill>
                  <a:srgbClr val="FF0000"/>
                </a:solidFill>
                <a:latin typeface="隶书" pitchFamily="49" charset="-122"/>
                <a:ea typeface="隶书" pitchFamily="49" charset="-122"/>
              </a:rPr>
              <a:t>传承和创新的关系</a:t>
            </a:r>
            <a:endParaRPr lang="zh-CN" altLang="en-US" sz="2400" b="1" dirty="0">
              <a:solidFill>
                <a:srgbClr val="FF0000"/>
              </a:solidFill>
              <a:latin typeface="隶书" pitchFamily="49" charset="-122"/>
              <a:ea typeface="隶书" pitchFamily="49" charset="-122"/>
            </a:endParaRPr>
          </a:p>
        </p:txBody>
      </p:sp>
      <p:sp>
        <p:nvSpPr>
          <p:cNvPr id="4" name="矩形 3"/>
          <p:cNvSpPr/>
          <p:nvPr/>
        </p:nvSpPr>
        <p:spPr>
          <a:xfrm>
            <a:off x="1331640" y="2708920"/>
            <a:ext cx="7056784" cy="2308324"/>
          </a:xfrm>
          <a:prstGeom prst="rect">
            <a:avLst/>
          </a:prstGeom>
        </p:spPr>
        <p:txBody>
          <a:bodyPr wrap="square">
            <a:spAutoFit/>
          </a:bodyPr>
          <a:lstStyle/>
          <a:p>
            <a:pPr>
              <a:lnSpc>
                <a:spcPct val="150000"/>
              </a:lnSpc>
              <a:buFont typeface="Symbol" pitchFamily="18" charset="2"/>
              <a:buNone/>
            </a:pPr>
            <a:r>
              <a:rPr lang="zh-CN" altLang="en-US" sz="2400" b="1" dirty="0" smtClean="0">
                <a:latin typeface="华文楷体" pitchFamily="2" charset="-122"/>
                <a:ea typeface="华文楷体" pitchFamily="2" charset="-122"/>
              </a:rPr>
              <a:t>第三，创新性发展。促进中国传统文化与时代精神的结合，把传统文化赋予其新的时代内涵；既立足本国国情又要面向世界。</a:t>
            </a:r>
            <a:endParaRPr lang="en-US" altLang="zh-CN" sz="2400" b="1" dirty="0" smtClean="0">
              <a:latin typeface="华文楷体" pitchFamily="2" charset="-122"/>
              <a:ea typeface="华文楷体" pitchFamily="2" charset="-122"/>
            </a:endParaRPr>
          </a:p>
          <a:p>
            <a:pPr>
              <a:lnSpc>
                <a:spcPct val="150000"/>
              </a:lnSpc>
              <a:buFont typeface="Symbol" pitchFamily="18" charset="2"/>
              <a:buNone/>
            </a:pPr>
            <a:r>
              <a:rPr lang="zh-CN" altLang="en-US" sz="2400" b="1" dirty="0" smtClean="0">
                <a:latin typeface="华文楷体" pitchFamily="2" charset="-122"/>
                <a:ea typeface="华文楷体" pitchFamily="2" charset="-122"/>
              </a:rPr>
              <a:t>最后，既要反对教条主义，又要反对历史虚无主义。</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矩形 2"/>
          <p:cNvSpPr>
            <a:spLocks noChangeArrowheads="1"/>
          </p:cNvSpPr>
          <p:nvPr/>
        </p:nvSpPr>
        <p:spPr bwMode="auto">
          <a:xfrm>
            <a:off x="1562100" y="1412875"/>
            <a:ext cx="2339975" cy="523875"/>
          </a:xfrm>
          <a:prstGeom prst="rect">
            <a:avLst/>
          </a:prstGeom>
          <a:noFill/>
          <a:ln w="9525">
            <a:noFill/>
            <a:miter lim="800000"/>
            <a:headEnd/>
            <a:tailEnd/>
          </a:ln>
        </p:spPr>
        <p:txBody>
          <a:bodyPr wrap="none">
            <a:spAutoFit/>
          </a:bodyPr>
          <a:lstStyle/>
          <a:p>
            <a:pPr algn="ctr">
              <a:buFont typeface="Symbol" pitchFamily="18" charset="2"/>
              <a:buNone/>
            </a:pPr>
            <a:r>
              <a:rPr lang="zh-CN" altLang="zh-CN" sz="2800" b="1" u="sng" dirty="0">
                <a:solidFill>
                  <a:srgbClr val="FF0000"/>
                </a:solidFill>
                <a:latin typeface="华文楷体" pitchFamily="2" charset="-122"/>
                <a:ea typeface="华文楷体" pitchFamily="2" charset="-122"/>
              </a:rPr>
              <a:t>加强道德建设</a:t>
            </a:r>
            <a:endParaRPr lang="zh-CN" altLang="en-US" sz="2800" b="1" u="sng" dirty="0">
              <a:solidFill>
                <a:srgbClr val="FF0000"/>
              </a:solidFill>
              <a:latin typeface="华文楷体" pitchFamily="2" charset="-122"/>
              <a:ea typeface="华文楷体" pitchFamily="2" charset="-122"/>
            </a:endParaRPr>
          </a:p>
        </p:txBody>
      </p:sp>
      <p:sp>
        <p:nvSpPr>
          <p:cNvPr id="184324" name="矩形 3"/>
          <p:cNvSpPr>
            <a:spLocks noChangeArrowheads="1"/>
          </p:cNvSpPr>
          <p:nvPr/>
        </p:nvSpPr>
        <p:spPr bwMode="auto">
          <a:xfrm>
            <a:off x="1403350" y="2133600"/>
            <a:ext cx="7200900" cy="2676525"/>
          </a:xfrm>
          <a:prstGeom prst="rect">
            <a:avLst/>
          </a:prstGeom>
          <a:noFill/>
          <a:ln w="9525">
            <a:noFill/>
            <a:miter lim="800000"/>
            <a:headEnd/>
            <a:tailEnd/>
          </a:ln>
        </p:spPr>
        <p:txBody>
          <a:bodyPr>
            <a:spAutoFit/>
          </a:bodyPr>
          <a:lstStyle/>
          <a:p>
            <a:pPr>
              <a:lnSpc>
                <a:spcPct val="150000"/>
              </a:lnSpc>
              <a:buFont typeface="Symbol" pitchFamily="18" charset="2"/>
              <a:buNone/>
            </a:pPr>
            <a:r>
              <a:rPr lang="zh-CN" altLang="en-US" sz="2800" b="1" dirty="0">
                <a:latin typeface="华文楷体" pitchFamily="2" charset="-122"/>
                <a:ea typeface="华文楷体" pitchFamily="2" charset="-122"/>
              </a:rPr>
              <a:t>培育和弘扬社会主义核心价值观，弘扬中华传统美德，要把中华优秀传统文化、中华传统美德作为涵养社会主义核心价值观的重要的源泉。</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矩形 2"/>
          <p:cNvSpPr>
            <a:spLocks noChangeArrowheads="1"/>
          </p:cNvSpPr>
          <p:nvPr/>
        </p:nvSpPr>
        <p:spPr bwMode="auto">
          <a:xfrm>
            <a:off x="1259632" y="1916832"/>
            <a:ext cx="5800725" cy="943528"/>
          </a:xfrm>
          <a:prstGeom prst="rect">
            <a:avLst/>
          </a:prstGeom>
          <a:noFill/>
          <a:ln w="9525">
            <a:solidFill>
              <a:schemeClr val="tx1"/>
            </a:solidFill>
            <a:prstDash val="lgDashDotDot"/>
            <a:miter lim="800000"/>
            <a:headEnd/>
            <a:tailEnd/>
          </a:ln>
        </p:spPr>
        <p:txBody>
          <a:bodyPr>
            <a:spAutoFit/>
          </a:bodyPr>
          <a:lstStyle/>
          <a:p>
            <a:pPr>
              <a:lnSpc>
                <a:spcPct val="150000"/>
              </a:lnSpc>
            </a:pPr>
            <a:r>
              <a:rPr lang="zh-CN" altLang="en-US" sz="2000" b="1" dirty="0">
                <a:latin typeface="华文楷体" pitchFamily="2" charset="-122"/>
                <a:ea typeface="华文楷体" pitchFamily="2" charset="-122"/>
              </a:rPr>
              <a:t>传统美德是中华文化的精髓</a:t>
            </a:r>
            <a:endParaRPr lang="en-US" altLang="zh-CN" sz="2000" b="1" dirty="0">
              <a:latin typeface="华文楷体" pitchFamily="2" charset="-122"/>
              <a:ea typeface="华文楷体" pitchFamily="2" charset="-122"/>
            </a:endParaRPr>
          </a:p>
          <a:p>
            <a:pPr algn="ctr">
              <a:lnSpc>
                <a:spcPct val="150000"/>
              </a:lnSpc>
            </a:pP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伦理道德是中华传统文化的核心</a:t>
            </a:r>
            <a:endParaRPr lang="en-US" altLang="zh-CN" sz="2000" b="1" dirty="0">
              <a:latin typeface="华文楷体" pitchFamily="2" charset="-122"/>
              <a:ea typeface="华文楷体" pitchFamily="2" charset="-122"/>
            </a:endParaRPr>
          </a:p>
        </p:txBody>
      </p:sp>
      <p:sp>
        <p:nvSpPr>
          <p:cNvPr id="185348" name="矩形 4"/>
          <p:cNvSpPr>
            <a:spLocks noChangeArrowheads="1"/>
          </p:cNvSpPr>
          <p:nvPr/>
        </p:nvSpPr>
        <p:spPr bwMode="auto">
          <a:xfrm>
            <a:off x="2699792" y="3212976"/>
            <a:ext cx="4314001" cy="943528"/>
          </a:xfrm>
          <a:prstGeom prst="rect">
            <a:avLst/>
          </a:prstGeom>
          <a:noFill/>
          <a:ln w="9525">
            <a:solidFill>
              <a:schemeClr val="tx1"/>
            </a:solidFill>
            <a:prstDash val="lgDashDotDot"/>
            <a:miter lim="800000"/>
            <a:headEnd/>
            <a:tailEnd/>
          </a:ln>
        </p:spPr>
        <p:txBody>
          <a:bodyPr wrap="none">
            <a:spAutoFit/>
          </a:bodyPr>
          <a:lstStyle/>
          <a:p>
            <a:pPr algn="ctr">
              <a:lnSpc>
                <a:spcPct val="150000"/>
              </a:lnSpc>
            </a:pPr>
            <a:r>
              <a:rPr lang="zh-CN" altLang="en-US" sz="2000" b="1" dirty="0">
                <a:latin typeface="华文楷体" pitchFamily="2" charset="-122"/>
                <a:ea typeface="华文楷体" pitchFamily="2" charset="-122"/>
              </a:rPr>
              <a:t>构建三大人伦道德</a:t>
            </a:r>
            <a:endParaRPr lang="en-US" altLang="zh-CN" sz="2000" b="1" dirty="0">
              <a:latin typeface="华文楷体" pitchFamily="2" charset="-122"/>
              <a:ea typeface="华文楷体" pitchFamily="2" charset="-122"/>
            </a:endParaRPr>
          </a:p>
          <a:p>
            <a:pPr algn="ctr">
              <a:lnSpc>
                <a:spcPct val="150000"/>
              </a:lnSpc>
            </a:pP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亲子关系、夫妻关系、师生关系</a:t>
            </a:r>
          </a:p>
        </p:txBody>
      </p:sp>
      <p:sp>
        <p:nvSpPr>
          <p:cNvPr id="185349" name="矩形 5"/>
          <p:cNvSpPr>
            <a:spLocks noChangeArrowheads="1"/>
          </p:cNvSpPr>
          <p:nvPr/>
        </p:nvSpPr>
        <p:spPr bwMode="auto">
          <a:xfrm>
            <a:off x="3995936" y="4509120"/>
            <a:ext cx="3518912" cy="943528"/>
          </a:xfrm>
          <a:prstGeom prst="rect">
            <a:avLst/>
          </a:prstGeom>
          <a:noFill/>
          <a:ln w="9525">
            <a:solidFill>
              <a:schemeClr val="tx1"/>
            </a:solidFill>
            <a:prstDash val="lgDashDotDot"/>
            <a:miter lim="800000"/>
            <a:headEnd/>
            <a:tailEnd/>
          </a:ln>
        </p:spPr>
        <p:txBody>
          <a:bodyPr wrap="none">
            <a:spAutoFit/>
          </a:bodyPr>
          <a:lstStyle/>
          <a:p>
            <a:pPr algn="ctr">
              <a:lnSpc>
                <a:spcPct val="150000"/>
              </a:lnSpc>
            </a:pPr>
            <a:r>
              <a:rPr lang="zh-CN" altLang="en-US" sz="2000" b="1" dirty="0">
                <a:latin typeface="华文楷体" pitchFamily="2" charset="-122"/>
                <a:ea typeface="华文楷体" pitchFamily="2" charset="-122"/>
              </a:rPr>
              <a:t>设立四大人伦节日</a:t>
            </a:r>
            <a:endParaRPr lang="en-US" altLang="zh-CN" sz="2000" b="1" dirty="0">
              <a:latin typeface="华文楷体" pitchFamily="2" charset="-122"/>
              <a:ea typeface="华文楷体" pitchFamily="2" charset="-122"/>
            </a:endParaRPr>
          </a:p>
          <a:p>
            <a:pPr algn="ctr">
              <a:lnSpc>
                <a:spcPct val="150000"/>
              </a:lnSpc>
            </a:pP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清明、端午、中秋、除夕</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4"/>
          <p:cNvSpPr>
            <a:spLocks noChangeArrowheads="1"/>
          </p:cNvSpPr>
          <p:nvPr/>
        </p:nvSpPr>
        <p:spPr bwMode="auto">
          <a:xfrm>
            <a:off x="1259632" y="1556792"/>
            <a:ext cx="6629400" cy="838200"/>
          </a:xfrm>
          <a:prstGeom prst="rect">
            <a:avLst/>
          </a:prstGeom>
          <a:noFill/>
          <a:ln w="9525">
            <a:noFill/>
            <a:miter lim="800000"/>
            <a:headEnd/>
            <a:tailEnd/>
          </a:ln>
        </p:spPr>
        <p:txBody>
          <a:bodyPr anchor="ctr"/>
          <a:lstStyle/>
          <a:p>
            <a:r>
              <a:rPr lang="zh-CN" altLang="en-US" sz="2800" b="1" dirty="0">
                <a:latin typeface="华文楷体" pitchFamily="2" charset="-122"/>
                <a:ea typeface="华文楷体" pitchFamily="2" charset="-122"/>
              </a:rPr>
              <a:t>三、建设社会主义文化强国</a:t>
            </a:r>
          </a:p>
        </p:txBody>
      </p:sp>
      <p:sp>
        <p:nvSpPr>
          <p:cNvPr id="186372" name="矩形 1"/>
          <p:cNvSpPr>
            <a:spLocks noChangeArrowheads="1"/>
          </p:cNvSpPr>
          <p:nvPr/>
        </p:nvSpPr>
        <p:spPr bwMode="auto">
          <a:xfrm>
            <a:off x="1187624" y="2924944"/>
            <a:ext cx="7416800" cy="2143125"/>
          </a:xfrm>
          <a:prstGeom prst="rect">
            <a:avLst/>
          </a:prstGeom>
          <a:noFill/>
          <a:ln w="9525">
            <a:noFill/>
            <a:miter lim="800000"/>
            <a:headEnd/>
            <a:tailEnd/>
          </a:ln>
        </p:spPr>
        <p:txBody>
          <a:bodyPr>
            <a:spAutoFit/>
          </a:bodyPr>
          <a:lstStyle/>
          <a:p>
            <a:pPr marL="342900" indent="-342900">
              <a:lnSpc>
                <a:spcPts val="4000"/>
              </a:lnSpc>
              <a:spcBef>
                <a:spcPct val="20000"/>
              </a:spcBef>
              <a:buFontTx/>
              <a:buChar char="•"/>
            </a:pPr>
            <a:r>
              <a:rPr lang="zh-CN" altLang="en-US" sz="2800" b="1" dirty="0">
                <a:latin typeface="华文楷体" pitchFamily="2" charset="-122"/>
                <a:ea typeface="华文楷体" pitchFamily="2" charset="-122"/>
              </a:rPr>
              <a:t>所谓文化强国，是指这个国家具有强大的文化力量。这种力量既表现为具有高度文化素养的国民，也表现为发达的文化产业，还表现为强大的文化软实力。</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1844824"/>
            <a:ext cx="7200800" cy="3683060"/>
          </a:xfrm>
          <a:prstGeom prst="rect">
            <a:avLst/>
          </a:prstGeom>
        </p:spPr>
        <p:txBody>
          <a:bodyPr wrap="square">
            <a:spAutoFit/>
          </a:bodyPr>
          <a:lstStyle/>
          <a:p>
            <a:pPr marL="342900" indent="-342900">
              <a:lnSpc>
                <a:spcPts val="4000"/>
              </a:lnSpc>
              <a:spcBef>
                <a:spcPct val="20000"/>
              </a:spcBef>
              <a:buFontTx/>
              <a:buChar char="•"/>
            </a:pPr>
            <a:r>
              <a:rPr lang="zh-CN" altLang="en-US" sz="2400" b="1" dirty="0" smtClean="0">
                <a:latin typeface="华文楷体" pitchFamily="2" charset="-122"/>
                <a:ea typeface="华文楷体" pitchFamily="2" charset="-122"/>
              </a:rPr>
              <a:t>建设社会主义文化强国，就是要着力推动社会主义先进文化更加深入人心，不断开创全民族文化创造活力持续迸发、社会文化生活更加丰富多彩、人民基本文化权益得到更好保障、人民思想道德素质和科学文化素质全面提高、中华文化影响力不断增强的新局面，建设中华民族共有精神家园，为人类文明进步作出更大贡献。</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4"/>
          <p:cNvSpPr txBox="1">
            <a:spLocks noChangeArrowheads="1"/>
          </p:cNvSpPr>
          <p:nvPr/>
        </p:nvSpPr>
        <p:spPr bwMode="auto">
          <a:xfrm>
            <a:off x="971600" y="1124744"/>
            <a:ext cx="7010400" cy="461665"/>
          </a:xfrm>
          <a:prstGeom prst="rect">
            <a:avLst/>
          </a:prstGeom>
          <a:noFill/>
          <a:ln w="9525">
            <a:noFill/>
            <a:miter lim="800000"/>
            <a:headEnd/>
            <a:tailEnd/>
          </a:ln>
          <a:effectLst/>
        </p:spPr>
        <p:txBody>
          <a:bodyPr>
            <a:spAutoFit/>
          </a:bodyPr>
          <a:lstStyle/>
          <a:p>
            <a:r>
              <a:rPr lang="zh-CN" altLang="en-US" sz="2400" b="1" dirty="0">
                <a:latin typeface="华文楷体" pitchFamily="2" charset="-122"/>
                <a:ea typeface="华文楷体" pitchFamily="2" charset="-122"/>
              </a:rPr>
              <a:t>一、坚持走中国特色社会主义文化发展道路</a:t>
            </a:r>
          </a:p>
        </p:txBody>
      </p:sp>
      <p:sp>
        <p:nvSpPr>
          <p:cNvPr id="53253" name="Text Box 5"/>
          <p:cNvSpPr txBox="1">
            <a:spLocks noChangeArrowheads="1"/>
          </p:cNvSpPr>
          <p:nvPr/>
        </p:nvSpPr>
        <p:spPr bwMode="auto">
          <a:xfrm>
            <a:off x="755576" y="1988840"/>
            <a:ext cx="75660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 typeface="Arial" pitchFamily="34" charset="0"/>
              <a:buNone/>
              <a:defRPr/>
            </a:pPr>
            <a:r>
              <a:rPr lang="zh-CN" altLang="en-US" sz="2800" dirty="0">
                <a:effectLst>
                  <a:outerShdw blurRad="38100" dist="38100" dir="2700000" algn="tl">
                    <a:srgbClr val="C0C0C0"/>
                  </a:outerShdw>
                </a:effectLst>
                <a:latin typeface="楷体_GB2312" pitchFamily="49" charset="-122"/>
              </a:rPr>
              <a:t> </a:t>
            </a:r>
            <a:r>
              <a:rPr lang="zh-CN" altLang="en-US" sz="2400" b="1" dirty="0">
                <a:effectLst>
                  <a:outerShdw blurRad="38100" dist="38100" dir="2700000" algn="tl">
                    <a:srgbClr val="C0C0C0"/>
                  </a:outerShdw>
                </a:effectLst>
                <a:latin typeface="华文楷体" pitchFamily="2" charset="-122"/>
                <a:ea typeface="华文楷体" pitchFamily="2" charset="-122"/>
              </a:rPr>
              <a:t>（一）中国共产党对文化发展道路的探索历程</a:t>
            </a:r>
          </a:p>
        </p:txBody>
      </p:sp>
      <p:sp>
        <p:nvSpPr>
          <p:cNvPr id="6" name="矩形 5"/>
          <p:cNvSpPr/>
          <p:nvPr/>
        </p:nvSpPr>
        <p:spPr>
          <a:xfrm>
            <a:off x="1043608" y="2708920"/>
            <a:ext cx="7344816" cy="2657138"/>
          </a:xfrm>
          <a:prstGeom prst="rect">
            <a:avLst/>
          </a:prstGeom>
        </p:spPr>
        <p:txBody>
          <a:bodyPr wrap="square">
            <a:spAutoFit/>
          </a:bodyPr>
          <a:lstStyle/>
          <a:p>
            <a:pPr>
              <a:lnSpc>
                <a:spcPts val="4000"/>
              </a:lnSpc>
            </a:pPr>
            <a:r>
              <a:rPr lang="zh-CN" altLang="en-US" sz="2400" b="1" dirty="0" smtClean="0">
                <a:latin typeface="华文楷体" pitchFamily="2" charset="-122"/>
                <a:ea typeface="华文楷体" pitchFamily="2" charset="-122"/>
              </a:rPr>
              <a:t>中国共产党是一个具有高度文化自觉和文化自信的马克思主义政党，代表了中国先进文化的前进方向，在领导中国革命、建设、改革各个历史时期，高度重视文化建设，不断探索文化发展规律，在实践中走出了一条中国特色的文化发展道路。</a:t>
            </a:r>
            <a:r>
              <a:rPr lang="zh-CN" altLang="en-US" dirty="0" smtClean="0">
                <a:latin typeface="华文楷体" pitchFamily="2" charset="-122"/>
                <a:ea typeface="华文楷体" pitchFamily="2" charset="-122"/>
              </a:rPr>
              <a:t> </a:t>
            </a:r>
            <a:endParaRPr lang="zh-CN" altLang="en-US" dirty="0">
              <a:latin typeface="华文楷体" pitchFamily="2" charset="-122"/>
              <a:ea typeface="华文楷体" pitchFamily="2"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4"/>
          <p:cNvSpPr>
            <a:spLocks noChangeArrowheads="1"/>
          </p:cNvSpPr>
          <p:nvPr/>
        </p:nvSpPr>
        <p:spPr bwMode="auto">
          <a:xfrm>
            <a:off x="1403648" y="1556792"/>
            <a:ext cx="6858000" cy="684212"/>
          </a:xfrm>
          <a:prstGeom prst="rect">
            <a:avLst/>
          </a:prstGeom>
          <a:noFill/>
          <a:ln w="9525">
            <a:noFill/>
            <a:miter lim="800000"/>
            <a:headEnd/>
            <a:tailEnd/>
          </a:ln>
        </p:spPr>
        <p:txBody>
          <a:bodyPr anchor="ctr"/>
          <a:lstStyle/>
          <a:p>
            <a:r>
              <a:rPr lang="zh-CN" altLang="en-US" sz="2800" b="1" dirty="0">
                <a:solidFill>
                  <a:srgbClr val="FF0000"/>
                </a:solidFill>
                <a:latin typeface="华文楷体" pitchFamily="2" charset="-122"/>
                <a:ea typeface="华文楷体" pitchFamily="2" charset="-122"/>
              </a:rPr>
              <a:t>怎样建设社会主义文化强国？</a:t>
            </a:r>
          </a:p>
        </p:txBody>
      </p:sp>
      <p:sp>
        <p:nvSpPr>
          <p:cNvPr id="188419" name="Rectangle 5"/>
          <p:cNvSpPr>
            <a:spLocks noChangeArrowheads="1"/>
          </p:cNvSpPr>
          <p:nvPr/>
        </p:nvSpPr>
        <p:spPr bwMode="auto">
          <a:xfrm>
            <a:off x="1403648" y="2924944"/>
            <a:ext cx="6934200" cy="2209800"/>
          </a:xfrm>
          <a:prstGeom prst="rect">
            <a:avLst/>
          </a:prstGeom>
          <a:noFill/>
          <a:ln w="9525">
            <a:noFill/>
            <a:miter lim="800000"/>
            <a:headEnd/>
            <a:tailEnd/>
          </a:ln>
        </p:spPr>
        <p:txBody>
          <a:bodyPr/>
          <a:lstStyle/>
          <a:p>
            <a:pPr marL="342900" indent="-342900">
              <a:lnSpc>
                <a:spcPct val="150000"/>
              </a:lnSpc>
              <a:spcBef>
                <a:spcPct val="20000"/>
              </a:spcBef>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培养高度的文化自觉自信</a:t>
            </a:r>
            <a:endParaRPr lang="en-US" altLang="zh-CN" sz="2800" b="1" dirty="0">
              <a:latin typeface="华文楷体" pitchFamily="2" charset="-122"/>
              <a:ea typeface="华文楷体" pitchFamily="2" charset="-122"/>
            </a:endParaRPr>
          </a:p>
          <a:p>
            <a:pPr marL="342900" indent="-342900">
              <a:lnSpc>
                <a:spcPct val="150000"/>
              </a:lnSpc>
              <a:spcBef>
                <a:spcPct val="20000"/>
              </a:spcBef>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大力发展文化事业和文化产业</a:t>
            </a:r>
            <a:endParaRPr lang="en-US" altLang="zh-CN" sz="2800" b="1" dirty="0">
              <a:latin typeface="华文楷体" pitchFamily="2" charset="-122"/>
              <a:ea typeface="华文楷体" pitchFamily="2" charset="-122"/>
            </a:endParaRPr>
          </a:p>
          <a:p>
            <a:pPr marL="342900" indent="-342900">
              <a:lnSpc>
                <a:spcPct val="150000"/>
              </a:lnSpc>
              <a:spcBef>
                <a:spcPct val="20000"/>
              </a:spcBef>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加快文化体制改革</a:t>
            </a:r>
          </a:p>
          <a:p>
            <a:pPr marL="342900" indent="-342900">
              <a:spcBef>
                <a:spcPct val="20000"/>
              </a:spcBef>
            </a:pPr>
            <a:r>
              <a:rPr lang="zh-CN" altLang="en-US" sz="2800" dirty="0">
                <a:latin typeface="楷体_GB2312" pitchFamily="49" charset="-122"/>
              </a:rPr>
              <a:t>        </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1556792"/>
            <a:ext cx="2954655" cy="461665"/>
          </a:xfrm>
          <a:prstGeom prst="rect">
            <a:avLst/>
          </a:prstGeom>
        </p:spPr>
        <p:txBody>
          <a:bodyPr wrap="none">
            <a:spAutoFit/>
          </a:bodyPr>
          <a:lstStyle/>
          <a:p>
            <a:r>
              <a:rPr lang="zh-CN" altLang="en-US" sz="2400" b="1" dirty="0" smtClean="0">
                <a:solidFill>
                  <a:srgbClr val="FF0000"/>
                </a:solidFill>
              </a:rPr>
              <a:t>如何坚定文化自信？</a:t>
            </a:r>
            <a:endParaRPr lang="zh-CN" altLang="en-US" sz="2400" b="1" dirty="0">
              <a:solidFill>
                <a:srgbClr val="FF0000"/>
              </a:solidFill>
            </a:endParaRPr>
          </a:p>
        </p:txBody>
      </p:sp>
      <p:sp>
        <p:nvSpPr>
          <p:cNvPr id="3" name="矩形 2"/>
          <p:cNvSpPr/>
          <p:nvPr/>
        </p:nvSpPr>
        <p:spPr>
          <a:xfrm>
            <a:off x="1403648" y="2276872"/>
            <a:ext cx="7128792" cy="1200329"/>
          </a:xfrm>
          <a:prstGeom prst="rect">
            <a:avLst/>
          </a:prstGeom>
        </p:spPr>
        <p:txBody>
          <a:bodyPr wrap="square">
            <a:spAutoFit/>
          </a:bodyPr>
          <a:lstStyle/>
          <a:p>
            <a:r>
              <a:rPr lang="zh-CN" altLang="en-US" sz="2400" b="1" dirty="0" smtClean="0"/>
              <a:t>坚持民族的文化认同。中华民族是有着悠久历史文化传统的民族。民族性是文化的天然属性，民族认同在一定意义上也是文化认同。</a:t>
            </a:r>
            <a:endParaRPr lang="zh-CN" altLang="en-US" sz="2400" b="1" dirty="0"/>
          </a:p>
        </p:txBody>
      </p:sp>
      <p:sp>
        <p:nvSpPr>
          <p:cNvPr id="4" name="矩形 3"/>
          <p:cNvSpPr/>
          <p:nvPr/>
        </p:nvSpPr>
        <p:spPr>
          <a:xfrm>
            <a:off x="1403648" y="3645024"/>
            <a:ext cx="7128792" cy="1200329"/>
          </a:xfrm>
          <a:prstGeom prst="rect">
            <a:avLst/>
          </a:prstGeom>
        </p:spPr>
        <p:txBody>
          <a:bodyPr wrap="square">
            <a:spAutoFit/>
          </a:bodyPr>
          <a:lstStyle/>
          <a:p>
            <a:r>
              <a:rPr lang="zh-CN" altLang="en-US" sz="2400" b="1" dirty="0" smtClean="0"/>
              <a:t>中国共产党成立以来领导人民在革命、建设和改革的历史实践中所形成的革命文化传统，也得到了广泛认同。</a:t>
            </a:r>
            <a:endParaRPr lang="zh-CN" altLang="en-US" sz="2400" b="1" dirty="0"/>
          </a:p>
        </p:txBody>
      </p:sp>
      <p:sp>
        <p:nvSpPr>
          <p:cNvPr id="5" name="矩形 4"/>
          <p:cNvSpPr/>
          <p:nvPr/>
        </p:nvSpPr>
        <p:spPr>
          <a:xfrm>
            <a:off x="1403648" y="4941168"/>
            <a:ext cx="7056784" cy="461665"/>
          </a:xfrm>
          <a:prstGeom prst="rect">
            <a:avLst/>
          </a:prstGeom>
        </p:spPr>
        <p:txBody>
          <a:bodyPr wrap="square">
            <a:spAutoFit/>
          </a:bodyPr>
          <a:lstStyle/>
          <a:p>
            <a:r>
              <a:rPr lang="zh-CN" altLang="en-US" sz="2400" b="1" dirty="0" smtClean="0"/>
              <a:t>文化是民族的灵魂，是民族生存和发展的重要力量。</a:t>
            </a:r>
            <a:endParaRPr lang="zh-CN" altLang="en-US" sz="2400" b="1"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988840"/>
            <a:ext cx="6984776" cy="830997"/>
          </a:xfrm>
          <a:prstGeom prst="rect">
            <a:avLst/>
          </a:prstGeom>
        </p:spPr>
        <p:txBody>
          <a:bodyPr wrap="square">
            <a:spAutoFit/>
          </a:bodyPr>
          <a:lstStyle/>
          <a:p>
            <a:r>
              <a:rPr lang="zh-CN" altLang="en-US" sz="2400" b="1" dirty="0" smtClean="0"/>
              <a:t>坚持文化的科学发展。指导思想的科学性决定了中国特色社会主义文化的科学性。</a:t>
            </a:r>
            <a:endParaRPr lang="zh-CN" altLang="en-US" sz="2400" b="1" dirty="0"/>
          </a:p>
        </p:txBody>
      </p:sp>
      <p:sp>
        <p:nvSpPr>
          <p:cNvPr id="3" name="矩形 2"/>
          <p:cNvSpPr/>
          <p:nvPr/>
        </p:nvSpPr>
        <p:spPr>
          <a:xfrm>
            <a:off x="1403648" y="2996952"/>
            <a:ext cx="7200800" cy="1200329"/>
          </a:xfrm>
          <a:prstGeom prst="rect">
            <a:avLst/>
          </a:prstGeom>
        </p:spPr>
        <p:txBody>
          <a:bodyPr wrap="square">
            <a:spAutoFit/>
          </a:bodyPr>
          <a:lstStyle/>
          <a:p>
            <a:r>
              <a:rPr lang="zh-CN" altLang="en-US" sz="2400" b="1" dirty="0" smtClean="0"/>
              <a:t>中国特色社会主义文化是先进文化既不同于封建主义文化，又不同于资本主义文化。是人类历史上一种新型的科学的文化形态。</a:t>
            </a:r>
            <a:endParaRPr lang="zh-CN" altLang="en-US" sz="2400" b="1" dirty="0"/>
          </a:p>
        </p:txBody>
      </p:sp>
      <p:sp>
        <p:nvSpPr>
          <p:cNvPr id="4" name="矩形 3"/>
          <p:cNvSpPr/>
          <p:nvPr/>
        </p:nvSpPr>
        <p:spPr>
          <a:xfrm>
            <a:off x="1403648" y="4437112"/>
            <a:ext cx="6984776" cy="830997"/>
          </a:xfrm>
          <a:prstGeom prst="rect">
            <a:avLst/>
          </a:prstGeom>
        </p:spPr>
        <p:txBody>
          <a:bodyPr wrap="square">
            <a:spAutoFit/>
          </a:bodyPr>
          <a:lstStyle/>
          <a:p>
            <a:r>
              <a:rPr lang="zh-CN" altLang="en-US" sz="2400" b="1" dirty="0" smtClean="0"/>
              <a:t>马克思主义指导思想，是社会主义意识形态的旗帜和灵魂，决定着社会主义文化发展的性质和方向。</a:t>
            </a:r>
            <a:endParaRPr lang="zh-CN" altLang="en-US" sz="2400" b="1"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9" y="1844824"/>
            <a:ext cx="7200800" cy="830997"/>
          </a:xfrm>
          <a:prstGeom prst="rect">
            <a:avLst/>
          </a:prstGeom>
        </p:spPr>
        <p:txBody>
          <a:bodyPr wrap="square">
            <a:spAutoFit/>
          </a:bodyPr>
          <a:lstStyle/>
          <a:p>
            <a:r>
              <a:rPr lang="zh-CN" altLang="en-US" sz="2400" b="1" dirty="0" smtClean="0"/>
              <a:t>坚持文化成果由人民共享。中国特色社会主义文化是人民大众的文化。</a:t>
            </a:r>
            <a:endParaRPr lang="zh-CN" altLang="en-US" sz="2400" b="1" dirty="0"/>
          </a:p>
        </p:txBody>
      </p:sp>
      <p:sp>
        <p:nvSpPr>
          <p:cNvPr id="3" name="矩形 2"/>
          <p:cNvSpPr/>
          <p:nvPr/>
        </p:nvSpPr>
        <p:spPr>
          <a:xfrm>
            <a:off x="1403648" y="2967335"/>
            <a:ext cx="7056784" cy="1200329"/>
          </a:xfrm>
          <a:prstGeom prst="rect">
            <a:avLst/>
          </a:prstGeom>
        </p:spPr>
        <p:txBody>
          <a:bodyPr wrap="square">
            <a:spAutoFit/>
          </a:bodyPr>
          <a:lstStyle/>
          <a:p>
            <a:r>
              <a:rPr lang="zh-CN" altLang="en-US" sz="2400" b="1" dirty="0" smtClean="0"/>
              <a:t>坚持以人为本，贴近实际、贴近生活、贴近群众，做到文化发展为了人民、文化发展依靠人民、文化发展成果由人民共享。</a:t>
            </a:r>
            <a:endParaRPr lang="zh-CN" altLang="en-US" sz="2400" b="1" dirty="0"/>
          </a:p>
        </p:txBody>
      </p:sp>
      <p:sp>
        <p:nvSpPr>
          <p:cNvPr id="4" name="矩形 3"/>
          <p:cNvSpPr/>
          <p:nvPr/>
        </p:nvSpPr>
        <p:spPr>
          <a:xfrm>
            <a:off x="1403648" y="4581128"/>
            <a:ext cx="7128792" cy="461665"/>
          </a:xfrm>
          <a:prstGeom prst="rect">
            <a:avLst/>
          </a:prstGeom>
        </p:spPr>
        <p:txBody>
          <a:bodyPr wrap="square">
            <a:spAutoFit/>
          </a:bodyPr>
          <a:lstStyle/>
          <a:p>
            <a:r>
              <a:rPr lang="zh-CN" altLang="en-US" sz="2400" b="1" dirty="0" smtClean="0"/>
              <a:t>没有中华文化繁荣兴盛，就没有中华民族伟大复兴。</a:t>
            </a:r>
            <a:endParaRPr lang="zh-CN" altLang="en-US" sz="2400" b="1"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矩形 3"/>
          <p:cNvSpPr>
            <a:spLocks noChangeArrowheads="1"/>
          </p:cNvSpPr>
          <p:nvPr/>
        </p:nvSpPr>
        <p:spPr bwMode="auto">
          <a:xfrm>
            <a:off x="1243013" y="1125538"/>
            <a:ext cx="6934200" cy="522287"/>
          </a:xfrm>
          <a:prstGeom prst="rect">
            <a:avLst/>
          </a:prstGeom>
          <a:noFill/>
          <a:ln w="9525">
            <a:noFill/>
            <a:miter lim="800000"/>
            <a:headEnd/>
            <a:tailEnd/>
          </a:ln>
        </p:spPr>
        <p:txBody>
          <a:bodyPr>
            <a:spAutoFit/>
          </a:bodyPr>
          <a:lstStyle/>
          <a:p>
            <a:pPr algn="ctr"/>
            <a:r>
              <a:rPr lang="zh-CN" altLang="en-US" sz="2800" b="1" dirty="0">
                <a:solidFill>
                  <a:srgbClr val="FF0000"/>
                </a:solidFill>
                <a:latin typeface="华文楷体" pitchFamily="2" charset="-122"/>
                <a:ea typeface="华文楷体" pitchFamily="2" charset="-122"/>
              </a:rPr>
              <a:t>文化产业如何成为国民经济支柱性产业？</a:t>
            </a:r>
          </a:p>
        </p:txBody>
      </p:sp>
      <p:sp>
        <p:nvSpPr>
          <p:cNvPr id="189444" name="矩形 4"/>
          <p:cNvSpPr>
            <a:spLocks noChangeArrowheads="1"/>
          </p:cNvSpPr>
          <p:nvPr/>
        </p:nvSpPr>
        <p:spPr bwMode="auto">
          <a:xfrm>
            <a:off x="1225550" y="1989138"/>
            <a:ext cx="7129463" cy="3093796"/>
          </a:xfrm>
          <a:prstGeom prst="rect">
            <a:avLst/>
          </a:prstGeom>
          <a:noFill/>
          <a:ln w="9525">
            <a:noFill/>
            <a:miter lim="800000"/>
            <a:headEnd/>
            <a:tailEnd/>
          </a:ln>
        </p:spPr>
        <p:txBody>
          <a:bodyPr>
            <a:spAutoFit/>
          </a:bodyPr>
          <a:lstStyle/>
          <a:p>
            <a:pPr>
              <a:lnSpc>
                <a:spcPts val="4000"/>
              </a:lnSpc>
            </a:pPr>
            <a:r>
              <a:rPr lang="zh-CN" altLang="en-US" sz="2400" b="1" dirty="0">
                <a:latin typeface="华文楷体" pitchFamily="2" charset="-122"/>
                <a:ea typeface="华文楷体" pitchFamily="2" charset="-122"/>
              </a:rPr>
              <a:t>文化产业成为支柱性产业，重点要在精品、科技、资本、改革、人才等方面进行创新。精品创作是发展壮大文化产业的生命；文化与科技深度融合是大势所趋，是发展壮大文化产业的重要途径；资本是发展壮大文化产业的瓶颈；改革是发展壮大文化产业的动力；人才是发展壮大文化产业的第一要素。</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矩形 2"/>
          <p:cNvSpPr>
            <a:spLocks noChangeArrowheads="1"/>
          </p:cNvSpPr>
          <p:nvPr/>
        </p:nvSpPr>
        <p:spPr bwMode="auto">
          <a:xfrm>
            <a:off x="1043608" y="1340768"/>
            <a:ext cx="4572000" cy="646112"/>
          </a:xfrm>
          <a:prstGeom prst="rect">
            <a:avLst/>
          </a:prstGeom>
          <a:noFill/>
          <a:ln w="9525">
            <a:noFill/>
            <a:miter lim="800000"/>
            <a:headEnd/>
            <a:tailEnd/>
          </a:ln>
        </p:spPr>
        <p:txBody>
          <a:bodyPr>
            <a:spAutoFit/>
          </a:bodyPr>
          <a:lstStyle/>
          <a:p>
            <a:r>
              <a:rPr lang="zh-CN" altLang="en-US" sz="3600" b="1" dirty="0">
                <a:solidFill>
                  <a:srgbClr val="FF0000"/>
                </a:solidFill>
                <a:latin typeface="隶书" pitchFamily="49" charset="-122"/>
                <a:ea typeface="隶书" pitchFamily="49" charset="-122"/>
              </a:rPr>
              <a:t>推荐视频</a:t>
            </a:r>
          </a:p>
        </p:txBody>
      </p:sp>
      <p:sp>
        <p:nvSpPr>
          <p:cNvPr id="190468" name="矩形 3"/>
          <p:cNvSpPr>
            <a:spLocks noChangeArrowheads="1"/>
          </p:cNvSpPr>
          <p:nvPr/>
        </p:nvSpPr>
        <p:spPr bwMode="auto">
          <a:xfrm>
            <a:off x="1331640" y="2492896"/>
            <a:ext cx="6821487" cy="2101850"/>
          </a:xfrm>
          <a:prstGeom prst="rect">
            <a:avLst/>
          </a:prstGeom>
          <a:noFill/>
          <a:ln w="9525">
            <a:noFill/>
            <a:miter lim="800000"/>
            <a:headEnd/>
            <a:tailEnd/>
          </a:ln>
        </p:spPr>
        <p:txBody>
          <a:bodyPr>
            <a:spAutoFit/>
          </a:bodyPr>
          <a:lstStyle/>
          <a:p>
            <a:pPr>
              <a:lnSpc>
                <a:spcPts val="4000"/>
              </a:lnSpc>
            </a:pP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文明密码</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是目前国内唯一一档传播中华传统文化的大型纪录片栏目。荣获</a:t>
            </a:r>
            <a:r>
              <a:rPr lang="en-US" altLang="zh-CN" sz="2400" b="1" dirty="0">
                <a:latin typeface="华文楷体" pitchFamily="2" charset="-122"/>
                <a:ea typeface="华文楷体" pitchFamily="2" charset="-122"/>
              </a:rPr>
              <a:t>2014</a:t>
            </a:r>
            <a:r>
              <a:rPr lang="zh-CN" altLang="en-US" sz="2400" b="1" dirty="0">
                <a:latin typeface="华文楷体" pitchFamily="2" charset="-122"/>
                <a:ea typeface="华文楷体" pitchFamily="2" charset="-122"/>
              </a:rPr>
              <a:t>年“第</a:t>
            </a:r>
            <a:r>
              <a:rPr lang="en-US" altLang="zh-CN" sz="2400" b="1" dirty="0">
                <a:latin typeface="华文楷体" pitchFamily="2" charset="-122"/>
                <a:ea typeface="华文楷体" pitchFamily="2" charset="-122"/>
              </a:rPr>
              <a:t>19</a:t>
            </a:r>
            <a:r>
              <a:rPr lang="zh-CN" altLang="en-US" sz="2400" b="1" dirty="0">
                <a:latin typeface="华文楷体" pitchFamily="2" charset="-122"/>
                <a:ea typeface="华文楷体" pitchFamily="2" charset="-122"/>
              </a:rPr>
              <a:t>届中国电视纪录片十佳十优”优秀纪录片栏目，</a:t>
            </a:r>
            <a:r>
              <a:rPr lang="en-US" altLang="zh-CN" sz="2400" b="1" dirty="0">
                <a:latin typeface="华文楷体" pitchFamily="2" charset="-122"/>
                <a:ea typeface="华文楷体" pitchFamily="2" charset="-122"/>
              </a:rPr>
              <a:t>2015</a:t>
            </a:r>
            <a:r>
              <a:rPr lang="zh-CN" altLang="en-US" sz="2400" b="1" dirty="0">
                <a:latin typeface="华文楷体" pitchFamily="2" charset="-122"/>
                <a:ea typeface="华文楷体" pitchFamily="2" charset="-122"/>
              </a:rPr>
              <a:t>年获得中宣部新闻阅评的表扬。</a:t>
            </a:r>
          </a:p>
        </p:txBody>
      </p:sp>
      <p:sp>
        <p:nvSpPr>
          <p:cNvPr id="190469" name="矩形 5"/>
          <p:cNvSpPr>
            <a:spLocks noChangeArrowheads="1"/>
          </p:cNvSpPr>
          <p:nvPr/>
        </p:nvSpPr>
        <p:spPr bwMode="auto">
          <a:xfrm>
            <a:off x="2411760" y="4725144"/>
            <a:ext cx="5741987" cy="1200329"/>
          </a:xfrm>
          <a:prstGeom prst="rect">
            <a:avLst/>
          </a:prstGeom>
          <a:noFill/>
          <a:ln w="9525">
            <a:noFill/>
            <a:miter lim="800000"/>
            <a:headEnd/>
            <a:tailEnd/>
          </a:ln>
        </p:spPr>
        <p:txBody>
          <a:bodyPr>
            <a:spAutoFit/>
          </a:bodyPr>
          <a:lstStyle/>
          <a:p>
            <a:pPr algn="ctr">
              <a:lnSpc>
                <a:spcPct val="150000"/>
              </a:lnSpc>
            </a:pP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文明密码</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：用镜头守护乡土文化</a:t>
            </a:r>
            <a:endParaRPr lang="en-US" altLang="zh-CN" dirty="0">
              <a:latin typeface="华文楷体" pitchFamily="2" charset="-122"/>
              <a:ea typeface="华文楷体" pitchFamily="2" charset="-122"/>
            </a:endParaRPr>
          </a:p>
          <a:p>
            <a:pPr algn="ctr">
              <a:lnSpc>
                <a:spcPct val="150000"/>
              </a:lnSpc>
            </a:pPr>
            <a:r>
              <a:rPr lang="en-US" altLang="zh-CN" b="0" dirty="0">
                <a:latin typeface="华文楷体" pitchFamily="2" charset="-122"/>
                <a:ea typeface="华文楷体" pitchFamily="2" charset="-122"/>
              </a:rPr>
              <a:t>                           </a:t>
            </a:r>
            <a:r>
              <a:rPr lang="en-US" altLang="zh-CN" sz="1600" b="0" dirty="0" smtClean="0">
                <a:latin typeface="华文楷体" pitchFamily="2" charset="-122"/>
                <a:ea typeface="华文楷体" pitchFamily="2" charset="-122"/>
              </a:rPr>
              <a:t>——</a:t>
            </a:r>
            <a:r>
              <a:rPr lang="en-US" altLang="zh-CN" sz="1600" b="0" dirty="0">
                <a:latin typeface="华文楷体" pitchFamily="2" charset="-122"/>
                <a:ea typeface="华文楷体" pitchFamily="2" charset="-122"/>
              </a:rPr>
              <a:t>10</a:t>
            </a:r>
            <a:r>
              <a:rPr lang="zh-CN" altLang="en-US" sz="1600" b="0" dirty="0">
                <a:latin typeface="华文楷体" pitchFamily="2" charset="-122"/>
                <a:ea typeface="华文楷体" pitchFamily="2" charset="-122"/>
              </a:rPr>
              <a:t>月</a:t>
            </a:r>
            <a:r>
              <a:rPr lang="en-US" altLang="zh-CN" sz="1600" b="0" dirty="0">
                <a:latin typeface="华文楷体" pitchFamily="2" charset="-122"/>
                <a:ea typeface="华文楷体" pitchFamily="2" charset="-122"/>
              </a:rPr>
              <a:t>22</a:t>
            </a:r>
            <a:r>
              <a:rPr lang="zh-CN" altLang="en-US" sz="1600" b="0" dirty="0">
                <a:latin typeface="华文楷体" pitchFamily="2" charset="-122"/>
                <a:ea typeface="华文楷体" pitchFamily="2" charset="-122"/>
              </a:rPr>
              <a:t>日，</a:t>
            </a:r>
            <a:r>
              <a:rPr lang="en-US" altLang="zh-CN" sz="1600" b="0" dirty="0">
                <a:latin typeface="华文楷体" pitchFamily="2" charset="-122"/>
                <a:ea typeface="华文楷体" pitchFamily="2" charset="-122"/>
              </a:rPr>
              <a:t>《</a:t>
            </a:r>
            <a:r>
              <a:rPr lang="zh-CN" altLang="en-US" sz="1600" b="0" dirty="0">
                <a:latin typeface="华文楷体" pitchFamily="2" charset="-122"/>
                <a:ea typeface="华文楷体" pitchFamily="2" charset="-122"/>
              </a:rPr>
              <a:t>人民日报</a:t>
            </a:r>
            <a:endParaRPr lang="en-US" altLang="zh-CN" sz="1600" dirty="0">
              <a:latin typeface="华文楷体" pitchFamily="2" charset="-122"/>
              <a:ea typeface="华文楷体" pitchFamily="2" charset="-122"/>
            </a:endParaRPr>
          </a:p>
          <a:p>
            <a:endParaRPr lang="zh-CN" altLang="en-US"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矩形 1"/>
          <p:cNvSpPr>
            <a:spLocks noChangeArrowheads="1"/>
          </p:cNvSpPr>
          <p:nvPr/>
        </p:nvSpPr>
        <p:spPr bwMode="auto">
          <a:xfrm>
            <a:off x="2057400" y="1752600"/>
            <a:ext cx="5334000" cy="461963"/>
          </a:xfrm>
          <a:prstGeom prst="rect">
            <a:avLst/>
          </a:prstGeom>
          <a:noFill/>
          <a:ln w="9525">
            <a:noFill/>
            <a:miter lim="800000"/>
            <a:headEnd/>
            <a:tailEnd/>
          </a:ln>
        </p:spPr>
        <p:txBody>
          <a:bodyPr>
            <a:spAutoFit/>
          </a:bodyPr>
          <a:lstStyle/>
          <a:p>
            <a:pPr algn="ctr">
              <a:buFont typeface="Symbol" pitchFamily="18" charset="2"/>
              <a:buNone/>
            </a:pPr>
            <a:r>
              <a:rPr lang="zh-CN" altLang="en-US" sz="2400" b="1" dirty="0">
                <a:latin typeface="华文楷体" pitchFamily="2" charset="-122"/>
                <a:ea typeface="华文楷体" pitchFamily="2" charset="-122"/>
              </a:rPr>
              <a:t>十三五”规划建议</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文化建设</a:t>
            </a:r>
          </a:p>
        </p:txBody>
      </p:sp>
      <p:sp>
        <p:nvSpPr>
          <p:cNvPr id="191491" name="矩形 2"/>
          <p:cNvSpPr>
            <a:spLocks noChangeArrowheads="1"/>
          </p:cNvSpPr>
          <p:nvPr/>
        </p:nvSpPr>
        <p:spPr bwMode="auto">
          <a:xfrm>
            <a:off x="1451877" y="990600"/>
            <a:ext cx="1422184" cy="461665"/>
          </a:xfrm>
          <a:prstGeom prst="rect">
            <a:avLst/>
          </a:prstGeom>
          <a:noFill/>
          <a:ln w="9525">
            <a:noFill/>
            <a:miter lim="800000"/>
            <a:headEnd/>
            <a:tailEnd/>
          </a:ln>
        </p:spPr>
        <p:txBody>
          <a:bodyPr wrap="none">
            <a:spAutoFit/>
          </a:bodyPr>
          <a:lstStyle/>
          <a:p>
            <a:pPr algn="ctr">
              <a:buFont typeface="Symbol" pitchFamily="18" charset="2"/>
              <a:buNone/>
            </a:pPr>
            <a:r>
              <a:rPr lang="zh-CN" altLang="en-US" sz="2400" b="1" dirty="0">
                <a:solidFill>
                  <a:srgbClr val="FF0000"/>
                </a:solidFill>
                <a:latin typeface="隶书" pitchFamily="49" charset="-122"/>
                <a:ea typeface="隶书" pitchFamily="49" charset="-122"/>
              </a:rPr>
              <a:t>延伸阅</a:t>
            </a:r>
            <a:r>
              <a:rPr lang="zh-CN" altLang="en-US" sz="2400" b="1" dirty="0" smtClean="0">
                <a:solidFill>
                  <a:srgbClr val="FF0000"/>
                </a:solidFill>
                <a:latin typeface="隶书" pitchFamily="49" charset="-122"/>
                <a:ea typeface="隶书" pitchFamily="49" charset="-122"/>
              </a:rPr>
              <a:t>读</a:t>
            </a:r>
            <a:endParaRPr lang="zh-CN" altLang="en-US" sz="2400" b="1" dirty="0">
              <a:solidFill>
                <a:srgbClr val="FF0000"/>
              </a:solidFill>
              <a:latin typeface="隶书" pitchFamily="49" charset="-122"/>
              <a:ea typeface="隶书" pitchFamily="49" charset="-122"/>
            </a:endParaRPr>
          </a:p>
        </p:txBody>
      </p:sp>
      <p:sp>
        <p:nvSpPr>
          <p:cNvPr id="191492" name="矩形 3"/>
          <p:cNvSpPr>
            <a:spLocks noChangeArrowheads="1"/>
          </p:cNvSpPr>
          <p:nvPr/>
        </p:nvSpPr>
        <p:spPr bwMode="auto">
          <a:xfrm>
            <a:off x="1981200" y="2514600"/>
            <a:ext cx="4800600" cy="3127375"/>
          </a:xfrm>
          <a:prstGeom prst="rect">
            <a:avLst/>
          </a:prstGeom>
          <a:noFill/>
          <a:ln w="9525">
            <a:noFill/>
            <a:miter lim="800000"/>
            <a:headEnd/>
            <a:tailEnd/>
          </a:ln>
        </p:spPr>
        <p:txBody>
          <a:bodyPr wrap="none">
            <a:spAutoFit/>
          </a:bodyPr>
          <a:lstStyle/>
          <a:p>
            <a:pPr>
              <a:lnSpc>
                <a:spcPts val="4000"/>
              </a:lnSpc>
            </a:pPr>
            <a:r>
              <a:rPr lang="zh-CN" altLang="en-US" sz="2400" b="1" dirty="0">
                <a:latin typeface="华文楷体" pitchFamily="2" charset="-122"/>
                <a:ea typeface="华文楷体" pitchFamily="2" charset="-122"/>
              </a:rPr>
              <a:t>坚持“以文化人”这条红线</a:t>
            </a:r>
            <a:endParaRPr lang="en-US" altLang="zh-CN" sz="2400" b="1" dirty="0">
              <a:latin typeface="华文楷体" pitchFamily="2" charset="-122"/>
              <a:ea typeface="华文楷体" pitchFamily="2" charset="-122"/>
            </a:endParaRPr>
          </a:p>
          <a:p>
            <a:pPr>
              <a:lnSpc>
                <a:spcPts val="4000"/>
              </a:lnSpc>
            </a:pPr>
            <a:r>
              <a:rPr lang="zh-CN" altLang="en-US" sz="2400" b="1" dirty="0">
                <a:latin typeface="华文楷体" pitchFamily="2" charset="-122"/>
                <a:ea typeface="华文楷体" pitchFamily="2" charset="-122"/>
              </a:rPr>
              <a:t>坚持文化产业支柱地位</a:t>
            </a:r>
            <a:endParaRPr lang="en-US" altLang="zh-CN" sz="2400" b="1" dirty="0">
              <a:latin typeface="华文楷体" pitchFamily="2" charset="-122"/>
              <a:ea typeface="华文楷体" pitchFamily="2" charset="-122"/>
            </a:endParaRPr>
          </a:p>
          <a:p>
            <a:pPr>
              <a:lnSpc>
                <a:spcPts val="4000"/>
              </a:lnSpc>
            </a:pPr>
            <a:r>
              <a:rPr lang="zh-CN" altLang="en-US" sz="2400" b="1" dirty="0">
                <a:latin typeface="华文楷体" pitchFamily="2" charset="-122"/>
                <a:ea typeface="华文楷体" pitchFamily="2" charset="-122"/>
              </a:rPr>
              <a:t>推动文化产业与公共文化融合发展</a:t>
            </a:r>
            <a:endParaRPr lang="en-US" altLang="zh-CN" sz="2400" b="1" dirty="0">
              <a:latin typeface="华文楷体" pitchFamily="2" charset="-122"/>
              <a:ea typeface="华文楷体" pitchFamily="2" charset="-122"/>
            </a:endParaRPr>
          </a:p>
          <a:p>
            <a:pPr>
              <a:lnSpc>
                <a:spcPts val="4000"/>
              </a:lnSpc>
            </a:pPr>
            <a:r>
              <a:rPr lang="zh-CN" altLang="en-US" sz="2400" b="1" dirty="0">
                <a:latin typeface="华文楷体" pitchFamily="2" charset="-122"/>
                <a:ea typeface="华文楷体" pitchFamily="2" charset="-122"/>
              </a:rPr>
              <a:t>双效统一是文化发展的基本前提</a:t>
            </a:r>
            <a:endParaRPr lang="en-US" altLang="zh-CN" sz="2400" b="1" dirty="0">
              <a:latin typeface="华文楷体" pitchFamily="2" charset="-122"/>
              <a:ea typeface="华文楷体" pitchFamily="2" charset="-122"/>
            </a:endParaRPr>
          </a:p>
          <a:p>
            <a:pPr>
              <a:lnSpc>
                <a:spcPts val="4000"/>
              </a:lnSpc>
            </a:pPr>
            <a:r>
              <a:rPr lang="zh-CN" altLang="en-US" sz="2400" b="1" dirty="0">
                <a:latin typeface="华文楷体" pitchFamily="2" charset="-122"/>
                <a:ea typeface="华文楷体" pitchFamily="2" charset="-122"/>
              </a:rPr>
              <a:t>网络文化安全事关重大</a:t>
            </a:r>
            <a:endParaRPr lang="en-US" altLang="zh-CN" sz="2400" b="1" dirty="0">
              <a:latin typeface="华文楷体" pitchFamily="2" charset="-122"/>
              <a:ea typeface="华文楷体" pitchFamily="2" charset="-122"/>
            </a:endParaRPr>
          </a:p>
          <a:p>
            <a:pPr>
              <a:lnSpc>
                <a:spcPts val="4000"/>
              </a:lnSpc>
            </a:pPr>
            <a:r>
              <a:rPr lang="zh-CN" altLang="en-US" sz="2400" b="1" dirty="0">
                <a:latin typeface="华文楷体" pitchFamily="2" charset="-122"/>
                <a:ea typeface="华文楷体" pitchFamily="2" charset="-122"/>
              </a:rPr>
              <a:t>文化发展要以精品为导向</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矩形 1"/>
          <p:cNvSpPr>
            <a:spLocks noChangeArrowheads="1"/>
          </p:cNvSpPr>
          <p:nvPr/>
        </p:nvSpPr>
        <p:spPr bwMode="auto">
          <a:xfrm>
            <a:off x="1619672" y="1988840"/>
            <a:ext cx="5444118" cy="528991"/>
          </a:xfrm>
          <a:prstGeom prst="rect">
            <a:avLst/>
          </a:prstGeom>
          <a:noFill/>
          <a:ln w="9525">
            <a:noFill/>
            <a:miter lim="800000"/>
            <a:headEnd/>
            <a:tailEnd/>
          </a:ln>
        </p:spPr>
        <p:txBody>
          <a:bodyPr wrap="none">
            <a:spAutoFit/>
          </a:bodyPr>
          <a:lstStyle/>
          <a:p>
            <a:pPr algn="ctr">
              <a:lnSpc>
                <a:spcPts val="4000"/>
              </a:lnSpc>
            </a:pPr>
            <a:r>
              <a:rPr lang="zh-CN" altLang="en-US" sz="2400" b="1" u="sng" dirty="0" smtClean="0">
                <a:solidFill>
                  <a:schemeClr val="tx2"/>
                </a:solidFill>
                <a:latin typeface="华文楷体" pitchFamily="2" charset="-122"/>
                <a:ea typeface="华文楷体" pitchFamily="2" charset="-122"/>
              </a:rPr>
              <a:t>如</a:t>
            </a:r>
            <a:r>
              <a:rPr lang="zh-CN" altLang="en-US" sz="2400" b="1" u="sng" dirty="0">
                <a:solidFill>
                  <a:schemeClr val="tx2"/>
                </a:solidFill>
                <a:latin typeface="华文楷体" pitchFamily="2" charset="-122"/>
                <a:ea typeface="华文楷体" pitchFamily="2" charset="-122"/>
              </a:rPr>
              <a:t>何讲好中国故事，展现文化软实力？</a:t>
            </a:r>
          </a:p>
        </p:txBody>
      </p:sp>
      <p:sp>
        <p:nvSpPr>
          <p:cNvPr id="4" name="矩形 3"/>
          <p:cNvSpPr/>
          <p:nvPr/>
        </p:nvSpPr>
        <p:spPr>
          <a:xfrm>
            <a:off x="1403648" y="2852936"/>
            <a:ext cx="6912768" cy="2308324"/>
          </a:xfrm>
          <a:prstGeom prst="rect">
            <a:avLst/>
          </a:prstGeom>
        </p:spPr>
        <p:txBody>
          <a:bodyPr wrap="square">
            <a:spAutoFit/>
          </a:bodyPr>
          <a:lstStyle/>
          <a:p>
            <a:pPr>
              <a:lnSpc>
                <a:spcPct val="150000"/>
              </a:lnSpc>
            </a:pPr>
            <a:r>
              <a:rPr lang="zh-CN" altLang="en-US" sz="2400" b="1" dirty="0" smtClean="0">
                <a:latin typeface="华文楷体" pitchFamily="2" charset="-122"/>
                <a:ea typeface="华文楷体" pitchFamily="2" charset="-122"/>
              </a:rPr>
              <a:t>我们既然能够做好中国的事情，也一定能够讲好中国的故事。那么，故事该从哪里展开？怎样讲好中国故事？文学要讲述什么样的“中国故事”？“中国故事”怎样才能获得文学的讲述？</a:t>
            </a:r>
            <a:endParaRPr lang="zh-CN" altLang="en-US" sz="2400" b="1" dirty="0">
              <a:latin typeface="华文楷体" pitchFamily="2" charset="-122"/>
              <a:ea typeface="华文楷体" pitchFamily="2" charset="-122"/>
            </a:endParaRPr>
          </a:p>
        </p:txBody>
      </p:sp>
      <p:sp>
        <p:nvSpPr>
          <p:cNvPr id="5" name="矩形 4"/>
          <p:cNvSpPr/>
          <p:nvPr/>
        </p:nvSpPr>
        <p:spPr>
          <a:xfrm>
            <a:off x="1653208" y="1196752"/>
            <a:ext cx="1415773" cy="528991"/>
          </a:xfrm>
          <a:prstGeom prst="rect">
            <a:avLst/>
          </a:prstGeom>
        </p:spPr>
        <p:txBody>
          <a:bodyPr wrap="none">
            <a:spAutoFit/>
          </a:bodyPr>
          <a:lstStyle/>
          <a:p>
            <a:pPr algn="ctr">
              <a:lnSpc>
                <a:spcPts val="4000"/>
              </a:lnSpc>
            </a:pPr>
            <a:r>
              <a:rPr lang="zh-CN" altLang="en-US" sz="2400" b="1" dirty="0" smtClean="0">
                <a:solidFill>
                  <a:srgbClr val="FF0000"/>
                </a:solidFill>
                <a:latin typeface="隶书" pitchFamily="49" charset="-122"/>
                <a:ea typeface="隶书" pitchFamily="49" charset="-122"/>
              </a:rPr>
              <a:t>思考讨论</a:t>
            </a:r>
            <a:endParaRPr lang="en-US" altLang="zh-CN" sz="2400" b="1" dirty="0">
              <a:solidFill>
                <a:srgbClr val="FF0000"/>
              </a:solidFill>
              <a:latin typeface="隶书" pitchFamily="49" charset="-122"/>
              <a:ea typeface="隶书" pitchFamily="49"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矩形 3"/>
          <p:cNvSpPr>
            <a:spLocks noChangeArrowheads="1"/>
          </p:cNvSpPr>
          <p:nvPr/>
        </p:nvSpPr>
        <p:spPr bwMode="auto">
          <a:xfrm>
            <a:off x="2411760" y="3284984"/>
            <a:ext cx="3057525" cy="2678113"/>
          </a:xfrm>
          <a:prstGeom prst="rect">
            <a:avLst/>
          </a:prstGeom>
          <a:noFill/>
          <a:ln w="9525">
            <a:noFill/>
            <a:miter lim="800000"/>
            <a:headEnd/>
            <a:tailEnd/>
          </a:ln>
        </p:spPr>
        <p:txBody>
          <a:bodyPr wrap="none">
            <a:spAutoFit/>
          </a:bodyPr>
          <a:lstStyle/>
          <a:p>
            <a:pPr algn="ctr">
              <a:lnSpc>
                <a:spcPct val="150000"/>
              </a:lnSpc>
            </a:pPr>
            <a:r>
              <a:rPr lang="zh-CN" altLang="en-US" sz="2800" b="1" dirty="0">
                <a:solidFill>
                  <a:schemeClr val="tx2"/>
                </a:solidFill>
                <a:latin typeface="华文楷体" pitchFamily="2" charset="-122"/>
                <a:ea typeface="华文楷体" pitchFamily="2" charset="-122"/>
              </a:rPr>
              <a:t>一、真心服务人民</a:t>
            </a:r>
            <a:endParaRPr lang="en-US" altLang="zh-CN" sz="2800" b="1" dirty="0">
              <a:solidFill>
                <a:schemeClr val="tx2"/>
              </a:solidFill>
              <a:latin typeface="华文楷体" pitchFamily="2" charset="-122"/>
              <a:ea typeface="华文楷体" pitchFamily="2" charset="-122"/>
            </a:endParaRPr>
          </a:p>
          <a:p>
            <a:pPr algn="ctr">
              <a:lnSpc>
                <a:spcPct val="150000"/>
              </a:lnSpc>
            </a:pPr>
            <a:r>
              <a:rPr lang="zh-CN" altLang="en-US" sz="2800" b="1" dirty="0">
                <a:solidFill>
                  <a:schemeClr val="tx2"/>
                </a:solidFill>
                <a:latin typeface="华文楷体" pitchFamily="2" charset="-122"/>
                <a:ea typeface="华文楷体" pitchFamily="2" charset="-122"/>
              </a:rPr>
              <a:t>二、真情扎根生活</a:t>
            </a:r>
            <a:endParaRPr lang="en-US" altLang="zh-CN" sz="2800" b="1" dirty="0">
              <a:solidFill>
                <a:schemeClr val="tx2"/>
              </a:solidFill>
              <a:latin typeface="华文楷体" pitchFamily="2" charset="-122"/>
              <a:ea typeface="华文楷体" pitchFamily="2" charset="-122"/>
            </a:endParaRPr>
          </a:p>
          <a:p>
            <a:pPr algn="ctr">
              <a:lnSpc>
                <a:spcPct val="150000"/>
              </a:lnSpc>
            </a:pPr>
            <a:r>
              <a:rPr lang="zh-CN" altLang="en-US" sz="2800" b="1" dirty="0">
                <a:solidFill>
                  <a:schemeClr val="tx2"/>
                </a:solidFill>
                <a:latin typeface="华文楷体" pitchFamily="2" charset="-122"/>
                <a:ea typeface="华文楷体" pitchFamily="2" charset="-122"/>
              </a:rPr>
              <a:t>三、真诚投入创作</a:t>
            </a:r>
            <a:endParaRPr lang="en-US" altLang="zh-CN" sz="2800" b="1" dirty="0">
              <a:solidFill>
                <a:schemeClr val="tx2"/>
              </a:solidFill>
              <a:latin typeface="华文楷体" pitchFamily="2" charset="-122"/>
              <a:ea typeface="华文楷体" pitchFamily="2" charset="-122"/>
            </a:endParaRPr>
          </a:p>
          <a:p>
            <a:pPr algn="ctr">
              <a:lnSpc>
                <a:spcPct val="150000"/>
              </a:lnSpc>
            </a:pPr>
            <a:r>
              <a:rPr lang="zh-CN" altLang="en-US" sz="2800" b="1" dirty="0">
                <a:solidFill>
                  <a:schemeClr val="tx2"/>
                </a:solidFill>
                <a:latin typeface="华文楷体" pitchFamily="2" charset="-122"/>
                <a:ea typeface="华文楷体" pitchFamily="2" charset="-122"/>
              </a:rPr>
              <a:t>四、真实反映时代</a:t>
            </a:r>
          </a:p>
        </p:txBody>
      </p:sp>
      <p:sp>
        <p:nvSpPr>
          <p:cNvPr id="5" name="矩形 4"/>
          <p:cNvSpPr/>
          <p:nvPr/>
        </p:nvSpPr>
        <p:spPr>
          <a:xfrm>
            <a:off x="1259632" y="1340768"/>
            <a:ext cx="1422185" cy="461665"/>
          </a:xfrm>
          <a:prstGeom prst="rect">
            <a:avLst/>
          </a:prstGeom>
        </p:spPr>
        <p:txBody>
          <a:bodyPr wrap="none">
            <a:spAutoFit/>
          </a:bodyPr>
          <a:lstStyle/>
          <a:p>
            <a:pPr algn="ctr"/>
            <a:r>
              <a:rPr lang="zh-CN" altLang="en-US" sz="2400" b="1" dirty="0" smtClean="0">
                <a:solidFill>
                  <a:srgbClr val="FF0000"/>
                </a:solidFill>
                <a:latin typeface="华文楷体" pitchFamily="2" charset="-122"/>
                <a:ea typeface="华文楷体" pitchFamily="2" charset="-122"/>
              </a:rPr>
              <a:t>推荐阅读</a:t>
            </a:r>
            <a:endParaRPr lang="en-US" altLang="zh-CN" sz="2400" b="1" dirty="0" smtClean="0">
              <a:solidFill>
                <a:srgbClr val="FF0000"/>
              </a:solidFill>
              <a:latin typeface="华文楷体" pitchFamily="2" charset="-122"/>
              <a:ea typeface="华文楷体" pitchFamily="2" charset="-122"/>
            </a:endParaRPr>
          </a:p>
        </p:txBody>
      </p:sp>
      <p:sp>
        <p:nvSpPr>
          <p:cNvPr id="6" name="矩形 5"/>
          <p:cNvSpPr/>
          <p:nvPr/>
        </p:nvSpPr>
        <p:spPr>
          <a:xfrm>
            <a:off x="1763688" y="2204864"/>
            <a:ext cx="5886400" cy="877163"/>
          </a:xfrm>
          <a:prstGeom prst="rect">
            <a:avLst/>
          </a:prstGeom>
        </p:spPr>
        <p:txBody>
          <a:bodyPr wrap="square">
            <a:spAutoFit/>
          </a:bodyPr>
          <a:lstStyle/>
          <a:p>
            <a:pPr algn="ctr"/>
            <a:r>
              <a:rPr lang="zh-CN" altLang="en-US" sz="2400" b="1" dirty="0" smtClean="0">
                <a:solidFill>
                  <a:schemeClr val="tx2"/>
                </a:solidFill>
                <a:latin typeface="华文楷体" pitchFamily="2" charset="-122"/>
                <a:ea typeface="华文楷体" pitchFamily="2" charset="-122"/>
              </a:rPr>
              <a:t>真心、真情、真诚、真实</a:t>
            </a:r>
            <a:endParaRPr lang="en-US" altLang="zh-CN" sz="2400" b="1" dirty="0" smtClean="0">
              <a:solidFill>
                <a:schemeClr val="tx2"/>
              </a:solidFill>
              <a:latin typeface="华文楷体" pitchFamily="2" charset="-122"/>
              <a:ea typeface="华文楷体" pitchFamily="2" charset="-122"/>
            </a:endParaRPr>
          </a:p>
          <a:p>
            <a:pPr algn="ctr">
              <a:lnSpc>
                <a:spcPct val="150000"/>
              </a:lnSpc>
            </a:pPr>
            <a:r>
              <a:rPr lang="en-US" altLang="zh-CN" b="1" dirty="0" smtClean="0">
                <a:solidFill>
                  <a:schemeClr val="tx2"/>
                </a:solidFill>
                <a:latin typeface="华文楷体" pitchFamily="2" charset="-122"/>
                <a:ea typeface="华文楷体" pitchFamily="2" charset="-122"/>
              </a:rPr>
              <a:t>                      ——</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求是</a:t>
            </a:r>
            <a:r>
              <a:rPr lang="en-US" altLang="zh-CN" b="1" dirty="0" smtClean="0">
                <a:latin typeface="华文楷体" pitchFamily="2" charset="-122"/>
                <a:ea typeface="华文楷体" pitchFamily="2" charset="-122"/>
              </a:rPr>
              <a:t>》2015/20</a:t>
            </a:r>
            <a:r>
              <a:rPr lang="zh-CN" altLang="en-US" b="1" dirty="0" smtClean="0">
                <a:latin typeface="华文楷体" pitchFamily="2" charset="-122"/>
                <a:ea typeface="华文楷体" pitchFamily="2" charset="-122"/>
              </a:rPr>
              <a:t>　赵 实</a:t>
            </a:r>
            <a:endParaRPr lang="zh-CN" altLang="en-US" b="1" dirty="0">
              <a:solidFill>
                <a:schemeClr val="tx2"/>
              </a:solidFill>
              <a:latin typeface="华文楷体" pitchFamily="2" charset="-122"/>
              <a:ea typeface="华文楷体"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矩形 1"/>
          <p:cNvSpPr>
            <a:spLocks noChangeArrowheads="1"/>
          </p:cNvSpPr>
          <p:nvPr/>
        </p:nvSpPr>
        <p:spPr bwMode="auto">
          <a:xfrm>
            <a:off x="1619672" y="1700808"/>
            <a:ext cx="5235729" cy="637675"/>
          </a:xfrm>
          <a:prstGeom prst="rect">
            <a:avLst/>
          </a:prstGeom>
          <a:noFill/>
          <a:ln w="9525">
            <a:noFill/>
            <a:miter lim="800000"/>
            <a:headEnd/>
            <a:tailEnd/>
          </a:ln>
        </p:spPr>
        <p:txBody>
          <a:bodyPr wrap="none">
            <a:spAutoFit/>
          </a:bodyPr>
          <a:lstStyle/>
          <a:p>
            <a:pPr eaLnBrk="1" hangingPunct="1">
              <a:lnSpc>
                <a:spcPct val="150000"/>
              </a:lnSpc>
            </a:pPr>
            <a:r>
              <a:rPr kumimoji="1" lang="zh-CN" altLang="en-US" sz="2800" b="1" dirty="0">
                <a:latin typeface="华文楷体" pitchFamily="2" charset="-122"/>
                <a:ea typeface="华文楷体" pitchFamily="2" charset="-122"/>
              </a:rPr>
              <a:t>第四节  建设社会主义和谐社会</a:t>
            </a:r>
            <a:endParaRPr kumimoji="1" lang="en-US" altLang="zh-CN" sz="2800" b="1" dirty="0">
              <a:latin typeface="华文楷体" pitchFamily="2" charset="-122"/>
              <a:ea typeface="华文楷体" pitchFamily="2" charset="-122"/>
            </a:endParaRPr>
          </a:p>
        </p:txBody>
      </p:sp>
      <p:sp>
        <p:nvSpPr>
          <p:cNvPr id="194564" name="矩形 2"/>
          <p:cNvSpPr>
            <a:spLocks noChangeArrowheads="1"/>
          </p:cNvSpPr>
          <p:nvPr/>
        </p:nvSpPr>
        <p:spPr bwMode="auto">
          <a:xfrm>
            <a:off x="1403648" y="2996952"/>
            <a:ext cx="7489825" cy="1930337"/>
          </a:xfrm>
          <a:prstGeom prst="rect">
            <a:avLst/>
          </a:prstGeom>
          <a:noFill/>
          <a:ln w="9525">
            <a:noFill/>
            <a:miter lim="800000"/>
            <a:headEnd/>
            <a:tailEnd/>
          </a:ln>
        </p:spPr>
        <p:txBody>
          <a:bodyPr>
            <a:spAutoFit/>
          </a:bodyPr>
          <a:lstStyle/>
          <a:p>
            <a:pPr>
              <a:lnSpc>
                <a:spcPct val="150000"/>
              </a:lnSpc>
            </a:pPr>
            <a:r>
              <a:rPr lang="zh-CN" altLang="zh-CN" sz="2800" b="1" dirty="0">
                <a:latin typeface="华文楷体" pitchFamily="2" charset="-122"/>
                <a:ea typeface="华文楷体" pitchFamily="2" charset="-122"/>
              </a:rPr>
              <a:t>一、社会和谐</a:t>
            </a:r>
            <a:r>
              <a:rPr lang="zh-CN" altLang="en-US" sz="2800" b="1" dirty="0">
                <a:latin typeface="华文楷体" pitchFamily="2" charset="-122"/>
                <a:ea typeface="华文楷体" pitchFamily="2" charset="-122"/>
              </a:rPr>
              <a:t>是中国特色社会主义的本质属性</a:t>
            </a:r>
            <a:endParaRPr lang="en-US" altLang="zh-CN" sz="2800" b="1" dirty="0">
              <a:latin typeface="华文楷体" pitchFamily="2" charset="-122"/>
              <a:ea typeface="华文楷体" pitchFamily="2" charset="-122"/>
            </a:endParaRPr>
          </a:p>
          <a:p>
            <a:pPr>
              <a:lnSpc>
                <a:spcPct val="150000"/>
              </a:lnSpc>
            </a:pPr>
            <a:r>
              <a:rPr lang="zh-CN" altLang="zh-CN" sz="2800" b="1" dirty="0">
                <a:latin typeface="华文楷体" pitchFamily="2" charset="-122"/>
                <a:ea typeface="华文楷体" pitchFamily="2" charset="-122"/>
              </a:rPr>
              <a:t>二、保障和改善民生</a:t>
            </a:r>
          </a:p>
          <a:p>
            <a:pPr>
              <a:lnSpc>
                <a:spcPct val="150000"/>
              </a:lnSpc>
            </a:pPr>
            <a:r>
              <a:rPr lang="zh-CN" altLang="zh-CN" sz="2800" b="1" dirty="0">
                <a:latin typeface="华文楷体" pitchFamily="2" charset="-122"/>
                <a:ea typeface="华文楷体" pitchFamily="2" charset="-122"/>
              </a:rPr>
              <a:t>三、创新社会治理体制</a:t>
            </a:r>
            <a:endParaRPr kumimoji="1" lang="zh-CN" altLang="en-US" sz="28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2060848"/>
            <a:ext cx="6840760" cy="3234219"/>
          </a:xfrm>
          <a:prstGeom prst="rect">
            <a:avLst/>
          </a:prstGeom>
        </p:spPr>
        <p:txBody>
          <a:bodyPr wrap="square">
            <a:spAutoFit/>
          </a:bodyPr>
          <a:lstStyle/>
          <a:p>
            <a:pPr>
              <a:lnSpc>
                <a:spcPts val="3500"/>
              </a:lnSpc>
              <a:buFontTx/>
              <a:buNone/>
              <a:defRPr/>
            </a:pPr>
            <a:r>
              <a:rPr lang="zh-CN" altLang="en-US" sz="2400" b="1" dirty="0">
                <a:effectLst>
                  <a:outerShdw blurRad="38100" dist="38100" dir="2700000" algn="tl">
                    <a:srgbClr val="C0C0C0"/>
                  </a:outerShdw>
                </a:effectLst>
                <a:latin typeface="华文楷体" pitchFamily="2" charset="-122"/>
                <a:ea typeface="华文楷体" pitchFamily="2" charset="-122"/>
              </a:rPr>
              <a:t>新民主主义革命时期，党提出了建设新文化的奋</a:t>
            </a:r>
            <a:r>
              <a:rPr lang="zh-CN" altLang="en-US" sz="2400" b="1" dirty="0" smtClean="0">
                <a:effectLst>
                  <a:outerShdw blurRad="38100" dist="38100" dir="2700000" algn="tl">
                    <a:srgbClr val="C0C0C0"/>
                  </a:outerShdw>
                </a:effectLst>
                <a:latin typeface="华文楷体" pitchFamily="2" charset="-122"/>
                <a:ea typeface="华文楷体" pitchFamily="2" charset="-122"/>
              </a:rPr>
              <a:t>斗目</a:t>
            </a:r>
            <a:r>
              <a:rPr lang="zh-CN" altLang="en-US" sz="2400" b="1" dirty="0">
                <a:effectLst>
                  <a:outerShdw blurRad="38100" dist="38100" dir="2700000" algn="tl">
                    <a:srgbClr val="C0C0C0"/>
                  </a:outerShdw>
                </a:effectLst>
                <a:latin typeface="华文楷体" pitchFamily="2" charset="-122"/>
                <a:ea typeface="华文楷体" pitchFamily="2" charset="-122"/>
              </a:rPr>
              <a:t>标。毛泽东明确提出，我们要建立的新中国，</a:t>
            </a:r>
            <a:r>
              <a:rPr lang="zh-CN" altLang="en-US" sz="2400" b="1" dirty="0" smtClean="0">
                <a:effectLst>
                  <a:outerShdw blurRad="38100" dist="38100" dir="2700000" algn="tl">
                    <a:srgbClr val="C0C0C0"/>
                  </a:outerShdw>
                </a:effectLst>
                <a:latin typeface="华文楷体" pitchFamily="2" charset="-122"/>
                <a:ea typeface="华文楷体" pitchFamily="2" charset="-122"/>
              </a:rPr>
              <a:t>不但</a:t>
            </a:r>
            <a:r>
              <a:rPr lang="zh-CN" altLang="en-US" sz="2400" b="1" dirty="0">
                <a:effectLst>
                  <a:outerShdw blurRad="38100" dist="38100" dir="2700000" algn="tl">
                    <a:srgbClr val="C0C0C0"/>
                  </a:outerShdw>
                </a:effectLst>
                <a:latin typeface="华文楷体" pitchFamily="2" charset="-122"/>
                <a:ea typeface="华文楷体" pitchFamily="2" charset="-122"/>
              </a:rPr>
              <a:t>有新政治、新经济，而且还有新文化</a:t>
            </a:r>
            <a:r>
              <a:rPr lang="zh-CN" altLang="en-US" sz="2400" b="1" dirty="0" smtClean="0">
                <a:effectLst>
                  <a:outerShdw blurRad="38100" dist="38100" dir="2700000" algn="tl">
                    <a:srgbClr val="C0C0C0"/>
                  </a:outerShdw>
                </a:effectLst>
                <a:latin typeface="华文楷体" pitchFamily="2" charset="-122"/>
                <a:ea typeface="华文楷体" pitchFamily="2" charset="-122"/>
              </a:rPr>
              <a:t>。新</a:t>
            </a:r>
            <a:r>
              <a:rPr lang="zh-CN" altLang="en-US" sz="2400" b="1" dirty="0">
                <a:effectLst>
                  <a:outerShdw blurRad="38100" dist="38100" dir="2700000" algn="tl">
                    <a:srgbClr val="C0C0C0"/>
                  </a:outerShdw>
                </a:effectLst>
                <a:latin typeface="华文楷体" pitchFamily="2" charset="-122"/>
                <a:ea typeface="华文楷体" pitchFamily="2" charset="-122"/>
              </a:rPr>
              <a:t>中国成立后，党对社会主义文化建设进行了积</a:t>
            </a:r>
            <a:r>
              <a:rPr lang="zh-CN" altLang="en-US" sz="2400" b="1" dirty="0" smtClean="0">
                <a:effectLst>
                  <a:outerShdw blurRad="38100" dist="38100" dir="2700000" algn="tl">
                    <a:srgbClr val="C0C0C0"/>
                  </a:outerShdw>
                </a:effectLst>
                <a:latin typeface="华文楷体" pitchFamily="2" charset="-122"/>
                <a:ea typeface="华文楷体" pitchFamily="2" charset="-122"/>
              </a:rPr>
              <a:t>极探</a:t>
            </a:r>
            <a:r>
              <a:rPr lang="zh-CN" altLang="en-US" sz="2400" b="1" dirty="0">
                <a:effectLst>
                  <a:outerShdw blurRad="38100" dist="38100" dir="2700000" algn="tl">
                    <a:srgbClr val="C0C0C0"/>
                  </a:outerShdw>
                </a:effectLst>
                <a:latin typeface="华文楷体" pitchFamily="2" charset="-122"/>
                <a:ea typeface="华文楷体" pitchFamily="2" charset="-122"/>
              </a:rPr>
              <a:t>索，提出文学艺术要为人民服务、为社会主义</a:t>
            </a:r>
            <a:r>
              <a:rPr lang="zh-CN" altLang="en-US" sz="2400" b="1" dirty="0" smtClean="0">
                <a:effectLst>
                  <a:outerShdw blurRad="38100" dist="38100" dir="2700000" algn="tl">
                    <a:srgbClr val="C0C0C0"/>
                  </a:outerShdw>
                </a:effectLst>
                <a:latin typeface="华文楷体" pitchFamily="2" charset="-122"/>
                <a:ea typeface="华文楷体" pitchFamily="2" charset="-122"/>
              </a:rPr>
              <a:t>服务</a:t>
            </a:r>
            <a:r>
              <a:rPr lang="zh-CN" altLang="en-US" sz="2400" b="1" dirty="0">
                <a:effectLst>
                  <a:outerShdw blurRad="38100" dist="38100" dir="2700000" algn="tl">
                    <a:srgbClr val="C0C0C0"/>
                  </a:outerShdw>
                </a:effectLst>
                <a:latin typeface="华文楷体" pitchFamily="2" charset="-122"/>
                <a:ea typeface="华文楷体" pitchFamily="2" charset="-122"/>
              </a:rPr>
              <a:t>，百花齐放、百家争鸣，对民族文化要取其精华</a:t>
            </a:r>
            <a:r>
              <a:rPr lang="zh-CN" altLang="en-US" sz="2400" b="1" dirty="0" smtClean="0">
                <a:effectLst>
                  <a:outerShdw blurRad="38100" dist="38100" dir="2700000" algn="tl">
                    <a:srgbClr val="C0C0C0"/>
                  </a:outerShdw>
                </a:effectLst>
                <a:latin typeface="华文楷体" pitchFamily="2" charset="-122"/>
                <a:ea typeface="华文楷体" pitchFamily="2" charset="-122"/>
              </a:rPr>
              <a:t>、去</a:t>
            </a:r>
            <a:r>
              <a:rPr lang="zh-CN" altLang="en-US" sz="2400" b="1" dirty="0">
                <a:effectLst>
                  <a:outerShdw blurRad="38100" dist="38100" dir="2700000" algn="tl">
                    <a:srgbClr val="C0C0C0"/>
                  </a:outerShdw>
                </a:effectLst>
                <a:latin typeface="华文楷体" pitchFamily="2" charset="-122"/>
                <a:ea typeface="华文楷体" pitchFamily="2" charset="-122"/>
              </a:rPr>
              <a:t>其糟粕，古为今用、洋为中用等思想。</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
          <p:cNvSpPr>
            <a:spLocks noGrp="1"/>
          </p:cNvSpPr>
          <p:nvPr>
            <p:ph type="title"/>
          </p:nvPr>
        </p:nvSpPr>
        <p:spPr>
          <a:xfrm>
            <a:off x="395288" y="404813"/>
            <a:ext cx="8137525" cy="760412"/>
          </a:xfrm>
        </p:spPr>
        <p:txBody>
          <a:bodyPr/>
          <a:lstStyle/>
          <a:p>
            <a:r>
              <a:rPr lang="zh-CN" altLang="zh-CN" sz="2800" b="1" dirty="0" smtClean="0">
                <a:latin typeface="华文楷体" pitchFamily="2" charset="-122"/>
                <a:ea typeface="华文楷体" pitchFamily="2" charset="-122"/>
              </a:rPr>
              <a:t>一、社会和谐</a:t>
            </a:r>
            <a:r>
              <a:rPr lang="zh-CN" altLang="en-US" sz="2800" b="1" dirty="0" smtClean="0">
                <a:latin typeface="华文楷体" pitchFamily="2" charset="-122"/>
                <a:ea typeface="华文楷体" pitchFamily="2" charset="-122"/>
              </a:rPr>
              <a:t>是中国特色社会主义的本质属性</a:t>
            </a:r>
          </a:p>
        </p:txBody>
      </p:sp>
      <p:sp>
        <p:nvSpPr>
          <p:cNvPr id="195588" name="矩形 1"/>
          <p:cNvSpPr>
            <a:spLocks noChangeArrowheads="1"/>
          </p:cNvSpPr>
          <p:nvPr/>
        </p:nvSpPr>
        <p:spPr bwMode="auto">
          <a:xfrm>
            <a:off x="1187450" y="1341438"/>
            <a:ext cx="7561263" cy="4216400"/>
          </a:xfrm>
          <a:prstGeom prst="rect">
            <a:avLst/>
          </a:prstGeom>
          <a:noFill/>
          <a:ln w="9525">
            <a:noFill/>
            <a:miter lim="800000"/>
            <a:headEnd/>
            <a:tailEnd/>
          </a:ln>
        </p:spPr>
        <p:txBody>
          <a:bodyPr>
            <a:spAutoFit/>
          </a:bodyPr>
          <a:lstStyle/>
          <a:p>
            <a:pPr>
              <a:lnSpc>
                <a:spcPts val="3600"/>
              </a:lnSpc>
            </a:pPr>
            <a:r>
              <a:rPr lang="zh-CN" altLang="zh-CN" sz="2400" b="1" dirty="0">
                <a:latin typeface="华文楷体" pitchFamily="2" charset="-122"/>
                <a:ea typeface="华文楷体" pitchFamily="2" charset="-122"/>
              </a:rPr>
              <a:t>（一）建设社会主义和谐社会的提出</a:t>
            </a:r>
          </a:p>
          <a:p>
            <a:pPr>
              <a:lnSpc>
                <a:spcPts val="3600"/>
              </a:lnSpc>
            </a:pPr>
            <a:r>
              <a:rPr lang="zh-CN" altLang="zh-CN" sz="2400" b="1" dirty="0">
                <a:latin typeface="华文楷体" pitchFamily="2" charset="-122"/>
                <a:ea typeface="华文楷体" pitchFamily="2" charset="-122"/>
              </a:rPr>
              <a:t>１、提出构建社会主义和谐社会的理论渊源</a:t>
            </a:r>
          </a:p>
          <a:p>
            <a:pPr>
              <a:lnSpc>
                <a:spcPts val="3600"/>
              </a:lnSpc>
            </a:pPr>
            <a:r>
              <a:rPr lang="zh-CN" altLang="zh-CN" sz="2400" b="1" dirty="0">
                <a:latin typeface="华文楷体" pitchFamily="2" charset="-122"/>
                <a:ea typeface="华文楷体" pitchFamily="2" charset="-122"/>
              </a:rPr>
              <a:t>实现社会和谐，建设美好社会，始终是人类孜孜以求的一种社会理想，也是包括中国共产党在内的马克思主义政党不懈追求的一种社会理想。</a:t>
            </a:r>
          </a:p>
          <a:p>
            <a:pPr>
              <a:lnSpc>
                <a:spcPts val="3600"/>
              </a:lnSpc>
            </a:pPr>
            <a:r>
              <a:rPr lang="zh-CN" altLang="zh-CN" sz="2400" b="1" dirty="0">
                <a:latin typeface="华文楷体" pitchFamily="2" charset="-122"/>
                <a:ea typeface="华文楷体" pitchFamily="2" charset="-122"/>
              </a:rPr>
              <a:t>中外历史上关于和谐社会的构想</a:t>
            </a:r>
          </a:p>
          <a:p>
            <a:pPr>
              <a:lnSpc>
                <a:spcPts val="3600"/>
              </a:lnSpc>
            </a:pPr>
            <a:r>
              <a:rPr lang="zh-CN" altLang="zh-CN" sz="2400" b="1" dirty="0">
                <a:latin typeface="华文楷体" pitchFamily="2" charset="-122"/>
                <a:ea typeface="华文楷体" pitchFamily="2" charset="-122"/>
              </a:rPr>
              <a:t>空想社会主义关于和谐社会的设想</a:t>
            </a:r>
          </a:p>
          <a:p>
            <a:pPr>
              <a:lnSpc>
                <a:spcPts val="3600"/>
              </a:lnSpc>
            </a:pPr>
            <a:r>
              <a:rPr lang="zh-CN" altLang="zh-CN" sz="2400" b="1" dirty="0">
                <a:latin typeface="华文楷体" pitchFamily="2" charset="-122"/>
                <a:ea typeface="华文楷体" pitchFamily="2" charset="-122"/>
              </a:rPr>
              <a:t>马克思主义经典作家关于和谐社会的设想</a:t>
            </a:r>
          </a:p>
          <a:p>
            <a:pPr>
              <a:lnSpc>
                <a:spcPts val="3600"/>
              </a:lnSpc>
            </a:pPr>
            <a:r>
              <a:rPr lang="zh-CN" altLang="zh-CN" sz="2400" b="1" dirty="0">
                <a:latin typeface="华文楷体" pitchFamily="2" charset="-122"/>
                <a:ea typeface="华文楷体" pitchFamily="2" charset="-122"/>
              </a:rPr>
              <a:t>党的三代中央领导集体关于社会建设的思想</a:t>
            </a:r>
            <a:endParaRPr lang="zh-CN" altLang="en-US" sz="24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矩形 1"/>
          <p:cNvSpPr>
            <a:spLocks noChangeArrowheads="1"/>
          </p:cNvSpPr>
          <p:nvPr/>
        </p:nvSpPr>
        <p:spPr bwMode="auto">
          <a:xfrm>
            <a:off x="1331913" y="692150"/>
            <a:ext cx="7200900" cy="5030788"/>
          </a:xfrm>
          <a:prstGeom prst="rect">
            <a:avLst/>
          </a:prstGeom>
          <a:noFill/>
          <a:ln w="9525">
            <a:noFill/>
            <a:miter lim="800000"/>
            <a:headEnd/>
            <a:tailEnd/>
          </a:ln>
        </p:spPr>
        <p:txBody>
          <a:bodyPr>
            <a:spAutoFit/>
          </a:bodyPr>
          <a:lstStyle/>
          <a:p>
            <a:pPr>
              <a:lnSpc>
                <a:spcPts val="3500"/>
              </a:lnSpc>
            </a:pPr>
            <a:r>
              <a:rPr lang="en-US" altLang="zh-CN" sz="2400" b="1" dirty="0">
                <a:latin typeface="华文楷体" pitchFamily="2" charset="-122"/>
                <a:ea typeface="华文楷体" pitchFamily="2" charset="-122"/>
              </a:rPr>
              <a:t>2</a:t>
            </a:r>
            <a:r>
              <a:rPr lang="zh-CN" altLang="zh-CN" sz="2400" b="1" dirty="0">
                <a:latin typeface="华文楷体" pitchFamily="2" charset="-122"/>
                <a:ea typeface="华文楷体" pitchFamily="2" charset="-122"/>
              </a:rPr>
              <a:t>、建设社会主义和谐社会的提出</a:t>
            </a:r>
          </a:p>
          <a:p>
            <a:pPr>
              <a:lnSpc>
                <a:spcPts val="3500"/>
              </a:lnSpc>
            </a:pPr>
            <a:r>
              <a:rPr lang="zh-CN" altLang="en-US" sz="2400" b="1" dirty="0">
                <a:latin typeface="宋体" pitchFamily="2" charset="-122"/>
                <a:ea typeface="宋体" pitchFamily="2" charset="-122"/>
              </a:rPr>
              <a:t>·</a:t>
            </a:r>
            <a:r>
              <a:rPr lang="zh-CN" altLang="zh-CN" sz="2400" b="1" dirty="0">
                <a:latin typeface="华文楷体" pitchFamily="2" charset="-122"/>
                <a:ea typeface="华文楷体" pitchFamily="2" charset="-122"/>
              </a:rPr>
              <a:t>十六大把社会更加和谐列为全面建设小康社会的重要目标。十六届四中全会提出构建社会主义和谐社会的任务。十六届六中全会指明构建和谐社会</a:t>
            </a:r>
            <a:r>
              <a:rPr lang="zh-CN" altLang="en-US" sz="2400" b="1" dirty="0">
                <a:latin typeface="华文楷体" pitchFamily="2" charset="-122"/>
                <a:ea typeface="华文楷体" pitchFamily="2" charset="-122"/>
              </a:rPr>
              <a:t>的</a:t>
            </a:r>
            <a:r>
              <a:rPr lang="zh-CN" altLang="zh-CN" sz="2400" b="1" dirty="0">
                <a:latin typeface="华文楷体" pitchFamily="2" charset="-122"/>
                <a:ea typeface="华文楷体" pitchFamily="2" charset="-122"/>
              </a:rPr>
              <a:t>指导思想、目标任务、工作原则和重大部署。</a:t>
            </a:r>
          </a:p>
          <a:p>
            <a:pPr>
              <a:lnSpc>
                <a:spcPts val="3500"/>
              </a:lnSpc>
            </a:pPr>
            <a:r>
              <a:rPr lang="zh-CN" altLang="en-US" sz="2400" b="1" dirty="0">
                <a:latin typeface="宋体" pitchFamily="2" charset="-122"/>
                <a:ea typeface="宋体" pitchFamily="2" charset="-122"/>
              </a:rPr>
              <a:t>·</a:t>
            </a:r>
            <a:r>
              <a:rPr lang="zh-CN" altLang="zh-CN" sz="2400" b="1" dirty="0">
                <a:latin typeface="华文楷体" pitchFamily="2" charset="-122"/>
                <a:ea typeface="华文楷体" pitchFamily="2" charset="-122"/>
              </a:rPr>
              <a:t>十七大强调构建社会主义和谐社会的重要性，并对以改善民生为重点的社会建设作了全面部署。</a:t>
            </a:r>
          </a:p>
          <a:p>
            <a:pPr>
              <a:lnSpc>
                <a:spcPts val="3500"/>
              </a:lnSpc>
            </a:pPr>
            <a:r>
              <a:rPr lang="zh-CN" altLang="en-US" sz="2400" b="1" dirty="0">
                <a:latin typeface="宋体" pitchFamily="2" charset="-122"/>
                <a:ea typeface="宋体" pitchFamily="2" charset="-122"/>
              </a:rPr>
              <a:t>·</a:t>
            </a:r>
            <a:r>
              <a:rPr lang="zh-CN" altLang="zh-CN" sz="2400" b="1" dirty="0">
                <a:latin typeface="华文楷体" pitchFamily="2" charset="-122"/>
                <a:ea typeface="华文楷体" pitchFamily="2" charset="-122"/>
              </a:rPr>
              <a:t>十八大强调，加强社会建设，是社会和谐稳定的重要保证。必须从维护最广大人民根本利益的高度，加快健全基本公共服务体系，加强和创新社会管理，推动社会主义和谐社会建设。</a:t>
            </a:r>
            <a:endParaRPr lang="zh-CN" altLang="en-US" sz="24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1928590"/>
            <a:ext cx="6840760" cy="3416320"/>
          </a:xfrm>
          <a:prstGeom prst="rect">
            <a:avLst/>
          </a:prstGeom>
        </p:spPr>
        <p:txBody>
          <a:bodyPr wrap="square">
            <a:spAutoFit/>
          </a:bodyPr>
          <a:lstStyle/>
          <a:p>
            <a:pPr>
              <a:lnSpc>
                <a:spcPct val="150000"/>
              </a:lnSpc>
            </a:pPr>
            <a:r>
              <a:rPr lang="en-US" altLang="zh-CN" sz="2400" b="1" dirty="0" smtClean="0">
                <a:latin typeface="华文楷体" pitchFamily="2" charset="-122"/>
                <a:ea typeface="华文楷体" pitchFamily="2" charset="-122"/>
              </a:rPr>
              <a:t>3</a:t>
            </a:r>
            <a:r>
              <a:rPr lang="zh-CN" altLang="zh-CN" sz="2400" b="1" dirty="0" smtClean="0">
                <a:latin typeface="华文楷体" pitchFamily="2" charset="-122"/>
                <a:ea typeface="华文楷体" pitchFamily="2" charset="-122"/>
              </a:rPr>
              <a:t>、建设社会主义和谐社会的必要性</a:t>
            </a:r>
          </a:p>
          <a:p>
            <a:pPr>
              <a:lnSpc>
                <a:spcPct val="150000"/>
              </a:lnSpc>
            </a:pPr>
            <a:r>
              <a:rPr lang="zh-CN" altLang="zh-CN" sz="2400" b="1" dirty="0" smtClean="0">
                <a:latin typeface="华文楷体" pitchFamily="2" charset="-122"/>
                <a:ea typeface="华文楷体" pitchFamily="2" charset="-122"/>
              </a:rPr>
              <a:t>社会和谐是中国特色社会主义的本质属性，是国家富强、民族振兴、人民幸福的重要保证。构建社会主义和谐社会，反映了建设富强民主文明和谐的社会主义现代化国家的内在要求，体现了全党全国各族人民的共同愿望。</a:t>
            </a:r>
            <a:endParaRPr lang="zh-CN" altLang="en-US" sz="24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259632" y="2852936"/>
            <a:ext cx="7416800" cy="2952750"/>
          </a:xfrm>
          <a:prstGeom prst="rect">
            <a:avLst/>
          </a:prstGeom>
          <a:noFill/>
          <a:ln w="488950">
            <a:noFill/>
            <a:miter lim="800000"/>
            <a:headEnd/>
            <a:tailEnd/>
          </a:ln>
        </p:spPr>
        <p:txBody>
          <a:bodyPr/>
          <a:lstStyle/>
          <a:p>
            <a:pPr eaLnBrk="1" hangingPunct="1">
              <a:spcBef>
                <a:spcPct val="50000"/>
              </a:spcBef>
            </a:pPr>
            <a:r>
              <a:rPr lang="zh-CN" altLang="en-US" sz="3200" dirty="0">
                <a:solidFill>
                  <a:srgbClr val="F5FB03"/>
                </a:solidFill>
                <a:latin typeface="楷体_GB2312" pitchFamily="49" charset="-122"/>
              </a:rPr>
              <a:t>  </a:t>
            </a:r>
            <a:r>
              <a:rPr lang="zh-CN" altLang="en-US" sz="3200" b="1" u="sng" dirty="0">
                <a:latin typeface="华文楷体" pitchFamily="2" charset="-122"/>
                <a:ea typeface="华文楷体" pitchFamily="2" charset="-122"/>
              </a:rPr>
              <a:t>民主法治</a:t>
            </a:r>
            <a:r>
              <a:rPr lang="zh-CN" altLang="en-US" sz="3200" b="1" dirty="0">
                <a:latin typeface="华文楷体" pitchFamily="2" charset="-122"/>
                <a:ea typeface="华文楷体" pitchFamily="2" charset="-122"/>
              </a:rPr>
              <a:t>         </a:t>
            </a:r>
            <a:r>
              <a:rPr lang="zh-CN" altLang="en-US" sz="3200" b="1" u="sng" dirty="0">
                <a:latin typeface="华文楷体" pitchFamily="2" charset="-122"/>
                <a:ea typeface="华文楷体" pitchFamily="2" charset="-122"/>
              </a:rPr>
              <a:t>公平正义</a:t>
            </a:r>
          </a:p>
          <a:p>
            <a:pPr eaLnBrk="1" hangingPunct="1">
              <a:spcBef>
                <a:spcPct val="50000"/>
              </a:spcBef>
            </a:pPr>
            <a:r>
              <a:rPr lang="zh-CN" altLang="en-US" sz="3200" b="1" dirty="0">
                <a:latin typeface="华文楷体" pitchFamily="2" charset="-122"/>
                <a:ea typeface="华文楷体" pitchFamily="2" charset="-122"/>
              </a:rPr>
              <a:t>  </a:t>
            </a:r>
            <a:r>
              <a:rPr lang="zh-CN" altLang="en-US" sz="3200" b="1" u="sng" dirty="0" smtClean="0">
                <a:latin typeface="华文楷体" pitchFamily="2" charset="-122"/>
                <a:ea typeface="华文楷体" pitchFamily="2" charset="-122"/>
              </a:rPr>
              <a:t>诚</a:t>
            </a:r>
            <a:r>
              <a:rPr lang="zh-CN" altLang="en-US" sz="3200" b="1" u="sng" dirty="0">
                <a:latin typeface="华文楷体" pitchFamily="2" charset="-122"/>
                <a:ea typeface="华文楷体" pitchFamily="2" charset="-122"/>
              </a:rPr>
              <a:t>信友爱</a:t>
            </a:r>
            <a:r>
              <a:rPr lang="zh-CN" altLang="en-US" sz="3200" b="1" dirty="0">
                <a:latin typeface="华文楷体" pitchFamily="2" charset="-122"/>
                <a:ea typeface="华文楷体" pitchFamily="2" charset="-122"/>
              </a:rPr>
              <a:t>         </a:t>
            </a:r>
            <a:r>
              <a:rPr lang="zh-CN" altLang="en-US" sz="3200" b="1" u="sng" dirty="0">
                <a:latin typeface="华文楷体" pitchFamily="2" charset="-122"/>
                <a:ea typeface="华文楷体" pitchFamily="2" charset="-122"/>
              </a:rPr>
              <a:t>充满活力</a:t>
            </a:r>
          </a:p>
          <a:p>
            <a:pPr eaLnBrk="1" hangingPunct="1">
              <a:spcBef>
                <a:spcPct val="50000"/>
              </a:spcBef>
            </a:pPr>
            <a:r>
              <a:rPr lang="zh-CN" altLang="en-US" sz="3200" b="1" dirty="0">
                <a:latin typeface="华文楷体" pitchFamily="2" charset="-122"/>
                <a:ea typeface="华文楷体" pitchFamily="2" charset="-122"/>
              </a:rPr>
              <a:t>  </a:t>
            </a:r>
            <a:r>
              <a:rPr lang="zh-CN" altLang="en-US" sz="3200" b="1" u="sng" dirty="0" smtClean="0">
                <a:latin typeface="华文楷体" pitchFamily="2" charset="-122"/>
                <a:ea typeface="华文楷体" pitchFamily="2" charset="-122"/>
              </a:rPr>
              <a:t>安</a:t>
            </a:r>
            <a:r>
              <a:rPr lang="zh-CN" altLang="en-US" sz="3200" b="1" u="sng" dirty="0">
                <a:latin typeface="华文楷体" pitchFamily="2" charset="-122"/>
                <a:ea typeface="华文楷体" pitchFamily="2" charset="-122"/>
              </a:rPr>
              <a:t>定有序</a:t>
            </a:r>
            <a:r>
              <a:rPr lang="zh-CN" altLang="en-US" sz="3200" b="1" dirty="0">
                <a:latin typeface="华文楷体" pitchFamily="2" charset="-122"/>
                <a:ea typeface="华文楷体" pitchFamily="2" charset="-122"/>
              </a:rPr>
              <a:t>      </a:t>
            </a:r>
            <a:r>
              <a:rPr lang="zh-CN" altLang="en-US" sz="3200" b="1" u="sng" dirty="0">
                <a:latin typeface="华文楷体" pitchFamily="2" charset="-122"/>
                <a:ea typeface="华文楷体" pitchFamily="2" charset="-122"/>
              </a:rPr>
              <a:t>人与自然和谐相处</a:t>
            </a:r>
          </a:p>
        </p:txBody>
      </p:sp>
      <p:sp>
        <p:nvSpPr>
          <p:cNvPr id="198659" name="Rectangle 3"/>
          <p:cNvSpPr>
            <a:spLocks noChangeArrowheads="1"/>
          </p:cNvSpPr>
          <p:nvPr/>
        </p:nvSpPr>
        <p:spPr bwMode="auto">
          <a:xfrm>
            <a:off x="790575" y="1844824"/>
            <a:ext cx="8353425" cy="523875"/>
          </a:xfrm>
          <a:prstGeom prst="rect">
            <a:avLst/>
          </a:prstGeom>
          <a:noFill/>
          <a:ln w="9525">
            <a:noFill/>
            <a:miter lim="800000"/>
            <a:headEnd/>
            <a:tailEnd/>
          </a:ln>
        </p:spPr>
        <p:txBody>
          <a:bodyPr anchor="ctr">
            <a:spAutoFit/>
          </a:bodyPr>
          <a:lstStyle/>
          <a:p>
            <a:pPr eaLnBrk="1" hangingPunct="1"/>
            <a:r>
              <a:rPr lang="zh-CN" altLang="zh-CN" sz="2800" b="1" dirty="0">
                <a:latin typeface="华文楷体" pitchFamily="2" charset="-122"/>
                <a:ea typeface="华文楷体" pitchFamily="2" charset="-122"/>
              </a:rPr>
              <a:t>（二）建设社会主义和谐社会的科学含义</a:t>
            </a:r>
            <a:endParaRPr lang="zh-CN" altLang="en-US" sz="28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Rot="1" noChangeArrowheads="1"/>
          </p:cNvSpPr>
          <p:nvPr>
            <p:ph type="body" idx="4294967295"/>
          </p:nvPr>
        </p:nvSpPr>
        <p:spPr>
          <a:xfrm>
            <a:off x="1043608" y="2852936"/>
            <a:ext cx="7848600" cy="2016125"/>
          </a:xfrm>
        </p:spPr>
        <p:txBody>
          <a:bodyPr/>
          <a:lstStyle/>
          <a:p>
            <a:pPr eaLnBrk="1" hangingPunct="1">
              <a:lnSpc>
                <a:spcPct val="150000"/>
              </a:lnSpc>
              <a:buFontTx/>
              <a:buNone/>
            </a:pPr>
            <a:r>
              <a:rPr lang="zh-CN" altLang="en-US" sz="2800" b="1" dirty="0" smtClean="0">
                <a:ea typeface="楷体_GB2312" pitchFamily="49" charset="-122"/>
              </a:rPr>
              <a:t>     </a:t>
            </a:r>
            <a:r>
              <a:rPr lang="zh-CN" altLang="en-US" sz="2800" b="1" dirty="0" smtClean="0">
                <a:latin typeface="华文楷体" pitchFamily="2" charset="-122"/>
                <a:ea typeface="华文楷体" pitchFamily="2" charset="-122"/>
              </a:rPr>
              <a:t>涵义：社会主义民主得到充分发扬，依法治国基本方略得到切实落实、各方面的积极性得到广泛调动。</a:t>
            </a:r>
          </a:p>
        </p:txBody>
      </p:sp>
      <p:sp>
        <p:nvSpPr>
          <p:cNvPr id="5" name="矩形 4"/>
          <p:cNvSpPr/>
          <p:nvPr/>
        </p:nvSpPr>
        <p:spPr>
          <a:xfrm>
            <a:off x="1619672" y="2060848"/>
            <a:ext cx="1627369" cy="523220"/>
          </a:xfrm>
          <a:prstGeom prst="rect">
            <a:avLst/>
          </a:prstGeom>
        </p:spPr>
        <p:txBody>
          <a:bodyPr wrap="none">
            <a:spAutoFit/>
          </a:bodyPr>
          <a:lstStyle/>
          <a:p>
            <a:r>
              <a:rPr lang="zh-CN" altLang="en-US" sz="2800" b="1" dirty="0" smtClean="0">
                <a:latin typeface="华文楷体" pitchFamily="2" charset="-122"/>
                <a:ea typeface="华文楷体" pitchFamily="2" charset="-122"/>
              </a:rPr>
              <a:t>民主法治</a:t>
            </a:r>
            <a:endParaRPr lang="zh-CN" altLang="en-US" sz="28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5656" y="2348880"/>
            <a:ext cx="7056784" cy="2785378"/>
          </a:xfrm>
          <a:prstGeom prst="rect">
            <a:avLst/>
          </a:prstGeom>
        </p:spPr>
        <p:txBody>
          <a:bodyPr wrap="square">
            <a:spAutoFit/>
          </a:bodyPr>
          <a:lstStyle/>
          <a:p>
            <a:pPr>
              <a:lnSpc>
                <a:spcPts val="3500"/>
              </a:lnSpc>
            </a:pPr>
            <a:r>
              <a:rPr lang="zh-CN" altLang="en-US" sz="2400" b="1" dirty="0" smtClean="0">
                <a:latin typeface="华文楷体" pitchFamily="2" charset="-122"/>
                <a:ea typeface="华文楷体" pitchFamily="2" charset="-122"/>
              </a:rPr>
              <a:t>涵义：全社会互帮互助，诚实守信，全体人民平等友爱，融洽相处。</a:t>
            </a:r>
          </a:p>
          <a:p>
            <a:pPr>
              <a:lnSpc>
                <a:spcPts val="3500"/>
              </a:lnSpc>
            </a:pPr>
            <a:r>
              <a:rPr lang="zh-CN" altLang="en-US" sz="2400" b="1" dirty="0" smtClean="0">
                <a:latin typeface="华文楷体" pitchFamily="2" charset="-122"/>
                <a:ea typeface="华文楷体" pitchFamily="2" charset="-122"/>
              </a:rPr>
              <a:t>维系和谐社会不仅有法律，而且还要有道德。法治与德治是相辅相成的相互促进的。道德是基础，法治是道德更高的要求。</a:t>
            </a:r>
          </a:p>
          <a:p>
            <a:pPr>
              <a:lnSpc>
                <a:spcPts val="3500"/>
              </a:lnSpc>
            </a:pPr>
            <a:r>
              <a:rPr lang="zh-CN" altLang="en-US" sz="2400" b="1" dirty="0" smtClean="0">
                <a:latin typeface="华文楷体" pitchFamily="2" charset="-122"/>
                <a:ea typeface="华文楷体" pitchFamily="2" charset="-122"/>
              </a:rPr>
              <a:t>诚信友爱是道德的核心，也是和谐社会的精神内核。</a:t>
            </a:r>
          </a:p>
        </p:txBody>
      </p:sp>
      <p:sp>
        <p:nvSpPr>
          <p:cNvPr id="5" name="矩形 4"/>
          <p:cNvSpPr/>
          <p:nvPr/>
        </p:nvSpPr>
        <p:spPr>
          <a:xfrm>
            <a:off x="1619672" y="1556792"/>
            <a:ext cx="1422184" cy="461665"/>
          </a:xfrm>
          <a:prstGeom prst="rect">
            <a:avLst/>
          </a:prstGeom>
        </p:spPr>
        <p:txBody>
          <a:bodyPr wrap="none">
            <a:spAutoFit/>
          </a:bodyPr>
          <a:lstStyle/>
          <a:p>
            <a:r>
              <a:rPr lang="zh-CN" altLang="en-US" sz="2400" b="1" dirty="0" smtClean="0">
                <a:latin typeface="华文楷体" pitchFamily="2" charset="-122"/>
                <a:ea typeface="华文楷体" pitchFamily="2" charset="-122"/>
              </a:rPr>
              <a:t>诚信友爱</a:t>
            </a:r>
            <a:endParaRPr lang="zh-CN" altLang="en-US" sz="2400"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1340768"/>
            <a:ext cx="1422184" cy="461665"/>
          </a:xfrm>
          <a:prstGeom prst="rect">
            <a:avLst/>
          </a:prstGeom>
        </p:spPr>
        <p:txBody>
          <a:bodyPr wrap="none">
            <a:spAutoFit/>
          </a:bodyPr>
          <a:lstStyle/>
          <a:p>
            <a:r>
              <a:rPr lang="zh-CN" altLang="en-US" sz="2400" b="1" dirty="0" smtClean="0">
                <a:latin typeface="华文楷体" pitchFamily="2" charset="-122"/>
                <a:ea typeface="华文楷体" pitchFamily="2" charset="-122"/>
              </a:rPr>
              <a:t>充满活力</a:t>
            </a:r>
            <a:endParaRPr lang="zh-CN" altLang="en-US" sz="2400" dirty="0"/>
          </a:p>
        </p:txBody>
      </p:sp>
      <p:sp>
        <p:nvSpPr>
          <p:cNvPr id="5" name="矩形 4"/>
          <p:cNvSpPr/>
          <p:nvPr/>
        </p:nvSpPr>
        <p:spPr>
          <a:xfrm>
            <a:off x="1403648" y="2276872"/>
            <a:ext cx="6840760" cy="3503523"/>
          </a:xfrm>
          <a:prstGeom prst="rect">
            <a:avLst/>
          </a:prstGeom>
        </p:spPr>
        <p:txBody>
          <a:bodyPr wrap="square">
            <a:spAutoFit/>
          </a:bodyPr>
          <a:lstStyle/>
          <a:p>
            <a:pPr>
              <a:lnSpc>
                <a:spcPts val="3800"/>
              </a:lnSpc>
            </a:pPr>
            <a:r>
              <a:rPr lang="zh-CN" altLang="en-US" sz="2400" b="1" dirty="0" smtClean="0">
                <a:latin typeface="华文楷体" pitchFamily="2" charset="-122"/>
                <a:ea typeface="华文楷体" pitchFamily="2" charset="-122"/>
              </a:rPr>
              <a:t>涵义：和谐社会是充满活力的社会，是创造力得到激发的社会。</a:t>
            </a:r>
          </a:p>
          <a:p>
            <a:pPr>
              <a:lnSpc>
                <a:spcPts val="3800"/>
              </a:lnSpc>
            </a:pPr>
            <a:r>
              <a:rPr lang="zh-CN" altLang="en-US" sz="2400" b="1" dirty="0" smtClean="0">
                <a:latin typeface="华文楷体" pitchFamily="2" charset="-122"/>
                <a:ea typeface="华文楷体" pitchFamily="2" charset="-122"/>
              </a:rPr>
              <a:t>创造愿望得到尊重，创造活动得到支持，创造才能得到发挥，创造成果得到肯定。</a:t>
            </a:r>
          </a:p>
          <a:p>
            <a:pPr>
              <a:lnSpc>
                <a:spcPts val="3800"/>
              </a:lnSpc>
            </a:pPr>
            <a:r>
              <a:rPr lang="zh-CN" altLang="en-US" sz="2400" b="1" dirty="0" smtClean="0">
                <a:latin typeface="华文楷体" pitchFamily="2" charset="-122"/>
                <a:ea typeface="华文楷体" pitchFamily="2" charset="-122"/>
              </a:rPr>
              <a:t>四个尊重：</a:t>
            </a:r>
          </a:p>
          <a:p>
            <a:pPr>
              <a:lnSpc>
                <a:spcPts val="3800"/>
              </a:lnSpc>
            </a:pPr>
            <a:r>
              <a:rPr lang="zh-CN" altLang="en-US" sz="2400" b="1" dirty="0" smtClean="0">
                <a:latin typeface="华文楷体" pitchFamily="2" charset="-122"/>
                <a:ea typeface="华文楷体" pitchFamily="2" charset="-122"/>
              </a:rPr>
              <a:t>尊重劳动、尊重知识、</a:t>
            </a:r>
          </a:p>
          <a:p>
            <a:pPr>
              <a:lnSpc>
                <a:spcPts val="3800"/>
              </a:lnSpc>
            </a:pPr>
            <a:r>
              <a:rPr lang="zh-CN" altLang="en-US" sz="2400" b="1" dirty="0" smtClean="0">
                <a:latin typeface="华文楷体" pitchFamily="2" charset="-122"/>
                <a:ea typeface="华文楷体" pitchFamily="2" charset="-122"/>
              </a:rPr>
              <a:t>尊重人才、尊重创造</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rrowheads="1"/>
          </p:cNvSpPr>
          <p:nvPr>
            <p:ph type="title" idx="4294967295"/>
          </p:nvPr>
        </p:nvSpPr>
        <p:spPr>
          <a:xfrm>
            <a:off x="-324544" y="1196752"/>
            <a:ext cx="7620000" cy="1066800"/>
          </a:xfrm>
        </p:spPr>
        <p:txBody>
          <a:bodyPr/>
          <a:lstStyle/>
          <a:p>
            <a:pPr eaLnBrk="1" hangingPunct="1"/>
            <a:r>
              <a:rPr lang="zh-CN" altLang="en-US" sz="3200" b="1" dirty="0" smtClean="0">
                <a:latin typeface="华文楷体" pitchFamily="2" charset="-122"/>
                <a:ea typeface="华文楷体" pitchFamily="2" charset="-122"/>
              </a:rPr>
              <a:t>公平正义</a:t>
            </a:r>
          </a:p>
        </p:txBody>
      </p:sp>
      <p:sp>
        <p:nvSpPr>
          <p:cNvPr id="202755" name="Rectangle 3"/>
          <p:cNvSpPr>
            <a:spLocks noGrp="1" noRot="1" noChangeArrowheads="1"/>
          </p:cNvSpPr>
          <p:nvPr>
            <p:ph type="body" idx="4294967295"/>
          </p:nvPr>
        </p:nvSpPr>
        <p:spPr>
          <a:xfrm>
            <a:off x="611560" y="2636912"/>
            <a:ext cx="7775575" cy="3255963"/>
          </a:xfrm>
        </p:spPr>
        <p:txBody>
          <a:bodyPr>
            <a:normAutofit/>
          </a:bodyPr>
          <a:lstStyle/>
          <a:p>
            <a:pPr eaLnBrk="1" hangingPunct="1">
              <a:lnSpc>
                <a:spcPct val="120000"/>
              </a:lnSpc>
              <a:buFontTx/>
              <a:buNone/>
            </a:pPr>
            <a:r>
              <a:rPr lang="zh-CN" altLang="en-US" sz="2800" b="1" dirty="0" smtClean="0">
                <a:latin typeface="楷体_GB2312" pitchFamily="49" charset="-122"/>
                <a:ea typeface="楷体_GB2312" pitchFamily="49" charset="-122"/>
              </a:rPr>
              <a:t>     </a:t>
            </a:r>
            <a:r>
              <a:rPr lang="zh-CN" altLang="en-US" sz="2800" b="1" dirty="0" smtClean="0">
                <a:latin typeface="华文楷体" pitchFamily="2" charset="-122"/>
                <a:ea typeface="华文楷体" pitchFamily="2" charset="-122"/>
              </a:rPr>
              <a:t>涵义：社会各方面利益关系得到妥善协调，人们内部矛盾和其他社会矛盾得到正确处理，社会公平和正义得到切实维护和实现。</a:t>
            </a:r>
          </a:p>
          <a:p>
            <a:pPr eaLnBrk="1" hangingPunct="1">
              <a:lnSpc>
                <a:spcPct val="120000"/>
              </a:lnSpc>
            </a:pPr>
            <a:r>
              <a:rPr lang="zh-CN" altLang="en-US" sz="2800" b="1" dirty="0" smtClean="0">
                <a:latin typeface="华文楷体" pitchFamily="2" charset="-122"/>
                <a:ea typeface="华文楷体" pitchFamily="2" charset="-122"/>
              </a:rPr>
              <a:t>   首要内容：权利、机会、规则平等</a:t>
            </a:r>
          </a:p>
          <a:p>
            <a:pPr eaLnBrk="1" hangingPunct="1">
              <a:lnSpc>
                <a:spcPct val="120000"/>
              </a:lnSpc>
            </a:pPr>
            <a:r>
              <a:rPr lang="zh-CN" altLang="en-US" sz="2800" b="1" dirty="0" smtClean="0">
                <a:latin typeface="华文楷体" pitchFamily="2" charset="-122"/>
                <a:ea typeface="华文楷体" pitchFamily="2" charset="-122"/>
              </a:rPr>
              <a:t>   核心内容：利益分配平等</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Rot="1" noChangeArrowheads="1"/>
          </p:cNvSpPr>
          <p:nvPr>
            <p:ph type="body" idx="4294967295"/>
          </p:nvPr>
        </p:nvSpPr>
        <p:spPr>
          <a:xfrm>
            <a:off x="899592" y="2852936"/>
            <a:ext cx="7632700" cy="2087562"/>
          </a:xfrm>
        </p:spPr>
        <p:txBody>
          <a:bodyPr/>
          <a:lstStyle/>
          <a:p>
            <a:pPr eaLnBrk="1" hangingPunct="1">
              <a:lnSpc>
                <a:spcPct val="150000"/>
              </a:lnSpc>
              <a:buFontTx/>
              <a:buNone/>
            </a:pPr>
            <a:r>
              <a:rPr lang="zh-CN" altLang="en-US" sz="2800" b="1" dirty="0" smtClean="0">
                <a:latin typeface="楷体_GB2312" pitchFamily="49" charset="-122"/>
                <a:ea typeface="楷体_GB2312" pitchFamily="49" charset="-122"/>
              </a:rPr>
              <a:t>  </a:t>
            </a:r>
            <a:r>
              <a:rPr lang="zh-CN" altLang="en-US" sz="2400" b="1" dirty="0" smtClean="0">
                <a:latin typeface="华文楷体" pitchFamily="2" charset="-122"/>
                <a:ea typeface="华文楷体" pitchFamily="2" charset="-122"/>
              </a:rPr>
              <a:t>涵义：社会组织机制健全，社会管理完善，社会秩序良好，人民群众安居乐业，社会保持安定团结。</a:t>
            </a:r>
          </a:p>
        </p:txBody>
      </p:sp>
      <p:sp>
        <p:nvSpPr>
          <p:cNvPr id="4" name="矩形 3"/>
          <p:cNvSpPr/>
          <p:nvPr/>
        </p:nvSpPr>
        <p:spPr>
          <a:xfrm>
            <a:off x="1403648" y="1988840"/>
            <a:ext cx="1422184" cy="461665"/>
          </a:xfrm>
          <a:prstGeom prst="rect">
            <a:avLst/>
          </a:prstGeom>
        </p:spPr>
        <p:txBody>
          <a:bodyPr wrap="none">
            <a:spAutoFit/>
          </a:bodyPr>
          <a:lstStyle/>
          <a:p>
            <a:r>
              <a:rPr lang="zh-CN" altLang="en-US" sz="2400" b="1" dirty="0" smtClean="0">
                <a:latin typeface="华文楷体" pitchFamily="2" charset="-122"/>
                <a:ea typeface="华文楷体" pitchFamily="2" charset="-122"/>
              </a:rPr>
              <a:t>安定有序</a:t>
            </a:r>
            <a:endParaRPr lang="zh-CN" altLang="en-US" sz="2400"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1340768"/>
            <a:ext cx="2659702" cy="461665"/>
          </a:xfrm>
          <a:prstGeom prst="rect">
            <a:avLst/>
          </a:prstGeom>
        </p:spPr>
        <p:txBody>
          <a:bodyPr wrap="none">
            <a:spAutoFit/>
          </a:bodyPr>
          <a:lstStyle/>
          <a:p>
            <a:r>
              <a:rPr lang="zh-CN" altLang="en-US" sz="2400" b="1" dirty="0" smtClean="0">
                <a:latin typeface="华文楷体" pitchFamily="2" charset="-122"/>
                <a:ea typeface="华文楷体" pitchFamily="2" charset="-122"/>
              </a:rPr>
              <a:t>人与自然和谐相处</a:t>
            </a:r>
            <a:endParaRPr lang="zh-CN" altLang="en-US" sz="2400" dirty="0"/>
          </a:p>
        </p:txBody>
      </p:sp>
      <p:sp>
        <p:nvSpPr>
          <p:cNvPr id="5" name="矩形 4"/>
          <p:cNvSpPr/>
          <p:nvPr/>
        </p:nvSpPr>
        <p:spPr>
          <a:xfrm>
            <a:off x="1259632" y="2348880"/>
            <a:ext cx="6696744" cy="2751522"/>
          </a:xfrm>
          <a:prstGeom prst="rect">
            <a:avLst/>
          </a:prstGeom>
        </p:spPr>
        <p:txBody>
          <a:bodyPr wrap="square">
            <a:spAutoFit/>
          </a:bodyPr>
          <a:lstStyle/>
          <a:p>
            <a:pPr>
              <a:lnSpc>
                <a:spcPct val="120000"/>
              </a:lnSpc>
            </a:pPr>
            <a:r>
              <a:rPr lang="zh-CN" altLang="en-US" sz="2400" b="1" dirty="0" smtClean="0">
                <a:latin typeface="华文楷体" pitchFamily="2" charset="-122"/>
                <a:ea typeface="华文楷体" pitchFamily="2" charset="-122"/>
              </a:rPr>
              <a:t>涵义：人与自然和谐相处就是生产发展，生活富裕，生态良好。</a:t>
            </a:r>
          </a:p>
          <a:p>
            <a:pPr>
              <a:lnSpc>
                <a:spcPct val="120000"/>
              </a:lnSpc>
            </a:pPr>
            <a:r>
              <a:rPr lang="zh-CN" altLang="en-US" sz="2400" b="1" dirty="0" smtClean="0">
                <a:latin typeface="华文楷体" pitchFamily="2" charset="-122"/>
                <a:ea typeface="华文楷体" pitchFamily="2" charset="-122"/>
              </a:rPr>
              <a:t>  生产发展：是实现生活富裕的条件。</a:t>
            </a:r>
          </a:p>
          <a:p>
            <a:pPr>
              <a:lnSpc>
                <a:spcPct val="120000"/>
              </a:lnSpc>
            </a:pPr>
            <a:r>
              <a:rPr lang="zh-CN" altLang="en-US" sz="2400" b="1" dirty="0" smtClean="0">
                <a:latin typeface="华文楷体" pitchFamily="2" charset="-122"/>
                <a:ea typeface="华文楷体" pitchFamily="2" charset="-122"/>
              </a:rPr>
              <a:t>  生活富裕：是发展的最终目标。</a:t>
            </a:r>
          </a:p>
          <a:p>
            <a:pPr>
              <a:lnSpc>
                <a:spcPct val="120000"/>
              </a:lnSpc>
            </a:pPr>
            <a:r>
              <a:rPr lang="zh-CN" altLang="en-US" sz="2400" b="1" dirty="0" smtClean="0">
                <a:latin typeface="华文楷体" pitchFamily="2" charset="-122"/>
                <a:ea typeface="华文楷体" pitchFamily="2" charset="-122"/>
              </a:rPr>
              <a:t>  良好生态环境：是实现生产发展和生活富裕所必须坚持的前提和不可缺少的保证。</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5656" y="1700808"/>
            <a:ext cx="6768752" cy="2419124"/>
          </a:xfrm>
          <a:prstGeom prst="rect">
            <a:avLst/>
          </a:prstGeom>
        </p:spPr>
        <p:txBody>
          <a:bodyPr wrap="square">
            <a:spAutoFit/>
          </a:bodyPr>
          <a:lstStyle/>
          <a:p>
            <a:pPr>
              <a:lnSpc>
                <a:spcPct val="90000"/>
              </a:lnSpc>
              <a:buFontTx/>
              <a:buNone/>
            </a:pPr>
            <a:r>
              <a:rPr lang="zh-CN" altLang="en-US" sz="2400" b="1" dirty="0" smtClean="0">
                <a:latin typeface="华文楷体" pitchFamily="2" charset="-122"/>
                <a:ea typeface="华文楷体" pitchFamily="2" charset="-122"/>
              </a:rPr>
              <a:t>十一届三中全会以后，提出一手抓物质文明，一手抓精神文明，“两手抓，两手都要硬” ；明确了建设中国特色社会主义文化，就是以马克思主义为指导，以培育有理想、有道德、有文化、有纪律的公民为根本任务，发展面向现代化、面向世界、面向未来的，民族的科学的大众的社会主义文化。</a:t>
            </a:r>
          </a:p>
        </p:txBody>
      </p:sp>
      <p:sp>
        <p:nvSpPr>
          <p:cNvPr id="6" name="矩形 5"/>
          <p:cNvSpPr/>
          <p:nvPr/>
        </p:nvSpPr>
        <p:spPr>
          <a:xfrm>
            <a:off x="1475656" y="4293096"/>
            <a:ext cx="6912768" cy="1938992"/>
          </a:xfrm>
          <a:prstGeom prst="rect">
            <a:avLst/>
          </a:prstGeom>
        </p:spPr>
        <p:txBody>
          <a:bodyPr wrap="square">
            <a:spAutoFit/>
          </a:bodyPr>
          <a:lstStyle/>
          <a:p>
            <a:r>
              <a:rPr lang="zh-CN" altLang="en-US" sz="2400" b="1" dirty="0" smtClean="0">
                <a:latin typeface="华文楷体" pitchFamily="2" charset="-122"/>
                <a:ea typeface="华文楷体" pitchFamily="2" charset="-122"/>
              </a:rPr>
              <a:t>新世纪以来，随着改革开放的深入和对社会主义建设规律认识的深化，文化建设被摆在更加突出的位置，我们党对文化建设规律的认识不断深化，在实践中逐步形成了中国特色社会主义文化发展道路。</a:t>
            </a:r>
            <a:endParaRPr lang="zh-CN" altLang="en-US" sz="2400"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1259632" y="980728"/>
            <a:ext cx="7632700" cy="461665"/>
          </a:xfrm>
          <a:prstGeom prst="rect">
            <a:avLst/>
          </a:prstGeom>
          <a:noFill/>
          <a:ln w="9525">
            <a:noFill/>
            <a:miter lim="800000"/>
            <a:headEnd/>
            <a:tailEnd/>
          </a:ln>
        </p:spPr>
        <p:txBody>
          <a:bodyPr anchor="ctr">
            <a:spAutoFit/>
          </a:bodyPr>
          <a:lstStyle/>
          <a:p>
            <a:pPr eaLnBrk="1" hangingPunct="1"/>
            <a:r>
              <a:rPr lang="zh-CN" altLang="en-US" sz="2400" b="1" dirty="0">
                <a:latin typeface="华文楷体" pitchFamily="2" charset="-122"/>
                <a:ea typeface="华文楷体" pitchFamily="2" charset="-122"/>
              </a:rPr>
              <a:t>（三） 建设社会主义和谐社会的总体思路</a:t>
            </a:r>
          </a:p>
        </p:txBody>
      </p:sp>
      <p:sp>
        <p:nvSpPr>
          <p:cNvPr id="205827" name="Rectangle 3"/>
          <p:cNvSpPr>
            <a:spLocks noChangeArrowheads="1"/>
          </p:cNvSpPr>
          <p:nvPr/>
        </p:nvSpPr>
        <p:spPr bwMode="auto">
          <a:xfrm>
            <a:off x="539552" y="1556792"/>
            <a:ext cx="8351837" cy="461665"/>
          </a:xfrm>
          <a:prstGeom prst="rect">
            <a:avLst/>
          </a:prstGeom>
          <a:noFill/>
          <a:ln w="9525">
            <a:noFill/>
            <a:miter lim="800000"/>
            <a:headEnd/>
            <a:tailEnd/>
          </a:ln>
        </p:spPr>
        <p:txBody>
          <a:bodyPr anchor="ctr">
            <a:spAutoFit/>
          </a:bodyPr>
          <a:lstStyle/>
          <a:p>
            <a:pPr algn="ctr" eaLnBrk="1" hangingPunct="1"/>
            <a:r>
              <a:rPr lang="en-US" altLang="zh-CN" sz="2400" b="1" dirty="0">
                <a:latin typeface="华文楷体" pitchFamily="2" charset="-122"/>
                <a:ea typeface="华文楷体" pitchFamily="2" charset="-122"/>
              </a:rPr>
              <a:t>1</a:t>
            </a:r>
            <a:r>
              <a:rPr lang="zh-CN" altLang="en-US" sz="2400" b="1" dirty="0">
                <a:latin typeface="华文楷体" pitchFamily="2" charset="-122"/>
                <a:ea typeface="华文楷体" pitchFamily="2" charset="-122"/>
              </a:rPr>
              <a:t>、构建社会主义和谐社会的指导思</a:t>
            </a:r>
            <a:r>
              <a:rPr lang="zh-CN" altLang="en-US" sz="2400" b="1" dirty="0" smtClean="0">
                <a:latin typeface="华文楷体" pitchFamily="2" charset="-122"/>
                <a:ea typeface="华文楷体" pitchFamily="2" charset="-122"/>
              </a:rPr>
              <a:t>想和基</a:t>
            </a:r>
            <a:r>
              <a:rPr lang="zh-CN" altLang="en-US" sz="2400" b="1" dirty="0">
                <a:latin typeface="华文楷体" pitchFamily="2" charset="-122"/>
                <a:ea typeface="华文楷体" pitchFamily="2" charset="-122"/>
              </a:rPr>
              <a:t>本原则</a:t>
            </a:r>
          </a:p>
        </p:txBody>
      </p:sp>
      <p:sp>
        <p:nvSpPr>
          <p:cNvPr id="5" name="矩形 4"/>
          <p:cNvSpPr/>
          <p:nvPr/>
        </p:nvSpPr>
        <p:spPr>
          <a:xfrm>
            <a:off x="1187624" y="2132856"/>
            <a:ext cx="7344816" cy="3785652"/>
          </a:xfrm>
          <a:prstGeom prst="rect">
            <a:avLst/>
          </a:prstGeom>
        </p:spPr>
        <p:txBody>
          <a:bodyPr wrap="square">
            <a:spAutoFit/>
          </a:bodyPr>
          <a:lstStyle/>
          <a:p>
            <a:r>
              <a:rPr lang="zh-CN" altLang="en-US" sz="2400" b="1" dirty="0" smtClean="0">
                <a:latin typeface="华文楷体" pitchFamily="2" charset="-122"/>
                <a:ea typeface="华文楷体" pitchFamily="2" charset="-122"/>
              </a:rPr>
              <a:t>必须坚持以马克思列宁主义、毛泽东思想、邓小平理论和“三个代表”重要思想为指导，坚持党的基本路线、基本纲领、基本经验，坚持以科学发展观统领经济社会发展全局，按照民主法制、公平正义、诚信友爱、充满活力、安定有序、人与自然和谐相处的总要求，以解决人民群众最关心、最直接、最现实的利益问题为重点，着力发展社会事业、促进社会公平正义，建设和谐文化、完善社会管理、增强社会创造活力，走共同富裕道路，推动社会建设与经济建设、政治建设、文化建设的协调发展</a:t>
            </a:r>
            <a:r>
              <a:rPr lang="zh-CN" altLang="en-US" sz="2400" b="1" dirty="0" smtClean="0">
                <a:ea typeface="楷体_GB2312" pitchFamily="49" charset="-122"/>
              </a:rPr>
              <a:t>。</a:t>
            </a:r>
            <a:endParaRPr lang="zh-CN" altLang="en-US" sz="2400"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a:spLocks noGrp="1" noChangeArrowheads="1"/>
          </p:cNvSpPr>
          <p:nvPr>
            <p:ph idx="1"/>
          </p:nvPr>
        </p:nvSpPr>
        <p:spPr>
          <a:xfrm>
            <a:off x="919163" y="1822450"/>
            <a:ext cx="7796212" cy="3886200"/>
          </a:xfrm>
          <a:noFill/>
        </p:spPr>
        <p:txBody>
          <a:bodyPr/>
          <a:lstStyle/>
          <a:p>
            <a:pPr marL="469900" indent="-469900"/>
            <a:r>
              <a:rPr lang="zh-CN" altLang="en-US" sz="2800" b="1" smtClean="0">
                <a:latin typeface="华文楷体" pitchFamily="2" charset="-122"/>
                <a:ea typeface="华文楷体" pitchFamily="2" charset="-122"/>
              </a:rPr>
              <a:t>必须坚持以人为本</a:t>
            </a:r>
          </a:p>
          <a:p>
            <a:pPr marL="469900" indent="-469900"/>
            <a:r>
              <a:rPr lang="zh-CN" altLang="en-US" sz="2800" b="1" smtClean="0">
                <a:latin typeface="华文楷体" pitchFamily="2" charset="-122"/>
                <a:ea typeface="华文楷体" pitchFamily="2" charset="-122"/>
              </a:rPr>
              <a:t>必须坚持科学发展</a:t>
            </a:r>
          </a:p>
          <a:p>
            <a:pPr marL="469900" indent="-469900"/>
            <a:r>
              <a:rPr lang="zh-CN" altLang="en-US" sz="2800" b="1" smtClean="0">
                <a:latin typeface="华文楷体" pitchFamily="2" charset="-122"/>
                <a:ea typeface="华文楷体" pitchFamily="2" charset="-122"/>
              </a:rPr>
              <a:t>必须坚持改革开放</a:t>
            </a:r>
          </a:p>
          <a:p>
            <a:pPr marL="469900" indent="-469900"/>
            <a:r>
              <a:rPr lang="zh-CN" altLang="en-US" sz="2800" b="1" smtClean="0">
                <a:latin typeface="华文楷体" pitchFamily="2" charset="-122"/>
                <a:ea typeface="华文楷体" pitchFamily="2" charset="-122"/>
              </a:rPr>
              <a:t>必须坚持民主法治</a:t>
            </a:r>
          </a:p>
          <a:p>
            <a:pPr marL="469900" indent="-469900"/>
            <a:r>
              <a:rPr lang="zh-CN" altLang="en-US" sz="2800" b="1" smtClean="0">
                <a:latin typeface="华文楷体" pitchFamily="2" charset="-122"/>
                <a:ea typeface="华文楷体" pitchFamily="2" charset="-122"/>
              </a:rPr>
              <a:t>必须正确处理改革发展稳定的关系</a:t>
            </a:r>
          </a:p>
          <a:p>
            <a:pPr marL="469900" indent="-469900"/>
            <a:r>
              <a:rPr lang="zh-CN" altLang="en-US" sz="2800" b="1" smtClean="0">
                <a:latin typeface="华文楷体" pitchFamily="2" charset="-122"/>
                <a:ea typeface="华文楷体" pitchFamily="2" charset="-122"/>
              </a:rPr>
              <a:t>必须坚持在党的领导下全社会共同建设</a:t>
            </a:r>
          </a:p>
        </p:txBody>
      </p:sp>
      <p:sp>
        <p:nvSpPr>
          <p:cNvPr id="207875" name="AutoShape 3"/>
          <p:cNvSpPr>
            <a:spLocks noChangeArrowheads="1"/>
          </p:cNvSpPr>
          <p:nvPr/>
        </p:nvSpPr>
        <p:spPr bwMode="auto">
          <a:xfrm>
            <a:off x="3924300" y="620713"/>
            <a:ext cx="2520950" cy="792162"/>
          </a:xfrm>
          <a:prstGeom prst="wedgeRoundRectCallout">
            <a:avLst>
              <a:gd name="adj1" fmla="val -50125"/>
              <a:gd name="adj2" fmla="val 102505"/>
              <a:gd name="adj3" fmla="val 16667"/>
            </a:avLst>
          </a:prstGeom>
          <a:solidFill>
            <a:schemeClr val="accent1"/>
          </a:solidFill>
          <a:ln w="9525">
            <a:solidFill>
              <a:schemeClr val="tx1"/>
            </a:solidFill>
            <a:miter lim="800000"/>
            <a:headEnd/>
            <a:tailEnd/>
          </a:ln>
        </p:spPr>
        <p:txBody>
          <a:bodyPr anchor="ctr" anchorCtr="1"/>
          <a:lstStyle/>
          <a:p>
            <a:pPr algn="ctr"/>
            <a:r>
              <a:rPr lang="zh-CN" altLang="en-US" sz="2800">
                <a:latin typeface="华文楷体" pitchFamily="2" charset="-122"/>
                <a:ea typeface="华文楷体" pitchFamily="2" charset="-122"/>
              </a:rPr>
              <a:t>基本原则</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2514600" y="2209800"/>
            <a:ext cx="2514600" cy="366713"/>
          </a:xfrm>
          <a:prstGeom prst="rect">
            <a:avLst/>
          </a:prstGeom>
          <a:noFill/>
          <a:ln w="9525">
            <a:noFill/>
            <a:miter lim="800000"/>
            <a:headEnd/>
            <a:tailEnd/>
          </a:ln>
        </p:spPr>
        <p:txBody>
          <a:bodyPr>
            <a:spAutoFit/>
          </a:bodyPr>
          <a:lstStyle/>
          <a:p>
            <a:pPr eaLnBrk="1" hangingPunct="1">
              <a:spcBef>
                <a:spcPct val="50000"/>
              </a:spcBef>
            </a:pPr>
            <a:endParaRPr lang="zh-CN" altLang="en-US" sz="1800" b="0">
              <a:ea typeface="宋体" pitchFamily="2" charset="-122"/>
            </a:endParaRPr>
          </a:p>
        </p:txBody>
      </p:sp>
      <p:sp>
        <p:nvSpPr>
          <p:cNvPr id="208899" name="Text Box 3"/>
          <p:cNvSpPr txBox="1">
            <a:spLocks noChangeArrowheads="1"/>
          </p:cNvSpPr>
          <p:nvPr/>
        </p:nvSpPr>
        <p:spPr bwMode="auto">
          <a:xfrm>
            <a:off x="683568" y="1844824"/>
            <a:ext cx="7920037" cy="1512887"/>
          </a:xfrm>
          <a:prstGeom prst="rect">
            <a:avLst/>
          </a:prstGeom>
          <a:noFill/>
          <a:ln w="104775">
            <a:noFill/>
            <a:miter lim="800000"/>
            <a:headEnd/>
            <a:tailEnd/>
          </a:ln>
        </p:spPr>
        <p:txBody>
          <a:bodyPr/>
          <a:lstStyle/>
          <a:p>
            <a:pPr eaLnBrk="1" hangingPunct="1">
              <a:spcBef>
                <a:spcPct val="50000"/>
              </a:spcBef>
            </a:pPr>
            <a:r>
              <a:rPr lang="zh-CN" altLang="en-US" sz="2800" b="1" dirty="0" smtClean="0">
                <a:latin typeface="华文楷体" pitchFamily="2" charset="-122"/>
                <a:ea typeface="华文楷体" pitchFamily="2" charset="-122"/>
              </a:rPr>
              <a:t>     </a:t>
            </a:r>
            <a:r>
              <a:rPr lang="zh-CN" altLang="en-US" sz="2800" b="1" u="sng" dirty="0" smtClean="0">
                <a:latin typeface="华文楷体" pitchFamily="2" charset="-122"/>
                <a:ea typeface="华文楷体" pitchFamily="2" charset="-122"/>
              </a:rPr>
              <a:t>经</a:t>
            </a:r>
            <a:r>
              <a:rPr lang="zh-CN" altLang="en-US" sz="2800" b="1" u="sng" dirty="0">
                <a:latin typeface="华文楷体" pitchFamily="2" charset="-122"/>
                <a:ea typeface="华文楷体" pitchFamily="2" charset="-122"/>
              </a:rPr>
              <a:t>济社会发</a:t>
            </a:r>
            <a:r>
              <a:rPr lang="zh-CN" altLang="en-US" sz="2800" b="1" u="sng" dirty="0" smtClean="0">
                <a:latin typeface="华文楷体" pitchFamily="2" charset="-122"/>
                <a:ea typeface="华文楷体" pitchFamily="2" charset="-122"/>
              </a:rPr>
              <a:t>展五</a:t>
            </a:r>
            <a:r>
              <a:rPr lang="zh-CN" altLang="en-US" sz="2800" b="1" u="sng" dirty="0">
                <a:latin typeface="华文楷体" pitchFamily="2" charset="-122"/>
                <a:ea typeface="华文楷体" pitchFamily="2" charset="-122"/>
              </a:rPr>
              <a:t>个方面新变化 </a:t>
            </a:r>
          </a:p>
          <a:p>
            <a:pPr eaLnBrk="1" hangingPunct="1">
              <a:spcBef>
                <a:spcPct val="50000"/>
              </a:spcBef>
            </a:pPr>
            <a:r>
              <a:rPr lang="zh-CN" altLang="en-US" sz="2800"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社</a:t>
            </a:r>
            <a:r>
              <a:rPr lang="zh-CN" altLang="en-US" sz="2800" b="1" dirty="0">
                <a:latin typeface="华文楷体" pitchFamily="2" charset="-122"/>
                <a:ea typeface="华文楷体" pitchFamily="2" charset="-122"/>
              </a:rPr>
              <a:t>会领域出现新矛盾</a:t>
            </a:r>
          </a:p>
          <a:p>
            <a:pPr eaLnBrk="1" hangingPunct="1">
              <a:spcBef>
                <a:spcPct val="50000"/>
              </a:spcBef>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经</a:t>
            </a:r>
            <a:r>
              <a:rPr lang="zh-CN" altLang="en-US" sz="2800" b="1" dirty="0">
                <a:latin typeface="华文楷体" pitchFamily="2" charset="-122"/>
                <a:ea typeface="华文楷体" pitchFamily="2" charset="-122"/>
              </a:rPr>
              <a:t>济增长面临新制约</a:t>
            </a:r>
          </a:p>
          <a:p>
            <a:pPr eaLnBrk="1" hangingPunct="1">
              <a:spcBef>
                <a:spcPct val="50000"/>
              </a:spcBef>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社</a:t>
            </a:r>
            <a:r>
              <a:rPr lang="zh-CN" altLang="en-US" sz="2800" b="1" dirty="0">
                <a:latin typeface="华文楷体" pitchFamily="2" charset="-122"/>
                <a:ea typeface="华文楷体" pitchFamily="2" charset="-122"/>
              </a:rPr>
              <a:t>会心理出现新变化 </a:t>
            </a:r>
          </a:p>
          <a:p>
            <a:pPr eaLnBrk="1" hangingPunct="1">
              <a:spcBef>
                <a:spcPct val="50000"/>
              </a:spcBef>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改</a:t>
            </a:r>
            <a:r>
              <a:rPr lang="zh-CN" altLang="en-US" sz="2800" b="1" dirty="0">
                <a:latin typeface="华文楷体" pitchFamily="2" charset="-122"/>
                <a:ea typeface="华文楷体" pitchFamily="2" charset="-122"/>
              </a:rPr>
              <a:t>革攻坚出现新特点</a:t>
            </a:r>
          </a:p>
          <a:p>
            <a:pPr eaLnBrk="1" hangingPunct="1">
              <a:spcBef>
                <a:spcPct val="50000"/>
              </a:spcBef>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和</a:t>
            </a:r>
            <a:r>
              <a:rPr lang="zh-CN" altLang="en-US" sz="2800" b="1" dirty="0">
                <a:latin typeface="华文楷体" pitchFamily="2" charset="-122"/>
                <a:ea typeface="华文楷体" pitchFamily="2" charset="-122"/>
              </a:rPr>
              <a:t>平发展面临新环境 </a:t>
            </a:r>
          </a:p>
        </p:txBody>
      </p:sp>
      <p:sp>
        <p:nvSpPr>
          <p:cNvPr id="208900" name="Rectangle 4"/>
          <p:cNvSpPr>
            <a:spLocks noChangeArrowheads="1"/>
          </p:cNvSpPr>
          <p:nvPr/>
        </p:nvSpPr>
        <p:spPr bwMode="auto">
          <a:xfrm>
            <a:off x="1187450" y="763588"/>
            <a:ext cx="6251575" cy="522287"/>
          </a:xfrm>
          <a:prstGeom prst="rect">
            <a:avLst/>
          </a:prstGeom>
          <a:noFill/>
          <a:ln w="9525">
            <a:noFill/>
            <a:miter lim="800000"/>
            <a:headEnd/>
            <a:tailEnd/>
          </a:ln>
        </p:spPr>
        <p:txBody>
          <a:bodyPr wrap="none" anchor="ctr">
            <a:spAutoFit/>
          </a:bodyPr>
          <a:lstStyle/>
          <a:p>
            <a:pPr eaLnBrk="1" hangingPunct="1"/>
            <a:r>
              <a:rPr lang="en-US" altLang="zh-CN" sz="2800" b="1" dirty="0">
                <a:latin typeface="华文楷体" pitchFamily="2" charset="-122"/>
                <a:ea typeface="华文楷体" pitchFamily="2" charset="-122"/>
              </a:rPr>
              <a:t>2</a:t>
            </a:r>
            <a:r>
              <a:rPr lang="zh-CN" altLang="en-US" sz="2800" b="1" dirty="0">
                <a:latin typeface="华文楷体" pitchFamily="2" charset="-122"/>
                <a:ea typeface="华文楷体" pitchFamily="2" charset="-122"/>
              </a:rPr>
              <a:t>、建设社会主义和谐社会的目标任务</a:t>
            </a:r>
            <a:r>
              <a:rPr lang="zh-CN" altLang="en-US" sz="1800" b="1" dirty="0">
                <a:latin typeface="华文楷体" pitchFamily="2" charset="-122"/>
                <a:ea typeface="华文楷体" pitchFamily="2" charset="-122"/>
              </a:rPr>
              <a:t> </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1124744"/>
            <a:ext cx="7056784" cy="4580741"/>
          </a:xfrm>
          <a:prstGeom prst="rect">
            <a:avLst/>
          </a:prstGeom>
        </p:spPr>
        <p:txBody>
          <a:bodyPr wrap="square">
            <a:spAutoFit/>
          </a:bodyPr>
          <a:lstStyle/>
          <a:p>
            <a:pPr>
              <a:lnSpc>
                <a:spcPts val="3500"/>
              </a:lnSpc>
              <a:defRPr/>
            </a:pPr>
            <a:r>
              <a:rPr lang="zh-CN" altLang="zh-CN" sz="2400" b="1" dirty="0">
                <a:latin typeface="华文楷体" pitchFamily="2" charset="-122"/>
                <a:ea typeface="华文楷体" pitchFamily="2" charset="-122"/>
              </a:rPr>
              <a:t>党的十六届六全会提出了到２０２０年构建社会主义和谐社会的目标和主要任务：</a:t>
            </a:r>
            <a:r>
              <a:rPr lang="zh-CN" altLang="en-US" sz="2400" b="1" dirty="0" smtClean="0">
                <a:latin typeface="华文楷体" pitchFamily="2" charset="-122"/>
                <a:ea typeface="华文楷体" pitchFamily="2" charset="-122"/>
              </a:rPr>
              <a:t>社</a:t>
            </a:r>
            <a:r>
              <a:rPr lang="zh-CN" altLang="en-US" sz="2400" b="1" dirty="0">
                <a:latin typeface="华文楷体" pitchFamily="2" charset="-122"/>
                <a:ea typeface="华文楷体" pitchFamily="2" charset="-122"/>
              </a:rPr>
              <a:t>会主义民主法制更加完善，依法治国基本方略得到全面落实，人民的权益得到切实尊重和保障。 </a:t>
            </a:r>
          </a:p>
          <a:p>
            <a:pPr>
              <a:lnSpc>
                <a:spcPts val="3500"/>
              </a:lnSpc>
              <a:defRPr/>
            </a:pPr>
            <a:r>
              <a:rPr lang="zh-CN" altLang="en-US" sz="2400" b="1" dirty="0">
                <a:latin typeface="华文楷体" pitchFamily="2" charset="-122"/>
                <a:ea typeface="华文楷体" pitchFamily="2" charset="-122"/>
              </a:rPr>
              <a:t>    城乡、区域发展差距扩大的趋势逐步扭转，合理有序的收入分配格局基本形成，家庭财产普遍增加，人民过上更加富足的生活；社会就业比较充分，覆盖城乡居民的社会保障体系基本建立。 </a:t>
            </a:r>
          </a:p>
          <a:p>
            <a:pPr>
              <a:lnSpc>
                <a:spcPts val="3500"/>
              </a:lnSpc>
              <a:defRPr/>
            </a:pPr>
            <a:r>
              <a:rPr lang="zh-CN" altLang="en-US" sz="2400" b="1" dirty="0">
                <a:latin typeface="华文楷体" pitchFamily="2" charset="-122"/>
                <a:ea typeface="华文楷体" pitchFamily="2" charset="-122"/>
              </a:rPr>
              <a:t>    基本公共服务体系更加完备，政府管理和服务水平有较大提高。 </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矩形 2"/>
          <p:cNvSpPr>
            <a:spLocks noChangeArrowheads="1"/>
          </p:cNvSpPr>
          <p:nvPr/>
        </p:nvSpPr>
        <p:spPr bwMode="auto">
          <a:xfrm>
            <a:off x="1331913" y="1196975"/>
            <a:ext cx="7200900" cy="4071627"/>
          </a:xfrm>
          <a:prstGeom prst="rect">
            <a:avLst/>
          </a:prstGeom>
          <a:noFill/>
          <a:ln w="9525">
            <a:noFill/>
            <a:miter lim="800000"/>
            <a:headEnd/>
            <a:tailEnd/>
          </a:ln>
        </p:spPr>
        <p:txBody>
          <a:bodyPr>
            <a:spAutoFit/>
          </a:bodyPr>
          <a:lstStyle/>
          <a:p>
            <a:pPr>
              <a:lnSpc>
                <a:spcPts val="3500"/>
              </a:lnSpc>
            </a:pPr>
            <a:r>
              <a:rPr lang="zh-CN" altLang="en-US" dirty="0">
                <a:latin typeface="华文楷体" pitchFamily="2" charset="-122"/>
                <a:ea typeface="华文楷体" pitchFamily="2" charset="-122"/>
              </a:rPr>
              <a:t>    </a:t>
            </a:r>
            <a:r>
              <a:rPr lang="zh-CN" altLang="en-US" sz="2400" b="1" dirty="0">
                <a:latin typeface="华文楷体" pitchFamily="2" charset="-122"/>
                <a:ea typeface="华文楷体" pitchFamily="2" charset="-122"/>
              </a:rPr>
              <a:t>全民族思想道德素质、科学文化素质和健康素质明显提高，良好道德风尚、和谐人际关系进一步形成。 </a:t>
            </a:r>
          </a:p>
          <a:p>
            <a:pPr>
              <a:lnSpc>
                <a:spcPts val="3500"/>
              </a:lnSpc>
            </a:pPr>
            <a:r>
              <a:rPr lang="zh-CN" altLang="en-US" sz="2400" b="1" dirty="0">
                <a:latin typeface="华文楷体" pitchFamily="2" charset="-122"/>
                <a:ea typeface="华文楷体" pitchFamily="2" charset="-122"/>
              </a:rPr>
              <a:t>    全社会创造活力显著增强，创新型国家基本建成；社会管理体系更加完善，社会秩序良好。 </a:t>
            </a:r>
          </a:p>
          <a:p>
            <a:pPr>
              <a:lnSpc>
                <a:spcPts val="3500"/>
              </a:lnSpc>
            </a:pPr>
            <a:r>
              <a:rPr lang="zh-CN" altLang="en-US" sz="2400" b="1" dirty="0">
                <a:latin typeface="华文楷体" pitchFamily="2" charset="-122"/>
                <a:ea typeface="华文楷体" pitchFamily="2" charset="-122"/>
              </a:rPr>
              <a:t>    资源利用效率显著提高，生态环境明显好转。</a:t>
            </a:r>
          </a:p>
          <a:p>
            <a:pPr>
              <a:lnSpc>
                <a:spcPts val="3500"/>
              </a:lnSpc>
            </a:pPr>
            <a:r>
              <a:rPr lang="zh-CN" altLang="en-US" sz="2400" b="1" dirty="0">
                <a:latin typeface="华文楷体" pitchFamily="2" charset="-122"/>
                <a:ea typeface="华文楷体" pitchFamily="2" charset="-122"/>
              </a:rPr>
              <a:t>    实现全面建设惠及十几亿人口的更高水平的小康社会的目标，努力形成全体人民各尽其能、各得其所而又和谐相处的局面。</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矩形 1"/>
          <p:cNvSpPr>
            <a:spLocks noChangeArrowheads="1"/>
          </p:cNvSpPr>
          <p:nvPr/>
        </p:nvSpPr>
        <p:spPr bwMode="auto">
          <a:xfrm>
            <a:off x="1331640" y="1844824"/>
            <a:ext cx="6697663" cy="3638550"/>
          </a:xfrm>
          <a:prstGeom prst="rect">
            <a:avLst/>
          </a:prstGeom>
          <a:noFill/>
          <a:ln w="9525">
            <a:noFill/>
            <a:miter lim="800000"/>
            <a:headEnd/>
            <a:tailEnd/>
          </a:ln>
        </p:spPr>
        <p:txBody>
          <a:bodyPr>
            <a:spAutoFit/>
          </a:bodyPr>
          <a:lstStyle/>
          <a:p>
            <a:pPr>
              <a:lnSpc>
                <a:spcPts val="3500"/>
              </a:lnSpc>
            </a:pPr>
            <a:r>
              <a:rPr lang="zh-CN" altLang="zh-CN" sz="2400" b="1" dirty="0">
                <a:latin typeface="华文楷体" pitchFamily="2" charset="-122"/>
                <a:ea typeface="华文楷体" pitchFamily="2" charset="-122"/>
              </a:rPr>
              <a:t>党的十八大提出了社会建设目标：人民生活水平全面提高。基本公共服务均等化总体实现。全民受教育程度和创新人才培养水平明显提高，进入人才强国和人力资源强国行列，教育现代化基本实现。就业更加充分。收入分配差距缩小，中等收入群体持续扩大，扶贫对象大幅减少。社会保障全民覆盖，人人享有基本医疗卫生服务，住房保障体系基本形成，社会和谐稳定。</a:t>
            </a:r>
            <a:endParaRPr lang="en-US" altLang="zh-CN" sz="24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7624" y="1928590"/>
            <a:ext cx="6840760" cy="3416320"/>
          </a:xfrm>
          <a:prstGeom prst="rect">
            <a:avLst/>
          </a:prstGeom>
        </p:spPr>
        <p:txBody>
          <a:bodyPr wrap="square">
            <a:spAutoFit/>
          </a:bodyPr>
          <a:lstStyle/>
          <a:p>
            <a:pPr>
              <a:lnSpc>
                <a:spcPct val="150000"/>
              </a:lnSpc>
            </a:pPr>
            <a:r>
              <a:rPr lang="zh-CN" altLang="zh-CN" sz="2400" b="1" dirty="0" smtClean="0">
                <a:latin typeface="华文楷体" pitchFamily="2" charset="-122"/>
                <a:ea typeface="华文楷体" pitchFamily="2" charset="-122"/>
              </a:rPr>
              <a:t>党的十八届三中全会对深化社会体制改革提出了新要求：紧紧围绕更好保障和改善民生、促进社会公平正义深化社会体制改革，改革收入分配制度，促进共同富裕，推进社会领域制度创新，推进基本公共服务均等化，加快形成科学有效的社会治理体制，确保社会既充满活力又和谐有序。</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WordArt 2"/>
          <p:cNvSpPr>
            <a:spLocks noChangeArrowheads="1" noChangeShapeType="1" noTextEdit="1"/>
          </p:cNvSpPr>
          <p:nvPr/>
        </p:nvSpPr>
        <p:spPr bwMode="auto">
          <a:xfrm>
            <a:off x="3059113" y="981075"/>
            <a:ext cx="3240087" cy="1079500"/>
          </a:xfrm>
          <a:prstGeom prst="rect">
            <a:avLst/>
          </a:prstGeom>
        </p:spPr>
        <p:txBody>
          <a:bodyPr wrap="none" fromWordArt="1">
            <a:prstTxWarp prst="textCanUp">
              <a:avLst>
                <a:gd name="adj" fmla="val 67574"/>
              </a:avLst>
            </a:prstTxWarp>
          </a:bodyPr>
          <a:lstStyle/>
          <a:p>
            <a:pPr algn="ctr"/>
            <a:r>
              <a:rPr lang="zh-CN" altLang="en-US" sz="3600" kern="10" spc="-180" normalizeH="1">
                <a:ln w="19050">
                  <a:solidFill>
                    <a:srgbClr val="FFFF00"/>
                  </a:solidFill>
                  <a:round/>
                  <a:headEnd/>
                  <a:tailEnd/>
                </a:ln>
                <a:solidFill>
                  <a:srgbClr val="00CC00"/>
                </a:solidFill>
                <a:effectLst>
                  <a:outerShdw dist="125724" dir="18900000" algn="ctr" rotWithShape="0">
                    <a:srgbClr val="000099"/>
                  </a:outerShdw>
                </a:effectLst>
                <a:latin typeface="隶书"/>
              </a:rPr>
              <a:t>角色参与</a:t>
            </a:r>
          </a:p>
        </p:txBody>
      </p:sp>
      <p:pic>
        <p:nvPicPr>
          <p:cNvPr id="214019" name="Picture 3" descr="BD00028_"/>
          <p:cNvPicPr>
            <a:picLocks noChangeAspect="1" noChangeArrowheads="1"/>
          </p:cNvPicPr>
          <p:nvPr/>
        </p:nvPicPr>
        <p:blipFill>
          <a:blip r:embed="rId3" cstate="print"/>
          <a:srcRect/>
          <a:stretch>
            <a:fillRect/>
          </a:stretch>
        </p:blipFill>
        <p:spPr bwMode="auto">
          <a:xfrm>
            <a:off x="1403350" y="3213100"/>
            <a:ext cx="2374900" cy="1595438"/>
          </a:xfrm>
          <a:prstGeom prst="rect">
            <a:avLst/>
          </a:prstGeom>
          <a:solidFill>
            <a:srgbClr val="CC3300"/>
          </a:solidFill>
          <a:ln w="9525">
            <a:noFill/>
            <a:miter lim="800000"/>
            <a:headEnd/>
            <a:tailEnd/>
          </a:ln>
        </p:spPr>
      </p:pic>
      <p:sp>
        <p:nvSpPr>
          <p:cNvPr id="214020" name="AutoShape 4"/>
          <p:cNvSpPr>
            <a:spLocks noChangeArrowheads="1"/>
          </p:cNvSpPr>
          <p:nvPr/>
        </p:nvSpPr>
        <p:spPr bwMode="auto">
          <a:xfrm>
            <a:off x="3419475" y="1916113"/>
            <a:ext cx="4681538" cy="4321175"/>
          </a:xfrm>
          <a:prstGeom prst="verticalScroll">
            <a:avLst>
              <a:gd name="adj" fmla="val 12500"/>
            </a:avLst>
          </a:prstGeom>
          <a:solidFill>
            <a:schemeClr val="folHlink"/>
          </a:solidFill>
          <a:ln w="9525">
            <a:solidFill>
              <a:schemeClr val="tx1"/>
            </a:solidFill>
            <a:round/>
            <a:headEnd/>
            <a:tailEnd/>
          </a:ln>
        </p:spPr>
        <p:txBody>
          <a:bodyPr vert="eaVert" wrap="none" anchor="ctr"/>
          <a:lstStyle/>
          <a:p>
            <a:pPr algn="ctr"/>
            <a:endParaRPr lang="zh-CN" altLang="en-US"/>
          </a:p>
        </p:txBody>
      </p:sp>
      <p:sp>
        <p:nvSpPr>
          <p:cNvPr id="214021" name="Rectangle 5"/>
          <p:cNvSpPr>
            <a:spLocks noChangeArrowheads="1"/>
          </p:cNvSpPr>
          <p:nvPr/>
        </p:nvSpPr>
        <p:spPr bwMode="auto">
          <a:xfrm>
            <a:off x="3995738" y="2781300"/>
            <a:ext cx="3600450" cy="2808288"/>
          </a:xfrm>
          <a:prstGeom prst="rect">
            <a:avLst/>
          </a:prstGeom>
          <a:solidFill>
            <a:schemeClr val="bg1"/>
          </a:solidFill>
          <a:ln w="9525">
            <a:solidFill>
              <a:schemeClr val="bg2"/>
            </a:solidFill>
            <a:miter lim="800000"/>
            <a:headEnd/>
            <a:tailEnd/>
          </a:ln>
        </p:spPr>
        <p:txBody>
          <a:bodyPr lIns="92075" tIns="46038" rIns="92075" bIns="46038" anchor="ctr"/>
          <a:lstStyle/>
          <a:p>
            <a:pPr>
              <a:lnSpc>
                <a:spcPct val="150000"/>
              </a:lnSpc>
            </a:pPr>
            <a:r>
              <a:rPr lang="zh-CN" altLang="en-US" dirty="0">
                <a:solidFill>
                  <a:schemeClr val="tx2"/>
                </a:solidFill>
                <a:latin typeface="华文楷体" pitchFamily="2" charset="-122"/>
                <a:ea typeface="华文楷体" pitchFamily="2" charset="-122"/>
              </a:rPr>
              <a:t> </a:t>
            </a:r>
            <a:r>
              <a:rPr lang="zh-CN" altLang="en-US" b="1" dirty="0">
                <a:solidFill>
                  <a:schemeClr val="tx2"/>
                </a:solidFill>
                <a:latin typeface="华文楷体" pitchFamily="2" charset="-122"/>
                <a:ea typeface="华文楷体" pitchFamily="2" charset="-122"/>
              </a:rPr>
              <a:t>作为当代大学生，你应当怎样行动，才能为建设和谐社会注入一缕阳光？</a:t>
            </a:r>
          </a:p>
        </p:txBody>
      </p:sp>
      <p:sp>
        <p:nvSpPr>
          <p:cNvPr id="214022" name="Text Box 8"/>
          <p:cNvSpPr txBox="1">
            <a:spLocks noChangeArrowheads="1"/>
          </p:cNvSpPr>
          <p:nvPr/>
        </p:nvSpPr>
        <p:spPr bwMode="auto">
          <a:xfrm>
            <a:off x="1187450" y="6553200"/>
            <a:ext cx="6940550" cy="304800"/>
          </a:xfrm>
          <a:prstGeom prst="rect">
            <a:avLst/>
          </a:prstGeom>
          <a:noFill/>
          <a:ln w="9525" algn="ctr">
            <a:noFill/>
            <a:miter lim="800000"/>
            <a:headEnd/>
            <a:tailEnd/>
          </a:ln>
          <a:effectLst/>
        </p:spPr>
        <p:txBody>
          <a:bodyPr wrap="none">
            <a:spAutoFit/>
          </a:bodyPr>
          <a:lstStyle/>
          <a:p>
            <a:pPr algn="ctr"/>
            <a:r>
              <a:rPr lang="en-US" altLang="zh-CN" sz="1400"/>
              <a:t>《</a:t>
            </a:r>
            <a:r>
              <a:rPr lang="zh-CN" altLang="en-US" sz="1400"/>
              <a:t>毛泽东思想和中国特色社会主义理论体系概论</a:t>
            </a:r>
            <a:r>
              <a:rPr lang="en-US" altLang="zh-CN" sz="1400"/>
              <a:t>》</a:t>
            </a:r>
            <a:r>
              <a:rPr lang="zh-CN" altLang="en-US" sz="1400"/>
              <a:t>第八章建设中国特色社会主义总布局</a:t>
            </a:r>
          </a:p>
        </p:txBody>
      </p:sp>
    </p:spTree>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idx="1"/>
          </p:nvPr>
        </p:nvSpPr>
        <p:spPr>
          <a:xfrm>
            <a:off x="684213" y="765175"/>
            <a:ext cx="8591550" cy="1008063"/>
          </a:xfrm>
        </p:spPr>
        <p:txBody>
          <a:bodyPr/>
          <a:lstStyle/>
          <a:p>
            <a:pPr>
              <a:buFontTx/>
              <a:buNone/>
            </a:pPr>
            <a:r>
              <a:rPr lang="zh-CN" altLang="en-US" b="1" smtClean="0">
                <a:solidFill>
                  <a:schemeClr val="tx2"/>
                </a:solidFill>
                <a:latin typeface="华文楷体" pitchFamily="2" charset="-122"/>
                <a:ea typeface="华文楷体" pitchFamily="2" charset="-122"/>
              </a:rPr>
              <a:t>二、保障和改善民生</a:t>
            </a:r>
          </a:p>
        </p:txBody>
      </p:sp>
      <p:pic>
        <p:nvPicPr>
          <p:cNvPr id="216067" name="Picture 3" descr="tu10"/>
          <p:cNvPicPr>
            <a:picLocks noChangeAspect="1" noChangeArrowheads="1"/>
          </p:cNvPicPr>
          <p:nvPr/>
        </p:nvPicPr>
        <p:blipFill>
          <a:blip r:embed="rId2" cstate="print"/>
          <a:srcRect/>
          <a:stretch>
            <a:fillRect/>
          </a:stretch>
        </p:blipFill>
        <p:spPr bwMode="auto">
          <a:xfrm>
            <a:off x="1042988" y="1989138"/>
            <a:ext cx="6624637" cy="3673475"/>
          </a:xfrm>
          <a:prstGeom prst="rect">
            <a:avLst/>
          </a:prstGeom>
          <a:noFill/>
          <a:ln w="9525">
            <a:noFill/>
            <a:miter lim="800000"/>
            <a:headEnd/>
            <a:tailEnd/>
          </a:ln>
        </p:spPr>
      </p:pic>
      <p:sp>
        <p:nvSpPr>
          <p:cNvPr id="216068" name="Text Box 6"/>
          <p:cNvSpPr txBox="1">
            <a:spLocks noChangeArrowheads="1"/>
          </p:cNvSpPr>
          <p:nvPr/>
        </p:nvSpPr>
        <p:spPr bwMode="auto">
          <a:xfrm>
            <a:off x="1187450" y="6553200"/>
            <a:ext cx="6940550" cy="304800"/>
          </a:xfrm>
          <a:prstGeom prst="rect">
            <a:avLst/>
          </a:prstGeom>
          <a:noFill/>
          <a:ln w="9525" algn="ctr">
            <a:noFill/>
            <a:miter lim="800000"/>
            <a:headEnd/>
            <a:tailEnd/>
          </a:ln>
          <a:effectLst/>
        </p:spPr>
        <p:txBody>
          <a:bodyPr wrap="none">
            <a:spAutoFit/>
          </a:bodyPr>
          <a:lstStyle/>
          <a:p>
            <a:pPr algn="ctr"/>
            <a:r>
              <a:rPr lang="en-US" altLang="zh-CN" sz="1400"/>
              <a:t>《</a:t>
            </a:r>
            <a:r>
              <a:rPr lang="zh-CN" altLang="en-US" sz="1400"/>
              <a:t>毛泽东思想和中国特色社会主义理论体系概论</a:t>
            </a:r>
            <a:r>
              <a:rPr lang="en-US" altLang="zh-CN" sz="1400"/>
              <a:t>》</a:t>
            </a:r>
            <a:r>
              <a:rPr lang="zh-CN" altLang="en-US" sz="1400"/>
              <a:t>第八章建设中国特色社会主义总布局</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664" y="1916832"/>
            <a:ext cx="6912768" cy="3683060"/>
          </a:xfrm>
          <a:prstGeom prst="rect">
            <a:avLst/>
          </a:prstGeom>
        </p:spPr>
        <p:txBody>
          <a:bodyPr wrap="square">
            <a:spAutoFit/>
          </a:bodyPr>
          <a:lstStyle/>
          <a:p>
            <a:pPr>
              <a:lnSpc>
                <a:spcPts val="4000"/>
              </a:lnSpc>
            </a:pPr>
            <a:r>
              <a:rPr lang="zh-CN" altLang="zh-CN" sz="2400" b="1" dirty="0" smtClean="0">
                <a:latin typeface="华文楷体" pitchFamily="2" charset="-122"/>
                <a:ea typeface="华文楷体" pitchFamily="2" charset="-122"/>
              </a:rPr>
              <a:t>党的十八大指出：加强社会建设，必须以保障和改善民生为重点。提高人民物质文化生活水平，是改革开放和社会主义现代化建设的根本目的。要多谋民生之利，多解民生之忧，解决好人民最关心最直接最现实的利益问题，在学有所教、劳有所得、病有所医、老有所养、住有所居上持续取得新进展，努力让人民过上更好生活。</a:t>
            </a:r>
            <a:endParaRPr lang="zh-CN" altLang="en-US" sz="2400" b="1" dirty="0" smtClean="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1600" y="1556792"/>
            <a:ext cx="7488832" cy="4520468"/>
          </a:xfrm>
          <a:prstGeom prst="rect">
            <a:avLst/>
          </a:prstGeom>
        </p:spPr>
        <p:txBody>
          <a:bodyPr wrap="square">
            <a:spAutoFit/>
          </a:bodyPr>
          <a:lstStyle/>
          <a:p>
            <a:pPr>
              <a:lnSpc>
                <a:spcPts val="3500"/>
              </a:lnSpc>
              <a:spcBef>
                <a:spcPct val="50000"/>
              </a:spcBef>
            </a:pPr>
            <a:r>
              <a:rPr lang="zh-CN" altLang="en-US" sz="2400" b="1" dirty="0" smtClean="0">
                <a:latin typeface="华文楷体" pitchFamily="2" charset="-122"/>
                <a:ea typeface="华文楷体" pitchFamily="2" charset="-122"/>
              </a:rPr>
              <a:t>坚持中国特色社会主义文化发展道路，就是以马克思列宁主义、毛泽东思想、邓小平理论、“三个代表”重要思想和科学发展观为指导，坚持社会主义先进文化前进方向，以科学发展为主题，以建设社会主义核心价值体系为根本任务，以满足人民精神文化需求为出发点和落脚点，以改革创新为动力，发展面向现代化、面向世界、面向未来的，民族的科学的大众的社会主义文化，培养高度的文化自觉和文化自信，提高全民族文明素质，增强国家文化软实力，弘扬中华文化，努力建设社会主义文化强国。</a:t>
            </a:r>
            <a:endParaRPr lang="zh-CN" altLang="en-US" sz="2400" b="1" dirty="0">
              <a:latin typeface="华文楷体" pitchFamily="2" charset="-122"/>
              <a:ea typeface="华文楷体" pitchFamily="2" charset="-122"/>
            </a:endParaRPr>
          </a:p>
        </p:txBody>
      </p:sp>
      <p:sp>
        <p:nvSpPr>
          <p:cNvPr id="4" name="矩形 3"/>
          <p:cNvSpPr/>
          <p:nvPr/>
        </p:nvSpPr>
        <p:spPr>
          <a:xfrm>
            <a:off x="1187624" y="836712"/>
            <a:ext cx="6984776" cy="461665"/>
          </a:xfrm>
          <a:prstGeom prst="rect">
            <a:avLst/>
          </a:prstGeom>
        </p:spPr>
        <p:txBody>
          <a:bodyPr wrap="square">
            <a:spAutoFit/>
          </a:bodyPr>
          <a:lstStyle/>
          <a:p>
            <a:pPr>
              <a:buFontTx/>
              <a:buNone/>
            </a:pPr>
            <a:r>
              <a:rPr lang="zh-CN" altLang="en-US" sz="2400" b="1" dirty="0" smtClean="0">
                <a:latin typeface="华文楷体" pitchFamily="2" charset="-122"/>
                <a:ea typeface="华文楷体" pitchFamily="2" charset="-122"/>
              </a:rPr>
              <a:t>（二）中国特色社会主义文化发展道路的内涵</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5696" y="1988840"/>
            <a:ext cx="6192688" cy="3016210"/>
          </a:xfrm>
          <a:prstGeom prst="rect">
            <a:avLst/>
          </a:prstGeom>
        </p:spPr>
        <p:txBody>
          <a:bodyPr wrap="square">
            <a:spAutoFit/>
          </a:bodyPr>
          <a:lstStyle/>
          <a:p>
            <a:pPr>
              <a:lnSpc>
                <a:spcPts val="3800"/>
              </a:lnSpc>
              <a:buFontTx/>
              <a:buNone/>
            </a:pPr>
            <a:r>
              <a:rPr lang="zh-CN" altLang="zh-CN" sz="2400" b="1" dirty="0" smtClean="0">
                <a:latin typeface="华文楷体" pitchFamily="2" charset="-122"/>
                <a:ea typeface="华文楷体" pitchFamily="2" charset="-122"/>
              </a:rPr>
              <a:t>十八届三中全会提出推进社会事业改革创</a:t>
            </a:r>
            <a:r>
              <a:rPr lang="zh-CN" altLang="en-US" sz="2400" b="1" dirty="0" smtClean="0">
                <a:latin typeface="华文楷体" pitchFamily="2" charset="-122"/>
                <a:ea typeface="华文楷体" pitchFamily="2" charset="-122"/>
              </a:rPr>
              <a:t>新</a:t>
            </a:r>
          </a:p>
          <a:p>
            <a:pPr>
              <a:lnSpc>
                <a:spcPts val="3800"/>
              </a:lnSpc>
              <a:buFontTx/>
              <a:buNone/>
            </a:pPr>
            <a:r>
              <a:rPr lang="zh-CN" altLang="zh-CN" sz="2400" b="1" dirty="0" smtClean="0">
                <a:latin typeface="华文楷体" pitchFamily="2" charset="-122"/>
                <a:ea typeface="华文楷体" pitchFamily="2" charset="-122"/>
              </a:rPr>
              <a:t>第一，深化教育领域综合改革。</a:t>
            </a:r>
            <a:endParaRPr lang="zh-CN" altLang="en-US" sz="2400" b="1" dirty="0" smtClean="0">
              <a:latin typeface="华文楷体" pitchFamily="2" charset="-122"/>
              <a:ea typeface="华文楷体" pitchFamily="2" charset="-122"/>
            </a:endParaRPr>
          </a:p>
          <a:p>
            <a:pPr>
              <a:lnSpc>
                <a:spcPts val="3800"/>
              </a:lnSpc>
              <a:buFontTx/>
              <a:buNone/>
            </a:pPr>
            <a:r>
              <a:rPr lang="zh-CN" altLang="zh-CN" sz="2400" b="1" dirty="0" smtClean="0">
                <a:latin typeface="华文楷体" pitchFamily="2" charset="-122"/>
                <a:ea typeface="华文楷体" pitchFamily="2" charset="-122"/>
              </a:rPr>
              <a:t>第二，健全促进就业创业体制机制。</a:t>
            </a:r>
            <a:endParaRPr lang="zh-CN" altLang="en-US" sz="2400" b="1" dirty="0" smtClean="0">
              <a:latin typeface="华文楷体" pitchFamily="2" charset="-122"/>
              <a:ea typeface="华文楷体" pitchFamily="2" charset="-122"/>
            </a:endParaRPr>
          </a:p>
          <a:p>
            <a:pPr>
              <a:lnSpc>
                <a:spcPts val="3800"/>
              </a:lnSpc>
              <a:buFontTx/>
              <a:buNone/>
            </a:pPr>
            <a:r>
              <a:rPr lang="zh-CN" altLang="zh-CN" sz="2400" b="1" dirty="0" smtClean="0">
                <a:latin typeface="华文楷体" pitchFamily="2" charset="-122"/>
                <a:ea typeface="华文楷体" pitchFamily="2" charset="-122"/>
              </a:rPr>
              <a:t>第三，形成合理有序的收入分配格局。</a:t>
            </a:r>
            <a:endParaRPr lang="zh-CN" altLang="en-US" sz="2400" b="1" dirty="0" smtClean="0">
              <a:latin typeface="华文楷体" pitchFamily="2" charset="-122"/>
              <a:ea typeface="华文楷体" pitchFamily="2" charset="-122"/>
            </a:endParaRPr>
          </a:p>
          <a:p>
            <a:pPr>
              <a:lnSpc>
                <a:spcPts val="3800"/>
              </a:lnSpc>
              <a:buFontTx/>
              <a:buNone/>
            </a:pPr>
            <a:r>
              <a:rPr lang="zh-CN" altLang="zh-CN" sz="2400" b="1" dirty="0" smtClean="0">
                <a:latin typeface="华文楷体" pitchFamily="2" charset="-122"/>
                <a:ea typeface="华文楷体" pitchFamily="2" charset="-122"/>
              </a:rPr>
              <a:t>第四，建立更加公平可持续的社会保障制度。</a:t>
            </a:r>
            <a:endParaRPr lang="zh-CN" altLang="en-US" sz="2400" b="1" dirty="0" smtClean="0">
              <a:latin typeface="华文楷体" pitchFamily="2" charset="-122"/>
              <a:ea typeface="华文楷体" pitchFamily="2" charset="-122"/>
            </a:endParaRPr>
          </a:p>
          <a:p>
            <a:pPr>
              <a:lnSpc>
                <a:spcPts val="3800"/>
              </a:lnSpc>
              <a:buFontTx/>
              <a:buNone/>
            </a:pPr>
            <a:r>
              <a:rPr lang="zh-CN" altLang="zh-CN" sz="2400" b="1" dirty="0" smtClean="0">
                <a:latin typeface="华文楷体" pitchFamily="2" charset="-122"/>
                <a:ea typeface="华文楷体" pitchFamily="2" charset="-122"/>
              </a:rPr>
              <a:t>第五，深化医药卫生体制改革。</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矩形 2"/>
          <p:cNvSpPr>
            <a:spLocks noChangeArrowheads="1"/>
          </p:cNvSpPr>
          <p:nvPr/>
        </p:nvSpPr>
        <p:spPr bwMode="auto">
          <a:xfrm>
            <a:off x="2411413" y="1566863"/>
            <a:ext cx="2339975" cy="461962"/>
          </a:xfrm>
          <a:prstGeom prst="rect">
            <a:avLst/>
          </a:prstGeom>
          <a:noFill/>
          <a:ln w="9525">
            <a:noFill/>
            <a:miter lim="800000"/>
            <a:headEnd/>
            <a:tailEnd/>
          </a:ln>
        </p:spPr>
        <p:txBody>
          <a:bodyPr wrap="none">
            <a:spAutoFit/>
          </a:bodyPr>
          <a:lstStyle/>
          <a:p>
            <a:pPr algn="ctr"/>
            <a:r>
              <a:rPr lang="zh-CN" altLang="en-US" sz="2400" b="1" dirty="0">
                <a:latin typeface="华文楷体" pitchFamily="2" charset="-122"/>
                <a:ea typeface="华文楷体" pitchFamily="2" charset="-122"/>
              </a:rPr>
              <a:t>有所为有所不为</a:t>
            </a:r>
          </a:p>
        </p:txBody>
      </p:sp>
      <p:sp>
        <p:nvSpPr>
          <p:cNvPr id="219140" name="矩形 3"/>
          <p:cNvSpPr>
            <a:spLocks noChangeArrowheads="1"/>
          </p:cNvSpPr>
          <p:nvPr/>
        </p:nvSpPr>
        <p:spPr bwMode="auto">
          <a:xfrm>
            <a:off x="1084996" y="908050"/>
            <a:ext cx="1620957" cy="523220"/>
          </a:xfrm>
          <a:prstGeom prst="rect">
            <a:avLst/>
          </a:prstGeom>
          <a:noFill/>
          <a:ln w="9525">
            <a:noFill/>
            <a:miter lim="800000"/>
            <a:headEnd/>
            <a:tailEnd/>
          </a:ln>
        </p:spPr>
        <p:txBody>
          <a:bodyPr wrap="none">
            <a:spAutoFit/>
          </a:bodyPr>
          <a:lstStyle/>
          <a:p>
            <a:pPr algn="ctr"/>
            <a:r>
              <a:rPr lang="zh-CN" altLang="en-US" sz="2800" b="1" dirty="0">
                <a:solidFill>
                  <a:srgbClr val="FF0000"/>
                </a:solidFill>
                <a:latin typeface="隶书" pitchFamily="49" charset="-122"/>
                <a:ea typeface="隶书" pitchFamily="49" charset="-122"/>
              </a:rPr>
              <a:t>延伸阅读</a:t>
            </a:r>
          </a:p>
        </p:txBody>
      </p:sp>
      <p:sp>
        <p:nvSpPr>
          <p:cNvPr id="219141" name="矩形 4"/>
          <p:cNvSpPr>
            <a:spLocks noChangeArrowheads="1"/>
          </p:cNvSpPr>
          <p:nvPr/>
        </p:nvSpPr>
        <p:spPr bwMode="auto">
          <a:xfrm>
            <a:off x="3581400" y="2028825"/>
            <a:ext cx="4572000" cy="338138"/>
          </a:xfrm>
          <a:prstGeom prst="rect">
            <a:avLst/>
          </a:prstGeom>
          <a:noFill/>
          <a:ln w="9525">
            <a:noFill/>
            <a:miter lim="800000"/>
            <a:headEnd/>
            <a:tailEnd/>
          </a:ln>
        </p:spPr>
        <p:txBody>
          <a:bodyPr>
            <a:spAutoFit/>
          </a:bodyPr>
          <a:lstStyle/>
          <a:p>
            <a:pPr algn="ctr"/>
            <a:r>
              <a:rPr lang="en-US" altLang="zh-CN" sz="1600" b="0">
                <a:latin typeface="华文楷体" pitchFamily="2" charset="-122"/>
                <a:ea typeface="华文楷体" pitchFamily="2" charset="-122"/>
              </a:rPr>
              <a:t>《</a:t>
            </a:r>
            <a:r>
              <a:rPr lang="zh-CN" altLang="en-US" sz="1600" b="0">
                <a:latin typeface="华文楷体" pitchFamily="2" charset="-122"/>
                <a:ea typeface="华文楷体" pitchFamily="2" charset="-122"/>
              </a:rPr>
              <a:t>求是</a:t>
            </a:r>
            <a:r>
              <a:rPr lang="en-US" altLang="zh-CN" sz="1600" b="0">
                <a:latin typeface="华文楷体" pitchFamily="2" charset="-122"/>
                <a:ea typeface="华文楷体" pitchFamily="2" charset="-122"/>
              </a:rPr>
              <a:t>》2015/07</a:t>
            </a:r>
            <a:r>
              <a:rPr lang="zh-CN" altLang="en-US" sz="1600" b="0">
                <a:latin typeface="华文楷体" pitchFamily="2" charset="-122"/>
                <a:ea typeface="华文楷体" pitchFamily="2" charset="-122"/>
              </a:rPr>
              <a:t>　梅永红</a:t>
            </a:r>
            <a:endParaRPr lang="zh-CN" altLang="en-US" sz="1600">
              <a:latin typeface="华文楷体" pitchFamily="2" charset="-122"/>
              <a:ea typeface="华文楷体" pitchFamily="2" charset="-122"/>
            </a:endParaRPr>
          </a:p>
        </p:txBody>
      </p:sp>
      <p:sp>
        <p:nvSpPr>
          <p:cNvPr id="219142" name="矩形 5"/>
          <p:cNvSpPr>
            <a:spLocks noChangeArrowheads="1"/>
          </p:cNvSpPr>
          <p:nvPr/>
        </p:nvSpPr>
        <p:spPr bwMode="auto">
          <a:xfrm>
            <a:off x="1115616" y="3212976"/>
            <a:ext cx="7272807" cy="1754326"/>
          </a:xfrm>
          <a:prstGeom prst="rect">
            <a:avLst/>
          </a:prstGeom>
          <a:noFill/>
          <a:ln w="9525">
            <a:noFill/>
            <a:miter lim="800000"/>
            <a:headEnd/>
            <a:tailEnd/>
          </a:ln>
        </p:spPr>
        <p:txBody>
          <a:bodyPr wrap="square">
            <a:spAutoFit/>
          </a:bodyPr>
          <a:lstStyle/>
          <a:p>
            <a:pPr>
              <a:lnSpc>
                <a:spcPct val="150000"/>
              </a:lnSpc>
            </a:pPr>
            <a:r>
              <a:rPr lang="zh-CN" altLang="en-US" sz="2400" b="1" dirty="0">
                <a:latin typeface="华文楷体" pitchFamily="2" charset="-122"/>
                <a:ea typeface="华文楷体" pitchFamily="2" charset="-122"/>
              </a:rPr>
              <a:t>“有所为有所不为”，把民生事业好事办好，关键在于是否普惠。重点应当放在农村。政府应定位于保基本、兜底线。鼓励社会力量投入民生建设。</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p:cNvSpPr>
            <a:spLocks noGrp="1"/>
          </p:cNvSpPr>
          <p:nvPr>
            <p:ph type="title"/>
          </p:nvPr>
        </p:nvSpPr>
        <p:spPr>
          <a:xfrm>
            <a:off x="508000" y="1052513"/>
            <a:ext cx="7620000" cy="1066800"/>
          </a:xfrm>
        </p:spPr>
        <p:txBody>
          <a:bodyPr/>
          <a:lstStyle/>
          <a:p>
            <a:r>
              <a:rPr lang="zh-CN" altLang="zh-CN" sz="3200" b="1" dirty="0" smtClean="0">
                <a:latin typeface="华文楷体" pitchFamily="2" charset="-122"/>
                <a:ea typeface="华文楷体" pitchFamily="2" charset="-122"/>
              </a:rPr>
              <a:t>三、创新社会治理体制</a:t>
            </a:r>
            <a:endParaRPr lang="zh-CN" altLang="en-US" sz="3200" b="1" dirty="0" smtClean="0">
              <a:latin typeface="华文楷体" pitchFamily="2" charset="-122"/>
              <a:ea typeface="华文楷体" pitchFamily="2" charset="-122"/>
            </a:endParaRPr>
          </a:p>
        </p:txBody>
      </p:sp>
      <p:sp>
        <p:nvSpPr>
          <p:cNvPr id="220164" name="矩形 1"/>
          <p:cNvSpPr>
            <a:spLocks noChangeArrowheads="1"/>
          </p:cNvSpPr>
          <p:nvPr/>
        </p:nvSpPr>
        <p:spPr bwMode="auto">
          <a:xfrm>
            <a:off x="1187624" y="2780928"/>
            <a:ext cx="7259638" cy="2062163"/>
          </a:xfrm>
          <a:prstGeom prst="rect">
            <a:avLst/>
          </a:prstGeom>
          <a:noFill/>
          <a:ln w="9525">
            <a:noFill/>
            <a:miter lim="800000"/>
            <a:headEnd/>
            <a:tailEnd/>
          </a:ln>
        </p:spPr>
        <p:txBody>
          <a:bodyPr>
            <a:spAutoFit/>
          </a:bodyPr>
          <a:lstStyle/>
          <a:p>
            <a:pPr>
              <a:lnSpc>
                <a:spcPct val="150000"/>
              </a:lnSpc>
            </a:pPr>
            <a:r>
              <a:rPr lang="zh-CN" altLang="en-US" sz="3200" b="1" dirty="0">
                <a:solidFill>
                  <a:srgbClr val="FF0000"/>
                </a:solidFill>
                <a:latin typeface="隶书" pitchFamily="49" charset="-122"/>
                <a:ea typeface="隶书" pitchFamily="49" charset="-122"/>
              </a:rPr>
              <a:t>思考：</a:t>
            </a:r>
            <a:r>
              <a:rPr lang="zh-CN" altLang="en-US" sz="2800" b="1" dirty="0">
                <a:latin typeface="华文楷体" pitchFamily="2" charset="-122"/>
                <a:ea typeface="华文楷体" pitchFamily="2" charset="-122"/>
              </a:rPr>
              <a:t>为什么要创新社会治理体制？如何创新社会治理体制？党的十八大以来社会治理有哪些新变化？</a:t>
            </a:r>
            <a:endParaRPr lang="en-US" altLang="zh-CN" sz="2800"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矩形 3"/>
          <p:cNvSpPr>
            <a:spLocks noChangeArrowheads="1"/>
          </p:cNvSpPr>
          <p:nvPr/>
        </p:nvSpPr>
        <p:spPr bwMode="auto">
          <a:xfrm>
            <a:off x="1043608" y="1916832"/>
            <a:ext cx="7332290" cy="3324225"/>
          </a:xfrm>
          <a:prstGeom prst="rect">
            <a:avLst/>
          </a:prstGeom>
          <a:noFill/>
          <a:ln w="9525">
            <a:noFill/>
            <a:miter lim="800000"/>
            <a:headEnd/>
            <a:tailEnd/>
          </a:ln>
        </p:spPr>
        <p:txBody>
          <a:bodyPr wrap="square">
            <a:spAutoFit/>
          </a:bodyPr>
          <a:lstStyle/>
          <a:p>
            <a:pPr>
              <a:lnSpc>
                <a:spcPct val="150000"/>
              </a:lnSpc>
            </a:pPr>
            <a:r>
              <a:rPr lang="zh-CN" altLang="en-US" sz="2800" b="1" dirty="0">
                <a:latin typeface="华文楷体" pitchFamily="2" charset="-122"/>
                <a:ea typeface="华文楷体" pitchFamily="2" charset="-122"/>
              </a:rPr>
              <a:t>创新社会治理体制，对于维护最广大人民根本利益，最大限度增加和谐因素，增强社会发展活力，提高社会治理水平，全面推进平安中国建设，维护国家安全，确保人民安居乐业、社会安定有序具有重要意义</a:t>
            </a:r>
            <a:r>
              <a:rPr lang="zh-CN" altLang="en-US" sz="2800"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a:t>
            </a:r>
            <a:r>
              <a:rPr lang="en-US" altLang="zh-CN" b="1" dirty="0" smtClean="0">
                <a:latin typeface="华文楷体" pitchFamily="2" charset="-122"/>
                <a:ea typeface="华文楷体" pitchFamily="2" charset="-122"/>
              </a:rPr>
              <a:t> P4 </a:t>
            </a:r>
            <a:r>
              <a:rPr lang="zh-CN" altLang="en-US" b="1" dirty="0" smtClean="0">
                <a:latin typeface="华文楷体" pitchFamily="2" charset="-122"/>
                <a:ea typeface="华文楷体" pitchFamily="2" charset="-122"/>
              </a:rPr>
              <a:t>）</a:t>
            </a:r>
            <a:endParaRPr lang="zh-CN" altLang="en-US" b="1" dirty="0">
              <a:latin typeface="华文楷体" pitchFamily="2" charset="-122"/>
              <a:ea typeface="华文楷体" pitchFamily="2" charset="-122"/>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矩形 2"/>
          <p:cNvSpPr>
            <a:spLocks noChangeArrowheads="1"/>
          </p:cNvSpPr>
          <p:nvPr/>
        </p:nvSpPr>
        <p:spPr bwMode="auto">
          <a:xfrm>
            <a:off x="1043608" y="2204864"/>
            <a:ext cx="7705476" cy="2678112"/>
          </a:xfrm>
          <a:prstGeom prst="rect">
            <a:avLst/>
          </a:prstGeom>
          <a:noFill/>
          <a:ln w="9525">
            <a:noFill/>
            <a:miter lim="800000"/>
            <a:headEnd/>
            <a:tailEnd/>
          </a:ln>
        </p:spPr>
        <p:txBody>
          <a:bodyPr wrap="square">
            <a:spAutoFit/>
          </a:bodyPr>
          <a:lstStyle/>
          <a:p>
            <a:pPr>
              <a:lnSpc>
                <a:spcPct val="150000"/>
              </a:lnSpc>
            </a:pPr>
            <a:r>
              <a:rPr lang="zh-CN" altLang="zh-CN" sz="2800" b="1" dirty="0">
                <a:latin typeface="华文楷体" pitchFamily="2" charset="-122"/>
                <a:ea typeface="华文楷体" pitchFamily="2" charset="-122"/>
              </a:rPr>
              <a:t>党的十八大提出，加强社会建设，必须加快形成科学有效的社会管理体制，完善社会保障体系，健全基层公共服务和社会管理网络，建立确保社会既充满活力又和谐有序的体制机制。</a:t>
            </a:r>
            <a:endParaRPr lang="zh-CN" altLang="en-US" sz="2800" b="1" dirty="0">
              <a:latin typeface="华文楷体" pitchFamily="2" charset="-122"/>
              <a:ea typeface="华文楷体" pitchFamily="2" charset="-122"/>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矩形 2"/>
          <p:cNvSpPr>
            <a:spLocks noChangeArrowheads="1"/>
          </p:cNvSpPr>
          <p:nvPr/>
        </p:nvSpPr>
        <p:spPr bwMode="auto">
          <a:xfrm>
            <a:off x="971600" y="1844824"/>
            <a:ext cx="7561263" cy="3683000"/>
          </a:xfrm>
          <a:prstGeom prst="rect">
            <a:avLst/>
          </a:prstGeom>
          <a:noFill/>
          <a:ln w="9525">
            <a:noFill/>
            <a:miter lim="800000"/>
            <a:headEnd/>
            <a:tailEnd/>
          </a:ln>
        </p:spPr>
        <p:txBody>
          <a:bodyPr>
            <a:spAutoFit/>
          </a:bodyPr>
          <a:lstStyle/>
          <a:p>
            <a:pPr>
              <a:lnSpc>
                <a:spcPts val="3500"/>
              </a:lnSpc>
            </a:pPr>
            <a:r>
              <a:rPr lang="zh-CN" altLang="zh-CN" sz="2400" b="1" dirty="0">
                <a:latin typeface="华文楷体" pitchFamily="2" charset="-122"/>
                <a:ea typeface="华文楷体" pitchFamily="2" charset="-122"/>
              </a:rPr>
              <a:t>十八届三中全会</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决定</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要求通过深化改革，实现从社会管理转向社会治理的创新。</a:t>
            </a:r>
            <a:endParaRPr lang="en-US" altLang="zh-CN" sz="2400" b="1" dirty="0">
              <a:latin typeface="华文楷体" pitchFamily="2" charset="-122"/>
              <a:ea typeface="华文楷体" pitchFamily="2" charset="-122"/>
            </a:endParaRPr>
          </a:p>
          <a:p>
            <a:pPr>
              <a:lnSpc>
                <a:spcPts val="3500"/>
              </a:lnSpc>
            </a:pPr>
            <a:r>
              <a:rPr lang="zh-CN" altLang="en-US" sz="2400" b="1" dirty="0">
                <a:latin typeface="华文楷体" pitchFamily="2" charset="-122"/>
                <a:ea typeface="华文楷体" pitchFamily="2" charset="-122"/>
              </a:rPr>
              <a:t>社会管理面临新情况新问题。矛盾易发多发，涉及各行业各阶层。社会组织管理和服务问题突出，政社不分现象依然存在，社会组织发展培育不足，活力不强，作用发挥不够。公共安全形势严峻。上述问题是我国经济社会发展水平和阶段性特征的集中反映。过去行之有效的管理理念、制度、手段、方法已经难以完全适应。</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矩形 2"/>
          <p:cNvSpPr>
            <a:spLocks noChangeArrowheads="1"/>
          </p:cNvSpPr>
          <p:nvPr/>
        </p:nvSpPr>
        <p:spPr bwMode="auto">
          <a:xfrm>
            <a:off x="1547813" y="2636838"/>
            <a:ext cx="7056437" cy="2308324"/>
          </a:xfrm>
          <a:prstGeom prst="rect">
            <a:avLst/>
          </a:prstGeom>
          <a:noFill/>
          <a:ln w="9525">
            <a:noFill/>
            <a:miter lim="800000"/>
            <a:headEnd/>
            <a:tailEnd/>
          </a:ln>
        </p:spPr>
        <p:txBody>
          <a:bodyPr>
            <a:spAutoFit/>
          </a:bodyPr>
          <a:lstStyle/>
          <a:p>
            <a:pPr>
              <a:lnSpc>
                <a:spcPct val="150000"/>
              </a:lnSpc>
            </a:pPr>
            <a:r>
              <a:rPr lang="zh-CN" altLang="zh-CN" sz="2400" b="1" dirty="0">
                <a:latin typeface="华文楷体" pitchFamily="2" charset="-122"/>
                <a:ea typeface="华文楷体" pitchFamily="2" charset="-122"/>
              </a:rPr>
              <a:t>第一，改进社会治理方式。</a:t>
            </a:r>
            <a:endParaRPr lang="zh-CN" altLang="en-US" sz="2400" b="1" dirty="0">
              <a:latin typeface="华文楷体" pitchFamily="2" charset="-122"/>
              <a:ea typeface="华文楷体" pitchFamily="2" charset="-122"/>
            </a:endParaRPr>
          </a:p>
          <a:p>
            <a:pPr>
              <a:lnSpc>
                <a:spcPct val="150000"/>
              </a:lnSpc>
            </a:pPr>
            <a:r>
              <a:rPr lang="zh-CN" altLang="zh-CN" sz="2400" b="1" dirty="0">
                <a:latin typeface="华文楷体" pitchFamily="2" charset="-122"/>
                <a:ea typeface="华文楷体" pitchFamily="2" charset="-122"/>
              </a:rPr>
              <a:t>第二，激发社会组织活力</a:t>
            </a:r>
            <a:r>
              <a:rPr lang="zh-CN" altLang="zh-CN" sz="24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(P21)</a:t>
            </a:r>
            <a:endParaRPr lang="zh-CN" altLang="en-US" sz="1600" b="1" dirty="0">
              <a:latin typeface="华文楷体" pitchFamily="2" charset="-122"/>
              <a:ea typeface="华文楷体" pitchFamily="2" charset="-122"/>
            </a:endParaRPr>
          </a:p>
          <a:p>
            <a:pPr>
              <a:lnSpc>
                <a:spcPct val="150000"/>
              </a:lnSpc>
            </a:pPr>
            <a:r>
              <a:rPr lang="zh-CN" altLang="zh-CN" sz="2400" b="1" dirty="0">
                <a:latin typeface="华文楷体" pitchFamily="2" charset="-122"/>
                <a:ea typeface="华文楷体" pitchFamily="2" charset="-122"/>
              </a:rPr>
              <a:t>第三，创新有效预防和化解社会矛盾体制。</a:t>
            </a:r>
            <a:endParaRPr lang="zh-CN" altLang="en-US" sz="2400" b="1" dirty="0">
              <a:latin typeface="华文楷体" pitchFamily="2" charset="-122"/>
              <a:ea typeface="华文楷体" pitchFamily="2" charset="-122"/>
            </a:endParaRPr>
          </a:p>
          <a:p>
            <a:pPr>
              <a:lnSpc>
                <a:spcPct val="150000"/>
              </a:lnSpc>
            </a:pPr>
            <a:r>
              <a:rPr lang="zh-CN" altLang="zh-CN" sz="2400" b="1" dirty="0">
                <a:latin typeface="华文楷体" pitchFamily="2" charset="-122"/>
                <a:ea typeface="华文楷体" pitchFamily="2" charset="-122"/>
              </a:rPr>
              <a:t>第四，健全公共安全体系。</a:t>
            </a:r>
          </a:p>
        </p:txBody>
      </p:sp>
      <p:sp>
        <p:nvSpPr>
          <p:cNvPr id="224260" name="矩形 1"/>
          <p:cNvSpPr>
            <a:spLocks noChangeArrowheads="1"/>
          </p:cNvSpPr>
          <p:nvPr/>
        </p:nvSpPr>
        <p:spPr bwMode="auto">
          <a:xfrm>
            <a:off x="1258888" y="1809750"/>
            <a:ext cx="7129462" cy="480901"/>
          </a:xfrm>
          <a:prstGeom prst="rect">
            <a:avLst/>
          </a:prstGeom>
          <a:noFill/>
          <a:ln w="9525">
            <a:noFill/>
            <a:miter lim="800000"/>
            <a:headEnd/>
            <a:tailEnd/>
          </a:ln>
        </p:spPr>
        <p:txBody>
          <a:bodyPr>
            <a:spAutoFit/>
          </a:bodyPr>
          <a:lstStyle/>
          <a:p>
            <a:pPr>
              <a:lnSpc>
                <a:spcPts val="3500"/>
              </a:lnSpc>
            </a:pPr>
            <a:r>
              <a:rPr lang="zh-CN" altLang="en-US" sz="2400" b="1" dirty="0">
                <a:latin typeface="华文楷体" pitchFamily="2" charset="-122"/>
                <a:ea typeface="华文楷体" pitchFamily="2" charset="-122"/>
              </a:rPr>
              <a:t>创新社会治理体制的重大战略任务</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矩形 2"/>
          <p:cNvSpPr>
            <a:spLocks noChangeArrowheads="1"/>
          </p:cNvSpPr>
          <p:nvPr/>
        </p:nvSpPr>
        <p:spPr bwMode="auto">
          <a:xfrm>
            <a:off x="1115616" y="1844824"/>
            <a:ext cx="7200900" cy="3683000"/>
          </a:xfrm>
          <a:prstGeom prst="rect">
            <a:avLst/>
          </a:prstGeom>
          <a:noFill/>
          <a:ln w="9525">
            <a:noFill/>
            <a:miter lim="800000"/>
            <a:headEnd/>
            <a:tailEnd/>
          </a:ln>
        </p:spPr>
        <p:txBody>
          <a:bodyPr>
            <a:spAutoFit/>
          </a:bodyPr>
          <a:lstStyle/>
          <a:p>
            <a:pPr>
              <a:lnSpc>
                <a:spcPts val="3500"/>
              </a:lnSpc>
            </a:pPr>
            <a:r>
              <a:rPr lang="zh-CN" altLang="en-US" sz="2400" b="1" dirty="0">
                <a:latin typeface="华文楷体" pitchFamily="2" charset="-122"/>
                <a:ea typeface="华文楷体" pitchFamily="2" charset="-122"/>
              </a:rPr>
              <a:t>健全公共安全体系</a:t>
            </a:r>
          </a:p>
          <a:p>
            <a:pPr>
              <a:lnSpc>
                <a:spcPts val="3500"/>
              </a:lnSpc>
            </a:pPr>
            <a:r>
              <a:rPr lang="zh-CN" altLang="en-US" sz="2400" b="1" dirty="0">
                <a:latin typeface="华文楷体" pitchFamily="2" charset="-122"/>
                <a:ea typeface="华文楷体" pitchFamily="2" charset="-122"/>
              </a:rPr>
              <a:t>经济结构战略性调整必然导致利益关系的调整，从而发生利益冲突，出现较高风险。如国际安全、国内安全、公共安全、个人安全问题等。就需要健全公共安全体系。如建立食品药品安全、生产安全、网络安全和国家安全等安全防控体系。其中网络安全，就是要加强和完善信息网络管理，提高对虚拟社会的管理水平，健全网上舆论引导机制。</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矩形 2"/>
          <p:cNvSpPr>
            <a:spLocks noChangeArrowheads="1"/>
          </p:cNvSpPr>
          <p:nvPr/>
        </p:nvSpPr>
        <p:spPr bwMode="auto">
          <a:xfrm>
            <a:off x="1763688" y="2060848"/>
            <a:ext cx="5724525" cy="461963"/>
          </a:xfrm>
          <a:prstGeom prst="rect">
            <a:avLst/>
          </a:prstGeom>
          <a:noFill/>
          <a:ln w="9525">
            <a:noFill/>
            <a:miter lim="800000"/>
            <a:headEnd/>
            <a:tailEnd/>
          </a:ln>
        </p:spPr>
        <p:txBody>
          <a:bodyPr wrap="none">
            <a:spAutoFit/>
          </a:bodyPr>
          <a:lstStyle/>
          <a:p>
            <a:pPr algn="ctr"/>
            <a:r>
              <a:rPr lang="zh-CN" altLang="en-US" sz="2400" b="1" dirty="0">
                <a:latin typeface="华文楷体" pitchFamily="2" charset="-122"/>
                <a:ea typeface="华文楷体" pitchFamily="2" charset="-122"/>
              </a:rPr>
              <a:t>十八大以来我国社会治理的新特点新变化</a:t>
            </a:r>
          </a:p>
        </p:txBody>
      </p:sp>
      <p:sp>
        <p:nvSpPr>
          <p:cNvPr id="226308" name="矩形 3"/>
          <p:cNvSpPr>
            <a:spLocks noChangeArrowheads="1"/>
          </p:cNvSpPr>
          <p:nvPr/>
        </p:nvSpPr>
        <p:spPr bwMode="auto">
          <a:xfrm>
            <a:off x="1763688" y="2996952"/>
            <a:ext cx="5724525" cy="2255838"/>
          </a:xfrm>
          <a:prstGeom prst="rect">
            <a:avLst/>
          </a:prstGeom>
          <a:noFill/>
          <a:ln w="9525">
            <a:noFill/>
            <a:miter lim="800000"/>
            <a:headEnd/>
            <a:tailEnd/>
          </a:ln>
        </p:spPr>
        <p:txBody>
          <a:bodyPr wrap="none">
            <a:spAutoFit/>
          </a:bodyPr>
          <a:lstStyle/>
          <a:p>
            <a:pPr>
              <a:lnSpc>
                <a:spcPct val="150000"/>
              </a:lnSpc>
            </a:pPr>
            <a:r>
              <a:rPr lang="zh-CN" altLang="en-US" sz="2400" b="1" dirty="0">
                <a:latin typeface="华文楷体" pitchFamily="2" charset="-122"/>
                <a:ea typeface="华文楷体" pitchFamily="2" charset="-122"/>
              </a:rPr>
              <a:t>更加重视权利保护；更加重视依法治理</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更加重视基层治理；更加重视互联网治理</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更加重视公共安全和应急管理；</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更加重视人民团体和社会组织的作用</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4"/>
          <p:cNvSpPr>
            <a:spLocks noChangeArrowheads="1"/>
          </p:cNvSpPr>
          <p:nvPr/>
        </p:nvSpPr>
        <p:spPr bwMode="auto">
          <a:xfrm>
            <a:off x="762000" y="990600"/>
            <a:ext cx="7620000" cy="1066800"/>
          </a:xfrm>
          <a:prstGeom prst="rect">
            <a:avLst/>
          </a:prstGeom>
          <a:noFill/>
          <a:ln w="9525">
            <a:noFill/>
            <a:miter lim="800000"/>
            <a:headEnd/>
            <a:tailEnd/>
          </a:ln>
        </p:spPr>
        <p:txBody>
          <a:bodyPr anchor="ctr"/>
          <a:lstStyle/>
          <a:p>
            <a:pPr algn="ctr"/>
            <a:r>
              <a:rPr lang="zh-CN" altLang="en-US" sz="3200" b="1" dirty="0">
                <a:latin typeface="华文楷体" pitchFamily="2" charset="-122"/>
                <a:ea typeface="华文楷体" pitchFamily="2" charset="-122"/>
              </a:rPr>
              <a:t>第五节　建设社会主义生态文明</a:t>
            </a:r>
          </a:p>
        </p:txBody>
      </p:sp>
      <p:sp>
        <p:nvSpPr>
          <p:cNvPr id="227332" name="矩形 1"/>
          <p:cNvSpPr>
            <a:spLocks noChangeArrowheads="1"/>
          </p:cNvSpPr>
          <p:nvPr/>
        </p:nvSpPr>
        <p:spPr bwMode="auto">
          <a:xfrm>
            <a:off x="1403648" y="2636912"/>
            <a:ext cx="6978650" cy="3016210"/>
          </a:xfrm>
          <a:prstGeom prst="rect">
            <a:avLst/>
          </a:prstGeom>
          <a:noFill/>
          <a:ln w="9525">
            <a:noFill/>
            <a:miter lim="800000"/>
            <a:headEnd/>
            <a:tailEnd/>
          </a:ln>
        </p:spPr>
        <p:txBody>
          <a:bodyPr>
            <a:spAutoFit/>
          </a:bodyPr>
          <a:lstStyle/>
          <a:p>
            <a:pPr>
              <a:lnSpc>
                <a:spcPts val="3800"/>
              </a:lnSpc>
            </a:pPr>
            <a:r>
              <a:rPr lang="zh-CN" altLang="en-US" sz="2400" b="1" dirty="0">
                <a:latin typeface="华文楷体" pitchFamily="2" charset="-122"/>
                <a:ea typeface="华文楷体" pitchFamily="2" charset="-122"/>
              </a:rPr>
              <a:t>“面对资源约束趋紧、环境污染严重、生态系统退化的严峻形势，必须树立尊重自然、顺应自然、保护自然的生态文明理念，把生态文明建设放在突出地位，融入经济建设、政治建设、文化建设、社会建设各方面和全过程，努力建设美丽中国，实现中华民族永续发展”。           </a:t>
            </a:r>
            <a:r>
              <a:rPr lang="en-US" altLang="zh-CN" sz="2400" b="1" dirty="0" smtClean="0">
                <a:latin typeface="华文楷体" pitchFamily="2" charset="-122"/>
                <a:ea typeface="华文楷体" pitchFamily="2" charset="-122"/>
              </a:rPr>
              <a:t>——</a:t>
            </a:r>
            <a:r>
              <a:rPr lang="zh-CN" altLang="en-US" sz="2400" b="1" dirty="0">
                <a:latin typeface="华文楷体" pitchFamily="2" charset="-122"/>
                <a:ea typeface="华文楷体" pitchFamily="2" charset="-122"/>
              </a:rPr>
              <a:t>十八大报告</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4"/>
          <p:cNvSpPr txBox="1">
            <a:spLocks noChangeArrowheads="1"/>
          </p:cNvSpPr>
          <p:nvPr/>
        </p:nvSpPr>
        <p:spPr bwMode="auto">
          <a:xfrm>
            <a:off x="467544" y="980728"/>
            <a:ext cx="8042275" cy="519113"/>
          </a:xfrm>
          <a:prstGeom prst="rect">
            <a:avLst/>
          </a:prstGeom>
          <a:noFill/>
          <a:ln w="9525">
            <a:noFill/>
            <a:miter lim="800000"/>
            <a:headEnd/>
            <a:tailEnd/>
          </a:ln>
        </p:spPr>
        <p:txBody>
          <a:bodyPr wrap="none">
            <a:spAutoFit/>
          </a:bodyPr>
          <a:lstStyle/>
          <a:p>
            <a:r>
              <a:rPr lang="zh-CN" altLang="en-US" sz="2800" b="1" dirty="0">
                <a:latin typeface="华文楷体" pitchFamily="2" charset="-122"/>
                <a:ea typeface="华文楷体" pitchFamily="2" charset="-122"/>
              </a:rPr>
              <a:t>（三）中国特色社会主义文化发展道路的基本方针</a:t>
            </a:r>
          </a:p>
        </p:txBody>
      </p:sp>
      <p:sp>
        <p:nvSpPr>
          <p:cNvPr id="164867" name="Rectangle 5"/>
          <p:cNvSpPr>
            <a:spLocks noGrp="1" noChangeArrowheads="1"/>
          </p:cNvSpPr>
          <p:nvPr>
            <p:ph idx="1"/>
          </p:nvPr>
        </p:nvSpPr>
        <p:spPr>
          <a:xfrm>
            <a:off x="539552" y="2060848"/>
            <a:ext cx="8077200" cy="3887788"/>
          </a:xfrm>
        </p:spPr>
        <p:txBody>
          <a:bodyPr/>
          <a:lstStyle/>
          <a:p>
            <a:pPr>
              <a:lnSpc>
                <a:spcPct val="80000"/>
              </a:lnSpc>
            </a:pPr>
            <a:r>
              <a:rPr lang="zh-CN" altLang="en-US" sz="2400" b="1" dirty="0" smtClean="0">
                <a:latin typeface="华文楷体" pitchFamily="2" charset="-122"/>
                <a:ea typeface="华文楷体" pitchFamily="2" charset="-122"/>
              </a:rPr>
              <a:t>坚持马克思主义的指导，这是事关文化改革发展全局的根本问题。</a:t>
            </a:r>
          </a:p>
          <a:p>
            <a:pPr>
              <a:lnSpc>
                <a:spcPct val="80000"/>
              </a:lnSpc>
            </a:pPr>
            <a:r>
              <a:rPr lang="zh-CN" altLang="en-US" sz="2400" b="1" dirty="0" smtClean="0">
                <a:latin typeface="华文楷体" pitchFamily="2" charset="-122"/>
                <a:ea typeface="华文楷体" pitchFamily="2" charset="-122"/>
              </a:rPr>
              <a:t>充分发挥人民在文化建设中的主体作用，坚持文化发展为了人民、文化发展依靠人民、文化发展成果由人民共享。</a:t>
            </a:r>
          </a:p>
          <a:p>
            <a:pPr>
              <a:lnSpc>
                <a:spcPct val="80000"/>
              </a:lnSpc>
            </a:pPr>
            <a:r>
              <a:rPr lang="zh-CN" altLang="en-US" sz="2400" b="1" dirty="0" smtClean="0">
                <a:latin typeface="华文楷体" pitchFamily="2" charset="-122"/>
                <a:ea typeface="华文楷体" pitchFamily="2" charset="-122"/>
              </a:rPr>
              <a:t>坚持自己的民族特色，继承和发扬中华优秀文化传统，大力弘扬中华文化，建设中华民族共有精神家园。</a:t>
            </a:r>
          </a:p>
          <a:p>
            <a:pPr>
              <a:lnSpc>
                <a:spcPct val="80000"/>
              </a:lnSpc>
            </a:pPr>
            <a:r>
              <a:rPr lang="zh-CN" altLang="en-US" sz="2400" b="1" dirty="0" smtClean="0">
                <a:latin typeface="华文楷体" pitchFamily="2" charset="-122"/>
                <a:ea typeface="华文楷体" pitchFamily="2" charset="-122"/>
              </a:rPr>
              <a:t>积极吸收、借鉴国外优秀文化成果，抵制西方腐朽文化的影响。</a:t>
            </a:r>
          </a:p>
          <a:p>
            <a:pPr>
              <a:lnSpc>
                <a:spcPct val="80000"/>
              </a:lnSpc>
            </a:pPr>
            <a:r>
              <a:rPr lang="zh-CN" altLang="en-US" sz="2400" b="1" dirty="0" smtClean="0">
                <a:latin typeface="华文楷体" pitchFamily="2" charset="-122"/>
                <a:ea typeface="华文楷体" pitchFamily="2" charset="-122"/>
              </a:rPr>
              <a:t>坚持一手抓文化事业、一手抓文化产业，推动文化事业和文化产业全面协调可持续发展。</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矩形 2"/>
          <p:cNvSpPr>
            <a:spLocks noChangeArrowheads="1"/>
          </p:cNvSpPr>
          <p:nvPr/>
        </p:nvSpPr>
        <p:spPr bwMode="auto">
          <a:xfrm>
            <a:off x="971600" y="2780928"/>
            <a:ext cx="7869238" cy="1930337"/>
          </a:xfrm>
          <a:prstGeom prst="rect">
            <a:avLst/>
          </a:prstGeom>
          <a:noFill/>
          <a:ln w="9525">
            <a:noFill/>
            <a:miter lim="800000"/>
            <a:headEnd/>
            <a:tailEnd/>
          </a:ln>
        </p:spPr>
        <p:txBody>
          <a:bodyPr>
            <a:spAutoFit/>
          </a:bodyPr>
          <a:lstStyle/>
          <a:p>
            <a:pPr>
              <a:lnSpc>
                <a:spcPct val="150000"/>
              </a:lnSpc>
            </a:pPr>
            <a:r>
              <a:rPr lang="zh-CN" altLang="en-US" sz="2800" b="1" dirty="0">
                <a:latin typeface="华文楷体" pitchFamily="2" charset="-122"/>
                <a:ea typeface="华文楷体" pitchFamily="2" charset="-122"/>
              </a:rPr>
              <a:t>为什么将生态文明纳入“五位一体”总布局？</a:t>
            </a:r>
            <a:endParaRPr lang="en-US" altLang="zh-CN" sz="2800" b="1" dirty="0">
              <a:latin typeface="华文楷体" pitchFamily="2" charset="-122"/>
              <a:ea typeface="华文楷体" pitchFamily="2" charset="-122"/>
            </a:endParaRPr>
          </a:p>
          <a:p>
            <a:pPr>
              <a:lnSpc>
                <a:spcPct val="150000"/>
              </a:lnSpc>
            </a:pPr>
            <a:r>
              <a:rPr lang="zh-CN" altLang="en-US" sz="2800" b="1" dirty="0">
                <a:latin typeface="华文楷体" pitchFamily="2" charset="-122"/>
                <a:ea typeface="华文楷体" pitchFamily="2" charset="-122"/>
              </a:rPr>
              <a:t>怎样理解生态文明建设的理论意义和现实意义？</a:t>
            </a:r>
            <a:endParaRPr lang="en-US" altLang="zh-CN" sz="2800" b="1" dirty="0">
              <a:latin typeface="华文楷体" pitchFamily="2" charset="-122"/>
              <a:ea typeface="华文楷体" pitchFamily="2" charset="-122"/>
            </a:endParaRPr>
          </a:p>
          <a:p>
            <a:pPr>
              <a:lnSpc>
                <a:spcPct val="150000"/>
              </a:lnSpc>
            </a:pPr>
            <a:r>
              <a:rPr lang="zh-CN" altLang="en-US" sz="2800" b="1" dirty="0">
                <a:latin typeface="华文楷体" pitchFamily="2" charset="-122"/>
                <a:ea typeface="华文楷体" pitchFamily="2" charset="-122"/>
              </a:rPr>
              <a:t>如何推进生态文明建设？</a:t>
            </a:r>
          </a:p>
        </p:txBody>
      </p:sp>
      <p:sp>
        <p:nvSpPr>
          <p:cNvPr id="228356" name="矩形 4"/>
          <p:cNvSpPr>
            <a:spLocks noChangeArrowheads="1"/>
          </p:cNvSpPr>
          <p:nvPr/>
        </p:nvSpPr>
        <p:spPr bwMode="auto">
          <a:xfrm>
            <a:off x="1115616" y="1700808"/>
            <a:ext cx="1419225" cy="584200"/>
          </a:xfrm>
          <a:prstGeom prst="rect">
            <a:avLst/>
          </a:prstGeom>
          <a:noFill/>
          <a:ln w="9525">
            <a:noFill/>
            <a:miter lim="800000"/>
            <a:headEnd/>
            <a:tailEnd/>
          </a:ln>
        </p:spPr>
        <p:txBody>
          <a:bodyPr wrap="none">
            <a:spAutoFit/>
          </a:bodyPr>
          <a:lstStyle/>
          <a:p>
            <a:pPr algn="ctr"/>
            <a:r>
              <a:rPr lang="zh-CN" altLang="en-US" sz="3200" b="1" dirty="0">
                <a:solidFill>
                  <a:srgbClr val="FF0000"/>
                </a:solidFill>
                <a:latin typeface="隶书" pitchFamily="49" charset="-122"/>
                <a:ea typeface="隶书" pitchFamily="49" charset="-122"/>
              </a:rPr>
              <a:t>思考：</a:t>
            </a:r>
            <a:endParaRPr lang="zh-CN" altLang="en-US" sz="3200" b="1" dirty="0">
              <a:latin typeface="隶书" pitchFamily="49" charset="-122"/>
              <a:ea typeface="隶书" pitchFamily="49" charset="-122"/>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5"/>
          <p:cNvSpPr>
            <a:spLocks noChangeArrowheads="1"/>
          </p:cNvSpPr>
          <p:nvPr/>
        </p:nvSpPr>
        <p:spPr bwMode="auto">
          <a:xfrm>
            <a:off x="1331640" y="2420888"/>
            <a:ext cx="6858000" cy="2879725"/>
          </a:xfrm>
          <a:prstGeom prst="rect">
            <a:avLst/>
          </a:prstGeom>
          <a:noFill/>
          <a:ln w="9525">
            <a:noFill/>
            <a:miter lim="800000"/>
            <a:headEnd/>
            <a:tailEnd/>
          </a:ln>
        </p:spPr>
        <p:txBody>
          <a:bodyPr/>
          <a:lstStyle/>
          <a:p>
            <a:pPr marL="342900" indent="-342900">
              <a:lnSpc>
                <a:spcPct val="150000"/>
              </a:lnSpc>
              <a:spcBef>
                <a:spcPct val="20000"/>
              </a:spcBef>
            </a:pPr>
            <a:r>
              <a:rPr lang="zh-CN" altLang="en-US" sz="2800" b="1" dirty="0">
                <a:latin typeface="华文楷体" pitchFamily="2" charset="-122"/>
                <a:ea typeface="华文楷体" pitchFamily="2" charset="-122"/>
              </a:rPr>
              <a:t>一、树立社会主义生态文明新理念</a:t>
            </a:r>
            <a:endParaRPr lang="en-US" altLang="zh-CN" sz="2800" b="1" dirty="0">
              <a:latin typeface="华文楷体" pitchFamily="2" charset="-122"/>
              <a:ea typeface="华文楷体" pitchFamily="2" charset="-122"/>
            </a:endParaRPr>
          </a:p>
          <a:p>
            <a:pPr marL="342900" indent="-342900">
              <a:lnSpc>
                <a:spcPct val="150000"/>
              </a:lnSpc>
              <a:spcBef>
                <a:spcPct val="20000"/>
              </a:spcBef>
            </a:pPr>
            <a:r>
              <a:rPr lang="zh-CN" altLang="en-US" sz="2800" b="1" dirty="0">
                <a:latin typeface="华文楷体" pitchFamily="2" charset="-122"/>
                <a:ea typeface="华文楷体" pitchFamily="2" charset="-122"/>
              </a:rPr>
              <a:t>二、坚持节约资源和保护环境的基本国策</a:t>
            </a:r>
          </a:p>
          <a:p>
            <a:pPr marL="342900" indent="-342900">
              <a:lnSpc>
                <a:spcPct val="150000"/>
              </a:lnSpc>
              <a:spcBef>
                <a:spcPct val="20000"/>
              </a:spcBef>
            </a:pPr>
            <a:r>
              <a:rPr lang="zh-CN" altLang="en-US" sz="2800" b="1" dirty="0">
                <a:latin typeface="华文楷体" pitchFamily="2" charset="-122"/>
                <a:ea typeface="华文楷体" pitchFamily="2" charset="-122"/>
              </a:rPr>
              <a:t>三、完善生态文明制度体系</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4"/>
          <p:cNvSpPr>
            <a:spLocks noChangeArrowheads="1"/>
          </p:cNvSpPr>
          <p:nvPr/>
        </p:nvSpPr>
        <p:spPr bwMode="auto">
          <a:xfrm>
            <a:off x="1115616" y="1628800"/>
            <a:ext cx="6705600" cy="912812"/>
          </a:xfrm>
          <a:prstGeom prst="rect">
            <a:avLst/>
          </a:prstGeom>
          <a:noFill/>
          <a:ln w="9525">
            <a:noFill/>
            <a:miter lim="800000"/>
            <a:headEnd/>
            <a:tailEnd/>
          </a:ln>
        </p:spPr>
        <p:txBody>
          <a:bodyPr anchor="ctr"/>
          <a:lstStyle/>
          <a:p>
            <a:r>
              <a:rPr lang="zh-CN" altLang="en-US" sz="2800" b="1" dirty="0">
                <a:latin typeface="华文楷体" pitchFamily="2" charset="-122"/>
                <a:ea typeface="华文楷体" pitchFamily="2" charset="-122"/>
              </a:rPr>
              <a:t>一、树立社会主义生态文明新理念</a:t>
            </a:r>
          </a:p>
        </p:txBody>
      </p:sp>
      <p:sp>
        <p:nvSpPr>
          <p:cNvPr id="5" name="矩形 4"/>
          <p:cNvSpPr/>
          <p:nvPr/>
        </p:nvSpPr>
        <p:spPr>
          <a:xfrm>
            <a:off x="1259632" y="2852936"/>
            <a:ext cx="6768752" cy="2862322"/>
          </a:xfrm>
          <a:prstGeom prst="rect">
            <a:avLst/>
          </a:prstGeom>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生态文明的核心是正确处理人与自然的关系</a:t>
            </a:r>
            <a:r>
              <a:rPr lang="zh-CN" altLang="en-US" sz="2400" b="1" dirty="0" smtClean="0">
                <a:latin typeface="华文楷体" pitchFamily="2" charset="-122"/>
                <a:ea typeface="华文楷体" pitchFamily="2" charset="-122"/>
              </a:rPr>
              <a:t>。生态文明建设，是指人类在利用和改造自然的过程中，主动保护自然，积极改善和优化人与自然的关系，建设健康有序的生态运行机制和良好的生态环境。</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1844824"/>
            <a:ext cx="6768752" cy="3970318"/>
          </a:xfrm>
          <a:prstGeom prst="rect">
            <a:avLst/>
          </a:prstGeom>
        </p:spPr>
        <p:txBody>
          <a:bodyPr wrap="square">
            <a:spAutoFit/>
          </a:bodyPr>
          <a:lstStyle/>
          <a:p>
            <a:pPr>
              <a:lnSpc>
                <a:spcPct val="150000"/>
              </a:lnSpc>
            </a:pPr>
            <a:r>
              <a:rPr lang="zh-CN" altLang="en-US" sz="2400" b="1" dirty="0" smtClean="0">
                <a:latin typeface="华文楷体" pitchFamily="2" charset="-122"/>
                <a:ea typeface="华文楷体" pitchFamily="2" charset="-122"/>
              </a:rPr>
              <a:t>建设生态文明，是确保我国经济社会可持续发展的迫切需要。是全面建成小康社会的必然要求；是对人民群众日益增长的环境保护要求的积极回应；是向世界彰显中国负责任形象的战略之举。建设生态文明，是关系人民福祉、关乎民族未来的长远大计，是实现中华民族伟大复兴的中国梦的重要内容</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P1</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2060848"/>
            <a:ext cx="7056784" cy="3490186"/>
          </a:xfrm>
          <a:prstGeom prst="rect">
            <a:avLst/>
          </a:prstGeom>
        </p:spPr>
        <p:txBody>
          <a:bodyPr wrap="square">
            <a:spAutoFit/>
          </a:bodyPr>
          <a:lstStyle/>
          <a:p>
            <a:pPr>
              <a:lnSpc>
                <a:spcPct val="150000"/>
              </a:lnSpc>
              <a:spcBef>
                <a:spcPct val="20000"/>
              </a:spcBef>
            </a:pPr>
            <a:r>
              <a:rPr lang="zh-CN" altLang="en-US" sz="2400" b="1" dirty="0" smtClean="0">
                <a:latin typeface="华文楷体" pitchFamily="2" charset="-122"/>
                <a:ea typeface="华文楷体" pitchFamily="2" charset="-122"/>
              </a:rPr>
              <a:t>党的十八大提出，面对资源约束趋紧、环境污染严重、生态系统退化的严峻形势，</a:t>
            </a:r>
            <a:r>
              <a:rPr lang="zh-CN" altLang="en-US" sz="2400" b="1" dirty="0" smtClean="0">
                <a:solidFill>
                  <a:srgbClr val="FF0000"/>
                </a:solidFill>
                <a:latin typeface="华文楷体" pitchFamily="2" charset="-122"/>
                <a:ea typeface="华文楷体" pitchFamily="2" charset="-122"/>
              </a:rPr>
              <a:t>必须树立尊重自然、顺应自然、保护自然的生态文明理念。</a:t>
            </a:r>
          </a:p>
          <a:p>
            <a:pPr>
              <a:lnSpc>
                <a:spcPct val="150000"/>
              </a:lnSpc>
              <a:spcBef>
                <a:spcPct val="20000"/>
              </a:spcBef>
            </a:pPr>
            <a:r>
              <a:rPr lang="zh-CN" altLang="en-US" sz="2400" b="1" dirty="0" smtClean="0">
                <a:latin typeface="华文楷体" pitchFamily="2" charset="-122"/>
                <a:ea typeface="华文楷体" pitchFamily="2" charset="-122"/>
              </a:rPr>
              <a:t>尊重自然，是人与自然相处时应秉持的首要态度，要求人对自然怀有敬畏之心、感恩之情、报恩之意，尊重自然界的创造和存在，绝不能凌驾于自然之上。</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4"/>
          <p:cNvSpPr>
            <a:spLocks noChangeArrowheads="1"/>
          </p:cNvSpPr>
          <p:nvPr/>
        </p:nvSpPr>
        <p:spPr bwMode="auto">
          <a:xfrm>
            <a:off x="611560" y="1700808"/>
            <a:ext cx="8064822" cy="4297363"/>
          </a:xfrm>
          <a:prstGeom prst="rect">
            <a:avLst/>
          </a:prstGeom>
          <a:noFill/>
          <a:ln w="9525">
            <a:noFill/>
            <a:miter lim="800000"/>
            <a:headEnd/>
            <a:tailEnd/>
          </a:ln>
        </p:spPr>
        <p:txBody>
          <a:bodyPr/>
          <a:lstStyle/>
          <a:p>
            <a:pPr marL="342900" indent="-342900">
              <a:lnSpc>
                <a:spcPts val="3500"/>
              </a:lnSpc>
              <a:spcBef>
                <a:spcPct val="20000"/>
              </a:spcBef>
              <a:buFontTx/>
              <a:buChar char="•"/>
            </a:pPr>
            <a:r>
              <a:rPr lang="zh-CN" altLang="en-US" sz="2400" b="1" dirty="0">
                <a:solidFill>
                  <a:schemeClr val="tx2"/>
                </a:solidFill>
                <a:latin typeface="华文楷体" pitchFamily="2" charset="-122"/>
                <a:ea typeface="华文楷体" pitchFamily="2" charset="-122"/>
              </a:rPr>
              <a:t>顺应自然，是人与自然相处时应遵循的基本原则</a:t>
            </a:r>
            <a:r>
              <a:rPr lang="zh-CN" altLang="en-US" sz="2400" b="1" dirty="0">
                <a:latin typeface="华文楷体" pitchFamily="2" charset="-122"/>
                <a:ea typeface="华文楷体" pitchFamily="2" charset="-122"/>
              </a:rPr>
              <a:t>，要求人顺应自然的客观规律，按自然规律办事。</a:t>
            </a:r>
          </a:p>
          <a:p>
            <a:pPr marL="342900" indent="-342900">
              <a:lnSpc>
                <a:spcPts val="3500"/>
              </a:lnSpc>
              <a:spcBef>
                <a:spcPct val="20000"/>
              </a:spcBef>
              <a:buFontTx/>
              <a:buChar char="•"/>
            </a:pPr>
            <a:r>
              <a:rPr lang="zh-CN" altLang="en-US" sz="2400" b="1" dirty="0">
                <a:latin typeface="华文楷体" pitchFamily="2" charset="-122"/>
                <a:ea typeface="华文楷体" pitchFamily="2" charset="-122"/>
              </a:rPr>
              <a:t>保护自然，是人与自然相处时应承担的重要责任，要求人发挥主观能动性，在向自然界索取生存发展之需的同时，呵护自然，回报自然，保护自然界的生态系统，把人类活动控制在自然能够承载的限度之内，给自然留下恢复元气、休养生息、资源再生的空间，实现人类对自然获取和给予的平衡，多还旧账，不欠新账，防止出现生态赤字和人为造成的不可逆的生态灾难。</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9" name="Picture 6" descr="C:\Users\zhao\AppData\Roaming\360se6\Application\User Data\temp\1115196682_14308944709341n.jpg"/>
          <p:cNvPicPr>
            <a:picLocks noChangeAspect="1" noChangeArrowheads="1"/>
          </p:cNvPicPr>
          <p:nvPr/>
        </p:nvPicPr>
        <p:blipFill>
          <a:blip r:embed="rId2" cstate="print"/>
          <a:srcRect/>
          <a:stretch>
            <a:fillRect/>
          </a:stretch>
        </p:blipFill>
        <p:spPr bwMode="auto">
          <a:xfrm>
            <a:off x="1475656" y="2348880"/>
            <a:ext cx="6502350" cy="3456781"/>
          </a:xfrm>
          <a:prstGeom prst="rect">
            <a:avLst/>
          </a:prstGeom>
          <a:noFill/>
          <a:ln w="9525">
            <a:noFill/>
            <a:miter lim="800000"/>
            <a:headEnd/>
            <a:tailEnd/>
          </a:ln>
        </p:spPr>
      </p:pic>
      <p:sp>
        <p:nvSpPr>
          <p:cNvPr id="234500" name="矩形 2"/>
          <p:cNvSpPr>
            <a:spLocks noChangeArrowheads="1"/>
          </p:cNvSpPr>
          <p:nvPr/>
        </p:nvSpPr>
        <p:spPr bwMode="auto">
          <a:xfrm>
            <a:off x="1979613" y="1503363"/>
            <a:ext cx="5864225" cy="460375"/>
          </a:xfrm>
          <a:prstGeom prst="rect">
            <a:avLst/>
          </a:prstGeom>
          <a:noFill/>
          <a:ln w="9525">
            <a:noFill/>
            <a:miter lim="800000"/>
            <a:headEnd/>
            <a:tailEnd/>
          </a:ln>
        </p:spPr>
        <p:txBody>
          <a:bodyPr>
            <a:spAutoFit/>
          </a:bodyPr>
          <a:lstStyle/>
          <a:p>
            <a:pPr algn="ct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关于加快推进生态文明建设的意见</a:t>
            </a:r>
            <a:r>
              <a:rPr lang="en-US" altLang="zh-CN" sz="2400" b="1" dirty="0">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234501" name="矩形 3"/>
          <p:cNvSpPr>
            <a:spLocks noChangeArrowheads="1"/>
          </p:cNvSpPr>
          <p:nvPr/>
        </p:nvSpPr>
        <p:spPr bwMode="auto">
          <a:xfrm>
            <a:off x="1042988" y="765175"/>
            <a:ext cx="4572000" cy="523220"/>
          </a:xfrm>
          <a:prstGeom prst="rect">
            <a:avLst/>
          </a:prstGeom>
          <a:noFill/>
          <a:ln w="9525">
            <a:noFill/>
            <a:miter lim="800000"/>
            <a:headEnd/>
            <a:tailEnd/>
          </a:ln>
        </p:spPr>
        <p:txBody>
          <a:bodyPr>
            <a:spAutoFit/>
          </a:bodyPr>
          <a:lstStyle/>
          <a:p>
            <a:r>
              <a:rPr lang="zh-CN" altLang="en-US" sz="2800" b="1" dirty="0">
                <a:solidFill>
                  <a:srgbClr val="FF0000"/>
                </a:solidFill>
                <a:latin typeface="隶书" pitchFamily="49" charset="-122"/>
                <a:ea typeface="隶书" pitchFamily="49" charset="-122"/>
              </a:rPr>
              <a:t>延伸阅读</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4"/>
          <p:cNvSpPr>
            <a:spLocks noChangeArrowheads="1"/>
          </p:cNvSpPr>
          <p:nvPr/>
        </p:nvSpPr>
        <p:spPr bwMode="auto">
          <a:xfrm>
            <a:off x="847725" y="765175"/>
            <a:ext cx="7620000" cy="1066800"/>
          </a:xfrm>
          <a:prstGeom prst="rect">
            <a:avLst/>
          </a:prstGeom>
          <a:noFill/>
          <a:ln w="9525">
            <a:noFill/>
            <a:miter lim="800000"/>
            <a:headEnd/>
            <a:tailEnd/>
          </a:ln>
        </p:spPr>
        <p:txBody>
          <a:bodyPr anchor="ctr"/>
          <a:lstStyle/>
          <a:p>
            <a:r>
              <a:rPr lang="zh-CN" altLang="en-US" sz="2800" b="1" dirty="0">
                <a:latin typeface="华文楷体" pitchFamily="2" charset="-122"/>
                <a:ea typeface="华文楷体" pitchFamily="2" charset="-122"/>
              </a:rPr>
              <a:t>二、坚持节约资源和保护环境的基本国策</a:t>
            </a:r>
          </a:p>
        </p:txBody>
      </p:sp>
      <p:sp>
        <p:nvSpPr>
          <p:cNvPr id="2" name="矩形 1"/>
          <p:cNvSpPr/>
          <p:nvPr/>
        </p:nvSpPr>
        <p:spPr>
          <a:xfrm>
            <a:off x="971550" y="1831975"/>
            <a:ext cx="8064500" cy="3622787"/>
          </a:xfrm>
          <a:prstGeom prst="rect">
            <a:avLst/>
          </a:prstGeom>
        </p:spPr>
        <p:txBody>
          <a:bodyPr>
            <a:spAutoFit/>
          </a:bodyPr>
          <a:lstStyle/>
          <a:p>
            <a:pPr marL="342900" indent="-342900">
              <a:lnSpc>
                <a:spcPts val="3500"/>
              </a:lnSpc>
              <a:spcBef>
                <a:spcPct val="20000"/>
              </a:spcBef>
              <a:defRPr/>
            </a:pPr>
            <a:r>
              <a:rPr lang="zh-CN" altLang="en-US" sz="2400" b="1" dirty="0">
                <a:latin typeface="华文楷体" pitchFamily="2" charset="-122"/>
                <a:ea typeface="华文楷体" pitchFamily="2" charset="-122"/>
              </a:rPr>
              <a:t>节约资源和保护环境是我国的基本国策。</a:t>
            </a:r>
          </a:p>
          <a:p>
            <a:pPr>
              <a:lnSpc>
                <a:spcPts val="3500"/>
              </a:lnSpc>
              <a:defRPr/>
            </a:pPr>
            <a:r>
              <a:rPr lang="zh-CN" altLang="en-US" sz="2400" b="1" dirty="0">
                <a:latin typeface="华文楷体" pitchFamily="2" charset="-122"/>
                <a:ea typeface="华文楷体" pitchFamily="2" charset="-122"/>
              </a:rPr>
              <a:t>第一，把节约资源放在首位。</a:t>
            </a:r>
          </a:p>
          <a:p>
            <a:pPr>
              <a:lnSpc>
                <a:spcPts val="3500"/>
              </a:lnSpc>
              <a:defRPr/>
            </a:pPr>
            <a:r>
              <a:rPr lang="zh-CN" altLang="en-US" sz="2400" b="1" dirty="0">
                <a:latin typeface="华文楷体" pitchFamily="2" charset="-122"/>
                <a:ea typeface="华文楷体" pitchFamily="2" charset="-122"/>
              </a:rPr>
              <a:t>第二，坚持保护优先、自然恢复为主。在环保工作中，把预防为主、源头治理放在首位</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在生态系统保护和修复中，把利用自然力修复生态系统放在首位。</a:t>
            </a:r>
          </a:p>
          <a:p>
            <a:pPr>
              <a:lnSpc>
                <a:spcPts val="3500"/>
              </a:lnSpc>
              <a:defRPr/>
            </a:pPr>
            <a:r>
              <a:rPr lang="zh-CN" altLang="en-US" sz="2400" b="1" dirty="0">
                <a:latin typeface="华文楷体" pitchFamily="2" charset="-122"/>
                <a:ea typeface="华文楷体" pitchFamily="2" charset="-122"/>
              </a:rPr>
              <a:t>第三，着力推进绿色发展、循环发展、低碳发展。</a:t>
            </a:r>
          </a:p>
          <a:p>
            <a:pPr>
              <a:lnSpc>
                <a:spcPts val="3500"/>
              </a:lnSpc>
              <a:defRPr/>
            </a:pPr>
            <a:r>
              <a:rPr lang="zh-CN" altLang="en-US" sz="2400" b="1" dirty="0">
                <a:latin typeface="华文楷体" pitchFamily="2" charset="-122"/>
                <a:ea typeface="华文楷体" pitchFamily="2" charset="-122"/>
              </a:rPr>
              <a:t>第四，形成节约资源和保护环境的空间格局、产业结构、生产方式、生活方式。</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矩形 4"/>
          <p:cNvSpPr>
            <a:spLocks noChangeArrowheads="1"/>
          </p:cNvSpPr>
          <p:nvPr/>
        </p:nvSpPr>
        <p:spPr bwMode="auto">
          <a:xfrm>
            <a:off x="1475656" y="1844824"/>
            <a:ext cx="2339975" cy="523875"/>
          </a:xfrm>
          <a:prstGeom prst="rect">
            <a:avLst/>
          </a:prstGeom>
          <a:noFill/>
          <a:ln w="9525">
            <a:noFill/>
            <a:miter lim="800000"/>
            <a:headEnd/>
            <a:tailEnd/>
          </a:ln>
        </p:spPr>
        <p:txBody>
          <a:bodyPr wrap="none">
            <a:spAutoFit/>
          </a:bodyPr>
          <a:lstStyle/>
          <a:p>
            <a:pPr algn="ctr"/>
            <a:r>
              <a:rPr lang="zh-CN" altLang="en-US" sz="2800" b="1" u="sng" dirty="0">
                <a:solidFill>
                  <a:srgbClr val="FF0000"/>
                </a:solidFill>
                <a:latin typeface="华文楷体" pitchFamily="2" charset="-122"/>
                <a:ea typeface="华文楷体" pitchFamily="2" charset="-122"/>
              </a:rPr>
              <a:t>坚持绿色发展</a:t>
            </a:r>
          </a:p>
        </p:txBody>
      </p:sp>
      <p:sp>
        <p:nvSpPr>
          <p:cNvPr id="6" name="矩形 5"/>
          <p:cNvSpPr/>
          <p:nvPr/>
        </p:nvSpPr>
        <p:spPr>
          <a:xfrm>
            <a:off x="1835696" y="2780928"/>
            <a:ext cx="6192688" cy="2308324"/>
          </a:xfrm>
          <a:prstGeom prst="rect">
            <a:avLst/>
          </a:prstGeom>
        </p:spPr>
        <p:txBody>
          <a:bodyPr wrap="square">
            <a:spAutoFit/>
          </a:bodyPr>
          <a:lstStyle/>
          <a:p>
            <a:pPr>
              <a:lnSpc>
                <a:spcPct val="150000"/>
              </a:lnSpc>
            </a:pPr>
            <a:r>
              <a:rPr lang="zh-CN" altLang="en-US" sz="2400" b="1" u="sng" dirty="0" smtClean="0">
                <a:latin typeface="华文楷体" pitchFamily="2" charset="-122"/>
                <a:ea typeface="华文楷体" pitchFamily="2" charset="-122"/>
              </a:rPr>
              <a:t>绿色发展是时代潮流和人民期盼</a:t>
            </a:r>
            <a:endParaRPr lang="en-US" altLang="zh-CN" sz="2400" b="1" u="sng" dirty="0" smtClean="0">
              <a:latin typeface="华文楷体" pitchFamily="2" charset="-122"/>
              <a:ea typeface="华文楷体" pitchFamily="2" charset="-122"/>
            </a:endParaRPr>
          </a:p>
          <a:p>
            <a:pPr>
              <a:lnSpc>
                <a:spcPct val="150000"/>
              </a:lnSpc>
            </a:pPr>
            <a:r>
              <a:rPr lang="en-US" altLang="zh-CN" sz="2400" b="1" dirty="0" smtClean="0">
                <a:ea typeface="华文楷体" pitchFamily="2" charset="-122"/>
              </a:rPr>
              <a:t>——</a:t>
            </a:r>
            <a:r>
              <a:rPr lang="zh-CN" altLang="en-US" sz="2400" b="1" dirty="0" smtClean="0">
                <a:ea typeface="华文楷体" pitchFamily="2" charset="-122"/>
              </a:rPr>
              <a:t>绿色发展的全球背景与中国承诺</a:t>
            </a:r>
            <a:endParaRPr lang="en-US" altLang="zh-CN" sz="2400" b="1" dirty="0" smtClean="0">
              <a:ea typeface="华文楷体" pitchFamily="2" charset="-122"/>
            </a:endParaRPr>
          </a:p>
          <a:p>
            <a:pPr>
              <a:lnSpc>
                <a:spcPct val="150000"/>
              </a:lnSpc>
            </a:pPr>
            <a:r>
              <a:rPr lang="en-US" altLang="zh-CN" sz="2400" b="1" dirty="0" smtClean="0">
                <a:ea typeface="华文楷体" pitchFamily="2" charset="-122"/>
              </a:rPr>
              <a:t>——</a:t>
            </a:r>
            <a:r>
              <a:rPr lang="zh-CN" altLang="en-US" sz="2400" b="1" dirty="0" smtClean="0">
                <a:ea typeface="华文楷体" pitchFamily="2" charset="-122"/>
              </a:rPr>
              <a:t>绿色发展的理念内涵与核心价值</a:t>
            </a:r>
            <a:endParaRPr lang="en-US" altLang="zh-CN" sz="2400" b="1" dirty="0" smtClean="0">
              <a:ea typeface="华文楷体" pitchFamily="2" charset="-122"/>
            </a:endParaRPr>
          </a:p>
          <a:p>
            <a:pPr>
              <a:lnSpc>
                <a:spcPct val="150000"/>
              </a:lnSpc>
            </a:pPr>
            <a:r>
              <a:rPr lang="en-US" altLang="zh-CN" sz="2400" b="1" dirty="0" smtClean="0">
                <a:ea typeface="华文楷体" pitchFamily="2" charset="-122"/>
              </a:rPr>
              <a:t>——</a:t>
            </a:r>
            <a:r>
              <a:rPr lang="zh-CN" altLang="en-US" sz="2400" b="1" dirty="0" smtClean="0">
                <a:ea typeface="华文楷体" pitchFamily="2" charset="-122"/>
              </a:rPr>
              <a:t>绿色发展的时代担当与实践布局</a:t>
            </a:r>
            <a:endParaRPr lang="en-US" altLang="zh-CN" sz="2400" b="1" dirty="0" smtClean="0">
              <a:ea typeface="华文楷体" pitchFamily="2" charset="-122"/>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1772816"/>
            <a:ext cx="2969083" cy="461665"/>
          </a:xfrm>
          <a:prstGeom prst="rect">
            <a:avLst/>
          </a:prstGeom>
        </p:spPr>
        <p:txBody>
          <a:bodyPr wrap="none">
            <a:spAutoFit/>
          </a:bodyPr>
          <a:lstStyle/>
          <a:p>
            <a:r>
              <a:rPr lang="zh-CN" altLang="en-US" sz="2400" b="1" u="sng" dirty="0" smtClean="0">
                <a:latin typeface="华文楷体" pitchFamily="2" charset="-122"/>
                <a:ea typeface="华文楷体" pitchFamily="2" charset="-122"/>
              </a:rPr>
              <a:t>绿色发展理念的内涵</a:t>
            </a:r>
            <a:endParaRPr lang="zh-CN" altLang="en-US" sz="2400" dirty="0"/>
          </a:p>
        </p:txBody>
      </p:sp>
      <p:sp>
        <p:nvSpPr>
          <p:cNvPr id="3" name="矩形 2"/>
          <p:cNvSpPr/>
          <p:nvPr/>
        </p:nvSpPr>
        <p:spPr>
          <a:xfrm>
            <a:off x="1475656" y="2996952"/>
            <a:ext cx="6480719" cy="1200329"/>
          </a:xfrm>
          <a:prstGeom prst="rect">
            <a:avLst/>
          </a:prstGeom>
        </p:spPr>
        <p:txBody>
          <a:bodyPr wrap="square">
            <a:spAutoFit/>
          </a:bodyPr>
          <a:lstStyle/>
          <a:p>
            <a:pPr>
              <a:lnSpc>
                <a:spcPct val="150000"/>
              </a:lnSpc>
            </a:pPr>
            <a:r>
              <a:rPr lang="zh-CN" altLang="en-US" sz="2400" b="1" dirty="0" smtClean="0">
                <a:latin typeface="华文楷体" pitchFamily="2" charset="-122"/>
                <a:ea typeface="华文楷体" pitchFamily="2" charset="-122"/>
              </a:rPr>
              <a:t>绿色的环境发展观、经济发展观、社会发展观、</a:t>
            </a:r>
            <a:r>
              <a:rPr lang="zh-CN" altLang="en-US" sz="2400" b="1" dirty="0" smtClean="0">
                <a:ea typeface="华文楷体" pitchFamily="2" charset="-122"/>
              </a:rPr>
              <a:t>消费文化观、政治生态观、政绩评价观</a:t>
            </a:r>
            <a:endParaRPr lang="zh-CN" altLang="en-US" sz="2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ChangeArrowheads="1"/>
          </p:cNvSpPr>
          <p:nvPr>
            <p:ph type="title"/>
          </p:nvPr>
        </p:nvSpPr>
        <p:spPr>
          <a:xfrm>
            <a:off x="899592" y="1124744"/>
            <a:ext cx="7416800" cy="1046163"/>
          </a:xfrm>
        </p:spPr>
        <p:txBody>
          <a:bodyPr/>
          <a:lstStyle/>
          <a:p>
            <a:pPr algn="l"/>
            <a:r>
              <a:rPr lang="zh-CN" altLang="en-US" sz="2800" b="1" dirty="0" smtClean="0">
                <a:latin typeface="华文楷体" pitchFamily="2" charset="-122"/>
                <a:ea typeface="华文楷体" pitchFamily="2" charset="-122"/>
              </a:rPr>
              <a:t>二、弘扬社会主义核心价值体系和核心价值观</a:t>
            </a:r>
          </a:p>
        </p:txBody>
      </p:sp>
      <p:sp>
        <p:nvSpPr>
          <p:cNvPr id="165891" name="Rectangle 5"/>
          <p:cNvSpPr>
            <a:spLocks noGrp="1" noChangeArrowheads="1"/>
          </p:cNvSpPr>
          <p:nvPr>
            <p:ph idx="1"/>
          </p:nvPr>
        </p:nvSpPr>
        <p:spPr>
          <a:xfrm>
            <a:off x="539552" y="2420888"/>
            <a:ext cx="8296275" cy="3529012"/>
          </a:xfrm>
        </p:spPr>
        <p:txBody>
          <a:bodyPr/>
          <a:lstStyle/>
          <a:p>
            <a:pPr>
              <a:buFontTx/>
              <a:buNone/>
            </a:pPr>
            <a:r>
              <a:rPr lang="zh-CN" altLang="en-US" sz="2800" b="1" dirty="0" smtClean="0">
                <a:latin typeface="华文楷体" pitchFamily="2" charset="-122"/>
                <a:ea typeface="华文楷体" pitchFamily="2" charset="-122"/>
              </a:rPr>
              <a:t>（一）社会主义核心价值体系</a:t>
            </a:r>
            <a:endParaRPr lang="zh-CN" altLang="en-US" sz="2800" b="1" dirty="0" smtClean="0">
              <a:latin typeface="楷体_GB2312" pitchFamily="49" charset="-122"/>
              <a:ea typeface="楷体_GB2312" pitchFamily="49" charset="-122"/>
            </a:endParaRPr>
          </a:p>
          <a:p>
            <a:pPr>
              <a:buFontTx/>
              <a:buNone/>
            </a:pPr>
            <a:r>
              <a:rPr lang="zh-CN" altLang="en-US" sz="2800" b="1" dirty="0" smtClean="0">
                <a:latin typeface="华文楷体" pitchFamily="2" charset="-122"/>
                <a:ea typeface="华文楷体" pitchFamily="2" charset="-122"/>
              </a:rPr>
              <a:t>    核心价值体系的性质</a:t>
            </a:r>
            <a:endParaRPr lang="en-US" altLang="zh-CN" sz="2800" b="1" dirty="0" smtClean="0">
              <a:latin typeface="楷体_GB2312" pitchFamily="49" charset="-122"/>
              <a:ea typeface="楷体_GB2312" pitchFamily="49" charset="-122"/>
            </a:endParaRPr>
          </a:p>
          <a:p>
            <a:pPr>
              <a:buFontTx/>
              <a:buNone/>
            </a:pPr>
            <a:r>
              <a:rPr lang="en-US" altLang="en-US" sz="2800" b="1" dirty="0" smtClean="0">
                <a:latin typeface="华文楷体" pitchFamily="2" charset="-122"/>
                <a:ea typeface="楷体_GB2312" pitchFamily="49" charset="-122"/>
              </a:rPr>
              <a:t>    </a:t>
            </a:r>
            <a:r>
              <a:rPr lang="en-US"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社会主义意识形态的本质体现</a:t>
            </a:r>
          </a:p>
          <a:p>
            <a:pPr>
              <a:buFontTx/>
              <a:buNone/>
            </a:pPr>
            <a:r>
              <a:rPr lang="zh-CN" altLang="en-US" sz="2800" b="1" dirty="0" smtClean="0">
                <a:latin typeface="华文楷体" pitchFamily="2" charset="-122"/>
                <a:ea typeface="华文楷体" pitchFamily="2" charset="-122"/>
              </a:rPr>
              <a:t>    </a:t>
            </a:r>
            <a:r>
              <a:rPr lang="en-US"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社会主义制度的内在精神和生命之魂</a:t>
            </a:r>
          </a:p>
          <a:p>
            <a:pPr>
              <a:buFontTx/>
              <a:buNone/>
            </a:pPr>
            <a:r>
              <a:rPr lang="zh-CN" altLang="en-US" sz="2800" b="1" dirty="0" smtClean="0">
                <a:latin typeface="华文楷体" pitchFamily="2" charset="-122"/>
                <a:ea typeface="华文楷体" pitchFamily="2" charset="-122"/>
              </a:rPr>
              <a:t>    </a:t>
            </a:r>
            <a:r>
              <a:rPr lang="en-US"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体现了社会主义制度的内在价值取向</a:t>
            </a:r>
          </a:p>
          <a:p>
            <a:pPr>
              <a:buFontTx/>
              <a:buNone/>
            </a:pPr>
            <a:r>
              <a:rPr lang="zh-CN" altLang="en-US" sz="2800" b="1" dirty="0" smtClean="0">
                <a:latin typeface="华文楷体" pitchFamily="2" charset="-122"/>
                <a:ea typeface="华文楷体" pitchFamily="2" charset="-122"/>
              </a:rPr>
              <a:t>    </a:t>
            </a:r>
            <a:r>
              <a:rPr lang="en-US" altLang="en-US" sz="2800" b="1" dirty="0" smtClean="0">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反映了全国各族人民的核心利益和共同愿望 </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矩形 2"/>
          <p:cNvSpPr>
            <a:spLocks noChangeArrowheads="1"/>
          </p:cNvSpPr>
          <p:nvPr/>
        </p:nvSpPr>
        <p:spPr bwMode="auto">
          <a:xfrm>
            <a:off x="1115616" y="2564904"/>
            <a:ext cx="7416824" cy="2862322"/>
          </a:xfrm>
          <a:prstGeom prst="rect">
            <a:avLst/>
          </a:prstGeom>
          <a:noFill/>
          <a:ln w="9525">
            <a:noFill/>
            <a:miter lim="800000"/>
            <a:headEnd/>
            <a:tailEnd/>
          </a:ln>
        </p:spPr>
        <p:txBody>
          <a:bodyPr wrap="square">
            <a:spAutoFit/>
          </a:bodyPr>
          <a:lstStyle/>
          <a:p>
            <a:pPr>
              <a:lnSpc>
                <a:spcPct val="150000"/>
              </a:lnSpc>
            </a:pPr>
            <a:r>
              <a:rPr lang="zh-CN" altLang="en-US" sz="2400" b="1" dirty="0">
                <a:latin typeface="华文楷体" pitchFamily="2" charset="-122"/>
                <a:ea typeface="华文楷体" pitchFamily="2" charset="-122"/>
              </a:rPr>
              <a:t>绿色发展注重处理好发展与环境关系，是对人类社会发展规律认识的不断深化。习近平总书记多次强调，绿水青山就是金山银山，保护生态环境就是保护生产力，改善生态环境就是发展生产力。发展离不开绿色，同时，发展也是为了更好地实现绿色</a:t>
            </a:r>
            <a:r>
              <a:rPr lang="zh-CN" altLang="en-US" sz="24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P86</a:t>
            </a:r>
            <a:endParaRPr lang="zh-CN" altLang="en-US" sz="1600" b="1" dirty="0">
              <a:latin typeface="华文楷体" pitchFamily="2" charset="-122"/>
              <a:ea typeface="华文楷体" pitchFamily="2" charset="-122"/>
            </a:endParaRPr>
          </a:p>
        </p:txBody>
      </p:sp>
      <p:sp>
        <p:nvSpPr>
          <p:cNvPr id="4" name="矩形 3"/>
          <p:cNvSpPr/>
          <p:nvPr/>
        </p:nvSpPr>
        <p:spPr>
          <a:xfrm>
            <a:off x="1115616" y="1700808"/>
            <a:ext cx="2969083" cy="461665"/>
          </a:xfrm>
          <a:prstGeom prst="rect">
            <a:avLst/>
          </a:prstGeom>
        </p:spPr>
        <p:txBody>
          <a:bodyPr wrap="none">
            <a:spAutoFit/>
          </a:bodyPr>
          <a:lstStyle/>
          <a:p>
            <a:r>
              <a:rPr lang="zh-CN" altLang="en-US" sz="2400" b="1" u="sng" dirty="0" smtClean="0">
                <a:latin typeface="华文楷体" pitchFamily="2" charset="-122"/>
                <a:ea typeface="华文楷体" pitchFamily="2" charset="-122"/>
              </a:rPr>
              <a:t>绿色发展理念的创新</a:t>
            </a:r>
            <a:endParaRPr lang="zh-CN" altLang="en-US" sz="2400" u="sng"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2420888"/>
            <a:ext cx="6696744" cy="2862322"/>
          </a:xfrm>
          <a:prstGeom prst="rect">
            <a:avLst/>
          </a:prstGeom>
        </p:spPr>
        <p:txBody>
          <a:bodyPr wrap="square">
            <a:spAutoFit/>
          </a:bodyPr>
          <a:lstStyle/>
          <a:p>
            <a:pPr>
              <a:lnSpc>
                <a:spcPct val="150000"/>
              </a:lnSpc>
            </a:pPr>
            <a:r>
              <a:rPr lang="zh-CN" altLang="en-US" sz="2400" b="1" dirty="0" smtClean="0">
                <a:latin typeface="华文楷体" pitchFamily="2" charset="-122"/>
                <a:ea typeface="华文楷体" pitchFamily="2" charset="-122"/>
              </a:rPr>
              <a:t>绿色发展理念是把马克思主义生态理论与当今时代发展特征相结合，又融汇了东方文明而形成的新的发展理念；是将生态文明建设融入经济、政治、文化、社会建设各方面和全过程的全新发展理念。</a:t>
            </a:r>
            <a:endParaRPr lang="zh-CN" altLang="en-US" sz="2400" b="1" dirty="0">
              <a:latin typeface="华文楷体" pitchFamily="2" charset="-122"/>
              <a:ea typeface="华文楷体" pitchFamily="2" charset="-122"/>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矩形 2"/>
          <p:cNvSpPr>
            <a:spLocks noChangeArrowheads="1"/>
          </p:cNvSpPr>
          <p:nvPr/>
        </p:nvSpPr>
        <p:spPr bwMode="auto">
          <a:xfrm>
            <a:off x="1259632" y="1988840"/>
            <a:ext cx="7488559" cy="3234219"/>
          </a:xfrm>
          <a:prstGeom prst="rect">
            <a:avLst/>
          </a:prstGeom>
          <a:noFill/>
          <a:ln w="9525">
            <a:noFill/>
            <a:miter lim="800000"/>
            <a:headEnd/>
            <a:tailEnd/>
          </a:ln>
        </p:spPr>
        <p:txBody>
          <a:bodyPr wrap="square">
            <a:spAutoFit/>
          </a:bodyPr>
          <a:lstStyle/>
          <a:p>
            <a:pPr>
              <a:lnSpc>
                <a:spcPts val="3500"/>
              </a:lnSpc>
            </a:pPr>
            <a:r>
              <a:rPr lang="zh-CN" altLang="en-US" sz="2400" b="1" dirty="0">
                <a:latin typeface="华文楷体" pitchFamily="2" charset="-122"/>
                <a:ea typeface="华文楷体" pitchFamily="2" charset="-122"/>
              </a:rPr>
              <a:t>树立并贯彻绿色发展理念，关键是要增强发展的协调性和可持续性。在产能过剩、投资和外需空间变小的情况下，实现绿色发展不能简单追求高速度，而是要依靠合理均衡地配置资源。同时，要以重新修订环保法等制度创新为契机，实行能源和水资源消耗、建设用地等总量和强度双控行动，倒</a:t>
            </a:r>
            <a:r>
              <a:rPr lang="zh-CN" altLang="en-US" sz="2400" b="1" dirty="0" smtClean="0">
                <a:latin typeface="华文楷体" pitchFamily="2" charset="-122"/>
                <a:ea typeface="华文楷体" pitchFamily="2" charset="-122"/>
              </a:rPr>
              <a:t>逼发</a:t>
            </a:r>
            <a:r>
              <a:rPr lang="zh-CN" altLang="en-US" sz="2400" b="1" dirty="0">
                <a:latin typeface="华文楷体" pitchFamily="2" charset="-122"/>
                <a:ea typeface="华文楷体" pitchFamily="2" charset="-122"/>
              </a:rPr>
              <a:t>展方式转变，从源头上减少污染物排放，提</a:t>
            </a:r>
            <a:r>
              <a:rPr lang="zh-CN" altLang="en-US" sz="2400" b="1" dirty="0" smtClean="0">
                <a:latin typeface="华文楷体" pitchFamily="2" charset="-122"/>
                <a:ea typeface="华文楷体" pitchFamily="2" charset="-122"/>
              </a:rPr>
              <a:t>高经</a:t>
            </a:r>
            <a:r>
              <a:rPr lang="zh-CN" altLang="en-US" sz="2400" b="1" dirty="0">
                <a:latin typeface="华文楷体" pitchFamily="2" charset="-122"/>
                <a:ea typeface="华文楷体" pitchFamily="2" charset="-122"/>
              </a:rPr>
              <a:t>济发</a:t>
            </a:r>
            <a:r>
              <a:rPr lang="zh-CN" altLang="en-US" sz="2400" b="1" dirty="0" smtClean="0">
                <a:latin typeface="华文楷体" pitchFamily="2" charset="-122"/>
                <a:ea typeface="华文楷体" pitchFamily="2" charset="-122"/>
              </a:rPr>
              <a:t>展绿</a:t>
            </a:r>
            <a:r>
              <a:rPr lang="zh-CN" altLang="en-US" sz="2400" b="1" dirty="0">
                <a:latin typeface="华文楷体" pitchFamily="2" charset="-122"/>
                <a:ea typeface="华文楷体" pitchFamily="2" charset="-122"/>
              </a:rPr>
              <a:t>色水平。</a:t>
            </a: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矩形 3"/>
          <p:cNvSpPr>
            <a:spLocks noChangeArrowheads="1"/>
          </p:cNvSpPr>
          <p:nvPr/>
        </p:nvSpPr>
        <p:spPr bwMode="auto">
          <a:xfrm>
            <a:off x="971600" y="2564904"/>
            <a:ext cx="7561262" cy="2192908"/>
          </a:xfrm>
          <a:prstGeom prst="rect">
            <a:avLst/>
          </a:prstGeom>
          <a:noFill/>
          <a:ln w="9525">
            <a:noFill/>
            <a:miter lim="800000"/>
            <a:headEnd/>
            <a:tailEnd/>
          </a:ln>
        </p:spPr>
        <p:txBody>
          <a:bodyPr>
            <a:spAutoFit/>
          </a:bodyPr>
          <a:lstStyle/>
          <a:p>
            <a:pPr>
              <a:lnSpc>
                <a:spcPct val="150000"/>
              </a:lnSpc>
            </a:pPr>
            <a:r>
              <a:rPr lang="zh-CN" altLang="en-US" sz="3200" b="1" dirty="0">
                <a:solidFill>
                  <a:srgbClr val="FF0000"/>
                </a:solidFill>
                <a:latin typeface="华文楷体" pitchFamily="2" charset="-122"/>
                <a:ea typeface="华文楷体" pitchFamily="2" charset="-122"/>
              </a:rPr>
              <a:t>“环境就是民生”、“青山就是美丽”、“蓝天也是幸福”。</a:t>
            </a:r>
            <a:r>
              <a:rPr lang="zh-CN" altLang="en-US" sz="3200" b="1" dirty="0">
                <a:latin typeface="华文楷体" pitchFamily="2" charset="-122"/>
                <a:ea typeface="华文楷体" pitchFamily="2" charset="-122"/>
              </a:rPr>
              <a:t>坚持绿色发展理念，实施绿色发展战略，走文明发展新路。</a:t>
            </a: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矩形 2"/>
          <p:cNvSpPr>
            <a:spLocks noChangeArrowheads="1"/>
          </p:cNvSpPr>
          <p:nvPr/>
        </p:nvSpPr>
        <p:spPr bwMode="auto">
          <a:xfrm>
            <a:off x="1547664" y="1340768"/>
            <a:ext cx="3877985" cy="559769"/>
          </a:xfrm>
          <a:prstGeom prst="rect">
            <a:avLst/>
          </a:prstGeom>
          <a:noFill/>
          <a:ln w="9525">
            <a:noFill/>
            <a:miter lim="800000"/>
            <a:headEnd/>
            <a:tailEnd/>
          </a:ln>
        </p:spPr>
        <p:txBody>
          <a:bodyPr wrap="none">
            <a:spAutoFit/>
          </a:bodyPr>
          <a:lstStyle/>
          <a:p>
            <a:pPr marL="342900" indent="-342900">
              <a:lnSpc>
                <a:spcPct val="150000"/>
              </a:lnSpc>
              <a:spcBef>
                <a:spcPct val="20000"/>
              </a:spcBef>
            </a:pPr>
            <a:r>
              <a:rPr lang="zh-CN" altLang="en-US" sz="2400" b="1" dirty="0">
                <a:latin typeface="华文楷体" pitchFamily="2" charset="-122"/>
                <a:ea typeface="华文楷体" pitchFamily="2" charset="-122"/>
              </a:rPr>
              <a:t>三、完善生态文明制度体系</a:t>
            </a:r>
          </a:p>
        </p:txBody>
      </p:sp>
      <p:sp>
        <p:nvSpPr>
          <p:cNvPr id="241668" name="矩形 3"/>
          <p:cNvSpPr>
            <a:spLocks noChangeArrowheads="1"/>
          </p:cNvSpPr>
          <p:nvPr/>
        </p:nvSpPr>
        <p:spPr bwMode="auto">
          <a:xfrm>
            <a:off x="1259632" y="2492896"/>
            <a:ext cx="7128148" cy="2862322"/>
          </a:xfrm>
          <a:prstGeom prst="rect">
            <a:avLst/>
          </a:prstGeom>
          <a:noFill/>
          <a:ln w="9525">
            <a:noFill/>
            <a:miter lim="800000"/>
            <a:headEnd/>
            <a:tailEnd/>
          </a:ln>
        </p:spPr>
        <p:txBody>
          <a:bodyPr wrap="square">
            <a:spAutoFit/>
          </a:bodyPr>
          <a:lstStyle/>
          <a:p>
            <a:pPr>
              <a:lnSpc>
                <a:spcPct val="150000"/>
              </a:lnSpc>
            </a:pPr>
            <a:r>
              <a:rPr lang="zh-CN" altLang="en-US" sz="2400" b="1" dirty="0">
                <a:latin typeface="华文楷体" pitchFamily="2" charset="-122"/>
                <a:ea typeface="华文楷体" pitchFamily="2" charset="-122"/>
              </a:rPr>
              <a:t>建设生态文明是一场涉及生产方式、生活方式、思维方式和价值观念的革命性变革。实现这样的根本变革，必须依靠制度和法治。建设生态文明，必须建立系统完整的制度体系，用制度保障生态环境、推进生态文明建设。</a:t>
            </a: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矩形 2"/>
          <p:cNvSpPr>
            <a:spLocks noChangeArrowheads="1"/>
          </p:cNvSpPr>
          <p:nvPr/>
        </p:nvSpPr>
        <p:spPr bwMode="auto">
          <a:xfrm>
            <a:off x="1295400" y="2780928"/>
            <a:ext cx="7848600" cy="1700213"/>
          </a:xfrm>
          <a:prstGeom prst="rect">
            <a:avLst/>
          </a:prstGeom>
          <a:noFill/>
          <a:ln w="9525">
            <a:noFill/>
            <a:miter lim="800000"/>
            <a:headEnd/>
            <a:tailEnd/>
          </a:ln>
        </p:spPr>
        <p:txBody>
          <a:bodyPr>
            <a:spAutoFit/>
          </a:bodyPr>
          <a:lstStyle/>
          <a:p>
            <a:pPr>
              <a:lnSpc>
                <a:spcPct val="150000"/>
              </a:lnSpc>
            </a:pPr>
            <a:r>
              <a:rPr lang="zh-CN" altLang="en-US" sz="2400" b="1" dirty="0">
                <a:latin typeface="华文楷体" pitchFamily="2" charset="-122"/>
                <a:ea typeface="华文楷体" pitchFamily="2" charset="-122"/>
              </a:rPr>
              <a:t>第一，要完善经济社会发展考核评价体系。</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第二，划定生态保护红线，建立责任追究制度。</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第三，健全法律法规，完善生态环境保护管理制度。</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矩形 5"/>
          <p:cNvSpPr>
            <a:spLocks noChangeArrowheads="1"/>
          </p:cNvSpPr>
          <p:nvPr/>
        </p:nvSpPr>
        <p:spPr bwMode="auto">
          <a:xfrm>
            <a:off x="2195736" y="2060848"/>
            <a:ext cx="4751387" cy="2676525"/>
          </a:xfrm>
          <a:prstGeom prst="rect">
            <a:avLst/>
          </a:prstGeom>
          <a:noFill/>
          <a:ln w="9525">
            <a:noFill/>
            <a:miter lim="800000"/>
            <a:headEnd/>
            <a:tailEnd/>
          </a:ln>
        </p:spPr>
        <p:txBody>
          <a:bodyPr>
            <a:spAutoFit/>
          </a:bodyPr>
          <a:lstStyle/>
          <a:p>
            <a:pPr>
              <a:lnSpc>
                <a:spcPct val="150000"/>
              </a:lnSpc>
            </a:pPr>
            <a:r>
              <a:rPr lang="zh-CN" altLang="en-US" sz="2800" b="1" dirty="0">
                <a:latin typeface="华文楷体" pitchFamily="2" charset="-122"/>
                <a:ea typeface="华文楷体" pitchFamily="2" charset="-122"/>
              </a:rPr>
              <a:t>生态保护红线</a:t>
            </a:r>
            <a:endParaRPr lang="en-US" altLang="zh-CN" sz="2800" b="1" dirty="0">
              <a:latin typeface="华文楷体" pitchFamily="2" charset="-122"/>
              <a:ea typeface="华文楷体" pitchFamily="2" charset="-122"/>
            </a:endParaRPr>
          </a:p>
          <a:p>
            <a:pPr>
              <a:lnSpc>
                <a:spcPct val="150000"/>
              </a:lnSpc>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环境质量的底限</a:t>
            </a:r>
            <a:endParaRPr lang="en-US" altLang="zh-CN" sz="2800" b="1" i="1" dirty="0">
              <a:latin typeface="华文楷体" pitchFamily="2" charset="-122"/>
              <a:ea typeface="华文楷体" pitchFamily="2" charset="-122"/>
            </a:endParaRPr>
          </a:p>
          <a:p>
            <a:pPr>
              <a:lnSpc>
                <a:spcPct val="150000"/>
              </a:lnSpc>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资源利用的上限</a:t>
            </a:r>
            <a:endParaRPr lang="en-US" altLang="zh-CN" sz="2800" b="1" dirty="0">
              <a:latin typeface="华文楷体" pitchFamily="2" charset="-122"/>
              <a:ea typeface="华文楷体" pitchFamily="2" charset="-122"/>
            </a:endParaRPr>
          </a:p>
          <a:p>
            <a:pPr>
              <a:lnSpc>
                <a:spcPct val="150000"/>
              </a:lnSpc>
            </a:pP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生态功能的基线</a:t>
            </a:r>
          </a:p>
        </p:txBody>
      </p:sp>
      <p:sp>
        <p:nvSpPr>
          <p:cNvPr id="243717" name="矩形 6"/>
          <p:cNvSpPr>
            <a:spLocks noChangeArrowheads="1"/>
          </p:cNvSpPr>
          <p:nvPr/>
        </p:nvSpPr>
        <p:spPr bwMode="auto">
          <a:xfrm>
            <a:off x="4067944" y="5229200"/>
            <a:ext cx="3518912" cy="400110"/>
          </a:xfrm>
          <a:prstGeom prst="rect">
            <a:avLst/>
          </a:prstGeom>
          <a:noFill/>
          <a:ln w="9525">
            <a:noFill/>
            <a:miter lim="800000"/>
            <a:headEnd/>
            <a:tailEnd/>
          </a:ln>
        </p:spPr>
        <p:txBody>
          <a:bodyPr wrap="none">
            <a:spAutoFit/>
          </a:bodyPr>
          <a:lstStyle/>
          <a:p>
            <a:pPr algn="ctr"/>
            <a:r>
              <a:rPr lang="zh-CN" altLang="en-US" sz="2000" b="0" dirty="0">
                <a:solidFill>
                  <a:schemeClr val="tx2"/>
                </a:solidFill>
                <a:latin typeface="华文楷体" pitchFamily="2" charset="-122"/>
                <a:ea typeface="华文楷体" pitchFamily="2" charset="-122"/>
              </a:rPr>
              <a:t>如何正确地看待红线的划定？</a:t>
            </a:r>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矩形 4"/>
          <p:cNvSpPr>
            <a:spLocks noChangeArrowheads="1"/>
          </p:cNvSpPr>
          <p:nvPr/>
        </p:nvSpPr>
        <p:spPr bwMode="auto">
          <a:xfrm>
            <a:off x="1331640" y="2132856"/>
            <a:ext cx="1832554" cy="584775"/>
          </a:xfrm>
          <a:prstGeom prst="rect">
            <a:avLst/>
          </a:prstGeom>
          <a:noFill/>
          <a:ln w="9525">
            <a:noFill/>
            <a:miter lim="800000"/>
            <a:headEnd/>
            <a:tailEnd/>
          </a:ln>
        </p:spPr>
        <p:txBody>
          <a:bodyPr wrap="none">
            <a:spAutoFit/>
          </a:bodyPr>
          <a:lstStyle/>
          <a:p>
            <a:pPr algn="ctr"/>
            <a:r>
              <a:rPr lang="zh-CN" altLang="en-US" sz="3200" b="1" dirty="0">
                <a:solidFill>
                  <a:srgbClr val="FF0000"/>
                </a:solidFill>
                <a:latin typeface="隶书" pitchFamily="49" charset="-122"/>
                <a:ea typeface="隶书" pitchFamily="49" charset="-122"/>
              </a:rPr>
              <a:t>视频案例</a:t>
            </a:r>
          </a:p>
        </p:txBody>
      </p:sp>
      <p:sp>
        <p:nvSpPr>
          <p:cNvPr id="2" name="矩形 1"/>
          <p:cNvSpPr/>
          <p:nvPr/>
        </p:nvSpPr>
        <p:spPr>
          <a:xfrm>
            <a:off x="2987824" y="3284984"/>
            <a:ext cx="3262432" cy="707886"/>
          </a:xfrm>
          <a:prstGeom prst="rect">
            <a:avLst/>
          </a:prstGeom>
          <a:noFill/>
        </p:spPr>
        <p:txBody>
          <a:bodyPr wrap="none">
            <a:spAutoFit/>
          </a:bodyPr>
          <a:lstStyle/>
          <a:p>
            <a:pPr algn="ctr">
              <a:defRPr/>
            </a:pPr>
            <a:r>
              <a:rPr lang="zh-CN" altLang="en-US" sz="40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latin typeface="华文楷体" pitchFamily="2" charset="-122"/>
                <a:ea typeface="华文楷体" pitchFamily="2" charset="-122"/>
              </a:rPr>
              <a:t>“雾都”治霾</a:t>
            </a:r>
            <a:endParaRPr lang="zh-CN" altLang="en-US" sz="40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38100" dist="38100" dir="2700000" algn="tl">
                  <a:srgbClr val="000000">
                    <a:alpha val="43137"/>
                  </a:srgbClr>
                </a:outerShdw>
              </a:effectLst>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矩形 2"/>
          <p:cNvSpPr>
            <a:spLocks noChangeArrowheads="1"/>
          </p:cNvSpPr>
          <p:nvPr/>
        </p:nvSpPr>
        <p:spPr bwMode="auto">
          <a:xfrm>
            <a:off x="1475656" y="1772816"/>
            <a:ext cx="1831975" cy="584200"/>
          </a:xfrm>
          <a:prstGeom prst="rect">
            <a:avLst/>
          </a:prstGeom>
          <a:noFill/>
          <a:ln w="9525">
            <a:noFill/>
            <a:miter lim="800000"/>
            <a:headEnd/>
            <a:tailEnd/>
          </a:ln>
        </p:spPr>
        <p:txBody>
          <a:bodyPr wrap="none">
            <a:spAutoFit/>
          </a:bodyPr>
          <a:lstStyle/>
          <a:p>
            <a:pPr algn="ctr"/>
            <a:r>
              <a:rPr lang="zh-CN" altLang="en-US" sz="3200" b="1" dirty="0">
                <a:solidFill>
                  <a:srgbClr val="FF0000"/>
                </a:solidFill>
                <a:latin typeface="隶书" pitchFamily="49" charset="-122"/>
                <a:ea typeface="隶书" pitchFamily="49" charset="-122"/>
              </a:rPr>
              <a:t>案例讨论</a:t>
            </a:r>
          </a:p>
        </p:txBody>
      </p:sp>
      <p:sp>
        <p:nvSpPr>
          <p:cNvPr id="245764" name="矩形 3"/>
          <p:cNvSpPr>
            <a:spLocks noChangeArrowheads="1"/>
          </p:cNvSpPr>
          <p:nvPr/>
        </p:nvSpPr>
        <p:spPr bwMode="auto">
          <a:xfrm>
            <a:off x="1331640" y="2996952"/>
            <a:ext cx="7273230" cy="1754326"/>
          </a:xfrm>
          <a:prstGeom prst="rect">
            <a:avLst/>
          </a:prstGeom>
          <a:noFill/>
          <a:ln w="9525">
            <a:noFill/>
            <a:miter lim="800000"/>
            <a:headEnd/>
            <a:tailEnd/>
          </a:ln>
        </p:spPr>
        <p:txBody>
          <a:bodyPr wrap="square">
            <a:spAutoFit/>
          </a:bodyPr>
          <a:lstStyle/>
          <a:p>
            <a:pPr>
              <a:lnSpc>
                <a:spcPct val="150000"/>
              </a:lnSpc>
            </a:pPr>
            <a:r>
              <a:rPr lang="zh-CN" altLang="en-US" sz="2400" b="1" dirty="0">
                <a:latin typeface="华文楷体" pitchFamily="2" charset="-122"/>
                <a:ea typeface="华文楷体" pitchFamily="2" charset="-122"/>
              </a:rPr>
              <a:t>如何转变让生态文明理念真正深入人心？</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如何保持经济增长与环境保护的平衡，用最好的资源消耗换得最高效的经济增长？</a:t>
            </a:r>
            <a:endParaRPr lang="en-US" altLang="zh-CN" sz="2400" b="1" dirty="0">
              <a:latin typeface="华文楷体" pitchFamily="2" charset="-122"/>
              <a:ea typeface="华文楷体" pitchFamily="2" charset="-122"/>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矩形 2"/>
          <p:cNvSpPr>
            <a:spLocks noChangeArrowheads="1"/>
          </p:cNvSpPr>
          <p:nvPr/>
        </p:nvSpPr>
        <p:spPr bwMode="auto">
          <a:xfrm>
            <a:off x="1547813" y="2060575"/>
            <a:ext cx="6408737" cy="3329758"/>
          </a:xfrm>
          <a:prstGeom prst="rect">
            <a:avLst/>
          </a:prstGeom>
          <a:noFill/>
          <a:ln w="9525">
            <a:noFill/>
            <a:miter lim="800000"/>
            <a:headEnd/>
            <a:tailEnd/>
          </a:ln>
        </p:spPr>
        <p:txBody>
          <a:bodyPr>
            <a:spAutoFit/>
          </a:bodyPr>
          <a:lstStyle/>
          <a:p>
            <a:pPr>
              <a:lnSpc>
                <a:spcPct val="150000"/>
              </a:lnSpc>
            </a:pPr>
            <a:r>
              <a:rPr lang="zh-CN" altLang="en-US" sz="2400" b="1" dirty="0">
                <a:latin typeface="华文楷体" pitchFamily="2" charset="-122"/>
                <a:ea typeface="华文楷体" pitchFamily="2" charset="-122"/>
              </a:rPr>
              <a:t>雾霾，只是一个缩影。</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从雾霾看缺位的“生态责任”；</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从“惯性”看缺失的“生态理念”；</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从“忧患”看美丽的“生态梦想”。</a:t>
            </a:r>
            <a:endParaRPr lang="en-US" altLang="zh-CN" sz="2400" b="1" dirty="0">
              <a:latin typeface="华文楷体" pitchFamily="2" charset="-122"/>
              <a:ea typeface="华文楷体" pitchFamily="2" charset="-122"/>
            </a:endParaRPr>
          </a:p>
          <a:p>
            <a:pPr>
              <a:lnSpc>
                <a:spcPct val="150000"/>
              </a:lnSpc>
            </a:pPr>
            <a:r>
              <a:rPr lang="zh-CN" altLang="en-US" sz="2400" b="1" dirty="0">
                <a:latin typeface="华文楷体" pitchFamily="2" charset="-122"/>
                <a:ea typeface="华文楷体" pitchFamily="2" charset="-122"/>
              </a:rPr>
              <a:t>面对雾霾，每一个人都应思考：我们需要坚持什么？改变什么？我们又应该做些什么？</a:t>
            </a:r>
          </a:p>
        </p:txBody>
      </p:sp>
      <p:sp>
        <p:nvSpPr>
          <p:cNvPr id="246788" name="矩形 3"/>
          <p:cNvSpPr>
            <a:spLocks noChangeArrowheads="1"/>
          </p:cNvSpPr>
          <p:nvPr/>
        </p:nvSpPr>
        <p:spPr bwMode="auto">
          <a:xfrm>
            <a:off x="1208088" y="1123950"/>
            <a:ext cx="1831975" cy="585788"/>
          </a:xfrm>
          <a:prstGeom prst="rect">
            <a:avLst/>
          </a:prstGeom>
          <a:noFill/>
          <a:ln w="9525">
            <a:noFill/>
            <a:miter lim="800000"/>
            <a:headEnd/>
            <a:tailEnd/>
          </a:ln>
        </p:spPr>
        <p:txBody>
          <a:bodyPr wrap="none">
            <a:spAutoFit/>
          </a:bodyPr>
          <a:lstStyle/>
          <a:p>
            <a:pPr algn="ctr"/>
            <a:r>
              <a:rPr lang="zh-CN" altLang="en-US" sz="3200" b="1" dirty="0">
                <a:solidFill>
                  <a:srgbClr val="FF0000"/>
                </a:solidFill>
                <a:latin typeface="隶书" pitchFamily="49" charset="-122"/>
                <a:ea typeface="隶书" pitchFamily="49" charset="-122"/>
              </a:rPr>
              <a:t>案例分析</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矩形 1"/>
          <p:cNvSpPr>
            <a:spLocks noChangeArrowheads="1"/>
          </p:cNvSpPr>
          <p:nvPr/>
        </p:nvSpPr>
        <p:spPr bwMode="auto">
          <a:xfrm>
            <a:off x="1619672" y="1916832"/>
            <a:ext cx="6389688" cy="3362325"/>
          </a:xfrm>
          <a:prstGeom prst="rect">
            <a:avLst/>
          </a:prstGeom>
          <a:noFill/>
          <a:ln w="9525">
            <a:noFill/>
            <a:miter lim="800000"/>
            <a:headEnd/>
            <a:tailEnd/>
          </a:ln>
        </p:spPr>
        <p:txBody>
          <a:bodyPr>
            <a:spAutoFit/>
          </a:bodyPr>
          <a:lstStyle/>
          <a:p>
            <a:pPr>
              <a:lnSpc>
                <a:spcPct val="150000"/>
              </a:lnSpc>
            </a:pPr>
            <a:r>
              <a:rPr lang="zh-CN" altLang="en-US" sz="2400" b="1" dirty="0">
                <a:latin typeface="华文楷体" pitchFamily="2" charset="-122"/>
                <a:ea typeface="华文楷体" pitchFamily="2" charset="-122"/>
              </a:rPr>
              <a:t>核心价值体系的基本内容</a:t>
            </a:r>
          </a:p>
          <a:p>
            <a:pPr>
              <a:lnSpc>
                <a:spcPct val="150000"/>
              </a:lnSpc>
            </a:pP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马克思主义指导思想</a:t>
            </a:r>
            <a:endParaRPr lang="en-US" altLang="zh-CN" sz="2400" b="1" dirty="0">
              <a:latin typeface="华文楷体" pitchFamily="2" charset="-122"/>
              <a:ea typeface="华文楷体" pitchFamily="2" charset="-122"/>
            </a:endParaRPr>
          </a:p>
          <a:p>
            <a:pPr>
              <a:lnSpc>
                <a:spcPct val="150000"/>
              </a:lnSpc>
            </a:pP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中国特色社会主义共同理想</a:t>
            </a:r>
            <a:endParaRPr lang="en-US" altLang="zh-CN" sz="2400" b="1" dirty="0">
              <a:latin typeface="华文楷体" pitchFamily="2" charset="-122"/>
              <a:ea typeface="华文楷体" pitchFamily="2" charset="-122"/>
            </a:endParaRPr>
          </a:p>
          <a:p>
            <a:pPr>
              <a:lnSpc>
                <a:spcPct val="150000"/>
              </a:lnSpc>
            </a:pP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以爱国主义为核心的民族精神和以改革创新为核心的时代精神</a:t>
            </a:r>
          </a:p>
          <a:p>
            <a:pPr>
              <a:lnSpc>
                <a:spcPct val="150000"/>
              </a:lnSpc>
            </a:pP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社会主义荣辱观</a:t>
            </a:r>
          </a:p>
        </p:txBody>
      </p:sp>
    </p:spTree>
  </p:cSld>
  <p:clrMapOvr>
    <a:masterClrMapping/>
  </p:clrMapOvr>
  <p:transition>
    <p:fade/>
  </p:transition>
</p:sld>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通用_蓝">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蓝白</Template>
  <TotalTime>207</TotalTime>
  <Words>9897</Words>
  <Application>Microsoft Office PowerPoint</Application>
  <PresentationFormat>全屏显示(4:3)</PresentationFormat>
  <Paragraphs>282</Paragraphs>
  <Slides>89</Slides>
  <Notes>1</Notes>
  <HiddenSlides>0</HiddenSlides>
  <MMClips>0</MMClips>
  <ScaleCrop>false</ScaleCrop>
  <HeadingPairs>
    <vt:vector size="4" baseType="variant">
      <vt:variant>
        <vt:lpstr>主题</vt:lpstr>
      </vt:variant>
      <vt:variant>
        <vt:i4>3</vt:i4>
      </vt:variant>
      <vt:variant>
        <vt:lpstr>幻灯片标题</vt:lpstr>
      </vt:variant>
      <vt:variant>
        <vt:i4>89</vt:i4>
      </vt:variant>
    </vt:vector>
  </HeadingPairs>
  <TitlesOfParts>
    <vt:vector size="92" baseType="lpstr">
      <vt:lpstr>通用_蓝</vt:lpstr>
      <vt:lpstr>1_通用_蓝</vt:lpstr>
      <vt:lpstr>龙腾四海</vt:lpstr>
      <vt:lpstr>第三节 建设中国特色社会主义文化</vt:lpstr>
      <vt:lpstr>幻灯片 2</vt:lpstr>
      <vt:lpstr>幻灯片 3</vt:lpstr>
      <vt:lpstr>幻灯片 4</vt:lpstr>
      <vt:lpstr>幻灯片 5</vt:lpstr>
      <vt:lpstr>幻灯片 6</vt:lpstr>
      <vt:lpstr>幻灯片 7</vt:lpstr>
      <vt:lpstr>二、弘扬社会主义核心价值体系和核心价值观</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一、社会和谐是中国特色社会主义的本质属性</vt:lpstr>
      <vt:lpstr>幻灯片 41</vt:lpstr>
      <vt:lpstr>幻灯片 42</vt:lpstr>
      <vt:lpstr>幻灯片 43</vt:lpstr>
      <vt:lpstr>幻灯片 44</vt:lpstr>
      <vt:lpstr>幻灯片 45</vt:lpstr>
      <vt:lpstr>幻灯片 46</vt:lpstr>
      <vt:lpstr>公平正义</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三、创新社会治理体制</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建设中国特色社会主义文化</dc:title>
  <dc:creator>zhao</dc:creator>
  <cp:lastModifiedBy>zhao</cp:lastModifiedBy>
  <cp:revision>42</cp:revision>
  <dcterms:created xsi:type="dcterms:W3CDTF">2016-12-12T00:27:13Z</dcterms:created>
  <dcterms:modified xsi:type="dcterms:W3CDTF">2016-12-19T02:27:46Z</dcterms:modified>
</cp:coreProperties>
</file>