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handoutMasterIdLst>
    <p:handoutMasterId r:id="rId27"/>
  </p:handoutMasterIdLst>
  <p:sldIdLst>
    <p:sldId id="278" r:id="rId3"/>
    <p:sldId id="291" r:id="rId4"/>
    <p:sldId id="292" r:id="rId5"/>
    <p:sldId id="279" r:id="rId6"/>
    <p:sldId id="281" r:id="rId7"/>
    <p:sldId id="289" r:id="rId8"/>
    <p:sldId id="295" r:id="rId9"/>
    <p:sldId id="300" r:id="rId10"/>
    <p:sldId id="301" r:id="rId11"/>
    <p:sldId id="288" r:id="rId12"/>
    <p:sldId id="303" r:id="rId13"/>
    <p:sldId id="304" r:id="rId14"/>
    <p:sldId id="309" r:id="rId15"/>
    <p:sldId id="305" r:id="rId16"/>
    <p:sldId id="306" r:id="rId17"/>
    <p:sldId id="307" r:id="rId18"/>
    <p:sldId id="308" r:id="rId19"/>
    <p:sldId id="315" r:id="rId20"/>
    <p:sldId id="310" r:id="rId21"/>
    <p:sldId id="311" r:id="rId22"/>
    <p:sldId id="312" r:id="rId23"/>
    <p:sldId id="287" r:id="rId24"/>
    <p:sldId id="31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E1E8F5"/>
    <a:srgbClr val="ECEFEA"/>
    <a:srgbClr val="EFF0E7"/>
    <a:srgbClr val="E9EDF0"/>
    <a:srgbClr val="E9EDEC"/>
    <a:srgbClr val="0D529C"/>
    <a:srgbClr val="0F519B"/>
    <a:srgbClr val="0D52A0"/>
    <a:srgbClr val="A929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8" autoAdjust="0"/>
    <p:restoredTop sz="94660"/>
  </p:normalViewPr>
  <p:slideViewPr>
    <p:cSldViewPr>
      <p:cViewPr varScale="1">
        <p:scale>
          <a:sx n="80" d="100"/>
          <a:sy n="8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8CBA1-D47E-4F47-A666-A787A47C7754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0728-C6EC-4E92-9678-A6D12777D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2716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7E12C-A3F4-47B0-9392-8041EA0F6B07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8B5F5-93D1-49F8-99AD-64BBBC5BE8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700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27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875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770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712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564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6921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36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9886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1342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16642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008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5594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9228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8041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042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050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02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3843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8108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0" y="-243408"/>
            <a:ext cx="9144000" cy="1200329"/>
          </a:xfrm>
          <a:prstGeom prst="rect">
            <a:avLst/>
          </a:prstGeom>
          <a:gradFill>
            <a:gsLst>
              <a:gs pos="6000">
                <a:schemeClr val="accent1">
                  <a:lumMod val="60000"/>
                  <a:lumOff val="40000"/>
                </a:schemeClr>
              </a:gs>
              <a:gs pos="53000">
                <a:schemeClr val="accent1">
                  <a:lumMod val="20000"/>
                  <a:lumOff val="80000"/>
                </a:schemeClr>
              </a:gs>
              <a:gs pos="73000">
                <a:srgbClr val="E1E8F5"/>
              </a:gs>
            </a:gsLst>
            <a:lin ang="27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0" y="6516052"/>
            <a:ext cx="9144000" cy="36933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29000">
                <a:schemeClr val="accent1">
                  <a:lumMod val="40000"/>
                  <a:lumOff val="60000"/>
                </a:schemeClr>
              </a:gs>
              <a:gs pos="63000">
                <a:schemeClr val="tx2">
                  <a:lumMod val="20000"/>
                  <a:lumOff val="80000"/>
                </a:schemeClr>
              </a:gs>
            </a:gsLst>
            <a:lin ang="27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980728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804"/>
          <a:stretch/>
        </p:blipFill>
        <p:spPr>
          <a:xfrm>
            <a:off x="251520" y="-27384"/>
            <a:ext cx="792088" cy="890157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3203848" y="6505599"/>
            <a:ext cx="33123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School of Marxism Shandong University</a:t>
            </a:r>
            <a:endParaRPr lang="zh-CN" altLang="en-US" sz="1400" dirty="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650559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33507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905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6273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495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FB8F3-6CBA-469F-A56F-D05D3785CD6F}" type="datetimeFigureOut">
              <a:rPr lang="zh-CN" altLang="en-US" smtClean="0"/>
              <a:pPr/>
              <a:t>2016/12/22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9BD7-A9A4-472C-AFB1-05140D012D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492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2060848"/>
            <a:ext cx="7272808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32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第六章</a:t>
            </a:r>
            <a:r>
              <a:rPr lang="en-US" altLang="zh-CN" sz="32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社</a:t>
            </a:r>
            <a:r>
              <a:rPr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会主义本质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endParaRPr lang="en-US" altLang="zh-CN" sz="28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5000"/>
              </a:lnSpc>
            </a:pPr>
            <a:r>
              <a:rPr lang="en-US" altLang="zh-CN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                       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建</a:t>
            </a:r>
            <a:r>
              <a:rPr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设中国特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色社</a:t>
            </a:r>
            <a:r>
              <a:rPr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会主义总任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务</a:t>
            </a:r>
            <a:endParaRPr lang="zh-CN" altLang="en-US" sz="28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1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2348880"/>
            <a:ext cx="6408712" cy="320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孕育于改革起步阶段。</a:t>
            </a:r>
            <a:r>
              <a:rPr kumimoji="1"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1980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年，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邓小平第一次提出“社会主义本质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”概念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。 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指出</a:t>
            </a:r>
            <a:r>
              <a:rPr kumimoji="1"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: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“社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会主义是一个很好的名词，但是如果搞不好，不能正确理解，不能采取正确的政策，那就体现不出社会主义的本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质”。把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发展生产和增加人民收入称之为压倒一切的标准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，已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涉及社会主义本质的核心和内容。</a:t>
            </a:r>
          </a:p>
        </p:txBody>
      </p:sp>
      <p:sp>
        <p:nvSpPr>
          <p:cNvPr id="5" name="矩形 4"/>
          <p:cNvSpPr/>
          <p:nvPr/>
        </p:nvSpPr>
        <p:spPr>
          <a:xfrm>
            <a:off x="1428820" y="1412776"/>
            <a:ext cx="4022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、社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会主义本质理论的提出</a:t>
            </a:r>
            <a:endParaRPr lang="en-US" altLang="zh-CN" sz="24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55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1628800"/>
            <a:ext cx="69847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kumimoji="1"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、社会主义本质论断的雏形</a:t>
            </a:r>
            <a:r>
              <a:rPr kumimoji="1"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—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两大原则</a:t>
            </a:r>
            <a:endParaRPr kumimoji="1" lang="en-US" altLang="zh-CN" sz="24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4000"/>
              </a:lnSpc>
            </a:pP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形成于</a:t>
            </a:r>
            <a:r>
              <a:rPr kumimoji="1"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1984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年提出社会主义商品经济理论之后。随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着改革对传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统模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式的突破，邓小平更加鲜明、频繁、突出地提出什么是社会主义的问题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r>
              <a:rPr kumimoji="1" lang="en-US" altLang="zh-CN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1986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</a:t>
            </a:r>
            <a:r>
              <a:rPr kumimoji="1" lang="en-US" altLang="zh-CN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月，邓小平在会见美国记者迈克</a:t>
            </a:r>
            <a:r>
              <a:rPr kumimoji="1" lang="en-US" altLang="zh-CN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·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华莱士时说：“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社会主义原则，第一是发展生产，第二是共同致富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。”</a:t>
            </a:r>
            <a:endParaRPr kumimoji="1"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467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1700808"/>
            <a:ext cx="66247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３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社会主义本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质论断的</a:t>
            </a:r>
            <a:r>
              <a:rPr kumimoji="1" lang="zh-CN" altLang="en-US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确立</a:t>
            </a:r>
            <a:endParaRPr kumimoji="1" lang="en-US" altLang="zh-CN" sz="24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4000"/>
              </a:lnSpc>
            </a:pP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本质论最终形成于改革攻坚阶段、苏东剧变之后。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1992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年，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邓小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平提出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：“社会主义的本质，是解放生产力，发展生产力，消灭剥削，消除两极分化，最终达到共同富裕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。”确立了两大标准：生产力和人民利益标准。</a:t>
            </a:r>
            <a:endParaRPr kumimoji="1"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53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720" y="2492896"/>
            <a:ext cx="4968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视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频：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道沧桑 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―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社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会主义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500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endParaRPr lang="en-US" altLang="zh-CN" sz="2400" b="1" dirty="0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39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  春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天故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事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</a:t>
            </a:r>
            <a:endParaRPr lang="zh-CN" altLang="en-US" sz="24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49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3728" y="1772816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（二）社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会主义本质的科学内涵</a:t>
            </a:r>
            <a:endParaRPr lang="zh-CN" altLang="en-US" sz="24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7704" y="2708920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思考：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为什么要把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“解放和发展生产力”纳入社会主义的本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质？为什么要把共同富裕作为社会主义的目的？</a:t>
            </a:r>
            <a:endParaRPr kumimoji="1" lang="en-US" altLang="zh-CN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4365104"/>
            <a:ext cx="2304257" cy="143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83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3068960"/>
            <a:ext cx="6228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突出解放生产力和发展生产力在社会主义发展中的重要地位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云形标注 11"/>
          <p:cNvSpPr/>
          <p:nvPr/>
        </p:nvSpPr>
        <p:spPr>
          <a:xfrm>
            <a:off x="1619672" y="1700808"/>
            <a:ext cx="2419084" cy="1253021"/>
          </a:xfrm>
          <a:prstGeom prst="cloud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现实的需</a:t>
            </a:r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要？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5076056" y="4077072"/>
            <a:ext cx="2448272" cy="1152128"/>
          </a:xfrm>
          <a:prstGeom prst="cloud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理论的合理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性？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63688" y="1988840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邓小平把解放和发展生产力纳入社会主义本质，是以唯物史观为指导，在认真总结社会主义建设的历史经验，科学把握我国国情和时代特征的基础上提炼出来的。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97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2198231"/>
            <a:ext cx="6192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突出强调消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灭剥削，消除两极分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化，达到共同富裕的发展目标。</a:t>
            </a:r>
            <a:endParaRPr lang="zh-CN" altLang="en-US" sz="2400" dirty="0">
              <a:solidFill>
                <a:srgbClr val="000099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65070" y="3694172"/>
            <a:ext cx="2388096" cy="23880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2324" y="3933056"/>
            <a:ext cx="2729488" cy="20471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3968" y="3694172"/>
            <a:ext cx="1728192" cy="209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59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2060848"/>
            <a:ext cx="6192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本质论断的鲜明特色还在于在动态中生动描述了社会主义的本质。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共同富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裕是逐步实现的。消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灭剥削、消除两极分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化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与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共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同富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裕互为条件，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解放生产力和发展生产力与共同富裕互为条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件</a:t>
            </a:r>
            <a:r>
              <a:rPr lang="zh-CN" altLang="en-US" sz="2400" dirty="0" smtClean="0">
                <a:solidFill>
                  <a:srgbClr val="000099"/>
                </a:solidFill>
              </a:rPr>
              <a:t>。</a:t>
            </a:r>
            <a:endParaRPr lang="zh-CN" altLang="en-US" sz="2400" dirty="0">
              <a:solidFill>
                <a:srgbClr val="000099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6208" y="4581128"/>
            <a:ext cx="3310128" cy="16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47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1700808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二、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社会主义本质理论的重要意义</a:t>
            </a:r>
          </a:p>
        </p:txBody>
      </p:sp>
      <p:sp>
        <p:nvSpPr>
          <p:cNvPr id="3" name="矩形 2"/>
          <p:cNvSpPr/>
          <p:nvPr/>
        </p:nvSpPr>
        <p:spPr>
          <a:xfrm>
            <a:off x="1907704" y="2492896"/>
            <a:ext cx="61926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社会主义本质理论，是对科学社会主义理论的继承和发展，是马克思主义与中国实际相结合的理论成果，为我们在实践中创造出充满活力的社会主义奠定了科学的思想基础。</a:t>
            </a:r>
          </a:p>
        </p:txBody>
      </p:sp>
    </p:spTree>
    <p:extLst>
      <p:ext uri="{BB962C8B-B14F-4D97-AF65-F5344CB8AC3E}">
        <p14:creationId xmlns:p14="http://schemas.microsoft.com/office/powerpoint/2010/main" xmlns="" val="4054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1484784"/>
            <a:ext cx="6984776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教学目的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理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解和把握社会主义本质理论的科学内涵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和意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义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；认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识社会主义建设的根本任务是解放和发展生产力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；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认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识中国特色社会主义的发展战略，掌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握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三步走”的发展战略、全面建设小康社会的奋斗目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标及实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现中华民族伟大复兴中国梦的科学内涵。</a:t>
            </a:r>
          </a:p>
        </p:txBody>
      </p:sp>
    </p:spTree>
    <p:extLst>
      <p:ext uri="{BB962C8B-B14F-4D97-AF65-F5344CB8AC3E}">
        <p14:creationId xmlns:p14="http://schemas.microsoft.com/office/powerpoint/2010/main" xmlns="" val="345248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1844824"/>
            <a:ext cx="72008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kumimoji="1" lang="en-US" altLang="zh-CN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、对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社会主义的认识提高到了一个新的科学水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平</a:t>
            </a:r>
            <a:endParaRPr kumimoji="1" lang="en-US" altLang="zh-CN" sz="28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45000"/>
              </a:lnSpc>
            </a:pP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从</a:t>
            </a:r>
            <a:r>
              <a:rPr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主要强调关于公有制、按劳分配等特征，进一步深入到了实现共同富裕这个建设社会主义的根本目标上。</a:t>
            </a:r>
          </a:p>
        </p:txBody>
      </p:sp>
    </p:spTree>
    <p:extLst>
      <p:ext uri="{BB962C8B-B14F-4D97-AF65-F5344CB8AC3E}">
        <p14:creationId xmlns:p14="http://schemas.microsoft.com/office/powerpoint/2010/main" xmlns="" val="135841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5108" y="1484784"/>
            <a:ext cx="576064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、对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建设中国特色社会主义具有重要的指导意</a:t>
            </a:r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义</a:t>
            </a:r>
            <a:endParaRPr kumimoji="1"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0554" y="2681396"/>
            <a:ext cx="6393854" cy="2614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本质论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把搞清楚“什么是社会主义”和“怎样建设社会主义”紧密联系，揭示了实现社会主义本质和建设社会主义道路之间的内在逻辑联系，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为从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更高层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次认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识社会主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义，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奠定了理论基础。</a:t>
            </a:r>
            <a:endParaRPr lang="zh-CN" altLang="en-US" sz="24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133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5696" y="2060848"/>
            <a:ext cx="572464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延伸阅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读：</a:t>
            </a:r>
            <a:endParaRPr lang="en-US" altLang="zh-CN" sz="24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共享发展：消除两极分化，实现共同富裕</a:t>
            </a:r>
            <a:endParaRPr lang="en-US" altLang="zh-CN" sz="2400" b="1" dirty="0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新常态下优化公有制经济“主体”功能探析</a:t>
            </a:r>
            <a:endParaRPr lang="en-US" altLang="zh-CN" b="1" dirty="0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思想理论教育导刊，</a:t>
            </a:r>
            <a:r>
              <a:rPr lang="en-US" altLang="zh-CN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2016</a:t>
            </a:r>
            <a:r>
              <a:rPr lang="zh-CN" altLang="en-US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年第</a:t>
            </a:r>
            <a:r>
              <a:rPr lang="en-US" altLang="zh-CN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0053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1916832"/>
            <a:ext cx="582723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观点摘录：</a:t>
            </a:r>
            <a:endParaRPr lang="en-US" altLang="zh-CN" sz="24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</a:t>
            </a:r>
            <a:r>
              <a:rPr lang="zh-CN" altLang="en-US" sz="20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同富裕根植于社会主义公有制</a:t>
            </a:r>
            <a:endParaRPr lang="en-US" altLang="zh-CN" sz="2000" b="1" dirty="0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共享发</a:t>
            </a:r>
            <a:r>
              <a:rPr lang="zh-CN" altLang="en-US" sz="20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展的宗旨在于缩小收入差距、消除两极分化</a:t>
            </a:r>
            <a:endParaRPr lang="en-US" altLang="zh-CN" sz="2000" b="1" dirty="0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在全面深化改革中增强放大公有制的“主体”功能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15644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3688" y="2276872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△</a:t>
            </a:r>
            <a:r>
              <a:rPr lang="zh-CN" altLang="zh-CN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正确把握社会主义主义本</a:t>
            </a:r>
            <a:r>
              <a:rPr lang="zh-CN" altLang="zh-CN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质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的科学内涵</a:t>
            </a:r>
            <a:endParaRPr lang="en-US" altLang="zh-CN" sz="24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△</a:t>
            </a:r>
            <a:r>
              <a:rPr lang="zh-CN" altLang="zh-CN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正确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认识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五大发展理念的意义、内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涵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和要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△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正确理解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如期全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面建成小康社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</a:t>
            </a:r>
            <a:endParaRPr lang="zh-CN" altLang="en-US" sz="24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6288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〖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重点难点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〗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67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13044" y="1484784"/>
            <a:ext cx="2877711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ct val="30000"/>
              </a:spcBef>
              <a:buSzPct val="80000"/>
            </a:pPr>
            <a:r>
              <a:rPr lang="zh-CN" altLang="en-US" sz="28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本</a:t>
            </a:r>
            <a:r>
              <a:rPr lang="zh-CN" altLang="en-US" sz="28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章节次  </a:t>
            </a:r>
            <a:endParaRPr lang="en-US" altLang="zh-CN" sz="28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2276872"/>
            <a:ext cx="69393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kumimoji="1"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1" lang="zh-CN" altLang="en-US" sz="2800" b="1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一节   社会主义的本质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二节   社会主义的根本任务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三节   中国特色社会主义的发展战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略</a:t>
            </a:r>
            <a:endParaRPr kumimoji="1" lang="zh-CN" altLang="en-US" sz="28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63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1700808"/>
            <a:ext cx="3954929" cy="580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一节  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社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会主义的本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质</a:t>
            </a:r>
            <a:endParaRPr kumimoji="1" lang="zh-CN" altLang="en-US" sz="28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3648" y="2636912"/>
            <a:ext cx="7416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、社会主义本质理论的提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出和科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学内涵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   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二、</a:t>
            </a:r>
            <a:r>
              <a:rPr kumimoji="1" lang="zh-CN" altLang="en-US" sz="28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社会主义本质理论的重要意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义</a:t>
            </a:r>
            <a:endParaRPr kumimoji="1" lang="zh-CN" altLang="en-US" sz="28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246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704" y="1916832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（一）社</a:t>
            </a:r>
            <a:r>
              <a:rPr kumimoji="1"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会主义本质理论的提出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907704" y="2719024"/>
            <a:ext cx="606583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思考：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为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什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么要从高于特征的层次上对社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会主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义进行再认识？</a:t>
            </a:r>
            <a:endParaRPr lang="zh-CN" altLang="en-US" sz="2400" b="1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4149080"/>
            <a:ext cx="2681459" cy="16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813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08222" y="1772816"/>
            <a:ext cx="669674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马恩：</a:t>
            </a:r>
            <a:r>
              <a:rPr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社</a:t>
            </a:r>
            <a:r>
              <a:rPr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会主义＝生产资料公有制＋社会生产的计划调节＋按劳分配＋无产阶级专政＋人的全面自由发展</a:t>
            </a:r>
            <a:r>
              <a:rPr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列宁：</a:t>
            </a:r>
            <a:r>
              <a:rPr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苏维埃政权 ＋普鲁士的铁路管理制度 ＋ 美国的技术和托拉斯组织 ＋ 美国的国民教育等等等等 </a:t>
            </a:r>
            <a:r>
              <a:rPr lang="en-US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+ + </a:t>
            </a:r>
            <a:r>
              <a:rPr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＝ 总和 ＝ 社会主义</a:t>
            </a:r>
            <a:r>
              <a:rPr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0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斯大林：</a:t>
            </a:r>
            <a:r>
              <a:rPr lang="zh-CN" altLang="en-US" sz="20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社会主义</a:t>
            </a:r>
            <a:r>
              <a:rPr lang="en-US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=</a:t>
            </a:r>
            <a:r>
              <a:rPr lang="zh-CN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高度国有化</a:t>
            </a:r>
            <a:r>
              <a:rPr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的所有制结构</a:t>
            </a:r>
            <a:r>
              <a:rPr lang="en-US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计划</a:t>
            </a:r>
            <a:r>
              <a:rPr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经济</a:t>
            </a:r>
            <a:r>
              <a:rPr lang="en-US" altLang="zh-CN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0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高度集权的政治体制</a:t>
            </a:r>
            <a:r>
              <a:rPr lang="zh-CN" altLang="en-US" sz="20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我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们一度把</a:t>
            </a:r>
            <a:r>
              <a:rPr kumimoji="1"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苏联模式的特征看成社会主义的本质特征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。这也是我们</a:t>
            </a:r>
            <a:r>
              <a:rPr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多</a:t>
            </a:r>
            <a:r>
              <a:rPr lang="zh-CN" altLang="en-US" sz="2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次发生失误的重要原因</a:t>
            </a:r>
            <a:r>
              <a:rPr lang="zh-CN" altLang="en-US" sz="2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之一。</a:t>
            </a:r>
            <a:endParaRPr lang="zh-CN" altLang="en-US" sz="2000" b="1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105273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背景材料：</a:t>
            </a:r>
          </a:p>
        </p:txBody>
      </p:sp>
    </p:spTree>
    <p:extLst>
      <p:ext uri="{BB962C8B-B14F-4D97-AF65-F5344CB8AC3E}">
        <p14:creationId xmlns:p14="http://schemas.microsoft.com/office/powerpoint/2010/main" xmlns="" val="112757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9672" y="1844824"/>
            <a:ext cx="6552728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  <a:spcAft>
                <a:spcPct val="25000"/>
              </a:spcAft>
              <a:buFontTx/>
              <a:buNone/>
            </a:pP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20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世纪</a:t>
            </a:r>
            <a:r>
              <a:rPr lang="en-US" altLang="zh-CN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50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年代中后期，苏东国家的改革最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终归于失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败，根本原因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于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把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国有制和计划经济基本特征当做不可动摇的社会主义原则。冲破这一障碍，必须根据时代发展的要求和新的经验对社会主义进行再认识，特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别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是对社会主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义特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征的重</a:t>
            </a:r>
            <a:r>
              <a:rPr lang="zh-CN" altLang="en-US" sz="24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新认识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400" dirty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53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31640" y="1916832"/>
            <a:ext cx="6783660" cy="2614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邓小平把社会主义的本质和基本特征区分开来，主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要是针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对过去把特征当作目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的，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忽视了比特征更为根本的目的和目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标。重新认识社</a:t>
            </a:r>
            <a:r>
              <a:rPr lang="zh-CN" altLang="en-US" sz="2400" b="1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会主</a:t>
            </a:r>
            <a:r>
              <a:rPr lang="zh-CN" altLang="en-US" sz="2400" b="1" dirty="0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义特征，就必须在高于特征的层次上界定社会主义本质。这个层次就是社会主义的目的和目标。</a:t>
            </a:r>
            <a:endParaRPr lang="en-US" altLang="zh-CN" sz="2400" b="1" dirty="0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626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</TotalTime>
  <Words>1785</Words>
  <Application>Microsoft Office PowerPoint</Application>
  <PresentationFormat>全屏显示(4:3)</PresentationFormat>
  <Paragraphs>53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</dc:creator>
  <cp:lastModifiedBy>zhao</cp:lastModifiedBy>
  <cp:revision>146</cp:revision>
  <dcterms:created xsi:type="dcterms:W3CDTF">2016-03-23T12:46:43Z</dcterms:created>
  <dcterms:modified xsi:type="dcterms:W3CDTF">2016-12-22T11:42:39Z</dcterms:modified>
</cp:coreProperties>
</file>