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79" r:id="rId3"/>
    <p:sldId id="290" r:id="rId4"/>
    <p:sldId id="294" r:id="rId5"/>
    <p:sldId id="296" r:id="rId6"/>
    <p:sldId id="311" r:id="rId7"/>
    <p:sldId id="299" r:id="rId8"/>
    <p:sldId id="302" r:id="rId9"/>
    <p:sldId id="303" r:id="rId10"/>
    <p:sldId id="307" r:id="rId11"/>
    <p:sldId id="304" r:id="rId12"/>
    <p:sldId id="305" r:id="rId13"/>
    <p:sldId id="308" r:id="rId14"/>
    <p:sldId id="309" r:id="rId15"/>
    <p:sldId id="31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E1E8F5"/>
    <a:srgbClr val="ECEFEA"/>
    <a:srgbClr val="EFF0E7"/>
    <a:srgbClr val="E9EDF0"/>
    <a:srgbClr val="E9EDEC"/>
    <a:srgbClr val="0D529C"/>
    <a:srgbClr val="0F519B"/>
    <a:srgbClr val="0D52A0"/>
    <a:srgbClr val="A9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4660"/>
  </p:normalViewPr>
  <p:slideViewPr>
    <p:cSldViewPr>
      <p:cViewPr varScale="1">
        <p:scale>
          <a:sx n="83" d="100"/>
          <a:sy n="83" d="100"/>
        </p:scale>
        <p:origin x="118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CBA1-D47E-4F47-A666-A787A47C7754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0728-C6EC-4E92-9678-A6D12777D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16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E12C-A3F4-47B0-9392-8041EA0F6B07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B5F5-93D1-49F8-99AD-64BBBC5BE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6C036C5-3E3C-4DD8-8DB4-7E2708DA42D2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897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0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8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42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42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94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8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41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4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0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0" y="-243408"/>
            <a:ext cx="9144000" cy="1200329"/>
          </a:xfrm>
          <a:prstGeom prst="rect">
            <a:avLst/>
          </a:prstGeom>
          <a:gradFill>
            <a:gsLst>
              <a:gs pos="6000">
                <a:schemeClr val="accent1">
                  <a:lumMod val="60000"/>
                  <a:lumOff val="40000"/>
                </a:schemeClr>
              </a:gs>
              <a:gs pos="53000">
                <a:schemeClr val="accent1">
                  <a:lumMod val="20000"/>
                  <a:lumOff val="80000"/>
                </a:schemeClr>
              </a:gs>
              <a:gs pos="73000">
                <a:srgbClr val="E1E8F5"/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516052"/>
            <a:ext cx="9144000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9000">
                <a:schemeClr val="accent1">
                  <a:lumMod val="40000"/>
                  <a:lumOff val="60000"/>
                </a:schemeClr>
              </a:gs>
              <a:gs pos="63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4"/>
          <a:stretch/>
        </p:blipFill>
        <p:spPr>
          <a:xfrm>
            <a:off x="251520" y="-27384"/>
            <a:ext cx="792088" cy="89015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203848" y="6505599"/>
            <a:ext cx="33123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Marxism Shandong University</a:t>
            </a:r>
            <a:endParaRPr lang="zh-CN" altLang="en-US" sz="1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50559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0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7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B8F3-6CBA-469F-A56F-D05D3785CD6F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9BD7-A9A4-472C-AFB1-05140D012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1700808"/>
            <a:ext cx="6939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三节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国特色社会主义的发展战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略</a:t>
            </a:r>
            <a:endParaRPr kumimoji="1"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80928"/>
            <a:ext cx="531033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一、“三步走”的发展战略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二、全面建成小康社会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三、实现中华民族伟大复兴的中国梦</a:t>
            </a:r>
          </a:p>
        </p:txBody>
      </p:sp>
    </p:spTree>
    <p:extLst>
      <p:ext uri="{BB962C8B-B14F-4D97-AF65-F5344CB8AC3E}">
        <p14:creationId xmlns:p14="http://schemas.microsoft.com/office/powerpoint/2010/main" val="15363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1484784"/>
            <a:ext cx="6552727" cy="3418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全面建成小康社会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的科学内涵</a:t>
            </a:r>
            <a:endParaRPr kumimoji="1"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5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心就在“全面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”，既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体现在覆盖的人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是全面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的，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是不分地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域、不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让一个人掉队的全面小康，意味着全国各个地区都要迈入小康社会，又体现在涉及的领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域是全面的，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盖经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济建设、政治建设、文化建设、社会建设、生态文明建设和党的建设</a:t>
            </a:r>
            <a:r>
              <a:rPr lang="zh-CN" altLang="en-US" sz="105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。（</a:t>
            </a:r>
            <a:r>
              <a:rPr lang="zh-CN" altLang="en-US" sz="105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导刊</a:t>
            </a:r>
            <a:r>
              <a:rPr lang="en-US" altLang="zh-CN" sz="105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201512.35</a:t>
            </a:r>
            <a:r>
              <a:rPr lang="zh-CN" altLang="en-US" sz="105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1" lang="en-US" altLang="zh-CN" sz="105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8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3728" y="1988840"/>
            <a:ext cx="4637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全面建成小康社会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的现实路径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835696" y="2852936"/>
            <a:ext cx="6032421" cy="1701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促进经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济持续健康发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展，推进民主法治建设</a:t>
            </a:r>
            <a:endParaRPr lang="en-US" altLang="zh-CN" sz="24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推动文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化的发展繁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荣，更好保障和改善民生</a:t>
            </a:r>
            <a:endParaRPr lang="en-US" altLang="zh-CN" sz="24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保护和改善生态环境，锻造坚强领导核心。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90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79712" y="1844824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三、实现中华民族伟大复兴的中国梦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2564904"/>
            <a:ext cx="597666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何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为中国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梦？</a:t>
            </a:r>
            <a:endParaRPr lang="en-US" altLang="zh-CN" sz="2400" b="1" kern="10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sz="24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实现中华民族伟大复兴，就是中华民族近代最伟大的中国梦。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因为这个梦想，它凝聚和寄托了几代中国人的夙愿，它体现了中华民族和中国人民的整体利益，它是每一个中华儿女的共同期盼。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58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700808"/>
            <a:ext cx="6462464" cy="323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国梦的思想内涵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sz="2400" b="1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国</a:t>
            </a:r>
            <a:r>
              <a:rPr lang="zh-CN" altLang="zh-CN" sz="24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家富强、民族振兴、人民幸福</a:t>
            </a:r>
            <a:endParaRPr lang="zh-CN" altLang="zh-CN" sz="2400" b="1" kern="1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ts val="3500"/>
              </a:lnSpc>
              <a:spcAft>
                <a:spcPts val="0"/>
              </a:spcAft>
            </a:pP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中国梦连着人民梦、国家梦、民族梦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。中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国梦的本质是人民梦，人民梦的保障是国家梦和民族梦。因为只有国家好、民族好，人民才能幸福安康。国家富强、民族振兴、人民幸福是</a:t>
            </a: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中国梦</a:t>
            </a:r>
            <a:r>
              <a:rPr lang="en-US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的内涵和本质属性。 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16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1700808"/>
            <a:ext cx="6048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实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现中国梦的途径</a:t>
            </a:r>
            <a:endParaRPr lang="zh-CN" altLang="zh-CN" sz="2400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第一，坚持中国道路：中国特色社会主义道路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第二，弘扬中国精神：以爱国主义为核心的民族精神和以改革创新为核心的时代精神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。第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三，凝聚中国力量：全国各族人民大团结的力量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9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2276872"/>
            <a:ext cx="6336704" cy="2980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>
              <a:lnSpc>
                <a:spcPts val="3800"/>
              </a:lnSpc>
            </a:pPr>
            <a:r>
              <a:rPr lang="en-US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、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三步走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”发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展战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略的提出</a:t>
            </a:r>
            <a:endParaRPr lang="en-US" altLang="zh-CN" sz="2400" b="1" kern="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 marL="254000">
              <a:lnSpc>
                <a:spcPts val="3800"/>
              </a:lnSpc>
            </a:pP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新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中国成立后，党的第一代中央领导集体提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出“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两步走”的发展战略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：第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一步：建立一个独立的比较完整的 工业体系和国民经济体系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；第</a:t>
            </a:r>
            <a:r>
              <a:rPr lang="zh-CN" altLang="zh-CN" sz="2400" b="1" kern="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二步：全面实现农业、工业、国防和科学技术的现代化</a:t>
            </a:r>
            <a:r>
              <a:rPr lang="zh-CN" altLang="zh-CN" sz="2400" b="1" kern="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 b="1" kern="1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1412776"/>
            <a:ext cx="38779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一、“三步走”的发展战略</a:t>
            </a:r>
          </a:p>
        </p:txBody>
      </p:sp>
    </p:spTree>
    <p:extLst>
      <p:ext uri="{BB962C8B-B14F-4D97-AF65-F5344CB8AC3E}">
        <p14:creationId xmlns:p14="http://schemas.microsoft.com/office/powerpoint/2010/main" val="11061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2" descr="蓝色砂纸"/>
          <p:cNvSpPr txBox="1">
            <a:spLocks noChangeArrowheads="1"/>
          </p:cNvSpPr>
          <p:nvPr/>
        </p:nvSpPr>
        <p:spPr bwMode="auto">
          <a:xfrm>
            <a:off x="2195736" y="2196263"/>
            <a:ext cx="36073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u="sng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“三</a:t>
            </a:r>
            <a:r>
              <a:rPr lang="zh-CN" altLang="en-US" sz="24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走”战</a:t>
            </a:r>
            <a:r>
              <a:rPr lang="zh-CN" altLang="en-US" sz="24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略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488552" y="1906936"/>
            <a:ext cx="33748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三步：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世纪中叶，人均国民生产总值达到中等发达国家水平，人民生活比较富裕，基本实现现代化。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2587872" y="3317997"/>
            <a:ext cx="32403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二步：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1991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年到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世纪末国民生产总值再翻一番，人民生活达到小康；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363678" y="4455933"/>
            <a:ext cx="329366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一步：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1980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年到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1990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年国民生产总值翻一番，解决人民温饱问题；</a:t>
            </a:r>
            <a:endParaRPr lang="zh-CN" altLang="en-US" sz="20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8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801034" y="4258188"/>
            <a:ext cx="4005155" cy="14615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ts val="2500"/>
              </a:lnSpc>
            </a:pP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世纪第一个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年，实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现国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民生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产</a:t>
            </a:r>
            <a:endParaRPr kumimoji="1"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总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值比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2000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翻一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番，使人民的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小</a:t>
            </a:r>
            <a:endParaRPr kumimoji="1"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康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生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活更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加富裕，形成比较完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善的</a:t>
            </a:r>
            <a:endParaRPr kumimoji="1"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会主义市场经济体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制</a:t>
            </a:r>
            <a:r>
              <a:rPr kumimoji="1"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kumimoji="1"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063523" y="3123513"/>
            <a:ext cx="3383280" cy="11346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993366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到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2020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年，即建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党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100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周年时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endParaRPr kumimoji="1"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实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现人均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国民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生产总值比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2000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年翻两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番</a:t>
            </a:r>
            <a:r>
              <a:rPr kumimoji="1"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全面建成小康社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会。</a:t>
            </a:r>
            <a:r>
              <a:rPr kumimoji="1" lang="en-US" altLang="zh-CN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kumimoji="1" lang="en-US" altLang="zh-CN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4320293" y="1764638"/>
            <a:ext cx="3276600" cy="1358875"/>
          </a:xfrm>
          <a:prstGeom prst="rect">
            <a:avLst/>
          </a:prstGeom>
          <a:solidFill>
            <a:schemeClr val="bg1">
              <a:lumMod val="95000"/>
            </a:schemeClr>
          </a:solidFill>
          <a:ln w="34925" cap="rnd">
            <a:solidFill>
              <a:srgbClr val="FF99C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ts val="25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到</a:t>
            </a:r>
            <a:r>
              <a:rPr kumimoji="1" lang="en-US" altLang="zh-CN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21</a:t>
            </a:r>
            <a:r>
              <a:rPr kumimoji="1"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世纪中叶建国</a:t>
            </a:r>
            <a:r>
              <a:rPr kumimoji="1" lang="en-US" altLang="zh-CN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100</a:t>
            </a: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周年时，</a:t>
            </a:r>
            <a:endParaRPr kumimoji="1" lang="en-US" altLang="zh-CN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基本</a:t>
            </a:r>
            <a:r>
              <a:rPr kumimoji="1"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现代化</a:t>
            </a:r>
            <a:r>
              <a:rPr kumimoji="1"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，建成</a:t>
            </a: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富强、</a:t>
            </a:r>
            <a:endParaRPr kumimoji="1" lang="en-US" altLang="zh-CN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民主、文明</a:t>
            </a:r>
            <a:r>
              <a:rPr kumimoji="1" lang="zh-CN" altLang="en-US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、和谐的</a:t>
            </a: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社会主义</a:t>
            </a:r>
            <a:endParaRPr kumimoji="1" lang="en-US" altLang="zh-CN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2500"/>
              </a:lnSpc>
            </a:pPr>
            <a:r>
              <a:rPr kumimoji="1" lang="zh-CN" altLang="en-US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国家</a:t>
            </a:r>
            <a:r>
              <a:rPr kumimoji="1" lang="zh-CN" altLang="en-US" b="1" dirty="0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kumimoji="1" lang="zh-CN" altLang="en-US" b="1" dirty="0">
              <a:solidFill>
                <a:srgbClr val="0000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7028" y="1950366"/>
            <a:ext cx="2492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CN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楷体" pitchFamily="2" charset="-122"/>
                <a:ea typeface="华文楷体" pitchFamily="2" charset="-122"/>
              </a:rPr>
              <a:t>“新</a:t>
            </a:r>
            <a:r>
              <a:rPr kumimoji="1"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楷体" pitchFamily="2" charset="-122"/>
                <a:ea typeface="华文楷体" pitchFamily="2" charset="-122"/>
              </a:rPr>
              <a:t>三</a:t>
            </a:r>
            <a:r>
              <a:rPr kumimoji="1" lang="zh-CN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楷体" pitchFamily="2" charset="-122"/>
                <a:ea typeface="华文楷体" pitchFamily="2" charset="-122"/>
              </a:rPr>
              <a:t>步”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9712" y="2636912"/>
            <a:ext cx="60658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何认识和把握全面建成小康社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会的意义、内涵和路径？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29" y="4077072"/>
            <a:ext cx="2681459" cy="16754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07704" y="170080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二、全面建成小康社会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0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1760" y="1484784"/>
            <a:ext cx="261610" cy="510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kumimoji="1"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2276872"/>
            <a:ext cx="6192688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全面建成小康社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会是党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的十八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大提出的一个总目标。全面深化改革与全面推进依法治国是实现这个总目标的两大支柱，而全面从严治党则是各项工作顺利推进、各项目标顺利实现的根本保证。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1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700808"/>
            <a:ext cx="65527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面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建设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小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康社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会：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1979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年邓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小平第一次使用“小康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”来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描述中国式的现代化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此后，建设小康社会就成了中国共产党阶段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性目标。</a:t>
            </a:r>
            <a:r>
              <a:rPr lang="zh-CN" altLang="en-US" sz="2400" dirty="0" smtClean="0"/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党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的十六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大提出在</a:t>
            </a:r>
            <a:r>
              <a:rPr lang="en-US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世纪头</a:t>
            </a:r>
            <a:r>
              <a:rPr lang="en-US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年全面建设小康社会的奋斗目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标。党的十七大提出全面建设小康社会的新要求。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17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全面建成小康社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会：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2012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11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月，党的十八大提出，到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2020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年实现全面建成小康社会的宏伟目标。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从“建设”到“建成”，一字之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变，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体现了我们党对发展中国特色社会主义的坚强决心和信心。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12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916832"/>
            <a:ext cx="6264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、全面建成小康社会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的战略意义</a:t>
            </a:r>
            <a:endParaRPr kumimoji="1"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全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面建成小康社会是处于统帅和引领地位的目标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，实现中华民族伟大复兴的关键一步，彰显中国特色社会主义制度优势，增强当代中国国际地位和影响力。</a:t>
            </a:r>
            <a:endParaRPr kumimoji="1"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8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1328</Words>
  <Application>Microsoft Office PowerPoint</Application>
  <PresentationFormat>全屏显示(4:3)</PresentationFormat>
  <Paragraphs>46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仿宋_GB2312</vt:lpstr>
      <vt:lpstr>华文楷体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</dc:creator>
  <cp:lastModifiedBy>zhao</cp:lastModifiedBy>
  <cp:revision>166</cp:revision>
  <dcterms:created xsi:type="dcterms:W3CDTF">2016-03-23T12:46:43Z</dcterms:created>
  <dcterms:modified xsi:type="dcterms:W3CDTF">2016-05-20T03:03:48Z</dcterms:modified>
</cp:coreProperties>
</file>