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78" r:id="rId3"/>
    <p:sldId id="279" r:id="rId4"/>
    <p:sldId id="290" r:id="rId5"/>
    <p:sldId id="291" r:id="rId6"/>
    <p:sldId id="292" r:id="rId7"/>
    <p:sldId id="293" r:id="rId8"/>
    <p:sldId id="301" r:id="rId9"/>
    <p:sldId id="302" r:id="rId10"/>
    <p:sldId id="294" r:id="rId11"/>
    <p:sldId id="303" r:id="rId12"/>
    <p:sldId id="306" r:id="rId13"/>
    <p:sldId id="309" r:id="rId14"/>
    <p:sldId id="305" r:id="rId15"/>
    <p:sldId id="307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D529C"/>
    <a:srgbClr val="E1E8F5"/>
    <a:srgbClr val="ECEFEA"/>
    <a:srgbClr val="EFF0E7"/>
    <a:srgbClr val="E9EDF0"/>
    <a:srgbClr val="E9EDEC"/>
    <a:srgbClr val="0F519B"/>
    <a:srgbClr val="0D52A0"/>
    <a:srgbClr val="A929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4660"/>
  </p:normalViewPr>
  <p:slideViewPr>
    <p:cSldViewPr>
      <p:cViewPr varScale="1">
        <p:scale>
          <a:sx n="80" d="100"/>
          <a:sy n="8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CBA1-D47E-4F47-A666-A787A47C7754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0728-C6EC-4E92-9678-A6D12777D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2716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E12C-A3F4-47B0-9392-8041EA0F6B07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B5F5-93D1-49F8-99AD-64BBBC5BE8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0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27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87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70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712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6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692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988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1342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6642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00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594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9228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8041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4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05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2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384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10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0" y="-243408"/>
            <a:ext cx="9144000" cy="1200329"/>
          </a:xfrm>
          <a:prstGeom prst="rect">
            <a:avLst/>
          </a:prstGeom>
          <a:gradFill>
            <a:gsLst>
              <a:gs pos="6000">
                <a:schemeClr val="accent1">
                  <a:lumMod val="60000"/>
                  <a:lumOff val="40000"/>
                </a:schemeClr>
              </a:gs>
              <a:gs pos="53000">
                <a:schemeClr val="accent1">
                  <a:lumMod val="20000"/>
                  <a:lumOff val="80000"/>
                </a:schemeClr>
              </a:gs>
              <a:gs pos="73000">
                <a:srgbClr val="E1E8F5"/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516052"/>
            <a:ext cx="9144000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9000">
                <a:schemeClr val="accent1">
                  <a:lumMod val="40000"/>
                  <a:lumOff val="60000"/>
                </a:schemeClr>
              </a:gs>
              <a:gs pos="63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04"/>
          <a:stretch/>
        </p:blipFill>
        <p:spPr>
          <a:xfrm>
            <a:off x="251520" y="-27384"/>
            <a:ext cx="792088" cy="89015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203848" y="6505599"/>
            <a:ext cx="33123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Marxism Shandong University</a:t>
            </a:r>
            <a:endParaRPr lang="zh-CN" altLang="en-US" sz="1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50559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350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90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627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9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49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060848"/>
            <a:ext cx="727280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2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第六章</a:t>
            </a:r>
            <a:r>
              <a:rPr lang="en-US" altLang="zh-CN" sz="32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会主义本质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endParaRPr lang="en-US" altLang="zh-CN" sz="28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         建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设中国特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色社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会主义总任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务</a:t>
            </a:r>
            <a:endParaRPr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780928"/>
            <a:ext cx="5976664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世纪新阶段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，党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的十六届三中全会强调，要坚持以人为本，实现全面协调可持续的发展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。十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七届五中全会提出，在当代中国，坚持发展是硬道理的本质要求就是坚持科学发展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十八大进一步强调了这一思想。</a:t>
            </a:r>
            <a:endParaRPr lang="zh-CN" altLang="zh-CN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28800"/>
            <a:ext cx="5976664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坚</a:t>
            </a:r>
            <a:r>
              <a:rPr lang="zh-CN" altLang="zh-C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持发展是硬道理的本质要</a:t>
            </a:r>
            <a:r>
              <a:rPr lang="zh-CN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求</a:t>
            </a:r>
            <a:endParaRPr lang="en-US" altLang="zh-CN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                                     </a:t>
            </a:r>
            <a:r>
              <a:rPr lang="zh-CN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就</a:t>
            </a:r>
            <a:r>
              <a:rPr lang="zh-CN" altLang="zh-C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是坚持科学发展</a:t>
            </a:r>
            <a:endParaRPr lang="zh-CN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3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340768"/>
            <a:ext cx="6624736" cy="45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4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999477"/>
            <a:ext cx="6264696" cy="312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五大发展理念的内涵及相互关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系：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是引领发展的内在动力，协调是发展的原则要求，绿色是发展的必要条件，开放是发展的必由之路，共享是发展的根本目的。五大理念相互联系、相互贯通、相互促进，构成指导和引领当今中国发展的全新理念和行动指南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25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772816"/>
            <a:ext cx="633670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五大发展理念的重大意义：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五大发展理念是顺应时代潮流、把握发展机遇、厚植发展优势的战略抉择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创造性地回答了新形势下我们要实现什么样的发展、如何实现发展的重大问题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是我们党关于发展理论的一次重大升华</a:t>
            </a:r>
            <a:r>
              <a:rPr lang="zh-CN" altLang="en-US" sz="16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16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16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导刊</a:t>
            </a:r>
            <a:r>
              <a:rPr lang="en-US" altLang="zh-CN" sz="16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201601.67</a:t>
            </a:r>
            <a:r>
              <a:rPr lang="zh-CN" altLang="en-US" sz="16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16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1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9752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坚持科学发展的具体要求</a:t>
            </a:r>
            <a:endParaRPr lang="zh-CN" altLang="en-US" sz="28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636912"/>
            <a:ext cx="1656184" cy="28041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55776" y="2924944"/>
            <a:ext cx="5211683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必</a:t>
            </a:r>
            <a:r>
              <a:rPr lang="zh-CN" altLang="zh-CN" sz="2800" b="0" kern="0" cap="none" spc="0" dirty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须坚持以人为</a:t>
            </a: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本</a:t>
            </a:r>
            <a:endParaRPr lang="zh-CN" altLang="zh-CN" sz="2800" b="0" kern="100" cap="none" spc="0" dirty="0">
              <a:ln w="0"/>
              <a:solidFill>
                <a:srgbClr val="000099"/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0" kern="0" cap="none" spc="0" dirty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必</a:t>
            </a:r>
            <a:r>
              <a:rPr lang="zh-CN" altLang="zh-CN" sz="2800" b="0" kern="0" cap="none" spc="0" dirty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须坚持全面协调可持</a:t>
            </a: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续</a:t>
            </a:r>
            <a:endParaRPr lang="zh-CN" altLang="zh-CN" sz="2800" b="0" kern="100" cap="none" spc="0" dirty="0">
              <a:ln w="0"/>
              <a:solidFill>
                <a:srgbClr val="000099"/>
              </a:solidFill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0" kern="0" cap="none" spc="0" dirty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必</a:t>
            </a:r>
            <a:r>
              <a:rPr lang="zh-CN" altLang="zh-CN" sz="2800" b="0" kern="0" cap="none" spc="0" dirty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须坚持统筹兼</a:t>
            </a:r>
            <a:r>
              <a:rPr lang="zh-CN" altLang="zh-CN" sz="2800" b="0" kern="0" cap="none" spc="0" dirty="0" smtClean="0">
                <a:ln w="0"/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顾</a:t>
            </a:r>
            <a:endParaRPr lang="zh-CN" altLang="en-US" sz="2800" b="0" cap="none" spc="0" dirty="0">
              <a:ln w="0"/>
              <a:solidFill>
                <a:srgbClr val="000099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5656" y="2492896"/>
            <a:ext cx="6480720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坚持创新发展 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人民日报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》2015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日）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坚持协调发展（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人民日报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》2015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日）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坚持绿色发展（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人民日报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》2015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日）  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坚持开放发展（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人民日报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》2015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23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日）  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lvl="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坚持共享发展（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人民日报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》2015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24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日）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1628800"/>
            <a:ext cx="1723549" cy="552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延伸阅读：</a:t>
            </a:r>
          </a:p>
        </p:txBody>
      </p:sp>
    </p:spTree>
    <p:extLst>
      <p:ext uri="{BB962C8B-B14F-4D97-AF65-F5344CB8AC3E}">
        <p14:creationId xmlns:p14="http://schemas.microsoft.com/office/powerpoint/2010/main" xmlns="" val="39281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1720" y="1484784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二节   社会主义的根本任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务</a:t>
            </a:r>
            <a:endParaRPr kumimoji="1"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9996" y="2636912"/>
            <a:ext cx="4572000" cy="2095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5000"/>
              </a:lnSpc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一、解放和发展社会生产力</a:t>
            </a:r>
          </a:p>
          <a:p>
            <a:pPr>
              <a:lnSpc>
                <a:spcPct val="155000"/>
              </a:lnSpc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二、大力发展科学技术</a:t>
            </a:r>
          </a:p>
          <a:p>
            <a:pPr>
              <a:lnSpc>
                <a:spcPct val="155000"/>
              </a:lnSpc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三、坚持科学发展</a:t>
            </a:r>
          </a:p>
        </p:txBody>
      </p:sp>
    </p:spTree>
    <p:extLst>
      <p:ext uri="{BB962C8B-B14F-4D97-AF65-F5344CB8AC3E}">
        <p14:creationId xmlns:p14="http://schemas.microsoft.com/office/powerpoint/2010/main" xmlns="" val="15363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1772816"/>
            <a:ext cx="4148572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>
              <a:lnSpc>
                <a:spcPts val="3500"/>
              </a:lnSpc>
            </a:pP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一、解放和发展社会生产力</a:t>
            </a:r>
            <a:endParaRPr lang="en-US" altLang="zh-CN" sz="2400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5696" y="2636912"/>
            <a:ext cx="597666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第一，高度发达的生产力是实现社会主义的物质基础。第二，解放生产力是为促进生产力的发展开辟道路。第三，解放和发展生产力是中国特色社会主义的根本任务。</a:t>
            </a:r>
            <a:endParaRPr lang="zh-CN" altLang="zh-CN" sz="2400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2552" y="2636912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科学技术是第一生产力“论断的提出</a:t>
            </a: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马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克思说过，科学技术是生产力，事实证明这句话讲得很对。依我看，科学技术是第一生产力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。”</a:t>
            </a:r>
            <a:endParaRPr lang="zh-CN" altLang="zh-CN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7704" y="1556792"/>
            <a:ext cx="32624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二、大力发展科学技术</a:t>
            </a:r>
          </a:p>
        </p:txBody>
      </p:sp>
    </p:spTree>
    <p:extLst>
      <p:ext uri="{BB962C8B-B14F-4D97-AF65-F5344CB8AC3E}">
        <p14:creationId xmlns:p14="http://schemas.microsoft.com/office/powerpoint/2010/main" xmlns="" val="307814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564904"/>
            <a:ext cx="6336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第一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科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学技术对经济发展起第一位变革作用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；第二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科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学技术在生产力诸要素中成为主要的推动力量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；第三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现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代科学使管理日趋现代化、科学化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；第四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高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科技在知识经济中的作用更加突出。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916832"/>
            <a:ext cx="526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、为什么说科学技术是第一生产力？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1772816"/>
            <a:ext cx="6624736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、如何贯彻落实科学技术是第一生产力的理论 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？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2933455"/>
            <a:ext cx="30572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科教兴国战略</a:t>
            </a:r>
            <a:r>
              <a:rPr lang="en-US" altLang="zh-CN" sz="28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</a:t>
            </a:r>
            <a:endParaRPr lang="en-US" altLang="zh-CN" sz="2800" b="1" kern="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人才强国战</a:t>
            </a:r>
            <a:r>
              <a:rPr lang="zh-CN" altLang="zh-CN" sz="28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略</a:t>
            </a:r>
            <a:endParaRPr lang="en-US" altLang="zh-CN" sz="2800" b="1" kern="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创新驱动发展战</a:t>
            </a:r>
            <a:r>
              <a:rPr lang="zh-CN" altLang="en-US" sz="28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略</a:t>
            </a:r>
            <a:endParaRPr lang="zh-CN" altLang="zh-CN" sz="28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718457"/>
            <a:ext cx="2255683" cy="22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71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844824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三、坚持科学发展</a:t>
            </a:r>
            <a:endParaRPr lang="zh-CN" altLang="zh-CN" sz="2400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7704" y="2996952"/>
            <a:ext cx="6032421" cy="513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如何认识坚持科学发展的具体要求？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4437112"/>
            <a:ext cx="2230502" cy="1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48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420888"/>
            <a:ext cx="6120680" cy="2832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中国解决所有问题的关键是要靠自己的发展”，“关键是发展经济”，“摸着石头过河，“判断的标准，应该主要看是否有利于发展社会主义社会的生产力，是否有利于增强社会主义国家的综合国力，是否有利于提高人民的生活水平。”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1628800"/>
            <a:ext cx="2339102" cy="46166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zh-CN" altLang="zh-CN" sz="24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发展才是硬道</a:t>
            </a:r>
            <a:r>
              <a:rPr lang="zh-CN" altLang="zh-CN" sz="2400" b="1" u="sng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理</a:t>
            </a:r>
            <a:endParaRPr lang="zh-CN" alt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0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2636912"/>
            <a:ext cx="662473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发展的办法解决前进中的问题，坚持社会全面发展与人的全面发展的辩证统一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以结构调整为主线，以改革开放和科技进步为动力，以提高人民生活水平为根本出发点，全面推进经济发展和社会进步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1700808"/>
            <a:ext cx="4176464" cy="461665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发展是党执政兴国的第一要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务</a:t>
            </a:r>
            <a:endParaRPr lang="zh-CN" alt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2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1082</Words>
  <Application>Microsoft Office PowerPoint</Application>
  <PresentationFormat>全屏显示(4:3)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</dc:creator>
  <cp:lastModifiedBy>zhao</cp:lastModifiedBy>
  <cp:revision>168</cp:revision>
  <dcterms:created xsi:type="dcterms:W3CDTF">2016-03-23T12:46:43Z</dcterms:created>
  <dcterms:modified xsi:type="dcterms:W3CDTF">2016-12-22T11:43:09Z</dcterms:modified>
</cp:coreProperties>
</file>