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9"/>
  </p:notesMasterIdLst>
  <p:handoutMasterIdLst>
    <p:handoutMasterId r:id="rId40"/>
  </p:handoutMasterIdLst>
  <p:sldIdLst>
    <p:sldId id="821" r:id="rId2"/>
    <p:sldId id="859" r:id="rId3"/>
    <p:sldId id="822" r:id="rId4"/>
    <p:sldId id="823" r:id="rId5"/>
    <p:sldId id="824" r:id="rId6"/>
    <p:sldId id="825" r:id="rId7"/>
    <p:sldId id="826" r:id="rId8"/>
    <p:sldId id="827" r:id="rId9"/>
    <p:sldId id="828" r:id="rId10"/>
    <p:sldId id="829" r:id="rId11"/>
    <p:sldId id="830" r:id="rId12"/>
    <p:sldId id="831" r:id="rId13"/>
    <p:sldId id="867" r:id="rId14"/>
    <p:sldId id="873" r:id="rId15"/>
    <p:sldId id="874" r:id="rId16"/>
    <p:sldId id="832" r:id="rId17"/>
    <p:sldId id="833" r:id="rId18"/>
    <p:sldId id="844" r:id="rId19"/>
    <p:sldId id="845" r:id="rId20"/>
    <p:sldId id="846" r:id="rId21"/>
    <p:sldId id="868" r:id="rId22"/>
    <p:sldId id="849" r:id="rId23"/>
    <p:sldId id="850" r:id="rId24"/>
    <p:sldId id="851" r:id="rId25"/>
    <p:sldId id="858" r:id="rId26"/>
    <p:sldId id="852" r:id="rId27"/>
    <p:sldId id="853" r:id="rId28"/>
    <p:sldId id="854" r:id="rId29"/>
    <p:sldId id="855" r:id="rId30"/>
    <p:sldId id="856" r:id="rId31"/>
    <p:sldId id="857" r:id="rId32"/>
    <p:sldId id="869" r:id="rId33"/>
    <p:sldId id="870" r:id="rId34"/>
    <p:sldId id="871" r:id="rId35"/>
    <p:sldId id="876" r:id="rId36"/>
    <p:sldId id="872" r:id="rId37"/>
    <p:sldId id="875" r:id="rId38"/>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chemeClr val="tx1"/>
        </a:solidFill>
        <a:latin typeface="Arial" charset="0"/>
        <a:ea typeface="黑体" pitchFamily="49" charset="-122"/>
        <a:cs typeface="+mn-cs"/>
      </a:defRPr>
    </a:lvl1pPr>
    <a:lvl2pPr marL="457200" algn="ctr" rtl="0" eaLnBrk="0" fontAlgn="base" hangingPunct="0">
      <a:spcBef>
        <a:spcPct val="0"/>
      </a:spcBef>
      <a:spcAft>
        <a:spcPct val="0"/>
      </a:spcAft>
      <a:defRPr sz="2400" b="1" kern="1200">
        <a:solidFill>
          <a:schemeClr val="tx1"/>
        </a:solidFill>
        <a:latin typeface="Arial" charset="0"/>
        <a:ea typeface="黑体" pitchFamily="49" charset="-122"/>
        <a:cs typeface="+mn-cs"/>
      </a:defRPr>
    </a:lvl2pPr>
    <a:lvl3pPr marL="914400" algn="ctr" rtl="0" eaLnBrk="0" fontAlgn="base" hangingPunct="0">
      <a:spcBef>
        <a:spcPct val="0"/>
      </a:spcBef>
      <a:spcAft>
        <a:spcPct val="0"/>
      </a:spcAft>
      <a:defRPr sz="2400" b="1" kern="1200">
        <a:solidFill>
          <a:schemeClr val="tx1"/>
        </a:solidFill>
        <a:latin typeface="Arial" charset="0"/>
        <a:ea typeface="黑体" pitchFamily="49" charset="-122"/>
        <a:cs typeface="+mn-cs"/>
      </a:defRPr>
    </a:lvl3pPr>
    <a:lvl4pPr marL="1371600" algn="ctr" rtl="0" eaLnBrk="0" fontAlgn="base" hangingPunct="0">
      <a:spcBef>
        <a:spcPct val="0"/>
      </a:spcBef>
      <a:spcAft>
        <a:spcPct val="0"/>
      </a:spcAft>
      <a:defRPr sz="2400" b="1" kern="1200">
        <a:solidFill>
          <a:schemeClr val="tx1"/>
        </a:solidFill>
        <a:latin typeface="Arial" charset="0"/>
        <a:ea typeface="黑体" pitchFamily="49" charset="-122"/>
        <a:cs typeface="+mn-cs"/>
      </a:defRPr>
    </a:lvl4pPr>
    <a:lvl5pPr marL="1828800" algn="ctr" rtl="0" eaLnBrk="0" fontAlgn="base" hangingPunct="0">
      <a:spcBef>
        <a:spcPct val="0"/>
      </a:spcBef>
      <a:spcAft>
        <a:spcPct val="0"/>
      </a:spcAft>
      <a:defRPr sz="2400" b="1" kern="1200">
        <a:solidFill>
          <a:schemeClr val="tx1"/>
        </a:solidFill>
        <a:latin typeface="Arial" charset="0"/>
        <a:ea typeface="黑体" pitchFamily="49" charset="-122"/>
        <a:cs typeface="+mn-cs"/>
      </a:defRPr>
    </a:lvl5pPr>
    <a:lvl6pPr marL="2286000" algn="l" defTabSz="914400" rtl="0" eaLnBrk="1" latinLnBrk="0" hangingPunct="1">
      <a:defRPr sz="2400" b="1" kern="1200">
        <a:solidFill>
          <a:schemeClr val="tx1"/>
        </a:solidFill>
        <a:latin typeface="Arial" charset="0"/>
        <a:ea typeface="黑体" pitchFamily="49" charset="-122"/>
        <a:cs typeface="+mn-cs"/>
      </a:defRPr>
    </a:lvl6pPr>
    <a:lvl7pPr marL="2743200" algn="l" defTabSz="914400" rtl="0" eaLnBrk="1" latinLnBrk="0" hangingPunct="1">
      <a:defRPr sz="2400" b="1" kern="1200">
        <a:solidFill>
          <a:schemeClr val="tx1"/>
        </a:solidFill>
        <a:latin typeface="Arial" charset="0"/>
        <a:ea typeface="黑体" pitchFamily="49" charset="-122"/>
        <a:cs typeface="+mn-cs"/>
      </a:defRPr>
    </a:lvl7pPr>
    <a:lvl8pPr marL="3200400" algn="l" defTabSz="914400" rtl="0" eaLnBrk="1" latinLnBrk="0" hangingPunct="1">
      <a:defRPr sz="2400" b="1" kern="1200">
        <a:solidFill>
          <a:schemeClr val="tx1"/>
        </a:solidFill>
        <a:latin typeface="Arial" charset="0"/>
        <a:ea typeface="黑体" pitchFamily="49" charset="-122"/>
        <a:cs typeface="+mn-cs"/>
      </a:defRPr>
    </a:lvl8pPr>
    <a:lvl9pPr marL="3657600" algn="l" defTabSz="914400" rtl="0" eaLnBrk="1" latinLnBrk="0" hangingPunct="1">
      <a:defRPr sz="2400" b="1"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88204"/>
    <a:srgbClr val="FF9966"/>
    <a:srgbClr val="CC0000"/>
    <a:srgbClr val="AD7003"/>
    <a:srgbClr val="0AF659"/>
    <a:srgbClr val="F30DC2"/>
    <a:srgbClr val="00CC99"/>
    <a:srgbClr val="00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94634" autoAdjust="0"/>
  </p:normalViewPr>
  <p:slideViewPr>
    <p:cSldViewPr>
      <p:cViewPr>
        <p:scale>
          <a:sx n="66" d="100"/>
          <a:sy n="66" d="100"/>
        </p:scale>
        <p:origin x="-1692"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0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zh-CN" altLang="en-US"/>
          </a:p>
        </p:txBody>
      </p:sp>
      <p:sp>
        <p:nvSpPr>
          <p:cNvPr id="3297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endParaRPr lang="en-US" altLang="zh-CN"/>
          </a:p>
        </p:txBody>
      </p:sp>
      <p:sp>
        <p:nvSpPr>
          <p:cNvPr id="3297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en-US" altLang="zh-CN"/>
          </a:p>
        </p:txBody>
      </p:sp>
      <p:sp>
        <p:nvSpPr>
          <p:cNvPr id="3297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fld id="{C796986D-5611-4253-842B-3F0D7853FE9C}" type="slidenum">
              <a:rPr lang="zh-CN" altLang="en-US"/>
              <a:pPr/>
              <a:t>‹#›</a:t>
            </a:fld>
            <a:endParaRPr lang="en-US" altLang="zh-CN"/>
          </a:p>
        </p:txBody>
      </p:sp>
    </p:spTree>
    <p:extLst>
      <p:ext uri="{BB962C8B-B14F-4D97-AF65-F5344CB8AC3E}">
        <p14:creationId xmlns:p14="http://schemas.microsoft.com/office/powerpoint/2010/main" xmlns="" val="950522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6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zh-CN" altLang="en-US"/>
          </a:p>
        </p:txBody>
      </p:sp>
      <p:sp>
        <p:nvSpPr>
          <p:cNvPr id="326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ea typeface="宋体" pitchFamily="2" charset="-122"/>
              </a:defRPr>
            </a:lvl1pPr>
          </a:lstStyle>
          <a:p>
            <a:endParaRPr lang="en-US" altLang="zh-CN"/>
          </a:p>
        </p:txBody>
      </p:sp>
      <p:sp>
        <p:nvSpPr>
          <p:cNvPr id="326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26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6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ea typeface="宋体" pitchFamily="2" charset="-122"/>
              </a:defRPr>
            </a:lvl1pPr>
          </a:lstStyle>
          <a:p>
            <a:endParaRPr lang="en-US" altLang="zh-CN"/>
          </a:p>
        </p:txBody>
      </p:sp>
      <p:sp>
        <p:nvSpPr>
          <p:cNvPr id="326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ea typeface="宋体" pitchFamily="2" charset="-122"/>
              </a:defRPr>
            </a:lvl1pPr>
          </a:lstStyle>
          <a:p>
            <a:fld id="{3BA78A77-4513-427E-B83F-879AB2883416}" type="slidenum">
              <a:rPr lang="zh-CN" altLang="en-US"/>
              <a:pPr/>
              <a:t>‹#›</a:t>
            </a:fld>
            <a:endParaRPr lang="en-US" altLang="zh-CN"/>
          </a:p>
        </p:txBody>
      </p:sp>
    </p:spTree>
    <p:extLst>
      <p:ext uri="{BB962C8B-B14F-4D97-AF65-F5344CB8AC3E}">
        <p14:creationId xmlns:p14="http://schemas.microsoft.com/office/powerpoint/2010/main" xmlns="" val="6127240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6" name="灯片编号占位符 5"/>
          <p:cNvSpPr>
            <a:spLocks noGrp="1"/>
          </p:cNvSpPr>
          <p:nvPr>
            <p:ph type="sldNum" sz="quarter" idx="12"/>
          </p:nvPr>
        </p:nvSpPr>
        <p:spPr/>
        <p:txBody>
          <a:bodyPr/>
          <a:lstStyle>
            <a:lvl1pPr>
              <a:defRPr/>
            </a:lvl1pPr>
          </a:lstStyle>
          <a:p>
            <a:pPr>
              <a:defRPr/>
            </a:pPr>
            <a:fld id="{7E7605B8-A7DC-4EE5-B276-E4515F4FFF9B}" type="slidenum">
              <a:rPr lang="en-US" altLang="zh-CN"/>
              <a:pPr>
                <a:defRPr/>
              </a:pPr>
              <a:t>‹#›</a:t>
            </a:fld>
            <a:endParaRPr lang="en-US" altLang="zh-CN"/>
          </a:p>
        </p:txBody>
      </p:sp>
    </p:spTree>
    <p:extLst>
      <p:ext uri="{BB962C8B-B14F-4D97-AF65-F5344CB8AC3E}">
        <p14:creationId xmlns:p14="http://schemas.microsoft.com/office/powerpoint/2010/main" xmlns="" val="40804007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6" name="灯片编号占位符 5"/>
          <p:cNvSpPr>
            <a:spLocks noGrp="1"/>
          </p:cNvSpPr>
          <p:nvPr>
            <p:ph type="sldNum" sz="quarter" idx="12"/>
          </p:nvPr>
        </p:nvSpPr>
        <p:spPr/>
        <p:txBody>
          <a:bodyPr/>
          <a:lstStyle>
            <a:lvl1pPr>
              <a:defRPr/>
            </a:lvl1pPr>
          </a:lstStyle>
          <a:p>
            <a:pPr>
              <a:defRPr/>
            </a:pPr>
            <a:fld id="{7EAB4F74-7BC6-4EE7-AE1B-5362364CBFA3}" type="slidenum">
              <a:rPr lang="en-US" altLang="zh-CN"/>
              <a:pPr>
                <a:defRPr/>
              </a:pPr>
              <a:t>‹#›</a:t>
            </a:fld>
            <a:endParaRPr lang="en-US" altLang="zh-CN"/>
          </a:p>
        </p:txBody>
      </p:sp>
    </p:spTree>
    <p:extLst>
      <p:ext uri="{BB962C8B-B14F-4D97-AF65-F5344CB8AC3E}">
        <p14:creationId xmlns:p14="http://schemas.microsoft.com/office/powerpoint/2010/main" xmlns="" val="28494556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76200"/>
            <a:ext cx="21526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76200"/>
            <a:ext cx="63055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6" name="灯片编号占位符 5"/>
          <p:cNvSpPr>
            <a:spLocks noGrp="1"/>
          </p:cNvSpPr>
          <p:nvPr>
            <p:ph type="sldNum" sz="quarter" idx="12"/>
          </p:nvPr>
        </p:nvSpPr>
        <p:spPr/>
        <p:txBody>
          <a:bodyPr/>
          <a:lstStyle>
            <a:lvl1pPr>
              <a:defRPr/>
            </a:lvl1pPr>
          </a:lstStyle>
          <a:p>
            <a:pPr>
              <a:defRPr/>
            </a:pPr>
            <a:fld id="{DD45AD65-8677-4AC6-AFB5-B8D233A287BC}" type="slidenum">
              <a:rPr lang="en-US" altLang="zh-CN"/>
              <a:pPr>
                <a:defRPr/>
              </a:pPr>
              <a:t>‹#›</a:t>
            </a:fld>
            <a:endParaRPr lang="en-US" altLang="zh-CN"/>
          </a:p>
        </p:txBody>
      </p:sp>
    </p:spTree>
    <p:extLst>
      <p:ext uri="{BB962C8B-B14F-4D97-AF65-F5344CB8AC3E}">
        <p14:creationId xmlns:p14="http://schemas.microsoft.com/office/powerpoint/2010/main" xmlns="" val="15543309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620000" cy="1066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219200"/>
            <a:ext cx="42291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686300" y="1219200"/>
            <a:ext cx="4229100" cy="5029200"/>
          </a:xfrm>
        </p:spPr>
        <p:txBody>
          <a:bodyPr/>
          <a:lstStyle/>
          <a:p>
            <a:endParaRPr lang="zh-CN" altLang="en-US"/>
          </a:p>
        </p:txBody>
      </p:sp>
      <p:sp>
        <p:nvSpPr>
          <p:cNvPr id="5" name="日期占位符 4"/>
          <p:cNvSpPr>
            <a:spLocks noGrp="1"/>
          </p:cNvSpPr>
          <p:nvPr>
            <p:ph type="dt" sz="half" idx="10"/>
          </p:nvPr>
        </p:nvSpPr>
        <p:spPr>
          <a:xfrm>
            <a:off x="304800" y="6356350"/>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1619250" y="6453188"/>
            <a:ext cx="6121400" cy="404812"/>
          </a:xfrm>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7" name="灯片编号占位符 6"/>
          <p:cNvSpPr>
            <a:spLocks noGrp="1"/>
          </p:cNvSpPr>
          <p:nvPr>
            <p:ph type="sldNum" sz="quarter" idx="12"/>
          </p:nvPr>
        </p:nvSpPr>
        <p:spPr>
          <a:xfrm>
            <a:off x="6732588" y="6381750"/>
            <a:ext cx="1970087" cy="476250"/>
          </a:xfrm>
        </p:spPr>
        <p:txBody>
          <a:bodyPr/>
          <a:lstStyle>
            <a:lvl1pPr>
              <a:defRPr/>
            </a:lvl1pPr>
          </a:lstStyle>
          <a:p>
            <a:pPr>
              <a:defRPr/>
            </a:pPr>
            <a:fld id="{D408906F-D2C7-4185-9CF6-592646232A5E}" type="slidenum">
              <a:rPr lang="en-US" altLang="zh-CN"/>
              <a:pPr>
                <a:defRPr/>
              </a:pPr>
              <a:t>‹#›</a:t>
            </a:fld>
            <a:endParaRPr lang="en-US" altLang="zh-CN"/>
          </a:p>
        </p:txBody>
      </p:sp>
    </p:spTree>
    <p:extLst>
      <p:ext uri="{BB962C8B-B14F-4D97-AF65-F5344CB8AC3E}">
        <p14:creationId xmlns:p14="http://schemas.microsoft.com/office/powerpoint/2010/main" xmlns="" val="15008830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OverChart" preserve="1">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76200"/>
            <a:ext cx="21526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sz="half" idx="1"/>
          </p:nvPr>
        </p:nvSpPr>
        <p:spPr>
          <a:xfrm>
            <a:off x="304800" y="76200"/>
            <a:ext cx="6305550" cy="300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304800" y="3238500"/>
            <a:ext cx="6305550" cy="3009900"/>
          </a:xfrm>
        </p:spPr>
        <p:txBody>
          <a:bodyPr/>
          <a:lstStyle/>
          <a:p>
            <a:endParaRPr lang="zh-CN" altLang="en-US"/>
          </a:p>
        </p:txBody>
      </p:sp>
      <p:sp>
        <p:nvSpPr>
          <p:cNvPr id="5" name="日期占位符 4"/>
          <p:cNvSpPr>
            <a:spLocks noGrp="1"/>
          </p:cNvSpPr>
          <p:nvPr>
            <p:ph type="dt" sz="half" idx="10"/>
          </p:nvPr>
        </p:nvSpPr>
        <p:spPr>
          <a:xfrm>
            <a:off x="304800" y="6356350"/>
            <a:ext cx="21336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1619250" y="6453188"/>
            <a:ext cx="6121400" cy="404812"/>
          </a:xfrm>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7" name="灯片编号占位符 6"/>
          <p:cNvSpPr>
            <a:spLocks noGrp="1"/>
          </p:cNvSpPr>
          <p:nvPr>
            <p:ph type="sldNum" sz="quarter" idx="12"/>
          </p:nvPr>
        </p:nvSpPr>
        <p:spPr>
          <a:xfrm>
            <a:off x="6732588" y="6381750"/>
            <a:ext cx="1970087" cy="476250"/>
          </a:xfrm>
        </p:spPr>
        <p:txBody>
          <a:bodyPr/>
          <a:lstStyle>
            <a:lvl1pPr>
              <a:defRPr/>
            </a:lvl1pPr>
          </a:lstStyle>
          <a:p>
            <a:pPr>
              <a:defRPr/>
            </a:pPr>
            <a:fld id="{240C25F4-3A0D-4DB2-BE3C-58D7DC5E49A1}" type="slidenum">
              <a:rPr lang="en-US" altLang="zh-CN"/>
              <a:pPr>
                <a:defRPr/>
              </a:pPr>
              <a:t>‹#›</a:t>
            </a:fld>
            <a:endParaRPr lang="en-US" altLang="zh-CN"/>
          </a:p>
        </p:txBody>
      </p:sp>
    </p:spTree>
    <p:extLst>
      <p:ext uri="{BB962C8B-B14F-4D97-AF65-F5344CB8AC3E}">
        <p14:creationId xmlns:p14="http://schemas.microsoft.com/office/powerpoint/2010/main" xmlns="" val="39161610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6" name="灯片编号占位符 5"/>
          <p:cNvSpPr>
            <a:spLocks noGrp="1"/>
          </p:cNvSpPr>
          <p:nvPr>
            <p:ph type="sldNum" sz="quarter" idx="12"/>
          </p:nvPr>
        </p:nvSpPr>
        <p:spPr/>
        <p:txBody>
          <a:bodyPr/>
          <a:lstStyle>
            <a:lvl1pPr>
              <a:defRPr/>
            </a:lvl1pPr>
          </a:lstStyle>
          <a:p>
            <a:pPr>
              <a:defRPr/>
            </a:pPr>
            <a:fld id="{F2C368BD-CEFE-4072-9C0C-2355B709056B}" type="slidenum">
              <a:rPr lang="en-US" altLang="zh-CN"/>
              <a:pPr>
                <a:defRPr/>
              </a:pPr>
              <a:t>‹#›</a:t>
            </a:fld>
            <a:endParaRPr lang="en-US" altLang="zh-CN"/>
          </a:p>
        </p:txBody>
      </p:sp>
    </p:spTree>
    <p:extLst>
      <p:ext uri="{BB962C8B-B14F-4D97-AF65-F5344CB8AC3E}">
        <p14:creationId xmlns:p14="http://schemas.microsoft.com/office/powerpoint/2010/main" xmlns="" val="41908049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6" name="灯片编号占位符 5"/>
          <p:cNvSpPr>
            <a:spLocks noGrp="1"/>
          </p:cNvSpPr>
          <p:nvPr>
            <p:ph type="sldNum" sz="quarter" idx="12"/>
          </p:nvPr>
        </p:nvSpPr>
        <p:spPr/>
        <p:txBody>
          <a:bodyPr/>
          <a:lstStyle>
            <a:lvl1pPr>
              <a:defRPr/>
            </a:lvl1pPr>
          </a:lstStyle>
          <a:p>
            <a:pPr>
              <a:defRPr/>
            </a:pPr>
            <a:fld id="{2008700B-8C04-4407-8B33-8BB95CB6AA55}" type="slidenum">
              <a:rPr lang="en-US" altLang="zh-CN"/>
              <a:pPr>
                <a:defRPr/>
              </a:pPr>
              <a:t>‹#›</a:t>
            </a:fld>
            <a:endParaRPr lang="en-US" altLang="zh-CN"/>
          </a:p>
        </p:txBody>
      </p:sp>
    </p:spTree>
    <p:extLst>
      <p:ext uri="{BB962C8B-B14F-4D97-AF65-F5344CB8AC3E}">
        <p14:creationId xmlns:p14="http://schemas.microsoft.com/office/powerpoint/2010/main" xmlns="" val="40779557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219200"/>
            <a:ext cx="4229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7" name="灯片编号占位符 6"/>
          <p:cNvSpPr>
            <a:spLocks noGrp="1"/>
          </p:cNvSpPr>
          <p:nvPr>
            <p:ph type="sldNum" sz="quarter" idx="12"/>
          </p:nvPr>
        </p:nvSpPr>
        <p:spPr/>
        <p:txBody>
          <a:bodyPr/>
          <a:lstStyle>
            <a:lvl1pPr>
              <a:defRPr/>
            </a:lvl1pPr>
          </a:lstStyle>
          <a:p>
            <a:pPr>
              <a:defRPr/>
            </a:pPr>
            <a:fld id="{39F6D1FD-8C8A-4601-836B-311A3084737C}" type="slidenum">
              <a:rPr lang="en-US" altLang="zh-CN"/>
              <a:pPr>
                <a:defRPr/>
              </a:pPr>
              <a:t>‹#›</a:t>
            </a:fld>
            <a:endParaRPr lang="en-US" altLang="zh-CN"/>
          </a:p>
        </p:txBody>
      </p:sp>
    </p:spTree>
    <p:extLst>
      <p:ext uri="{BB962C8B-B14F-4D97-AF65-F5344CB8AC3E}">
        <p14:creationId xmlns:p14="http://schemas.microsoft.com/office/powerpoint/2010/main" xmlns="" val="25186855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 name="灯片编号占位符 8"/>
          <p:cNvSpPr>
            <a:spLocks noGrp="1"/>
          </p:cNvSpPr>
          <p:nvPr>
            <p:ph type="sldNum" sz="quarter" idx="12"/>
          </p:nvPr>
        </p:nvSpPr>
        <p:spPr/>
        <p:txBody>
          <a:bodyPr/>
          <a:lstStyle>
            <a:lvl1pPr>
              <a:defRPr/>
            </a:lvl1pPr>
          </a:lstStyle>
          <a:p>
            <a:pPr>
              <a:defRPr/>
            </a:pPr>
            <a:fld id="{0817403D-CFBE-4ECD-83F1-4BF72FE94F0E}" type="slidenum">
              <a:rPr lang="en-US" altLang="zh-CN"/>
              <a:pPr>
                <a:defRPr/>
              </a:pPr>
              <a:t>‹#›</a:t>
            </a:fld>
            <a:endParaRPr lang="en-US" altLang="zh-CN"/>
          </a:p>
        </p:txBody>
      </p:sp>
    </p:spTree>
    <p:extLst>
      <p:ext uri="{BB962C8B-B14F-4D97-AF65-F5344CB8AC3E}">
        <p14:creationId xmlns:p14="http://schemas.microsoft.com/office/powerpoint/2010/main" xmlns="" val="38121087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5" name="灯片编号占位符 4"/>
          <p:cNvSpPr>
            <a:spLocks noGrp="1"/>
          </p:cNvSpPr>
          <p:nvPr>
            <p:ph type="sldNum" sz="quarter" idx="12"/>
          </p:nvPr>
        </p:nvSpPr>
        <p:spPr/>
        <p:txBody>
          <a:bodyPr/>
          <a:lstStyle>
            <a:lvl1pPr>
              <a:defRPr/>
            </a:lvl1pPr>
          </a:lstStyle>
          <a:p>
            <a:pPr>
              <a:defRPr/>
            </a:pPr>
            <a:fld id="{3B02DF69-5CCA-415F-9FBA-D52AFED9FB78}" type="slidenum">
              <a:rPr lang="en-US" altLang="zh-CN"/>
              <a:pPr>
                <a:defRPr/>
              </a:pPr>
              <a:t>‹#›</a:t>
            </a:fld>
            <a:endParaRPr lang="en-US" altLang="zh-CN"/>
          </a:p>
        </p:txBody>
      </p:sp>
    </p:spTree>
    <p:extLst>
      <p:ext uri="{BB962C8B-B14F-4D97-AF65-F5344CB8AC3E}">
        <p14:creationId xmlns:p14="http://schemas.microsoft.com/office/powerpoint/2010/main" xmlns="" val="19197066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4" name="灯片编号占位符 3"/>
          <p:cNvSpPr>
            <a:spLocks noGrp="1"/>
          </p:cNvSpPr>
          <p:nvPr>
            <p:ph type="sldNum" sz="quarter" idx="12"/>
          </p:nvPr>
        </p:nvSpPr>
        <p:spPr/>
        <p:txBody>
          <a:bodyPr/>
          <a:lstStyle>
            <a:lvl1pPr>
              <a:defRPr/>
            </a:lvl1pPr>
          </a:lstStyle>
          <a:p>
            <a:pPr>
              <a:defRPr/>
            </a:pPr>
            <a:fld id="{52961430-CC60-4782-8BB5-7A16CDD0E237}" type="slidenum">
              <a:rPr lang="en-US" altLang="zh-CN"/>
              <a:pPr>
                <a:defRPr/>
              </a:pPr>
              <a:t>‹#›</a:t>
            </a:fld>
            <a:endParaRPr lang="en-US" altLang="zh-CN"/>
          </a:p>
        </p:txBody>
      </p:sp>
    </p:spTree>
    <p:extLst>
      <p:ext uri="{BB962C8B-B14F-4D97-AF65-F5344CB8AC3E}">
        <p14:creationId xmlns:p14="http://schemas.microsoft.com/office/powerpoint/2010/main" xmlns="" val="39054092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7" name="灯片编号占位符 6"/>
          <p:cNvSpPr>
            <a:spLocks noGrp="1"/>
          </p:cNvSpPr>
          <p:nvPr>
            <p:ph type="sldNum" sz="quarter" idx="12"/>
          </p:nvPr>
        </p:nvSpPr>
        <p:spPr/>
        <p:txBody>
          <a:bodyPr/>
          <a:lstStyle>
            <a:lvl1pPr>
              <a:defRPr/>
            </a:lvl1pPr>
          </a:lstStyle>
          <a:p>
            <a:pPr>
              <a:defRPr/>
            </a:pPr>
            <a:fld id="{DA623049-B060-4913-8D50-A7BFA7925934}" type="slidenum">
              <a:rPr lang="en-US" altLang="zh-CN"/>
              <a:pPr>
                <a:defRPr/>
              </a:pPr>
              <a:t>‹#›</a:t>
            </a:fld>
            <a:endParaRPr lang="en-US" altLang="zh-CN"/>
          </a:p>
        </p:txBody>
      </p:sp>
    </p:spTree>
    <p:extLst>
      <p:ext uri="{BB962C8B-B14F-4D97-AF65-F5344CB8AC3E}">
        <p14:creationId xmlns:p14="http://schemas.microsoft.com/office/powerpoint/2010/main" xmlns="" val="21137531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7" name="灯片编号占位符 6"/>
          <p:cNvSpPr>
            <a:spLocks noGrp="1"/>
          </p:cNvSpPr>
          <p:nvPr>
            <p:ph type="sldNum" sz="quarter" idx="12"/>
          </p:nvPr>
        </p:nvSpPr>
        <p:spPr/>
        <p:txBody>
          <a:bodyPr/>
          <a:lstStyle>
            <a:lvl1pPr>
              <a:defRPr/>
            </a:lvl1pPr>
          </a:lstStyle>
          <a:p>
            <a:pPr>
              <a:defRPr/>
            </a:pPr>
            <a:fld id="{B710DBE0-12D0-43FF-A0BC-CD7FA0FF3F83}" type="slidenum">
              <a:rPr lang="en-US" altLang="zh-CN"/>
              <a:pPr>
                <a:defRPr/>
              </a:pPr>
              <a:t>‹#›</a:t>
            </a:fld>
            <a:endParaRPr lang="en-US" altLang="zh-CN"/>
          </a:p>
        </p:txBody>
      </p:sp>
    </p:spTree>
    <p:extLst>
      <p:ext uri="{BB962C8B-B14F-4D97-AF65-F5344CB8AC3E}">
        <p14:creationId xmlns:p14="http://schemas.microsoft.com/office/powerpoint/2010/main" xmlns="" val="7507999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bwMode="auto">
          <a:xfrm>
            <a:off x="762000" y="76200"/>
            <a:ext cx="7620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44451" name="Rectangle 3"/>
          <p:cNvSpPr>
            <a:spLocks noGrp="1" noChangeArrowheads="1"/>
          </p:cNvSpPr>
          <p:nvPr>
            <p:ph type="body" idx="1"/>
          </p:nvPr>
        </p:nvSpPr>
        <p:spPr bwMode="auto">
          <a:xfrm>
            <a:off x="304800" y="1219200"/>
            <a:ext cx="8610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04800" y="6356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1619250" y="6453188"/>
            <a:ext cx="6121400" cy="404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楷体_GB2312" pitchFamily="49" charset="-122"/>
              </a:defRPr>
            </a:lvl1p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1030" name="Rectangle 6"/>
          <p:cNvSpPr>
            <a:spLocks noGrp="1" noChangeArrowheads="1"/>
          </p:cNvSpPr>
          <p:nvPr>
            <p:ph type="sldNum" sz="quarter" idx="4"/>
          </p:nvPr>
        </p:nvSpPr>
        <p:spPr bwMode="auto">
          <a:xfrm>
            <a:off x="6732588" y="6381750"/>
            <a:ext cx="197008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ea typeface="+mn-ea"/>
              </a:defRPr>
            </a:lvl1pPr>
          </a:lstStyle>
          <a:p>
            <a:pPr>
              <a:defRPr/>
            </a:pPr>
            <a:fld id="{7591306D-9924-4705-BDA5-4BDA76BCC5A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Arial" charset="0"/>
          <a:ea typeface="黑体" pitchFamily="49" charset="-122"/>
        </a:defRPr>
      </a:lvl2pPr>
      <a:lvl3pPr algn="ctr" rtl="0" eaLnBrk="0" fontAlgn="base" hangingPunct="0">
        <a:spcBef>
          <a:spcPct val="0"/>
        </a:spcBef>
        <a:spcAft>
          <a:spcPct val="0"/>
        </a:spcAft>
        <a:defRPr sz="4000" b="1">
          <a:solidFill>
            <a:schemeClr val="tx1"/>
          </a:solidFill>
          <a:latin typeface="Arial" charset="0"/>
          <a:ea typeface="黑体" pitchFamily="49" charset="-122"/>
        </a:defRPr>
      </a:lvl3pPr>
      <a:lvl4pPr algn="ctr" rtl="0" eaLnBrk="0" fontAlgn="base" hangingPunct="0">
        <a:spcBef>
          <a:spcPct val="0"/>
        </a:spcBef>
        <a:spcAft>
          <a:spcPct val="0"/>
        </a:spcAft>
        <a:defRPr sz="4000" b="1">
          <a:solidFill>
            <a:schemeClr val="tx1"/>
          </a:solidFill>
          <a:latin typeface="Arial" charset="0"/>
          <a:ea typeface="黑体" pitchFamily="49" charset="-122"/>
        </a:defRPr>
      </a:lvl4pPr>
      <a:lvl5pPr algn="ctr" rtl="0" eaLnBrk="0" fontAlgn="base" hangingPunct="0">
        <a:spcBef>
          <a:spcPct val="0"/>
        </a:spcBef>
        <a:spcAft>
          <a:spcPct val="0"/>
        </a:spcAft>
        <a:defRPr sz="4000" b="1">
          <a:solidFill>
            <a:schemeClr val="tx1"/>
          </a:solidFill>
          <a:latin typeface="Arial" charset="0"/>
          <a:ea typeface="黑体" pitchFamily="49" charset="-122"/>
        </a:defRPr>
      </a:lvl5pPr>
      <a:lvl6pPr marL="457200" algn="ctr" rtl="0" eaLnBrk="0" fontAlgn="base" hangingPunct="0">
        <a:spcBef>
          <a:spcPct val="0"/>
        </a:spcBef>
        <a:spcAft>
          <a:spcPct val="0"/>
        </a:spcAft>
        <a:defRPr sz="4000" b="1">
          <a:solidFill>
            <a:schemeClr val="tx1"/>
          </a:solidFill>
          <a:latin typeface="Arial" charset="0"/>
          <a:ea typeface="黑体" pitchFamily="49" charset="-122"/>
        </a:defRPr>
      </a:lvl6pPr>
      <a:lvl7pPr marL="914400" algn="ctr" rtl="0" eaLnBrk="0" fontAlgn="base" hangingPunct="0">
        <a:spcBef>
          <a:spcPct val="0"/>
        </a:spcBef>
        <a:spcAft>
          <a:spcPct val="0"/>
        </a:spcAft>
        <a:defRPr sz="4000" b="1">
          <a:solidFill>
            <a:schemeClr val="tx1"/>
          </a:solidFill>
          <a:latin typeface="Arial" charset="0"/>
          <a:ea typeface="黑体" pitchFamily="49" charset="-122"/>
        </a:defRPr>
      </a:lvl7pPr>
      <a:lvl8pPr marL="1371600" algn="ctr" rtl="0" eaLnBrk="0" fontAlgn="base" hangingPunct="0">
        <a:spcBef>
          <a:spcPct val="0"/>
        </a:spcBef>
        <a:spcAft>
          <a:spcPct val="0"/>
        </a:spcAft>
        <a:defRPr sz="4000" b="1">
          <a:solidFill>
            <a:schemeClr val="tx1"/>
          </a:solidFill>
          <a:latin typeface="Arial" charset="0"/>
          <a:ea typeface="黑体" pitchFamily="49" charset="-122"/>
        </a:defRPr>
      </a:lvl8pPr>
      <a:lvl9pPr marL="1828800" algn="ctr" rtl="0" eaLnBrk="0" fontAlgn="base" hangingPunct="0">
        <a:spcBef>
          <a:spcPct val="0"/>
        </a:spcBef>
        <a:spcAft>
          <a:spcPct val="0"/>
        </a:spcAft>
        <a:defRPr sz="4000" b="1">
          <a:solidFill>
            <a:schemeClr val="tx1"/>
          </a:solidFill>
          <a:latin typeface="Arial" charset="0"/>
          <a:ea typeface="黑体"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27743;&#27901;&#27665;&#35770;&#21453;&#33104;&#36133;.av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2563" name="Rectangle 3"/>
          <p:cNvSpPr>
            <a:spLocks noChangeArrowheads="1"/>
          </p:cNvSpPr>
          <p:nvPr/>
        </p:nvSpPr>
        <p:spPr bwMode="auto">
          <a:xfrm>
            <a:off x="827088" y="3213100"/>
            <a:ext cx="7808912" cy="641350"/>
          </a:xfrm>
          <a:prstGeom prst="rect">
            <a:avLst/>
          </a:prstGeom>
          <a:noFill/>
          <a:ln>
            <a:noFill/>
          </a:ln>
          <a:effectLst/>
          <a:extLst>
            <a:ext uri="{909E8E84-426E-40DD-AFC4-6F175D3DCCD1}">
              <a14:hiddenFill xmlns:a14="http://schemas.microsoft.com/office/drawing/2010/main" xmlns="">
                <a:solidFill>
                  <a:srgbClr val="003300"/>
                </a:solidFill>
              </a14:hiddenFill>
            </a:ext>
            <a:ext uri="{91240B29-F687-4F45-9708-019B960494DF}">
              <a14:hiddenLine xmlns:a14="http://schemas.microsoft.com/office/drawing/2010/main" xmlns="" w="31750">
                <a:solidFill>
                  <a:srgbClr val="00C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eaLnBrk="1" hangingPunct="1"/>
            <a:r>
              <a:rPr lang="zh-CN" altLang="en-US" sz="3600">
                <a:latin typeface="楷体_GB2312" pitchFamily="49" charset="-122"/>
                <a:ea typeface="楷体_GB2312" pitchFamily="49" charset="-122"/>
              </a:rPr>
              <a:t>中国特色社会主义领导核心理论</a:t>
            </a:r>
          </a:p>
        </p:txBody>
      </p:sp>
      <p:sp>
        <p:nvSpPr>
          <p:cNvPr id="2" name="矩形 1"/>
          <p:cNvSpPr/>
          <p:nvPr/>
        </p:nvSpPr>
        <p:spPr>
          <a:xfrm>
            <a:off x="2898990" y="1847461"/>
            <a:ext cx="1832554" cy="807913"/>
          </a:xfrm>
          <a:prstGeom prst="rect">
            <a:avLst/>
          </a:prstGeom>
        </p:spPr>
        <p:txBody>
          <a:bodyPr wrap="none">
            <a:spAutoFit/>
          </a:bodyPr>
          <a:lstStyle/>
          <a:p>
            <a:pPr>
              <a:lnSpc>
                <a:spcPct val="175000"/>
              </a:lnSpc>
            </a:pPr>
            <a:r>
              <a:rPr lang="zh-CN" altLang="en-US" sz="3200" dirty="0" smtClean="0">
                <a:latin typeface="楷体_GB2312" pitchFamily="49" charset="-122"/>
                <a:ea typeface="楷体_GB2312" pitchFamily="49" charset="-122"/>
              </a:rPr>
              <a:t>第十二章</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70755" name="Rectangle 3"/>
          <p:cNvSpPr>
            <a:spLocks noChangeArrowheads="1"/>
          </p:cNvSpPr>
          <p:nvPr/>
        </p:nvSpPr>
        <p:spPr bwMode="auto">
          <a:xfrm>
            <a:off x="1403648" y="1988840"/>
            <a:ext cx="6996633" cy="476669"/>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20000"/>
              </a:spcBef>
            </a:pPr>
            <a:r>
              <a:rPr lang="zh-CN" altLang="en-US" dirty="0">
                <a:effectLst>
                  <a:outerShdw blurRad="38100" dist="38100" dir="2700000" algn="tl">
                    <a:srgbClr val="C0C0C0"/>
                  </a:outerShdw>
                </a:effectLst>
                <a:latin typeface="楷体_GB2312" pitchFamily="49" charset="-122"/>
                <a:ea typeface="楷体_GB2312" pitchFamily="49" charset="-122"/>
              </a:rPr>
              <a:t>二、中国共产党的执政地位是历史和人民的选择</a:t>
            </a:r>
          </a:p>
        </p:txBody>
      </p:sp>
      <p:sp>
        <p:nvSpPr>
          <p:cNvPr id="7" name="矩形 6"/>
          <p:cNvSpPr/>
          <p:nvPr/>
        </p:nvSpPr>
        <p:spPr>
          <a:xfrm>
            <a:off x="1259632" y="3068960"/>
            <a:ext cx="7488832" cy="1887696"/>
          </a:xfrm>
          <a:prstGeom prst="rect">
            <a:avLst/>
          </a:prstGeom>
        </p:spPr>
        <p:txBody>
          <a:bodyPr wrap="square">
            <a:spAutoFit/>
          </a:bodyPr>
          <a:lstStyle/>
          <a:p>
            <a:pPr algn="l">
              <a:lnSpc>
                <a:spcPts val="3500"/>
              </a:lnSpc>
            </a:pPr>
            <a:r>
              <a:rPr kumimoji="1" lang="zh-CN" altLang="en-US" dirty="0" smtClean="0">
                <a:effectLst>
                  <a:outerShdw blurRad="38100" dist="38100" dir="2700000" algn="tl">
                    <a:srgbClr val="C0C0C0"/>
                  </a:outerShdw>
                </a:effectLst>
                <a:latin typeface="楷体_GB2312" pitchFamily="49" charset="-122"/>
                <a:ea typeface="楷体_GB2312" pitchFamily="49" charset="-122"/>
              </a:rPr>
              <a:t>新的历史条件下，实现国家的繁荣富强和人民的共同富裕，实现中华民族的伟大复兴。在中国能够团结和带领全国各族人民实现这个宏伟目标的政治力量，只有中国共产党。</a:t>
            </a:r>
            <a:endParaRPr lang="zh-CN" altLang="en-US" dirty="0"/>
          </a:p>
        </p:txBody>
      </p:sp>
    </p:spTree>
  </p:cSld>
  <p:clrMapOvr>
    <a:masterClrMapping/>
  </p:clrMapOvr>
  <p:transition spd="med">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71779" name="Text Box 3"/>
          <p:cNvSpPr txBox="1">
            <a:spLocks noChangeArrowheads="1"/>
          </p:cNvSpPr>
          <p:nvPr/>
        </p:nvSpPr>
        <p:spPr bwMode="auto">
          <a:xfrm>
            <a:off x="1042988" y="2060575"/>
            <a:ext cx="6769100" cy="2439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25400" algn="ctr" rotWithShape="0">
                    <a:schemeClr val="bg1"/>
                  </a:outerShdw>
                </a:effectLst>
              </a14:hiddenEffects>
            </a:ext>
          </a:extLst>
        </p:spPr>
        <p:txBody>
          <a:bodyPr>
            <a:spAutoFit/>
          </a:bodyPr>
          <a:lstStyle/>
          <a:p>
            <a:pPr algn="l" eaLnBrk="1" hangingPunct="1">
              <a:lnSpc>
                <a:spcPct val="125000"/>
              </a:lnSpc>
              <a:spcBef>
                <a:spcPct val="50000"/>
              </a:spcBef>
            </a:pPr>
            <a:endParaRPr lang="zh-CN" altLang="en-US" sz="2800" b="0">
              <a:latin typeface="Times New Roman" pitchFamily="18" charset="0"/>
              <a:ea typeface="隶书" pitchFamily="49" charset="-122"/>
            </a:endParaRPr>
          </a:p>
          <a:p>
            <a:pPr algn="l" eaLnBrk="1" hangingPunct="1">
              <a:lnSpc>
                <a:spcPct val="125000"/>
              </a:lnSpc>
              <a:spcBef>
                <a:spcPct val="50000"/>
              </a:spcBef>
            </a:pPr>
            <a:r>
              <a:rPr lang="zh-CN" altLang="en-US" sz="2800">
                <a:latin typeface="宋体" pitchFamily="2" charset="-122"/>
                <a:ea typeface="宋体" pitchFamily="2" charset="-122"/>
              </a:rPr>
              <a:t>   </a:t>
            </a:r>
            <a:r>
              <a:rPr lang="zh-CN" altLang="en-US" sz="2800">
                <a:latin typeface="楷体_GB2312" pitchFamily="49" charset="-122"/>
                <a:ea typeface="楷体_GB2312" pitchFamily="49" charset="-122"/>
              </a:rPr>
              <a:t>第一，完成了反帝反封建的新民主主义革命任务，消灭了剥削制度和剥削阶级，确立了社会主义制度。</a:t>
            </a:r>
          </a:p>
        </p:txBody>
      </p:sp>
      <p:sp>
        <p:nvSpPr>
          <p:cNvPr id="971799" name="Rectangle 23"/>
          <p:cNvSpPr>
            <a:spLocks noChangeArrowheads="1"/>
          </p:cNvSpPr>
          <p:nvPr/>
        </p:nvSpPr>
        <p:spPr bwMode="auto">
          <a:xfrm>
            <a:off x="1331913" y="1052513"/>
            <a:ext cx="6448425" cy="1117600"/>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20000"/>
              </a:lnSpc>
              <a:spcBef>
                <a:spcPct val="20000"/>
              </a:spcBef>
            </a:pPr>
            <a:r>
              <a:rPr lang="zh-CN" altLang="en-US" sz="2800">
                <a:effectLst>
                  <a:outerShdw blurRad="38100" dist="38100" dir="2700000" algn="tl">
                    <a:srgbClr val="C0C0C0"/>
                  </a:outerShdw>
                </a:effectLst>
                <a:latin typeface="楷体_GB2312" pitchFamily="49" charset="-122"/>
                <a:ea typeface="楷体_GB2312" pitchFamily="49" charset="-122"/>
              </a:rPr>
              <a:t>二、中国共产党的执政地位是历史和人民的选择</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2"/>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72803" name="Text Box 3"/>
          <p:cNvSpPr txBox="1">
            <a:spLocks noChangeArrowheads="1"/>
          </p:cNvSpPr>
          <p:nvPr/>
        </p:nvSpPr>
        <p:spPr bwMode="auto">
          <a:xfrm>
            <a:off x="611188" y="1341438"/>
            <a:ext cx="2959100" cy="3681412"/>
          </a:xfrm>
          <a:prstGeom prst="rect">
            <a:avLst/>
          </a:prstGeom>
          <a:noFill/>
          <a:ln>
            <a:noFill/>
          </a:ln>
          <a:effectLst/>
          <a:extLst>
            <a:ext uri="{909E8E84-426E-40DD-AFC4-6F175D3DCCD1}">
              <a14:hiddenFill xmlns:a14="http://schemas.microsoft.com/office/drawing/2010/main" xmlns="">
                <a:gradFill rotWithShape="1">
                  <a:gsLst>
                    <a:gs pos="0">
                      <a:srgbClr val="0000FF">
                        <a:alpha val="62000"/>
                      </a:srgbClr>
                    </a:gs>
                    <a:gs pos="100000">
                      <a:schemeClr val="bg1"/>
                    </a:gs>
                  </a:gsLst>
                  <a:lin ang="5400000" scaled="1"/>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tx2"/>
                  </a:outerShdw>
                </a:effectLst>
              </a14:hiddenEffects>
            </a:ext>
          </a:extLst>
        </p:spPr>
        <p:txBody>
          <a:bodyPr>
            <a:spAutoFit/>
          </a:bodyPr>
          <a:lstStyle/>
          <a:p>
            <a:pPr algn="l" eaLnBrk="1" hangingPunct="1">
              <a:lnSpc>
                <a:spcPct val="120000"/>
              </a:lnSpc>
              <a:spcBef>
                <a:spcPct val="50000"/>
              </a:spcBef>
            </a:pPr>
            <a:r>
              <a:rPr lang="zh-CN" altLang="en-US" sz="2800" dirty="0">
                <a:solidFill>
                  <a:srgbClr val="FF0000"/>
                </a:solidFill>
                <a:latin typeface="Times New Roman" pitchFamily="18" charset="0"/>
                <a:ea typeface="楷体_GB2312" pitchFamily="49" charset="-122"/>
              </a:rPr>
              <a:t>　</a:t>
            </a:r>
            <a:r>
              <a:rPr lang="zh-CN" altLang="en-US" sz="2800" dirty="0">
                <a:latin typeface="Times New Roman" pitchFamily="18" charset="0"/>
                <a:ea typeface="楷体_GB2312" pitchFamily="49" charset="-122"/>
              </a:rPr>
              <a:t>第二，开创了建设有中国特色社会主义的道路，改变了中国贫穷落后的面貌，逐步实现社会主义现代化。</a:t>
            </a:r>
          </a:p>
        </p:txBody>
      </p:sp>
      <p:sp>
        <p:nvSpPr>
          <p:cNvPr id="972804" name="Text Box 4"/>
          <p:cNvSpPr txBox="1">
            <a:spLocks noChangeArrowheads="1"/>
          </p:cNvSpPr>
          <p:nvPr/>
        </p:nvSpPr>
        <p:spPr bwMode="auto">
          <a:xfrm>
            <a:off x="5437188" y="3644900"/>
            <a:ext cx="1905000" cy="457200"/>
          </a:xfrm>
          <a:prstGeom prst="rect">
            <a:avLst/>
          </a:prstGeom>
          <a:solidFill>
            <a:srgbClr val="FF33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FF00"/>
                </a:solidFill>
                <a:latin typeface="Times New Roman" pitchFamily="18" charset="0"/>
                <a:ea typeface="楷体_GB2312" pitchFamily="49" charset="-122"/>
              </a:rPr>
              <a:t>今日深圳</a:t>
            </a:r>
          </a:p>
        </p:txBody>
      </p:sp>
      <p:sp>
        <p:nvSpPr>
          <p:cNvPr id="972805" name="Text Box 5"/>
          <p:cNvSpPr txBox="1">
            <a:spLocks noChangeArrowheads="1"/>
          </p:cNvSpPr>
          <p:nvPr/>
        </p:nvSpPr>
        <p:spPr bwMode="auto">
          <a:xfrm>
            <a:off x="8243888" y="4005263"/>
            <a:ext cx="457200" cy="1917700"/>
          </a:xfrm>
          <a:prstGeom prst="rect">
            <a:avLst/>
          </a:prstGeom>
          <a:solidFill>
            <a:srgbClr val="FF33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a:solidFill>
                  <a:srgbClr val="FFFF00"/>
                </a:solidFill>
                <a:latin typeface="Times New Roman" pitchFamily="18" charset="0"/>
                <a:ea typeface="楷体_GB2312" pitchFamily="49" charset="-122"/>
              </a:rPr>
              <a:t>今日张家港</a:t>
            </a:r>
          </a:p>
        </p:txBody>
      </p:sp>
      <p:grpSp>
        <p:nvGrpSpPr>
          <p:cNvPr id="972806" name="Group 6"/>
          <p:cNvGrpSpPr>
            <a:grpSpLocks/>
          </p:cNvGrpSpPr>
          <p:nvPr/>
        </p:nvGrpSpPr>
        <p:grpSpPr bwMode="auto">
          <a:xfrm>
            <a:off x="4067175" y="1052513"/>
            <a:ext cx="4343400" cy="2514600"/>
            <a:chOff x="0" y="0"/>
            <a:chExt cx="2736" cy="1584"/>
          </a:xfrm>
        </p:grpSpPr>
        <p:sp>
          <p:nvSpPr>
            <p:cNvPr id="972807" name="AutoShape 7" descr="粉色砂纸"/>
            <p:cNvSpPr>
              <a:spLocks noChangeArrowheads="1"/>
            </p:cNvSpPr>
            <p:nvPr/>
          </p:nvSpPr>
          <p:spPr bwMode="auto">
            <a:xfrm>
              <a:off x="0" y="0"/>
              <a:ext cx="2736" cy="1584"/>
            </a:xfrm>
            <a:prstGeom prst="bevel">
              <a:avLst>
                <a:gd name="adj" fmla="val 1958"/>
              </a:avLst>
            </a:pr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FF0000"/>
                    </a:outerShdw>
                  </a:effectLst>
                </a14:hiddenEffects>
              </a:ext>
            </a:extLst>
          </p:spPr>
          <p:txBody>
            <a:bodyPr anchor="ctr">
              <a:spAutoFit/>
            </a:bodyPr>
            <a:lstStyle/>
            <a:p>
              <a:endParaRPr lang="zh-CN" altLang="en-US"/>
            </a:p>
          </p:txBody>
        </p:sp>
        <p:pic>
          <p:nvPicPr>
            <p:cNvPr id="972808" name="Picture 8" descr="深圳"/>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 y="130"/>
              <a:ext cx="2448" cy="1310"/>
            </a:xfrm>
            <a:prstGeom prst="rect">
              <a:avLst/>
            </a:prstGeom>
            <a:blipFill dpi="0" rotWithShape="0">
              <a:blip r:embed="rId2" cstate="print"/>
              <a:srcRect/>
              <a:tile tx="0" ty="0" sx="100000" sy="100000" flip="none" algn="tl"/>
            </a:blipFill>
            <a:ln w="57150" cmpd="thinThick">
              <a:solidFill>
                <a:srgbClr val="00FFFF"/>
              </a:solidFill>
              <a:miter lim="800000"/>
              <a:headEnd/>
              <a:tailEnd/>
            </a:ln>
          </p:spPr>
        </p:pic>
      </p:grpSp>
      <p:grpSp>
        <p:nvGrpSpPr>
          <p:cNvPr id="972809" name="Group 9"/>
          <p:cNvGrpSpPr>
            <a:grpSpLocks/>
          </p:cNvGrpSpPr>
          <p:nvPr/>
        </p:nvGrpSpPr>
        <p:grpSpPr bwMode="auto">
          <a:xfrm>
            <a:off x="3995738" y="4149725"/>
            <a:ext cx="4114800" cy="1981200"/>
            <a:chOff x="0" y="0"/>
            <a:chExt cx="2832" cy="1488"/>
          </a:xfrm>
        </p:grpSpPr>
        <p:sp>
          <p:nvSpPr>
            <p:cNvPr id="972810" name="AutoShape 10" descr="粉色砂纸"/>
            <p:cNvSpPr>
              <a:spLocks noChangeArrowheads="1"/>
            </p:cNvSpPr>
            <p:nvPr/>
          </p:nvSpPr>
          <p:spPr bwMode="auto">
            <a:xfrm>
              <a:off x="0" y="0"/>
              <a:ext cx="2832" cy="1488"/>
            </a:xfrm>
            <a:prstGeom prst="bevel">
              <a:avLst>
                <a:gd name="adj" fmla="val 2352"/>
              </a:avLst>
            </a:prstGeom>
            <a:blipFill dpi="0" rotWithShape="0">
              <a:blip r:embed="rId2" cstate="print"/>
              <a:srcRect/>
              <a:tile tx="0" ty="0" sx="100000" sy="100000" flip="none" algn="tl"/>
            </a:blip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FF0000"/>
                    </a:outerShdw>
                  </a:effectLst>
                </a14:hiddenEffects>
              </a:ext>
            </a:extLst>
          </p:spPr>
          <p:txBody>
            <a:bodyPr anchor="ctr">
              <a:spAutoFit/>
            </a:bodyPr>
            <a:lstStyle/>
            <a:p>
              <a:endParaRPr lang="zh-CN" altLang="en-US"/>
            </a:p>
          </p:txBody>
        </p:sp>
        <p:pic>
          <p:nvPicPr>
            <p:cNvPr id="972811" name="Picture 11" descr="张家港"/>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2" y="144"/>
              <a:ext cx="2448" cy="1217"/>
            </a:xfrm>
            <a:prstGeom prst="rect">
              <a:avLst/>
            </a:prstGeom>
            <a:blipFill dpi="0" rotWithShape="0">
              <a:blip r:embed="rId2" cstate="print"/>
              <a:srcRect/>
              <a:tile tx="0" ty="0" sx="100000" sy="100000" flip="none" algn="tl"/>
            </a:blipFill>
            <a:ln w="57150" cmpd="thinThick">
              <a:solidFill>
                <a:srgbClr val="00FFFF"/>
              </a:solidFill>
              <a:miter lim="800000"/>
              <a:headEnd/>
              <a:tailEnd/>
            </a:ln>
          </p:spPr>
        </p:pic>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971600" y="1844824"/>
            <a:ext cx="7560840" cy="2798843"/>
          </a:xfrm>
          <a:prstGeom prst="rect">
            <a:avLst/>
          </a:prstGeom>
        </p:spPr>
        <p:txBody>
          <a:bodyPr wrap="square">
            <a:spAutoFit/>
          </a:bodyPr>
          <a:lstStyle/>
          <a:p>
            <a:pPr algn="l">
              <a:lnSpc>
                <a:spcPts val="3600"/>
              </a:lnSpc>
            </a:pPr>
            <a:r>
              <a:rPr lang="zh-CN" altLang="en-US" dirty="0" smtClean="0">
                <a:latin typeface="+mn-ea"/>
                <a:ea typeface="+mn-ea"/>
              </a:rPr>
              <a:t>第三，新时期只有中国共产党才能团结和带领各族人民实现中华民族的伟大复兴。</a:t>
            </a:r>
            <a:endParaRPr lang="en-US" altLang="zh-CN" dirty="0" smtClean="0">
              <a:latin typeface="+mn-ea"/>
              <a:ea typeface="+mn-ea"/>
            </a:endParaRPr>
          </a:p>
          <a:p>
            <a:pPr algn="l">
              <a:lnSpc>
                <a:spcPts val="3600"/>
              </a:lnSpc>
            </a:pPr>
            <a:r>
              <a:rPr lang="zh-CN" altLang="en-US" dirty="0" smtClean="0">
                <a:latin typeface="+mn-ea"/>
                <a:ea typeface="+mn-ea"/>
              </a:rPr>
              <a:t>坚持现代化建设的正确方向，需要党</a:t>
            </a:r>
            <a:r>
              <a:rPr lang="zh-CN" altLang="en-US" dirty="0">
                <a:latin typeface="+mn-ea"/>
                <a:ea typeface="+mn-ea"/>
              </a:rPr>
              <a:t>的</a:t>
            </a:r>
            <a:r>
              <a:rPr lang="zh-CN" altLang="en-US" dirty="0" smtClean="0">
                <a:latin typeface="+mn-ea"/>
                <a:ea typeface="+mn-ea"/>
              </a:rPr>
              <a:t>领导；</a:t>
            </a:r>
            <a:endParaRPr lang="en-US" altLang="zh-CN" dirty="0" smtClean="0">
              <a:latin typeface="+mn-ea"/>
              <a:ea typeface="+mn-ea"/>
            </a:endParaRPr>
          </a:p>
          <a:p>
            <a:pPr algn="l">
              <a:lnSpc>
                <a:spcPts val="3600"/>
              </a:lnSpc>
            </a:pPr>
            <a:r>
              <a:rPr lang="zh-CN" altLang="en-US" dirty="0" smtClean="0">
                <a:latin typeface="+mn-ea"/>
                <a:ea typeface="+mn-ea"/>
              </a:rPr>
              <a:t>维护国家统一、社会和谐稳定需要党的领导；</a:t>
            </a:r>
            <a:endParaRPr lang="en-US" altLang="zh-CN" dirty="0" smtClean="0">
              <a:latin typeface="+mn-ea"/>
              <a:ea typeface="+mn-ea"/>
            </a:endParaRPr>
          </a:p>
          <a:p>
            <a:pPr algn="l">
              <a:lnSpc>
                <a:spcPts val="3600"/>
              </a:lnSpc>
            </a:pPr>
            <a:r>
              <a:rPr lang="zh-CN" altLang="en-US" dirty="0">
                <a:latin typeface="+mn-ea"/>
                <a:ea typeface="+mn-ea"/>
              </a:rPr>
              <a:t>正确</a:t>
            </a:r>
            <a:r>
              <a:rPr lang="zh-CN" altLang="en-US" dirty="0" smtClean="0">
                <a:latin typeface="+mn-ea"/>
                <a:ea typeface="+mn-ea"/>
              </a:rPr>
              <a:t>处理各种矛盾，凝聚亿万人民力量需要党的领导；</a:t>
            </a:r>
            <a:endParaRPr lang="en-US" altLang="zh-CN" dirty="0" smtClean="0">
              <a:latin typeface="+mn-ea"/>
              <a:ea typeface="+mn-ea"/>
            </a:endParaRPr>
          </a:p>
          <a:p>
            <a:pPr algn="l">
              <a:lnSpc>
                <a:spcPts val="3600"/>
              </a:lnSpc>
            </a:pPr>
            <a:r>
              <a:rPr lang="zh-CN" altLang="en-US" dirty="0" smtClean="0">
                <a:latin typeface="+mn-ea"/>
                <a:ea typeface="+mn-ea"/>
              </a:rPr>
              <a:t>应对复杂国际环境需要党的领导。</a:t>
            </a:r>
            <a:endParaRPr lang="zh-CN" altLang="en-US" dirty="0">
              <a:latin typeface="+mn-ea"/>
              <a:ea typeface="+mn-ea"/>
            </a:endParaRPr>
          </a:p>
        </p:txBody>
      </p:sp>
    </p:spTree>
    <p:extLst>
      <p:ext uri="{BB962C8B-B14F-4D97-AF65-F5344CB8AC3E}">
        <p14:creationId xmlns:p14="http://schemas.microsoft.com/office/powerpoint/2010/main" xmlns="" val="28479684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187624" y="2636912"/>
            <a:ext cx="6288902" cy="523220"/>
          </a:xfrm>
          <a:prstGeom prst="rect">
            <a:avLst/>
          </a:prstGeom>
        </p:spPr>
        <p:txBody>
          <a:bodyPr wrap="none">
            <a:spAutoFit/>
          </a:bodyPr>
          <a:lstStyle/>
          <a:p>
            <a:r>
              <a:rPr lang="zh-CN" altLang="en-US" sz="2800" dirty="0" smtClean="0">
                <a:solidFill>
                  <a:srgbClr val="FF0000"/>
                </a:solidFill>
                <a:latin typeface="+mn-ea"/>
                <a:ea typeface="+mn-ea"/>
              </a:rPr>
              <a:t>思考：</a:t>
            </a:r>
            <a:r>
              <a:rPr lang="zh-CN" altLang="en-US" sz="2800" dirty="0" smtClean="0">
                <a:latin typeface="+mn-ea"/>
                <a:ea typeface="+mn-ea"/>
              </a:rPr>
              <a:t>中国共产党</a:t>
            </a:r>
            <a:r>
              <a:rPr lang="zh-CN" altLang="en-US" sz="2800" dirty="0">
                <a:latin typeface="+mn-ea"/>
                <a:ea typeface="+mn-ea"/>
              </a:rPr>
              <a:t>执政地位从哪里来？</a:t>
            </a:r>
          </a:p>
        </p:txBody>
      </p:sp>
    </p:spTree>
    <p:extLst>
      <p:ext uri="{BB962C8B-B14F-4D97-AF65-F5344CB8AC3E}">
        <p14:creationId xmlns:p14="http://schemas.microsoft.com/office/powerpoint/2010/main" xmlns="" val="9900670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259632" y="2420888"/>
            <a:ext cx="7074544" cy="1667764"/>
          </a:xfrm>
          <a:prstGeom prst="rect">
            <a:avLst/>
          </a:prstGeom>
        </p:spPr>
        <p:txBody>
          <a:bodyPr wrap="square">
            <a:spAutoFit/>
          </a:bodyPr>
          <a:lstStyle/>
          <a:p>
            <a:pPr algn="l">
              <a:lnSpc>
                <a:spcPct val="150000"/>
              </a:lnSpc>
            </a:pPr>
            <a:r>
              <a:rPr lang="zh-CN" altLang="en-US" dirty="0">
                <a:latin typeface="+mn-ea"/>
                <a:ea typeface="+mn-ea"/>
              </a:rPr>
              <a:t>中国共产党之所以能够长期执政，来自中国人民的历史</a:t>
            </a:r>
            <a:r>
              <a:rPr lang="zh-CN" altLang="en-US" dirty="0" smtClean="0">
                <a:latin typeface="+mn-ea"/>
                <a:ea typeface="+mn-ea"/>
              </a:rPr>
              <a:t>性选择；来自</a:t>
            </a:r>
            <a:r>
              <a:rPr lang="zh-CN" altLang="en-US" dirty="0">
                <a:latin typeface="+mn-ea"/>
                <a:ea typeface="+mn-ea"/>
              </a:rPr>
              <a:t>中国共产党出色的执政</a:t>
            </a:r>
            <a:r>
              <a:rPr lang="zh-CN" altLang="en-US" dirty="0" smtClean="0">
                <a:latin typeface="+mn-ea"/>
                <a:ea typeface="+mn-ea"/>
              </a:rPr>
              <a:t>成就</a:t>
            </a:r>
            <a:r>
              <a:rPr lang="zh-CN" altLang="en-US" dirty="0">
                <a:latin typeface="+mn-ea"/>
                <a:ea typeface="+mn-ea"/>
              </a:rPr>
              <a:t>；</a:t>
            </a:r>
            <a:r>
              <a:rPr lang="zh-CN" altLang="en-US" dirty="0" smtClean="0">
                <a:latin typeface="+mn-ea"/>
                <a:ea typeface="+mn-ea"/>
              </a:rPr>
              <a:t>来自</a:t>
            </a:r>
            <a:r>
              <a:rPr lang="zh-CN" altLang="en-US" dirty="0">
                <a:latin typeface="+mn-ea"/>
                <a:ea typeface="+mn-ea"/>
              </a:rPr>
              <a:t>社会主义民主政治的独特优势</a:t>
            </a:r>
            <a:r>
              <a:rPr lang="zh-CN" altLang="en-US" dirty="0" smtClean="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xmlns="" val="5421628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73826" name="AutoShape 2"/>
          <p:cNvSpPr>
            <a:spLocks noChangeArrowheads="1"/>
          </p:cNvSpPr>
          <p:nvPr/>
        </p:nvSpPr>
        <p:spPr bwMode="gray">
          <a:xfrm>
            <a:off x="520863" y="2673375"/>
            <a:ext cx="8115300" cy="3144837"/>
          </a:xfrm>
          <a:prstGeom prst="roundRect">
            <a:avLst>
              <a:gd name="adj" fmla="val 10889"/>
            </a:avLst>
          </a:prstGeom>
          <a:noFill/>
          <a:ln>
            <a:noFill/>
          </a:ln>
          <a:effectLst/>
          <a:extLst>
            <a:ext uri="{909E8E84-426E-40DD-AFC4-6F175D3DCCD1}">
              <a14:hiddenFill xmlns:a14="http://schemas.microsoft.com/office/drawing/2010/main" xmlns="">
                <a:gradFill rotWithShape="1">
                  <a:gsLst>
                    <a:gs pos="0">
                      <a:srgbClr val="DDDDDD"/>
                    </a:gs>
                    <a:gs pos="50000">
                      <a:srgbClr val="DDDDDD">
                        <a:gamma/>
                        <a:tint val="36471"/>
                        <a:invGamma/>
                      </a:srgbClr>
                    </a:gs>
                    <a:gs pos="100000">
                      <a:srgbClr val="DDDDDD"/>
                    </a:gs>
                  </a:gsLst>
                  <a:lin ang="2700000" scaled="1"/>
                </a:gradFill>
              </a14:hiddenFill>
            </a:ext>
            <a:ext uri="{91240B29-F687-4F45-9708-019B960494DF}">
              <a14:hiddenLine xmlns:a14="http://schemas.microsoft.com/office/drawing/2010/main" xmlns="" w="38100">
                <a:solidFill>
                  <a:srgbClr val="0060C0"/>
                </a:solidFill>
                <a:round/>
                <a:headEnd/>
                <a:tailEnd/>
              </a14:hiddenLine>
            </a:ext>
            <a:ext uri="{AF507438-7753-43E0-B8FC-AC1667EBCBE1}">
              <a14:hiddenEffects xmlns:a14="http://schemas.microsoft.com/office/drawing/2010/main" xmlns="">
                <a:effectLst>
                  <a:outerShdw dist="135003" dir="2928844" algn="ctr" rotWithShape="0">
                    <a:srgbClr val="000000">
                      <a:alpha val="50000"/>
                    </a:srgbClr>
                  </a:outerShdw>
                </a:effectLst>
              </a14:hiddenEffects>
            </a:ext>
          </a:extLst>
        </p:spPr>
        <p:txBody>
          <a:bodyPr anchor="ctr">
            <a:spAutoFit/>
          </a:bodyPr>
          <a:lstStyle/>
          <a:p>
            <a:pPr algn="l" eaLnBrk="1" hangingPunct="1">
              <a:lnSpc>
                <a:spcPct val="120000"/>
              </a:lnSpc>
              <a:spcBef>
                <a:spcPct val="20000"/>
              </a:spcBef>
              <a:buSzPct val="80000"/>
            </a:pPr>
            <a:r>
              <a:rPr lang="zh-CN" altLang="en-US" sz="2600" dirty="0">
                <a:solidFill>
                  <a:srgbClr val="000000"/>
                </a:solidFill>
                <a:effectLst>
                  <a:outerShdw blurRad="38100" dist="38100" dir="2700000" algn="tl">
                    <a:srgbClr val="C0C0C0"/>
                  </a:outerShdw>
                </a:effectLst>
                <a:latin typeface="宋体" pitchFamily="2" charset="-122"/>
                <a:ea typeface="宋体" pitchFamily="2" charset="-122"/>
              </a:rPr>
              <a:t>  </a:t>
            </a:r>
            <a:r>
              <a:rPr lang="zh-CN" altLang="en-US" sz="2600" dirty="0">
                <a:solidFill>
                  <a:srgbClr val="000000"/>
                </a:solidFill>
                <a:effectLst>
                  <a:outerShdw blurRad="38100" dist="38100" dir="2700000" algn="tl">
                    <a:srgbClr val="C0C0C0"/>
                  </a:outerShdw>
                </a:effectLst>
                <a:latin typeface="楷体_GB2312" pitchFamily="49" charset="-122"/>
                <a:ea typeface="楷体_GB2312" pitchFamily="49" charset="-122"/>
              </a:rPr>
              <a:t>第一，从国际上看，为适应国际环境的变化，必须改善党的领导。第二，从国内看，中国正处在历史性的伟大变革之中，新形势、新任务对我们党提出了新的要求。第三，从党的自身状况看，目前，我们党的实际状况同党肩负的领导社会主义现代化的光荣使命还有许多不相适应的地方。</a:t>
            </a:r>
          </a:p>
        </p:txBody>
      </p:sp>
      <p:sp>
        <p:nvSpPr>
          <p:cNvPr id="973827" name="Rectangle 3"/>
          <p:cNvSpPr>
            <a:spLocks noChangeArrowheads="1"/>
          </p:cNvSpPr>
          <p:nvPr/>
        </p:nvSpPr>
        <p:spPr bwMode="auto">
          <a:xfrm>
            <a:off x="992071" y="699836"/>
            <a:ext cx="7037504" cy="609398"/>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lnSpc>
                <a:spcPct val="120000"/>
              </a:lnSpc>
              <a:spcBef>
                <a:spcPct val="20000"/>
              </a:spcBef>
            </a:pPr>
            <a:r>
              <a:rPr lang="zh-CN" altLang="en-US" sz="2800" dirty="0">
                <a:effectLst>
                  <a:outerShdw blurRad="38100" dist="38100" dir="2700000" algn="tl">
                    <a:srgbClr val="C0C0C0"/>
                  </a:outerShdw>
                </a:effectLst>
                <a:latin typeface="楷体_GB2312" pitchFamily="49" charset="-122"/>
                <a:ea typeface="楷体_GB2312" pitchFamily="49" charset="-122"/>
              </a:rPr>
              <a:t>三、坚持党的领导</a:t>
            </a:r>
            <a:r>
              <a:rPr lang="zh-CN" altLang="en-US" sz="2800" dirty="0" smtClean="0">
                <a:effectLst>
                  <a:outerShdw blurRad="38100" dist="38100" dir="2700000" algn="tl">
                    <a:srgbClr val="C0C0C0"/>
                  </a:outerShdw>
                </a:effectLst>
                <a:latin typeface="楷体_GB2312" pitchFamily="49" charset="-122"/>
                <a:ea typeface="楷体_GB2312" pitchFamily="49" charset="-122"/>
              </a:rPr>
              <a:t>必须加强和改善</a:t>
            </a:r>
            <a:r>
              <a:rPr lang="zh-CN" altLang="en-US" sz="2800" dirty="0">
                <a:effectLst>
                  <a:outerShdw blurRad="38100" dist="38100" dir="2700000" algn="tl">
                    <a:srgbClr val="C0C0C0"/>
                  </a:outerShdw>
                </a:effectLst>
                <a:latin typeface="楷体_GB2312" pitchFamily="49" charset="-122"/>
                <a:ea typeface="楷体_GB2312" pitchFamily="49" charset="-122"/>
              </a:rPr>
              <a:t>党的领导</a:t>
            </a:r>
          </a:p>
        </p:txBody>
      </p:sp>
      <p:sp>
        <p:nvSpPr>
          <p:cNvPr id="973828" name="Rectangle 4"/>
          <p:cNvSpPr>
            <a:spLocks noChangeArrowheads="1"/>
          </p:cNvSpPr>
          <p:nvPr/>
        </p:nvSpPr>
        <p:spPr bwMode="auto">
          <a:xfrm>
            <a:off x="992070" y="1484784"/>
            <a:ext cx="7396353" cy="1044575"/>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50000"/>
              </a:spcBef>
            </a:pPr>
            <a:r>
              <a:rPr kumimoji="1" lang="zh-CN" altLang="en-US" sz="2200" dirty="0">
                <a:solidFill>
                  <a:srgbClr val="000000"/>
                </a:solidFill>
                <a:latin typeface="黑体" pitchFamily="49" charset="-122"/>
              </a:rPr>
              <a:t>  </a:t>
            </a:r>
            <a:r>
              <a:rPr kumimoji="1" lang="zh-CN" altLang="en-US" sz="2600" dirty="0">
                <a:solidFill>
                  <a:srgbClr val="000000"/>
                </a:solidFill>
                <a:latin typeface="楷体_GB2312" pitchFamily="49" charset="-122"/>
                <a:ea typeface="楷体_GB2312" pitchFamily="49" charset="-122"/>
              </a:rPr>
              <a:t>为什么</a:t>
            </a:r>
            <a:r>
              <a:rPr kumimoji="1" lang="zh-CN" altLang="zh-CN" sz="2600" dirty="0">
                <a:solidFill>
                  <a:srgbClr val="000000"/>
                </a:solidFill>
                <a:latin typeface="楷体_GB2312" pitchFamily="49" charset="-122"/>
                <a:ea typeface="楷体_GB2312" pitchFamily="49" charset="-122"/>
              </a:rPr>
              <a:t>在新的历史条件下，只有改善党的领导，才能坚持和加强党的领导</a:t>
            </a:r>
            <a:r>
              <a:rPr kumimoji="1" lang="zh-CN" altLang="en-US" sz="2600" dirty="0">
                <a:solidFill>
                  <a:srgbClr val="000000"/>
                </a:solidFill>
                <a:latin typeface="楷体_GB2312" pitchFamily="49" charset="-122"/>
                <a:ea typeface="楷体_GB2312" pitchFamily="49" charset="-122"/>
              </a:rPr>
              <a:t>？</a:t>
            </a:r>
          </a:p>
        </p:txBody>
      </p:sp>
    </p:spTree>
  </p:cSld>
  <p:clrMapOvr>
    <a:masterClrMapping/>
  </p:clrMapOvr>
  <p:transition spd="med">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5"/>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74850" name="AutoShape 2"/>
          <p:cNvSpPr>
            <a:spLocks noChangeArrowheads="1"/>
          </p:cNvSpPr>
          <p:nvPr/>
        </p:nvSpPr>
        <p:spPr bwMode="gray">
          <a:xfrm>
            <a:off x="611188" y="2001785"/>
            <a:ext cx="8037512" cy="3562457"/>
          </a:xfrm>
          <a:prstGeom prst="roundRect">
            <a:avLst>
              <a:gd name="adj" fmla="val 10889"/>
            </a:avLst>
          </a:prstGeom>
          <a:noFill/>
          <a:ln>
            <a:noFill/>
          </a:ln>
          <a:effectLst/>
          <a:extLst>
            <a:ext uri="{909E8E84-426E-40DD-AFC4-6F175D3DCCD1}">
              <a14:hiddenFill xmlns:a14="http://schemas.microsoft.com/office/drawing/2010/main" xmlns="">
                <a:gradFill rotWithShape="1">
                  <a:gsLst>
                    <a:gs pos="0">
                      <a:srgbClr val="DDDDDD">
                        <a:gamma/>
                        <a:tint val="51373"/>
                        <a:invGamma/>
                      </a:srgbClr>
                    </a:gs>
                    <a:gs pos="100000">
                      <a:srgbClr val="DDDDDD"/>
                    </a:gs>
                  </a:gsLst>
                  <a:lin ang="2700000" scaled="1"/>
                </a:gradFill>
              </a14:hiddenFill>
            </a:ext>
            <a:ext uri="{91240B29-F687-4F45-9708-019B960494DF}">
              <a14:hiddenLine xmlns:a14="http://schemas.microsoft.com/office/drawing/2010/main" xmlns="" w="38100">
                <a:solidFill>
                  <a:srgbClr val="FFFFFF"/>
                </a:solidFill>
                <a:round/>
                <a:headEnd/>
                <a:tailEnd/>
              </a14:hiddenLine>
            </a:ext>
            <a:ext uri="{AF507438-7753-43E0-B8FC-AC1667EBCBE1}">
              <a14:hiddenEffects xmlns:a14="http://schemas.microsoft.com/office/drawing/2010/main" xmlns="">
                <a:effectLst>
                  <a:outerShdw dist="135003" dir="2928844" algn="ctr" rotWithShape="0">
                    <a:srgbClr val="000000">
                      <a:alpha val="50000"/>
                    </a:srgbClr>
                  </a:outerShdw>
                </a:effectLst>
              </a14:hiddenEffects>
            </a:ext>
          </a:extLst>
        </p:spPr>
        <p:txBody>
          <a:bodyPr anchor="ctr">
            <a:spAutoFit/>
          </a:bodyPr>
          <a:lstStyle/>
          <a:p>
            <a:pPr algn="l" eaLnBrk="1" hangingPunct="1">
              <a:lnSpc>
                <a:spcPct val="120000"/>
              </a:lnSpc>
              <a:spcBef>
                <a:spcPct val="20000"/>
              </a:spcBef>
              <a:buSzPct val="80000"/>
            </a:pPr>
            <a:r>
              <a:rPr lang="zh-CN" altLang="en-US" sz="2800" dirty="0" smtClean="0">
                <a:solidFill>
                  <a:srgbClr val="000000"/>
                </a:solidFill>
                <a:latin typeface="楷体_GB2312" pitchFamily="49" charset="-122"/>
                <a:ea typeface="楷体_GB2312" pitchFamily="49" charset="-122"/>
              </a:rPr>
              <a:t>首先，充分发挥党总览全局、协调各方的领导核心作用。</a:t>
            </a:r>
            <a:endParaRPr lang="en-US" altLang="zh-CN" sz="2800" dirty="0" smtClean="0">
              <a:solidFill>
                <a:srgbClr val="000000"/>
              </a:solidFill>
              <a:latin typeface="楷体_GB2312" pitchFamily="49" charset="-122"/>
              <a:ea typeface="楷体_GB2312" pitchFamily="49" charset="-122"/>
            </a:endParaRPr>
          </a:p>
          <a:p>
            <a:pPr algn="l" eaLnBrk="1" hangingPunct="1">
              <a:lnSpc>
                <a:spcPct val="120000"/>
              </a:lnSpc>
              <a:spcBef>
                <a:spcPct val="20000"/>
              </a:spcBef>
              <a:buSzPct val="80000"/>
            </a:pPr>
            <a:r>
              <a:rPr lang="zh-CN" altLang="en-US" sz="2800" dirty="0" smtClean="0">
                <a:solidFill>
                  <a:srgbClr val="000000"/>
                </a:solidFill>
                <a:latin typeface="楷体_GB2312" pitchFamily="49" charset="-122"/>
                <a:ea typeface="楷体_GB2312" pitchFamily="49" charset="-122"/>
              </a:rPr>
              <a:t>其次，要</a:t>
            </a:r>
            <a:r>
              <a:rPr lang="zh-CN" altLang="en-US" sz="2800" dirty="0">
                <a:solidFill>
                  <a:srgbClr val="000000"/>
                </a:solidFill>
                <a:latin typeface="楷体_GB2312" pitchFamily="49" charset="-122"/>
                <a:ea typeface="楷体_GB2312" pitchFamily="49" charset="-122"/>
              </a:rPr>
              <a:t>正确处理党的领导和依法治国的</a:t>
            </a:r>
            <a:r>
              <a:rPr lang="zh-CN" altLang="en-US" sz="2800" dirty="0" smtClean="0">
                <a:solidFill>
                  <a:srgbClr val="000000"/>
                </a:solidFill>
                <a:latin typeface="楷体_GB2312" pitchFamily="49" charset="-122"/>
                <a:ea typeface="楷体_GB2312" pitchFamily="49" charset="-122"/>
              </a:rPr>
              <a:t>关系，提高依法执政水平。</a:t>
            </a:r>
            <a:endParaRPr lang="zh-CN" altLang="en-US" sz="2800" dirty="0">
              <a:solidFill>
                <a:srgbClr val="000000"/>
              </a:solidFill>
              <a:latin typeface="楷体_GB2312" pitchFamily="49" charset="-122"/>
              <a:ea typeface="楷体_GB2312" pitchFamily="49" charset="-122"/>
            </a:endParaRPr>
          </a:p>
          <a:p>
            <a:pPr algn="l" eaLnBrk="1" hangingPunct="1">
              <a:lnSpc>
                <a:spcPct val="120000"/>
              </a:lnSpc>
              <a:spcBef>
                <a:spcPct val="20000"/>
              </a:spcBef>
              <a:buSzPct val="80000"/>
            </a:pPr>
            <a:r>
              <a:rPr lang="zh-CN" altLang="en-US" sz="2800" dirty="0" smtClean="0">
                <a:solidFill>
                  <a:srgbClr val="000000"/>
                </a:solidFill>
                <a:latin typeface="楷体_GB2312" pitchFamily="49" charset="-122"/>
                <a:ea typeface="楷体_GB2312" pitchFamily="49" charset="-122"/>
              </a:rPr>
              <a:t>最后</a:t>
            </a:r>
            <a:r>
              <a:rPr lang="zh-CN" altLang="en-US" sz="2800" dirty="0">
                <a:solidFill>
                  <a:srgbClr val="000000"/>
                </a:solidFill>
                <a:latin typeface="楷体_GB2312" pitchFamily="49" charset="-122"/>
                <a:ea typeface="楷体_GB2312" pitchFamily="49" charset="-122"/>
              </a:rPr>
              <a:t>，</a:t>
            </a:r>
            <a:r>
              <a:rPr lang="zh-CN" altLang="en-US" sz="2800" dirty="0" smtClean="0">
                <a:solidFill>
                  <a:srgbClr val="000000"/>
                </a:solidFill>
                <a:latin typeface="楷体_GB2312" pitchFamily="49" charset="-122"/>
                <a:ea typeface="楷体_GB2312" pitchFamily="49" charset="-122"/>
              </a:rPr>
              <a:t>要</a:t>
            </a:r>
            <a:r>
              <a:rPr lang="zh-CN" altLang="en-US" sz="2800" dirty="0">
                <a:solidFill>
                  <a:srgbClr val="000000"/>
                </a:solidFill>
                <a:latin typeface="楷体_GB2312" pitchFamily="49" charset="-122"/>
                <a:ea typeface="楷体_GB2312" pitchFamily="49" charset="-122"/>
              </a:rPr>
              <a:t>不断</a:t>
            </a:r>
            <a:r>
              <a:rPr lang="zh-CN" altLang="en-US" sz="2800" dirty="0" smtClean="0">
                <a:solidFill>
                  <a:srgbClr val="000000"/>
                </a:solidFill>
                <a:latin typeface="楷体_GB2312" pitchFamily="49" charset="-122"/>
                <a:ea typeface="楷体_GB2312" pitchFamily="49" charset="-122"/>
              </a:rPr>
              <a:t>提高</a:t>
            </a:r>
            <a:r>
              <a:rPr lang="zh-CN" altLang="en-US" sz="2800" dirty="0">
                <a:solidFill>
                  <a:srgbClr val="000000"/>
                </a:solidFill>
                <a:latin typeface="楷体_GB2312" pitchFamily="49" charset="-122"/>
                <a:ea typeface="楷体_GB2312" pitchFamily="49" charset="-122"/>
              </a:rPr>
              <a:t>党的领导水平和执政水平、提高拒腐防变和抵御风险</a:t>
            </a:r>
            <a:r>
              <a:rPr lang="zh-CN" altLang="en-US" sz="2800" dirty="0" smtClean="0">
                <a:solidFill>
                  <a:srgbClr val="000000"/>
                </a:solidFill>
                <a:latin typeface="楷体_GB2312" pitchFamily="49" charset="-122"/>
                <a:ea typeface="楷体_GB2312" pitchFamily="49" charset="-122"/>
              </a:rPr>
              <a:t>能力。</a:t>
            </a:r>
            <a:endParaRPr lang="zh-CN" altLang="en-US" sz="2800" dirty="0">
              <a:solidFill>
                <a:srgbClr val="000000"/>
              </a:solidFill>
              <a:latin typeface="楷体_GB2312" pitchFamily="49" charset="-122"/>
              <a:ea typeface="楷体_GB2312" pitchFamily="49" charset="-122"/>
            </a:endParaRPr>
          </a:p>
        </p:txBody>
      </p:sp>
      <p:sp>
        <p:nvSpPr>
          <p:cNvPr id="974860" name="Rectangle 12"/>
          <p:cNvSpPr>
            <a:spLocks noChangeArrowheads="1"/>
          </p:cNvSpPr>
          <p:nvPr/>
        </p:nvSpPr>
        <p:spPr bwMode="auto">
          <a:xfrm>
            <a:off x="611188" y="765175"/>
            <a:ext cx="7993062" cy="1117600"/>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buSzPct val="80000"/>
            </a:pPr>
            <a:r>
              <a:rPr kumimoji="1" lang="zh-CN" altLang="en-US" sz="2800">
                <a:solidFill>
                  <a:srgbClr val="000000"/>
                </a:solidFill>
                <a:effectLst>
                  <a:outerShdw blurRad="38100" dist="38100" dir="2700000" algn="tl">
                    <a:srgbClr val="C0C0C0"/>
                  </a:outerShdw>
                </a:effectLst>
                <a:latin typeface="楷体_GB2312" pitchFamily="49" charset="-122"/>
                <a:ea typeface="楷体_GB2312" pitchFamily="49" charset="-122"/>
              </a:rPr>
              <a:t>    </a:t>
            </a:r>
            <a:r>
              <a:rPr kumimoji="1" lang="zh-CN" altLang="zh-CN" sz="2800">
                <a:solidFill>
                  <a:srgbClr val="000000"/>
                </a:solidFill>
                <a:effectLst>
                  <a:outerShdw blurRad="38100" dist="38100" dir="2700000" algn="tl">
                    <a:srgbClr val="C0C0C0"/>
                  </a:outerShdw>
                </a:effectLst>
                <a:latin typeface="楷体_GB2312" pitchFamily="49" charset="-122"/>
                <a:ea typeface="楷体_GB2312" pitchFamily="49" charset="-122"/>
              </a:rPr>
              <a:t>当前改善党的领导，应着力解决以下几个方面的问题：</a:t>
            </a:r>
            <a:endParaRPr kumimoji="1" lang="zh-CN" altLang="en-US" sz="2800">
              <a:solidFill>
                <a:srgbClr val="000000"/>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spd="med">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86114" name="Rectangle 2"/>
          <p:cNvSpPr>
            <a:spLocks noChangeArrowheads="1"/>
          </p:cNvSpPr>
          <p:nvPr/>
        </p:nvSpPr>
        <p:spPr bwMode="auto">
          <a:xfrm>
            <a:off x="611188" y="908050"/>
            <a:ext cx="8180387" cy="1357313"/>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20000"/>
              </a:lnSpc>
              <a:spcBef>
                <a:spcPct val="20000"/>
              </a:spcBef>
            </a:pPr>
            <a:r>
              <a:rPr kumimoji="1" lang="zh-CN" altLang="en-US" sz="3200">
                <a:effectLst>
                  <a:outerShdw blurRad="38100" dist="38100" dir="2700000" algn="tl">
                    <a:srgbClr val="C0C0C0"/>
                  </a:outerShdw>
                </a:effectLst>
                <a:latin typeface="楷体_GB2312" pitchFamily="49" charset="-122"/>
                <a:ea typeface="楷体_GB2312" pitchFamily="49" charset="-122"/>
              </a:rPr>
              <a:t>第二节  全面提高党的建设科学化水平 </a:t>
            </a:r>
          </a:p>
          <a:p>
            <a:pPr eaLnBrk="1" hangingPunct="1">
              <a:lnSpc>
                <a:spcPct val="120000"/>
              </a:lnSpc>
              <a:spcBef>
                <a:spcPct val="20000"/>
              </a:spcBef>
            </a:pPr>
            <a:endParaRPr kumimoji="1" lang="zh-CN" altLang="en-US" sz="3200">
              <a:effectLst>
                <a:outerShdw blurRad="38100" dist="38100" dir="2700000" algn="tl">
                  <a:srgbClr val="C0C0C0"/>
                </a:outerShdw>
              </a:effectLst>
              <a:latin typeface="楷体_GB2312" pitchFamily="49" charset="-122"/>
              <a:ea typeface="楷体_GB2312" pitchFamily="49" charset="-122"/>
            </a:endParaRPr>
          </a:p>
        </p:txBody>
      </p:sp>
      <p:sp>
        <p:nvSpPr>
          <p:cNvPr id="986115" name="Text Box 3"/>
          <p:cNvSpPr txBox="1">
            <a:spLocks noChangeArrowheads="1"/>
          </p:cNvSpPr>
          <p:nvPr/>
        </p:nvSpPr>
        <p:spPr bwMode="auto">
          <a:xfrm>
            <a:off x="1071521" y="2265363"/>
            <a:ext cx="7776864" cy="1930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50000"/>
              </a:lnSpc>
            </a:pPr>
            <a:r>
              <a:rPr kumimoji="1" lang="zh-CN" altLang="en-US" sz="2800" dirty="0">
                <a:latin typeface="楷体_GB2312" pitchFamily="49" charset="-122"/>
                <a:ea typeface="楷体_GB2312" pitchFamily="49" charset="-122"/>
              </a:rPr>
              <a:t>一、</a:t>
            </a:r>
            <a:r>
              <a:rPr kumimoji="1" lang="zh-CN" altLang="zh-CN" sz="2800" dirty="0">
                <a:latin typeface="楷体_GB2312" pitchFamily="49" charset="-122"/>
                <a:ea typeface="楷体_GB2312" pitchFamily="49" charset="-122"/>
              </a:rPr>
              <a:t>以改革创新精神推进党的建设新的伟大工程</a:t>
            </a:r>
            <a:endParaRPr kumimoji="1" lang="zh-CN" altLang="en-US" sz="2800" dirty="0">
              <a:latin typeface="楷体_GB2312" pitchFamily="49" charset="-122"/>
              <a:ea typeface="楷体_GB2312" pitchFamily="49" charset="-122"/>
            </a:endParaRPr>
          </a:p>
          <a:p>
            <a:pPr algn="l" eaLnBrk="1" hangingPunct="1">
              <a:lnSpc>
                <a:spcPct val="150000"/>
              </a:lnSpc>
            </a:pPr>
            <a:r>
              <a:rPr kumimoji="1" lang="zh-CN" altLang="en-US" sz="2800" dirty="0">
                <a:latin typeface="楷体_GB2312" pitchFamily="49" charset="-122"/>
                <a:ea typeface="楷体_GB2312" pitchFamily="49" charset="-122"/>
              </a:rPr>
              <a:t>二、加强党的执政能力建设 </a:t>
            </a:r>
          </a:p>
          <a:p>
            <a:pPr algn="l" eaLnBrk="1" hangingPunct="1">
              <a:lnSpc>
                <a:spcPct val="150000"/>
              </a:lnSpc>
            </a:pPr>
            <a:r>
              <a:rPr kumimoji="1" lang="zh-CN" altLang="en-US" sz="2800" dirty="0">
                <a:latin typeface="楷体_GB2312" pitchFamily="49" charset="-122"/>
                <a:ea typeface="楷体_GB2312" pitchFamily="49" charset="-122"/>
              </a:rPr>
              <a:t>三、加强党的先进性和纯洁性</a:t>
            </a:r>
            <a:r>
              <a:rPr kumimoji="1" lang="zh-CN" altLang="en-US" sz="2800" dirty="0" smtClean="0">
                <a:latin typeface="楷体_GB2312" pitchFamily="49" charset="-122"/>
                <a:ea typeface="楷体_GB2312" pitchFamily="49" charset="-122"/>
              </a:rPr>
              <a:t>建设</a:t>
            </a:r>
            <a:endParaRPr kumimoji="1" lang="zh-CN" altLang="en-US" sz="28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87138" name="Rectangle 2"/>
          <p:cNvSpPr>
            <a:spLocks noChangeArrowheads="1"/>
          </p:cNvSpPr>
          <p:nvPr/>
        </p:nvSpPr>
        <p:spPr bwMode="auto">
          <a:xfrm>
            <a:off x="1475655" y="819150"/>
            <a:ext cx="6984775" cy="609398"/>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20000"/>
              </a:spcBef>
            </a:pPr>
            <a:r>
              <a:rPr lang="zh-CN" altLang="en-US" sz="2800" dirty="0">
                <a:effectLst>
                  <a:outerShdw blurRad="38100" dist="38100" dir="2700000" algn="tl">
                    <a:srgbClr val="C0C0C0"/>
                  </a:outerShdw>
                </a:effectLst>
                <a:latin typeface="+mn-ea"/>
                <a:ea typeface="+mn-ea"/>
              </a:rPr>
              <a:t>一、</a:t>
            </a:r>
            <a:r>
              <a:rPr lang="zh-CN" altLang="en-US" dirty="0">
                <a:effectLst>
                  <a:outerShdw blurRad="38100" dist="38100" dir="2700000" algn="tl">
                    <a:srgbClr val="C0C0C0"/>
                  </a:outerShdw>
                </a:effectLst>
                <a:latin typeface="+mn-ea"/>
                <a:ea typeface="+mn-ea"/>
              </a:rPr>
              <a:t>以改革创新精神推进党的建设新的伟大工程</a:t>
            </a:r>
            <a:r>
              <a:rPr lang="zh-CN" altLang="en-US" dirty="0">
                <a:latin typeface="+mn-ea"/>
                <a:ea typeface="+mn-ea"/>
              </a:rPr>
              <a:t> </a:t>
            </a:r>
          </a:p>
        </p:txBody>
      </p:sp>
      <p:sp>
        <p:nvSpPr>
          <p:cNvPr id="987139" name="Rectangle 3"/>
          <p:cNvSpPr>
            <a:spLocks noChangeArrowheads="1"/>
          </p:cNvSpPr>
          <p:nvPr/>
        </p:nvSpPr>
        <p:spPr bwMode="auto">
          <a:xfrm>
            <a:off x="3563938" y="2420938"/>
            <a:ext cx="5106987" cy="2949575"/>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kumimoji="1" lang="zh-CN" altLang="en-US" sz="2600">
                <a:latin typeface="楷体_GB2312" pitchFamily="49" charset="-122"/>
                <a:ea typeface="楷体_GB2312" pitchFamily="49" charset="-122"/>
              </a:rPr>
              <a:t>   新时期，把党的建设作为一个系统工程来抓，就是要以先进性建设为主线，认真解决提高党的领导水平和执政能力、增强拒腐防变和抵御风险的能力这两大历史性课题。</a:t>
            </a:r>
          </a:p>
        </p:txBody>
      </p:sp>
      <p:sp>
        <p:nvSpPr>
          <p:cNvPr id="987140" name="Text Box 4"/>
          <p:cNvSpPr txBox="1">
            <a:spLocks noChangeArrowheads="1"/>
          </p:cNvSpPr>
          <p:nvPr/>
        </p:nvSpPr>
        <p:spPr bwMode="auto">
          <a:xfrm>
            <a:off x="982663" y="1917700"/>
            <a:ext cx="2060575" cy="498475"/>
          </a:xfrm>
          <a:prstGeom prst="rect">
            <a:avLst/>
          </a:prstGeom>
          <a:gradFill rotWithShape="1">
            <a:gsLst>
              <a:gs pos="0">
                <a:srgbClr val="FFFF99">
                  <a:alpha val="49001"/>
                </a:srgbClr>
              </a:gs>
              <a:gs pos="100000">
                <a:srgbClr val="FFFF99">
                  <a:gamma/>
                  <a:shade val="46275"/>
                  <a:invGamma/>
                </a:srgbClr>
              </a:gs>
            </a:gsLst>
            <a:lin ang="5400000" scaled="1"/>
          </a:gradFill>
          <a:ln w="9525">
            <a:solidFill>
              <a:srgbClr val="FFFF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600" dirty="0">
                <a:solidFill>
                  <a:schemeClr val="tx2"/>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楷体_GB2312" pitchFamily="49" charset="-122"/>
              </a:rPr>
              <a:t>政治建设</a:t>
            </a:r>
          </a:p>
        </p:txBody>
      </p:sp>
      <p:sp>
        <p:nvSpPr>
          <p:cNvPr id="987141" name="Text Box 5"/>
          <p:cNvSpPr txBox="1">
            <a:spLocks noChangeArrowheads="1"/>
          </p:cNvSpPr>
          <p:nvPr/>
        </p:nvSpPr>
        <p:spPr bwMode="auto">
          <a:xfrm>
            <a:off x="982663" y="2781300"/>
            <a:ext cx="2060575" cy="498475"/>
          </a:xfrm>
          <a:prstGeom prst="rect">
            <a:avLst/>
          </a:prstGeom>
          <a:gradFill rotWithShape="1">
            <a:gsLst>
              <a:gs pos="0">
                <a:srgbClr val="FFFF99">
                  <a:alpha val="49001"/>
                </a:srgbClr>
              </a:gs>
              <a:gs pos="100000">
                <a:srgbClr val="FFFF99">
                  <a:gamma/>
                  <a:shade val="46275"/>
                  <a:invGamma/>
                </a:srgbClr>
              </a:gs>
            </a:gsLst>
            <a:lin ang="5400000" scaled="1"/>
          </a:gradFill>
          <a:ln w="9525">
            <a:solidFill>
              <a:srgbClr val="FFFF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600" dirty="0">
                <a:solidFill>
                  <a:schemeClr val="tx2"/>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楷体_GB2312" pitchFamily="49" charset="-122"/>
              </a:rPr>
              <a:t>思想建设</a:t>
            </a:r>
          </a:p>
        </p:txBody>
      </p:sp>
      <p:sp>
        <p:nvSpPr>
          <p:cNvPr id="987142" name="Text Box 6"/>
          <p:cNvSpPr txBox="1">
            <a:spLocks noChangeArrowheads="1"/>
          </p:cNvSpPr>
          <p:nvPr/>
        </p:nvSpPr>
        <p:spPr bwMode="auto">
          <a:xfrm>
            <a:off x="982663" y="3573463"/>
            <a:ext cx="2060575" cy="498475"/>
          </a:xfrm>
          <a:prstGeom prst="rect">
            <a:avLst/>
          </a:prstGeom>
          <a:gradFill rotWithShape="1">
            <a:gsLst>
              <a:gs pos="0">
                <a:srgbClr val="FFFF99">
                  <a:alpha val="49001"/>
                </a:srgbClr>
              </a:gs>
              <a:gs pos="100000">
                <a:srgbClr val="FFFF99">
                  <a:gamma/>
                  <a:shade val="46275"/>
                  <a:invGamma/>
                </a:srgbClr>
              </a:gs>
            </a:gsLst>
            <a:lin ang="5400000" scaled="1"/>
          </a:gradFill>
          <a:ln w="9525">
            <a:solidFill>
              <a:srgbClr val="FFFF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600" dirty="0">
                <a:solidFill>
                  <a:schemeClr val="tx2"/>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楷体_GB2312" pitchFamily="49" charset="-122"/>
              </a:rPr>
              <a:t>组织建设</a:t>
            </a:r>
          </a:p>
        </p:txBody>
      </p:sp>
      <p:sp>
        <p:nvSpPr>
          <p:cNvPr id="987143" name="Text Box 7"/>
          <p:cNvSpPr txBox="1">
            <a:spLocks noChangeArrowheads="1"/>
          </p:cNvSpPr>
          <p:nvPr/>
        </p:nvSpPr>
        <p:spPr bwMode="auto">
          <a:xfrm>
            <a:off x="982663" y="4365625"/>
            <a:ext cx="2127250" cy="498475"/>
          </a:xfrm>
          <a:prstGeom prst="rect">
            <a:avLst/>
          </a:prstGeom>
          <a:gradFill rotWithShape="1">
            <a:gsLst>
              <a:gs pos="0">
                <a:srgbClr val="FFFF99">
                  <a:alpha val="49001"/>
                </a:srgbClr>
              </a:gs>
              <a:gs pos="100000">
                <a:srgbClr val="FFFF99">
                  <a:gamma/>
                  <a:shade val="46275"/>
                  <a:invGamma/>
                </a:srgbClr>
              </a:gs>
            </a:gsLst>
            <a:lin ang="5400000" scaled="1"/>
          </a:gradFill>
          <a:ln w="9525">
            <a:solidFill>
              <a:srgbClr val="FFFF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600" dirty="0">
                <a:solidFill>
                  <a:schemeClr val="tx2"/>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楷体_GB2312" pitchFamily="49" charset="-122"/>
              </a:rPr>
              <a:t>作风建设</a:t>
            </a:r>
          </a:p>
        </p:txBody>
      </p:sp>
      <p:sp>
        <p:nvSpPr>
          <p:cNvPr id="987144" name="Text Box 8"/>
          <p:cNvSpPr txBox="1">
            <a:spLocks noChangeArrowheads="1"/>
          </p:cNvSpPr>
          <p:nvPr/>
        </p:nvSpPr>
        <p:spPr bwMode="auto">
          <a:xfrm>
            <a:off x="982663" y="5302250"/>
            <a:ext cx="2127250" cy="498475"/>
          </a:xfrm>
          <a:prstGeom prst="rect">
            <a:avLst/>
          </a:prstGeom>
          <a:gradFill rotWithShape="1">
            <a:gsLst>
              <a:gs pos="0">
                <a:srgbClr val="FFFF99">
                  <a:alpha val="49001"/>
                </a:srgbClr>
              </a:gs>
              <a:gs pos="100000">
                <a:srgbClr val="FFFF99">
                  <a:gamma/>
                  <a:shade val="46275"/>
                  <a:invGamma/>
                </a:srgbClr>
              </a:gs>
            </a:gsLst>
            <a:lin ang="5400000" scaled="1"/>
          </a:gradFill>
          <a:ln w="9525">
            <a:solidFill>
              <a:srgbClr val="FFFF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600" dirty="0">
                <a:solidFill>
                  <a:schemeClr val="tx2"/>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楷体_GB2312" pitchFamily="49" charset="-122"/>
              </a:rPr>
              <a:t>制度建设</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1004548" name="Rectangle 4"/>
          <p:cNvSpPr>
            <a:spLocks noChangeArrowheads="1"/>
          </p:cNvSpPr>
          <p:nvPr/>
        </p:nvSpPr>
        <p:spPr bwMode="auto">
          <a:xfrm>
            <a:off x="539750" y="1052513"/>
            <a:ext cx="7859713" cy="452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nSpc>
                <a:spcPct val="125000"/>
              </a:lnSpc>
            </a:pPr>
            <a:r>
              <a:rPr kumimoji="1" lang="zh-CN" altLang="en-US" sz="3200">
                <a:solidFill>
                  <a:srgbClr val="0000CC"/>
                </a:solidFill>
              </a:rPr>
              <a:t> </a:t>
            </a:r>
            <a:r>
              <a:rPr kumimoji="1" lang="zh-CN" altLang="en-US" sz="3200">
                <a:ea typeface="楷体_GB2312" pitchFamily="49" charset="-122"/>
              </a:rPr>
              <a:t>教学目的</a:t>
            </a:r>
          </a:p>
          <a:p>
            <a:pPr marL="342900" indent="-342900" algn="l">
              <a:lnSpc>
                <a:spcPct val="125000"/>
              </a:lnSpc>
            </a:pPr>
            <a:r>
              <a:rPr lang="zh-CN" altLang="en-US" sz="2800">
                <a:latin typeface="隶书" pitchFamily="49" charset="-122"/>
                <a:ea typeface="楷体_GB2312" pitchFamily="49" charset="-122"/>
              </a:rPr>
              <a:t>   第一，认识中国共产党的领导核心地位是在</a:t>
            </a:r>
          </a:p>
          <a:p>
            <a:pPr marL="342900" indent="-342900" algn="l">
              <a:lnSpc>
                <a:spcPct val="125000"/>
              </a:lnSpc>
            </a:pPr>
            <a:r>
              <a:rPr lang="zh-CN" altLang="en-US" sz="2800">
                <a:latin typeface="隶书" pitchFamily="49" charset="-122"/>
                <a:ea typeface="楷体_GB2312" pitchFamily="49" charset="-122"/>
              </a:rPr>
              <a:t>长期革命斗争中形成的，是中国近代历史发展和</a:t>
            </a:r>
          </a:p>
          <a:p>
            <a:pPr marL="342900" indent="-342900" algn="l">
              <a:lnSpc>
                <a:spcPct val="125000"/>
              </a:lnSpc>
            </a:pPr>
            <a:r>
              <a:rPr lang="zh-CN" altLang="en-US" sz="2800">
                <a:latin typeface="隶书" pitchFamily="49" charset="-122"/>
                <a:ea typeface="楷体_GB2312" pitchFamily="49" charset="-122"/>
              </a:rPr>
              <a:t>中国人民长期选择的必然结果。</a:t>
            </a:r>
          </a:p>
          <a:p>
            <a:pPr marL="342900" indent="-342900" algn="l">
              <a:lnSpc>
                <a:spcPct val="125000"/>
              </a:lnSpc>
              <a:spcBef>
                <a:spcPct val="20000"/>
              </a:spcBef>
            </a:pPr>
            <a:r>
              <a:rPr lang="zh-CN" altLang="en-US" sz="2800">
                <a:latin typeface="隶书" pitchFamily="49" charset="-122"/>
                <a:ea typeface="楷体_GB2312" pitchFamily="49" charset="-122"/>
              </a:rPr>
              <a:t>   第二，认识和掌握中国的问题关键在于共产</a:t>
            </a:r>
          </a:p>
          <a:p>
            <a:pPr marL="342900" indent="-342900" algn="l">
              <a:lnSpc>
                <a:spcPct val="125000"/>
              </a:lnSpc>
              <a:spcBef>
                <a:spcPct val="20000"/>
              </a:spcBef>
            </a:pPr>
            <a:r>
              <a:rPr lang="zh-CN" altLang="en-US" sz="2800">
                <a:latin typeface="隶书" pitchFamily="49" charset="-122"/>
                <a:ea typeface="楷体_GB2312" pitchFamily="49" charset="-122"/>
              </a:rPr>
              <a:t>党，改善和加强党的建设的重要性，坚定对党的</a:t>
            </a:r>
          </a:p>
          <a:p>
            <a:pPr marL="342900" indent="-342900" algn="l">
              <a:lnSpc>
                <a:spcPct val="125000"/>
              </a:lnSpc>
              <a:spcBef>
                <a:spcPct val="20000"/>
              </a:spcBef>
            </a:pPr>
            <a:r>
              <a:rPr lang="zh-CN" altLang="en-US" sz="2800">
                <a:latin typeface="隶书" pitchFamily="49" charset="-122"/>
                <a:ea typeface="楷体_GB2312" pitchFamily="49" charset="-122"/>
              </a:rPr>
              <a:t>领导的信心。</a:t>
            </a:r>
          </a:p>
          <a:p>
            <a:pPr marL="342900" indent="-342900" algn="l">
              <a:spcBef>
                <a:spcPct val="20000"/>
              </a:spcBef>
              <a:buFontTx/>
              <a:buChar char="•"/>
            </a:pPr>
            <a:endParaRPr lang="zh-CN" altLang="en-US" sz="2800" b="0">
              <a:latin typeface="隶书"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88163" name="Rectangle 3"/>
          <p:cNvSpPr>
            <a:spLocks noChangeArrowheads="1"/>
          </p:cNvSpPr>
          <p:nvPr/>
        </p:nvSpPr>
        <p:spPr bwMode="auto">
          <a:xfrm>
            <a:off x="1259632" y="1772816"/>
            <a:ext cx="6969968" cy="2576667"/>
          </a:xfrm>
          <a:prstGeom prst="rect">
            <a:avLst/>
          </a:prstGeom>
          <a:noFill/>
          <a:ln>
            <a:noFill/>
          </a:ln>
          <a:effectLst/>
          <a:extLst>
            <a:ext uri="{909E8E84-426E-40DD-AFC4-6F175D3DCCD1}">
              <a14:hiddenFill xmlns:a14="http://schemas.microsoft.com/office/drawing/2010/main" xmlns="">
                <a:gradFill rotWithShape="1">
                  <a:gsLst>
                    <a:gs pos="0">
                      <a:srgbClr val="6699FF"/>
                    </a:gs>
                    <a:gs pos="100000">
                      <a:srgbClr val="FAF3D7">
                        <a:alpha val="16000"/>
                      </a:srgbClr>
                    </a:gs>
                  </a:gsLst>
                  <a:lin ang="54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1" hangingPunct="1">
              <a:lnSpc>
                <a:spcPct val="150000"/>
              </a:lnSpc>
              <a:spcBef>
                <a:spcPct val="20000"/>
              </a:spcBef>
            </a:pPr>
            <a:r>
              <a:rPr kumimoji="1" lang="zh-CN" altLang="en-US" sz="2800" dirty="0" smtClean="0">
                <a:solidFill>
                  <a:srgbClr val="000000"/>
                </a:solidFill>
                <a:effectLst>
                  <a:outerShdw blurRad="38100" dist="38100" dir="2700000" algn="tl">
                    <a:srgbClr val="C0C0C0"/>
                  </a:outerShdw>
                </a:effectLst>
                <a:latin typeface="+mn-ea"/>
                <a:ea typeface="+mn-ea"/>
              </a:rPr>
              <a:t>新时期</a:t>
            </a:r>
            <a:r>
              <a:rPr kumimoji="1" lang="zh-CN" altLang="en-US" sz="2800" dirty="0">
                <a:solidFill>
                  <a:srgbClr val="000000"/>
                </a:solidFill>
                <a:effectLst>
                  <a:outerShdw blurRad="38100" dist="38100" dir="2700000" algn="tl">
                    <a:srgbClr val="C0C0C0"/>
                  </a:outerShdw>
                </a:effectLst>
                <a:latin typeface="+mn-ea"/>
                <a:ea typeface="+mn-ea"/>
              </a:rPr>
              <a:t>推进党的建设新的伟大</a:t>
            </a:r>
            <a:r>
              <a:rPr kumimoji="1" lang="zh-CN" altLang="en-US" sz="2800" dirty="0" smtClean="0">
                <a:solidFill>
                  <a:srgbClr val="000000"/>
                </a:solidFill>
                <a:effectLst>
                  <a:outerShdw blurRad="38100" dist="38100" dir="2700000" algn="tl">
                    <a:srgbClr val="C0C0C0"/>
                  </a:outerShdw>
                </a:effectLst>
                <a:latin typeface="+mn-ea"/>
                <a:ea typeface="+mn-ea"/>
              </a:rPr>
              <a:t>工程必须清醒认识党面临的“四大考验”：</a:t>
            </a:r>
            <a:endParaRPr kumimoji="1" lang="en-US" altLang="zh-CN" sz="2800" dirty="0" smtClean="0">
              <a:solidFill>
                <a:srgbClr val="000000"/>
              </a:solidFill>
              <a:effectLst>
                <a:outerShdw blurRad="38100" dist="38100" dir="2700000" algn="tl">
                  <a:srgbClr val="C0C0C0"/>
                </a:outerShdw>
              </a:effectLst>
              <a:latin typeface="+mn-ea"/>
              <a:ea typeface="+mn-ea"/>
            </a:endParaRPr>
          </a:p>
          <a:p>
            <a:pPr algn="l">
              <a:lnSpc>
                <a:spcPct val="150000"/>
              </a:lnSpc>
            </a:pPr>
            <a:r>
              <a:rPr lang="zh-CN" altLang="en-US" sz="2800" dirty="0">
                <a:latin typeface="+mn-ea"/>
                <a:ea typeface="+mn-ea"/>
              </a:rPr>
              <a:t>执政考验、改革开放考验</a:t>
            </a:r>
            <a:endParaRPr lang="en-US" altLang="zh-CN" sz="2800" dirty="0">
              <a:latin typeface="+mn-ea"/>
              <a:ea typeface="+mn-ea"/>
            </a:endParaRPr>
          </a:p>
          <a:p>
            <a:pPr algn="l">
              <a:lnSpc>
                <a:spcPct val="150000"/>
              </a:lnSpc>
            </a:pPr>
            <a:r>
              <a:rPr lang="zh-CN" altLang="en-US" sz="2800" dirty="0">
                <a:latin typeface="+mn-ea"/>
                <a:ea typeface="+mn-ea"/>
              </a:rPr>
              <a:t>市场经济考验、外部环境</a:t>
            </a:r>
            <a:r>
              <a:rPr lang="zh-CN" altLang="en-US" sz="2800" dirty="0" smtClean="0">
                <a:latin typeface="+mn-ea"/>
                <a:ea typeface="+mn-ea"/>
              </a:rPr>
              <a:t>考验</a:t>
            </a:r>
            <a:endParaRPr lang="zh-CN" altLang="en-US" sz="2800" dirty="0">
              <a:latin typeface="+mn-ea"/>
              <a:ea typeface="+mn-ea"/>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475656" y="2276872"/>
            <a:ext cx="6480720" cy="2031325"/>
          </a:xfrm>
          <a:prstGeom prst="rect">
            <a:avLst/>
          </a:prstGeom>
        </p:spPr>
        <p:txBody>
          <a:bodyPr wrap="square">
            <a:spAutoFit/>
          </a:bodyPr>
          <a:lstStyle/>
          <a:p>
            <a:pPr algn="l">
              <a:lnSpc>
                <a:spcPct val="150000"/>
              </a:lnSpc>
            </a:pPr>
            <a:r>
              <a:rPr lang="zh-CN" altLang="en-US" sz="2800" dirty="0">
                <a:latin typeface="+mn-ea"/>
                <a:ea typeface="+mn-ea"/>
              </a:rPr>
              <a:t>四大</a:t>
            </a:r>
            <a:r>
              <a:rPr lang="zh-CN" altLang="en-US" sz="2800" dirty="0" smtClean="0">
                <a:latin typeface="+mn-ea"/>
                <a:ea typeface="+mn-ea"/>
              </a:rPr>
              <a:t>危险</a:t>
            </a:r>
            <a:r>
              <a:rPr lang="en-US" altLang="zh-CN" sz="2800" dirty="0" smtClean="0">
                <a:latin typeface="+mn-ea"/>
                <a:ea typeface="+mn-ea"/>
              </a:rPr>
              <a:t>:</a:t>
            </a:r>
          </a:p>
          <a:p>
            <a:pPr algn="l">
              <a:lnSpc>
                <a:spcPct val="150000"/>
              </a:lnSpc>
            </a:pPr>
            <a:r>
              <a:rPr lang="zh-CN" altLang="en-US" sz="2800" dirty="0" smtClean="0">
                <a:latin typeface="+mn-ea"/>
                <a:ea typeface="+mn-ea"/>
              </a:rPr>
              <a:t>精神</a:t>
            </a:r>
            <a:r>
              <a:rPr lang="zh-CN" altLang="en-US" sz="2800" dirty="0">
                <a:latin typeface="+mn-ea"/>
                <a:ea typeface="+mn-ea"/>
              </a:rPr>
              <a:t>懈怠的危险、能力不足的</a:t>
            </a:r>
            <a:r>
              <a:rPr lang="zh-CN" altLang="en-US" sz="2800" dirty="0" smtClean="0">
                <a:latin typeface="+mn-ea"/>
                <a:ea typeface="+mn-ea"/>
              </a:rPr>
              <a:t>危险</a:t>
            </a:r>
            <a:endParaRPr lang="en-US" altLang="zh-CN" sz="2800" dirty="0" smtClean="0">
              <a:latin typeface="+mn-ea"/>
              <a:ea typeface="+mn-ea"/>
            </a:endParaRPr>
          </a:p>
          <a:p>
            <a:pPr algn="l">
              <a:lnSpc>
                <a:spcPct val="150000"/>
              </a:lnSpc>
            </a:pPr>
            <a:r>
              <a:rPr lang="zh-CN" altLang="en-US" sz="2800" dirty="0" smtClean="0">
                <a:latin typeface="+mn-ea"/>
                <a:ea typeface="+mn-ea"/>
              </a:rPr>
              <a:t>脱离</a:t>
            </a:r>
            <a:r>
              <a:rPr lang="zh-CN" altLang="en-US" sz="2800" dirty="0">
                <a:latin typeface="+mn-ea"/>
                <a:ea typeface="+mn-ea"/>
              </a:rPr>
              <a:t>群众的危险、消极腐败的危险。</a:t>
            </a:r>
          </a:p>
        </p:txBody>
      </p:sp>
    </p:spTree>
    <p:extLst>
      <p:ext uri="{BB962C8B-B14F-4D97-AF65-F5344CB8AC3E}">
        <p14:creationId xmlns:p14="http://schemas.microsoft.com/office/powerpoint/2010/main" xmlns="" val="20471754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1234" name="Rectangle 2"/>
          <p:cNvSpPr>
            <a:spLocks noChangeArrowheads="1"/>
          </p:cNvSpPr>
          <p:nvPr/>
        </p:nvSpPr>
        <p:spPr bwMode="auto">
          <a:xfrm>
            <a:off x="990600" y="1795463"/>
            <a:ext cx="7046913" cy="3867149"/>
          </a:xfrm>
          <a:prstGeom prst="rect">
            <a:avLst/>
          </a:prstGeom>
          <a:noFill/>
          <a:ln>
            <a:noFill/>
          </a:ln>
          <a:effectLst/>
          <a:extLst>
            <a:ext uri="{909E8E84-426E-40DD-AFC4-6F175D3DCCD1}">
              <a14:hiddenFill xmlns:a14="http://schemas.microsoft.com/office/drawing/2010/main" xmlns="">
                <a:solidFill>
                  <a:schemeClr val="bg1">
                    <a:alpha val="0"/>
                  </a:schemeClr>
                </a:solidFill>
              </a14:hiddenFill>
            </a:ext>
            <a:ext uri="{91240B29-F687-4F45-9708-019B960494DF}">
              <a14:hiddenLine xmlns:a14="http://schemas.microsoft.com/office/drawing/2010/main" xmlns="" w="57150" cmpd="thickThin"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eaLnBrk="1" hangingPunct="1">
              <a:lnSpc>
                <a:spcPts val="3500"/>
              </a:lnSpc>
              <a:spcBef>
                <a:spcPct val="20000"/>
              </a:spcBef>
              <a:buSzPct val="80000"/>
            </a:pPr>
            <a:r>
              <a:rPr kumimoji="1" lang="zh-CN" altLang="en-US" sz="2600" dirty="0">
                <a:solidFill>
                  <a:srgbClr val="000000"/>
                </a:solidFill>
                <a:effectLst>
                  <a:outerShdw blurRad="38100" dist="38100" dir="2700000" algn="tl">
                    <a:srgbClr val="C0C0C0"/>
                  </a:outerShdw>
                </a:effectLst>
                <a:latin typeface="楷体_GB2312" pitchFamily="49" charset="-122"/>
                <a:ea typeface="楷体_GB2312" pitchFamily="49" charset="-122"/>
              </a:rPr>
              <a:t>   在半个多世纪的执政实践中，中国共产党积累了执政的成功经验，主要是：</a:t>
            </a:r>
          </a:p>
          <a:p>
            <a:pPr algn="l" eaLnBrk="1" hangingPunct="1">
              <a:lnSpc>
                <a:spcPts val="3500"/>
              </a:lnSpc>
              <a:spcBef>
                <a:spcPct val="20000"/>
              </a:spcBef>
              <a:buSzPct val="80000"/>
            </a:pPr>
            <a:r>
              <a:rPr lang="zh-CN" altLang="en-US" sz="2600" dirty="0">
                <a:solidFill>
                  <a:srgbClr val="000000"/>
                </a:solidFill>
                <a:effectLst>
                  <a:outerShdw blurRad="38100" dist="38100" dir="2700000" algn="tl">
                    <a:srgbClr val="C0C0C0"/>
                  </a:outerShdw>
                </a:effectLst>
                <a:latin typeface="楷体_GB2312" pitchFamily="49" charset="-122"/>
                <a:ea typeface="楷体_GB2312" pitchFamily="49" charset="-122"/>
              </a:rPr>
              <a:t>  必须坚持党在指导思想上的与时俱进，用发展着的马克思主义指导新的实践；</a:t>
            </a:r>
          </a:p>
          <a:p>
            <a:pPr algn="l" eaLnBrk="1" hangingPunct="1">
              <a:lnSpc>
                <a:spcPts val="3500"/>
              </a:lnSpc>
              <a:spcBef>
                <a:spcPct val="20000"/>
              </a:spcBef>
              <a:buSzPct val="80000"/>
            </a:pPr>
            <a:r>
              <a:rPr lang="zh-CN" altLang="en-US" sz="2600" dirty="0">
                <a:solidFill>
                  <a:srgbClr val="000000"/>
                </a:solidFill>
                <a:effectLst>
                  <a:outerShdw blurRad="38100" dist="38100" dir="2700000" algn="tl">
                    <a:srgbClr val="C0C0C0"/>
                  </a:outerShdw>
                </a:effectLst>
                <a:latin typeface="楷体_GB2312" pitchFamily="49" charset="-122"/>
                <a:ea typeface="楷体_GB2312" pitchFamily="49" charset="-122"/>
              </a:rPr>
              <a:t>  必须坚持推进社会主义的自我完善，增强社会主义的生机和活力；</a:t>
            </a:r>
          </a:p>
          <a:p>
            <a:pPr algn="l" eaLnBrk="1" hangingPunct="1">
              <a:lnSpc>
                <a:spcPts val="3500"/>
              </a:lnSpc>
              <a:spcBef>
                <a:spcPct val="20000"/>
              </a:spcBef>
              <a:buSzPct val="80000"/>
            </a:pPr>
            <a:r>
              <a:rPr lang="zh-CN" altLang="en-US" sz="2600" dirty="0">
                <a:solidFill>
                  <a:srgbClr val="000000"/>
                </a:solidFill>
                <a:effectLst>
                  <a:outerShdw blurRad="38100" dist="38100" dir="2700000" algn="tl">
                    <a:srgbClr val="C0C0C0"/>
                  </a:outerShdw>
                </a:effectLst>
                <a:latin typeface="楷体_GB2312" pitchFamily="49" charset="-122"/>
                <a:ea typeface="楷体_GB2312" pitchFamily="49" charset="-122"/>
              </a:rPr>
              <a:t>  必须坚持抓好发展这个党执政兴国的第一要务，把发展作为解决中国一切问题的关键；</a:t>
            </a:r>
          </a:p>
        </p:txBody>
      </p:sp>
      <p:sp>
        <p:nvSpPr>
          <p:cNvPr id="991235" name="Rectangle 3"/>
          <p:cNvSpPr>
            <a:spLocks noChangeArrowheads="1"/>
          </p:cNvSpPr>
          <p:nvPr/>
        </p:nvSpPr>
        <p:spPr bwMode="auto">
          <a:xfrm>
            <a:off x="1619250" y="851694"/>
            <a:ext cx="5249863" cy="604838"/>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800" dirty="0">
                <a:effectLst>
                  <a:outerShdw blurRad="38100" dist="38100" dir="2700000" algn="tl">
                    <a:srgbClr val="C0C0C0"/>
                  </a:outerShdw>
                </a:effectLst>
                <a:latin typeface="楷体_GB2312" pitchFamily="49" charset="-122"/>
                <a:ea typeface="楷体_GB2312" pitchFamily="49" charset="-122"/>
              </a:rPr>
              <a:t>二、加强党的执政能力建设</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2258" name="Rectangle 2"/>
          <p:cNvSpPr>
            <a:spLocks noChangeArrowheads="1"/>
          </p:cNvSpPr>
          <p:nvPr/>
        </p:nvSpPr>
        <p:spPr bwMode="auto">
          <a:xfrm>
            <a:off x="4284663" y="1081088"/>
            <a:ext cx="4257675" cy="4537075"/>
          </a:xfrm>
          <a:prstGeom prst="rect">
            <a:avLst/>
          </a:prstGeom>
          <a:noFill/>
          <a:ln>
            <a:noFill/>
          </a:ln>
          <a:effectLst/>
          <a:extLst>
            <a:ext uri="{909E8E84-426E-40DD-AFC4-6F175D3DCCD1}">
              <a14:hiddenFill xmlns:a14="http://schemas.microsoft.com/office/drawing/2010/main" xmlns="">
                <a:gradFill rotWithShape="1">
                  <a:gsLst>
                    <a:gs pos="0">
                      <a:srgbClr val="6699FF">
                        <a:alpha val="14000"/>
                      </a:srgbClr>
                    </a:gs>
                    <a:gs pos="100000">
                      <a:srgbClr val="CFE7FF">
                        <a:alpha val="8000"/>
                      </a:srgbClr>
                    </a:gs>
                  </a:gsLst>
                  <a:lin ang="5400000" scaled="1"/>
                </a:gradFill>
              </a14:hiddenFill>
            </a:ext>
            <a:ext uri="{91240B29-F687-4F45-9708-019B960494DF}">
              <a14:hiddenLine xmlns:a14="http://schemas.microsoft.com/office/drawing/2010/main" xmlns="" w="57150" cmpd="thickThin" algn="ctr">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l" eaLnBrk="1" hangingPunct="1">
              <a:lnSpc>
                <a:spcPct val="120000"/>
              </a:lnSpc>
              <a:spcBef>
                <a:spcPct val="20000"/>
              </a:spcBef>
              <a:buSzPct val="80000"/>
            </a:pPr>
            <a:r>
              <a:rPr lang="zh-CN" altLang="en-US" sz="2600">
                <a:solidFill>
                  <a:srgbClr val="000000"/>
                </a:solidFill>
                <a:effectLst>
                  <a:outerShdw blurRad="38100" dist="38100" dir="2700000" algn="tl">
                    <a:srgbClr val="C0C0C0"/>
                  </a:outerShdw>
                </a:effectLst>
                <a:latin typeface="楷体_GB2312" pitchFamily="49" charset="-122"/>
                <a:ea typeface="楷体_GB2312" pitchFamily="49" charset="-122"/>
              </a:rPr>
              <a:t>  必须坚持立党为公、执政为民，始终保持党同人民群众的血肉联系；</a:t>
            </a:r>
          </a:p>
          <a:p>
            <a:pPr algn="l" eaLnBrk="1" hangingPunct="1">
              <a:lnSpc>
                <a:spcPct val="120000"/>
              </a:lnSpc>
              <a:spcBef>
                <a:spcPct val="20000"/>
              </a:spcBef>
              <a:buSzPct val="80000"/>
            </a:pPr>
            <a:r>
              <a:rPr lang="zh-CN" altLang="en-US" sz="2600">
                <a:solidFill>
                  <a:srgbClr val="000000"/>
                </a:solidFill>
                <a:effectLst>
                  <a:outerShdw blurRad="38100" dist="38100" dir="2700000" algn="tl">
                    <a:srgbClr val="C0C0C0"/>
                  </a:outerShdw>
                </a:effectLst>
                <a:latin typeface="楷体_GB2312" pitchFamily="49" charset="-122"/>
                <a:ea typeface="楷体_GB2312" pitchFamily="49" charset="-122"/>
              </a:rPr>
              <a:t>  必须坚持科学执政、民主执政、依法执政，不断完善党的领导方式和执政方式；</a:t>
            </a:r>
          </a:p>
          <a:p>
            <a:pPr algn="l" eaLnBrk="1" hangingPunct="1">
              <a:lnSpc>
                <a:spcPct val="120000"/>
              </a:lnSpc>
              <a:spcBef>
                <a:spcPct val="20000"/>
              </a:spcBef>
              <a:buSzPct val="80000"/>
            </a:pPr>
            <a:r>
              <a:rPr lang="zh-CN" altLang="en-US" sz="2600">
                <a:solidFill>
                  <a:srgbClr val="000000"/>
                </a:solidFill>
                <a:effectLst>
                  <a:outerShdw blurRad="38100" dist="38100" dir="2700000" algn="tl">
                    <a:srgbClr val="C0C0C0"/>
                  </a:outerShdw>
                </a:effectLst>
                <a:latin typeface="楷体_GB2312" pitchFamily="49" charset="-122"/>
                <a:ea typeface="楷体_GB2312" pitchFamily="49" charset="-122"/>
              </a:rPr>
              <a:t>  必须坚持以改革的精神加强党的建设，不断增强党的创造力、凝聚力、战斗力。</a:t>
            </a:r>
          </a:p>
        </p:txBody>
      </p:sp>
      <p:sp>
        <p:nvSpPr>
          <p:cNvPr id="992259" name="AutoShape 3"/>
          <p:cNvSpPr>
            <a:spLocks noChangeArrowheads="1"/>
          </p:cNvSpPr>
          <p:nvPr/>
        </p:nvSpPr>
        <p:spPr bwMode="auto">
          <a:xfrm>
            <a:off x="611188" y="908050"/>
            <a:ext cx="3508375" cy="4895850"/>
          </a:xfrm>
          <a:prstGeom prst="roundRect">
            <a:avLst>
              <a:gd name="adj" fmla="val 16667"/>
            </a:avLst>
          </a:prstGeom>
          <a:blipFill dpi="0" rotWithShape="1">
            <a:blip r:embed="rId2" cstate="print"/>
            <a:srcRect/>
            <a:stretch>
              <a:fillRect/>
            </a:stretch>
          </a:blipFill>
          <a:ln w="12700" algn="ctr">
            <a:solidFill>
              <a:srgbClr val="000000"/>
            </a:solidFill>
            <a:round/>
            <a:headEnd/>
            <a:tailEnd/>
          </a:ln>
          <a:effectLst>
            <a:outerShdw dist="107763" dir="18900000" algn="ctr" rotWithShape="0">
              <a:srgbClr val="EAEAEA">
                <a:alpha val="50000"/>
              </a:srgbClr>
            </a:outerShdw>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3282" name="Rectangle 2"/>
          <p:cNvSpPr>
            <a:spLocks noChangeArrowheads="1"/>
          </p:cNvSpPr>
          <p:nvPr/>
        </p:nvSpPr>
        <p:spPr bwMode="auto">
          <a:xfrm>
            <a:off x="1619250" y="549275"/>
            <a:ext cx="5561013" cy="604838"/>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800">
                <a:effectLst>
                  <a:outerShdw blurRad="38100" dist="38100" dir="2700000" algn="tl">
                    <a:srgbClr val="C0C0C0"/>
                  </a:outerShdw>
                </a:effectLst>
                <a:latin typeface="楷体_GB2312" pitchFamily="49" charset="-122"/>
                <a:ea typeface="楷体_GB2312" pitchFamily="49" charset="-122"/>
              </a:rPr>
              <a:t>三、加强党的先进性和纯洁性建设</a:t>
            </a:r>
          </a:p>
        </p:txBody>
      </p:sp>
      <p:sp>
        <p:nvSpPr>
          <p:cNvPr id="993283" name="Rectangle 3"/>
          <p:cNvSpPr>
            <a:spLocks noChangeArrowheads="1"/>
          </p:cNvSpPr>
          <p:nvPr/>
        </p:nvSpPr>
        <p:spPr bwMode="auto">
          <a:xfrm>
            <a:off x="611188" y="1268413"/>
            <a:ext cx="8101012" cy="4921250"/>
          </a:xfrm>
          <a:prstGeom prst="rect">
            <a:avLst/>
          </a:prstGeom>
          <a:noFill/>
          <a:ln>
            <a:noFill/>
          </a:ln>
          <a:effectLst/>
          <a:extLst>
            <a:ext uri="{909E8E84-426E-40DD-AFC4-6F175D3DCCD1}">
              <a14:hiddenFill xmlns:a14="http://schemas.microsoft.com/office/drawing/2010/main" xmlns="">
                <a:gradFill rotWithShape="1">
                  <a:gsLst>
                    <a:gs pos="0">
                      <a:srgbClr val="6699FF">
                        <a:alpha val="25000"/>
                      </a:srgbClr>
                    </a:gs>
                    <a:gs pos="100000">
                      <a:srgbClr val="E7EFFF">
                        <a:alpha val="25000"/>
                      </a:srgbClr>
                    </a:gs>
                  </a:gsLst>
                  <a:lin ang="54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35000"/>
              </a:lnSpc>
            </a:pPr>
            <a:r>
              <a:rPr lang="zh-CN" altLang="en-US" sz="2500">
                <a:effectLst>
                  <a:outerShdw blurRad="38100" dist="38100" dir="2700000" algn="tl">
                    <a:srgbClr val="C0C0C0"/>
                  </a:outerShdw>
                </a:effectLst>
                <a:latin typeface="楷体_GB2312" pitchFamily="49" charset="-122"/>
                <a:ea typeface="楷体_GB2312" pitchFamily="49" charset="-122"/>
              </a:rPr>
              <a:t>    </a:t>
            </a:r>
            <a:r>
              <a:rPr lang="zh-CN" altLang="en-US" sz="2600">
                <a:effectLst>
                  <a:outerShdw blurRad="38100" dist="38100" dir="2700000" algn="tl">
                    <a:srgbClr val="C0C0C0"/>
                  </a:outerShdw>
                </a:effectLst>
                <a:latin typeface="楷体_GB2312" pitchFamily="49" charset="-122"/>
                <a:ea typeface="楷体_GB2312" pitchFamily="49" charset="-122"/>
              </a:rPr>
              <a:t>加强党的先进性建设，就是要通过推进党的思想建设、组织建设、作风建设和制度建设，使党的理论和路线方针政策顺应时代发展的潮流和我国社会发展进步的要求、反映全国各族人民的利益和愿望，使各级党组织不断提高创造力凝聚力战斗力、始终发挥领导核心和战斗堡垒作用。使广大党员不断提高自身素质、始终发挥先锋模范作用，使我们党永葆与时俱进的品质、始终走在时代前列，不断提高执政能力、巩固执政地位、完成执政使命。</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1003524" name="Rectangle 4"/>
          <p:cNvSpPr>
            <a:spLocks noChangeArrowheads="1"/>
          </p:cNvSpPr>
          <p:nvPr/>
        </p:nvSpPr>
        <p:spPr bwMode="auto">
          <a:xfrm>
            <a:off x="827088" y="765175"/>
            <a:ext cx="7705725" cy="4921250"/>
          </a:xfrm>
          <a:prstGeom prst="rect">
            <a:avLst/>
          </a:prstGeom>
          <a:noFill/>
          <a:ln>
            <a:noFill/>
          </a:ln>
          <a:effectLst/>
          <a:extLst>
            <a:ext uri="{909E8E84-426E-40DD-AFC4-6F175D3DCCD1}">
              <a14:hiddenFill xmlns:a14="http://schemas.microsoft.com/office/drawing/2010/main" xmlns="">
                <a:gradFill rotWithShape="1">
                  <a:gsLst>
                    <a:gs pos="0">
                      <a:srgbClr val="6699FF">
                        <a:alpha val="25000"/>
                      </a:srgbClr>
                    </a:gs>
                    <a:gs pos="100000">
                      <a:srgbClr val="E7EFFF">
                        <a:alpha val="25000"/>
                      </a:srgbClr>
                    </a:gs>
                  </a:gsLst>
                  <a:lin ang="54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35000"/>
              </a:lnSpc>
            </a:pPr>
            <a:r>
              <a:rPr lang="zh-CN" altLang="en-US" sz="2500">
                <a:effectLst>
                  <a:outerShdw blurRad="38100" dist="38100" dir="2700000" algn="tl">
                    <a:srgbClr val="C0C0C0"/>
                  </a:outerShdw>
                </a:effectLst>
                <a:latin typeface="楷体_GB2312" pitchFamily="49" charset="-122"/>
                <a:ea typeface="楷体_GB2312" pitchFamily="49" charset="-122"/>
              </a:rPr>
              <a:t>  </a:t>
            </a:r>
            <a:r>
              <a:rPr lang="zh-CN" altLang="en-US" sz="2600">
                <a:effectLst>
                  <a:outerShdw blurRad="38100" dist="38100" dir="2700000" algn="tl">
                    <a:srgbClr val="C0C0C0"/>
                  </a:outerShdw>
                </a:effectLst>
                <a:latin typeface="楷体_GB2312" pitchFamily="49" charset="-122"/>
                <a:ea typeface="楷体_GB2312" pitchFamily="49" charset="-122"/>
              </a:rPr>
              <a:t>加强党的先进性建设，就是要通过推进党的思想建设、组织建设、作风建设和制度建设，使党的理论和路线方针政策顺应时代发展的潮流和我国社会发展进步的要求、反映全国各族人民的利益和愿望，使各级党组织不断提高创造力凝聚力战斗力、始终发挥领导核心和战斗堡垒作用，使广大党员不断提高自身素质、始终发挥先锋模范作用，使我们党永葆与时俱进的品质、始终走在时代前列，不断提高执政能力、巩固执政地位、完成执政使命。</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4306" name="Rectangle 2"/>
          <p:cNvSpPr>
            <a:spLocks noChangeArrowheads="1"/>
          </p:cNvSpPr>
          <p:nvPr/>
        </p:nvSpPr>
        <p:spPr bwMode="auto">
          <a:xfrm>
            <a:off x="762000" y="1143000"/>
            <a:ext cx="4619625" cy="604838"/>
          </a:xfrm>
          <a:prstGeom prst="rect">
            <a:avLst/>
          </a:prstGeom>
          <a:noFill/>
          <a:ln>
            <a:noFill/>
          </a:ln>
          <a:effectLst/>
          <a:extLst>
            <a:ext uri="{909E8E84-426E-40DD-AFC4-6F175D3DCCD1}">
              <a14:hiddenFill xmlns:a14="http://schemas.microsoft.com/office/drawing/2010/main" xmlns="">
                <a:solidFill>
                  <a:srgbClr val="C0C0C0"/>
                </a:soli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800">
                <a:solidFill>
                  <a:srgbClr val="000000"/>
                </a:solidFill>
                <a:effectLst>
                  <a:outerShdw blurRad="38100" dist="38100" dir="2700000" algn="tl">
                    <a:srgbClr val="C0C0C0"/>
                  </a:outerShdw>
                </a:effectLst>
                <a:latin typeface="楷体_GB2312" pitchFamily="49" charset="-122"/>
                <a:ea typeface="楷体_GB2312" pitchFamily="49" charset="-122"/>
              </a:rPr>
              <a:t>如何加强党的先进性建设？</a:t>
            </a:r>
          </a:p>
        </p:txBody>
      </p:sp>
      <p:sp>
        <p:nvSpPr>
          <p:cNvPr id="994307" name="Rectangle 3"/>
          <p:cNvSpPr>
            <a:spLocks noChangeArrowheads="1"/>
          </p:cNvSpPr>
          <p:nvPr/>
        </p:nvSpPr>
        <p:spPr bwMode="auto">
          <a:xfrm>
            <a:off x="971550" y="2349500"/>
            <a:ext cx="3276600" cy="2552700"/>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第一，必须准确把握时代脉搏，保证党始终与时代发展同步伐；</a:t>
            </a:r>
          </a:p>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a:t>
            </a:r>
          </a:p>
        </p:txBody>
      </p:sp>
      <p:pic>
        <p:nvPicPr>
          <p:cNvPr id="994308" name="Picture 4" descr="xinsrc_5920703041001218192445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48200" y="1981200"/>
            <a:ext cx="3154363" cy="3429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5332" name="Rectangle 4"/>
          <p:cNvSpPr>
            <a:spLocks noChangeArrowheads="1"/>
          </p:cNvSpPr>
          <p:nvPr/>
        </p:nvSpPr>
        <p:spPr bwMode="auto">
          <a:xfrm>
            <a:off x="784225" y="1398588"/>
            <a:ext cx="3787775" cy="4060825"/>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endParaRPr lang="zh-CN" altLang="en-US" sz="2600">
              <a:effectLst>
                <a:outerShdw blurRad="38100" dist="38100" dir="2700000" algn="tl">
                  <a:srgbClr val="C0C0C0"/>
                </a:outerShdw>
              </a:effectLst>
              <a:latin typeface="楷体_GB2312" pitchFamily="49" charset="-122"/>
              <a:ea typeface="楷体_GB2312" pitchFamily="49" charset="-122"/>
            </a:endParaRPr>
          </a:p>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第二，必须把实现好维护好发展好最广大人民的根本利益作为党全部工作的出发点和落脚点，保证党始终与人民群众共命运；</a:t>
            </a:r>
          </a:p>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a:t>
            </a:r>
          </a:p>
        </p:txBody>
      </p:sp>
      <p:pic>
        <p:nvPicPr>
          <p:cNvPr id="995333" name="Picture 5" descr="0d444a01977d98f8fc19a1ec905a11e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7900" y="1803400"/>
            <a:ext cx="3432175" cy="324961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6356" name="Rectangle 4"/>
          <p:cNvSpPr>
            <a:spLocks noChangeArrowheads="1"/>
          </p:cNvSpPr>
          <p:nvPr/>
        </p:nvSpPr>
        <p:spPr bwMode="auto">
          <a:xfrm>
            <a:off x="827088" y="1954213"/>
            <a:ext cx="3276600" cy="2949575"/>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第三，必须使党的理论和路线方针政策不断与时俱进，保证党的全部工作始终符合实际和社会发展规律；</a:t>
            </a:r>
          </a:p>
        </p:txBody>
      </p:sp>
      <p:pic>
        <p:nvPicPr>
          <p:cNvPr id="996357" name="Picture 5" descr="2007101510291967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1828800"/>
            <a:ext cx="3937000" cy="3200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7380" name="Rectangle 4"/>
          <p:cNvSpPr>
            <a:spLocks noChangeArrowheads="1"/>
          </p:cNvSpPr>
          <p:nvPr/>
        </p:nvSpPr>
        <p:spPr bwMode="auto">
          <a:xfrm>
            <a:off x="755650" y="2133600"/>
            <a:ext cx="2754313" cy="3028950"/>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第四，必须围绕党的中心任务来进行，保证党始终引领中国社会发展进步；</a:t>
            </a:r>
          </a:p>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a:t>
            </a:r>
          </a:p>
        </p:txBody>
      </p:sp>
      <p:pic>
        <p:nvPicPr>
          <p:cNvPr id="997381" name="Picture 5" descr="34d3ffae-d121-43d0-b22d-7d1d685ebd9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95738" y="1916113"/>
            <a:ext cx="4414837" cy="38179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3586" name="Rectangle 2"/>
          <p:cNvSpPr>
            <a:spLocks noChangeArrowheads="1"/>
          </p:cNvSpPr>
          <p:nvPr/>
        </p:nvSpPr>
        <p:spPr bwMode="auto">
          <a:xfrm>
            <a:off x="250825" y="2205038"/>
            <a:ext cx="7643813" cy="2881312"/>
          </a:xfrm>
          <a:prstGeom prst="rect">
            <a:avLst/>
          </a:prstGeom>
          <a:noFill/>
          <a:ln>
            <a:noFill/>
          </a:ln>
          <a:effectLst/>
          <a:extLst>
            <a:ext uri="{909E8E84-426E-40DD-AFC4-6F175D3DCCD1}">
              <a14:hiddenFill xmlns:a14="http://schemas.microsoft.com/office/drawing/2010/main" xmlns="">
                <a:solidFill>
                  <a:srgbClr val="33CC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eaLnBrk="1" hangingPunct="1">
              <a:lnSpc>
                <a:spcPct val="130000"/>
              </a:lnSpc>
            </a:pPr>
            <a:r>
              <a:rPr kumimoji="1" lang="zh-CN" altLang="en-US" sz="3200" dirty="0">
                <a:latin typeface="黑体" pitchFamily="49" charset="-122"/>
              </a:rPr>
              <a:t>   </a:t>
            </a:r>
            <a:r>
              <a:rPr kumimoji="1" lang="zh-CN" altLang="en-US" sz="3200" dirty="0">
                <a:latin typeface="楷体_GB2312" pitchFamily="49" charset="-122"/>
                <a:ea typeface="楷体_GB2312" pitchFamily="49" charset="-122"/>
              </a:rPr>
              <a:t>第一节  党的领导是社会主义现代化建设</a:t>
            </a:r>
          </a:p>
          <a:p>
            <a:pPr algn="l" eaLnBrk="1" hangingPunct="1">
              <a:lnSpc>
                <a:spcPct val="130000"/>
              </a:lnSpc>
            </a:pPr>
            <a:r>
              <a:rPr kumimoji="1" lang="zh-CN" altLang="en-US" sz="3200" dirty="0">
                <a:latin typeface="楷体_GB2312" pitchFamily="49" charset="-122"/>
                <a:ea typeface="楷体_GB2312" pitchFamily="49" charset="-122"/>
              </a:rPr>
              <a:t>           的根本保证</a:t>
            </a:r>
          </a:p>
          <a:p>
            <a:pPr algn="l" eaLnBrk="1" hangingPunct="1">
              <a:lnSpc>
                <a:spcPct val="130000"/>
              </a:lnSpc>
            </a:pPr>
            <a:r>
              <a:rPr kumimoji="1" lang="zh-CN" altLang="en-US" sz="3200" dirty="0">
                <a:latin typeface="楷体_GB2312" pitchFamily="49" charset="-122"/>
                <a:ea typeface="楷体_GB2312" pitchFamily="49" charset="-122"/>
              </a:rPr>
              <a:t>   第二节  全面提高党的建设科学化</a:t>
            </a:r>
            <a:r>
              <a:rPr kumimoji="1" lang="zh-CN" altLang="en-US" sz="3200" dirty="0" smtClean="0">
                <a:latin typeface="楷体_GB2312" pitchFamily="49" charset="-122"/>
                <a:ea typeface="楷体_GB2312" pitchFamily="49" charset="-122"/>
              </a:rPr>
              <a:t>水平</a:t>
            </a:r>
            <a:endParaRPr kumimoji="1" lang="en-US" altLang="zh-CN" sz="3200" dirty="0" smtClean="0">
              <a:latin typeface="楷体_GB2312" pitchFamily="49" charset="-122"/>
              <a:ea typeface="楷体_GB2312" pitchFamily="49" charset="-122"/>
            </a:endParaRPr>
          </a:p>
          <a:p>
            <a:pPr algn="l" eaLnBrk="1" hangingPunct="1">
              <a:lnSpc>
                <a:spcPct val="130000"/>
              </a:lnSpc>
            </a:pPr>
            <a:r>
              <a:rPr kumimoji="1" lang="zh-CN" altLang="en-US" sz="3200" dirty="0" smtClean="0">
                <a:latin typeface="楷体_GB2312" pitchFamily="49" charset="-122"/>
                <a:ea typeface="楷体_GB2312" pitchFamily="49" charset="-122"/>
              </a:rPr>
              <a:t>   第三节  全面从严治</a:t>
            </a:r>
            <a:r>
              <a:rPr kumimoji="1" lang="zh-CN" altLang="en-US" sz="3200" smtClean="0">
                <a:latin typeface="楷体_GB2312" pitchFamily="49" charset="-122"/>
                <a:ea typeface="楷体_GB2312" pitchFamily="49" charset="-122"/>
              </a:rPr>
              <a:t>党 </a:t>
            </a:r>
            <a:endParaRPr kumimoji="1" lang="zh-CN" altLang="en-US" sz="3200" dirty="0">
              <a:latin typeface="楷体_GB2312" pitchFamily="49" charset="-122"/>
              <a:ea typeface="楷体_GB2312" pitchFamily="49" charset="-122"/>
            </a:endParaRPr>
          </a:p>
          <a:p>
            <a:pPr algn="l" eaLnBrk="1" hangingPunct="1"/>
            <a:endParaRPr kumimoji="1" lang="en-US" altLang="zh-CN" sz="3200" dirty="0">
              <a:latin typeface="楷体_GB2312" pitchFamily="49" charset="-122"/>
              <a:ea typeface="楷体_GB2312" pitchFamily="49" charset="-122"/>
            </a:endParaRPr>
          </a:p>
        </p:txBody>
      </p:sp>
      <p:sp>
        <p:nvSpPr>
          <p:cNvPr id="963587" name="Rectangle 3"/>
          <p:cNvSpPr>
            <a:spLocks noChangeArrowheads="1"/>
          </p:cNvSpPr>
          <p:nvPr/>
        </p:nvSpPr>
        <p:spPr bwMode="auto">
          <a:xfrm>
            <a:off x="2179638" y="4437063"/>
            <a:ext cx="5203825" cy="431800"/>
          </a:xfrm>
          <a:prstGeom prst="rect">
            <a:avLst/>
          </a:prstGeom>
          <a:noFill/>
          <a:ln>
            <a:noFill/>
          </a:ln>
          <a:effectLst/>
          <a:extLst>
            <a:ext uri="{909E8E84-426E-40DD-AFC4-6F175D3DCCD1}">
              <a14:hiddenFill xmlns:a14="http://schemas.microsoft.com/office/drawing/2010/main" xmlns="">
                <a:solidFill>
                  <a:srgbClr val="33CC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eaLnBrk="1" hangingPunct="1"/>
            <a:endParaRPr kumimoji="1" lang="zh-CN" altLang="en-US" sz="2800">
              <a:latin typeface="黑体" pitchFamily="49" charset="-122"/>
            </a:endParaRPr>
          </a:p>
        </p:txBody>
      </p:sp>
      <p:sp>
        <p:nvSpPr>
          <p:cNvPr id="963588" name="Rectangle 4"/>
          <p:cNvSpPr>
            <a:spLocks noChangeArrowheads="1"/>
          </p:cNvSpPr>
          <p:nvPr/>
        </p:nvSpPr>
        <p:spPr bwMode="auto">
          <a:xfrm>
            <a:off x="2179638" y="4797425"/>
            <a:ext cx="6180137" cy="865188"/>
          </a:xfrm>
          <a:prstGeom prst="rect">
            <a:avLst/>
          </a:prstGeom>
          <a:noFill/>
          <a:ln>
            <a:noFill/>
          </a:ln>
          <a:effectLst/>
          <a:extLst>
            <a:ext uri="{909E8E84-426E-40DD-AFC4-6F175D3DCCD1}">
              <a14:hiddenFill xmlns:a14="http://schemas.microsoft.com/office/drawing/2010/main" xmlns="">
                <a:solidFill>
                  <a:srgbClr val="33CCFF"/>
                </a:solidFill>
              </a14:hiddenFill>
            </a:ex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eaLnBrk="1" hangingPunct="1">
              <a:lnSpc>
                <a:spcPct val="120000"/>
              </a:lnSpc>
              <a:spcBef>
                <a:spcPct val="20000"/>
              </a:spcBef>
            </a:pPr>
            <a:endParaRPr kumimoji="1" lang="zh-CN" altLang="en-US" sz="2800">
              <a:latin typeface="黑体" pitchFamily="49" charset="-122"/>
            </a:endParaRPr>
          </a:p>
        </p:txBody>
      </p:sp>
      <p:sp>
        <p:nvSpPr>
          <p:cNvPr id="963590" name="Rectangle 6"/>
          <p:cNvSpPr>
            <a:spLocks noChangeArrowheads="1"/>
          </p:cNvSpPr>
          <p:nvPr/>
        </p:nvSpPr>
        <p:spPr bwMode="auto">
          <a:xfrm>
            <a:off x="3513138" y="768350"/>
            <a:ext cx="2216150" cy="1504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lnSpc>
                <a:spcPct val="130000"/>
              </a:lnSpc>
              <a:spcBef>
                <a:spcPct val="30000"/>
              </a:spcBef>
              <a:buSzPct val="80000"/>
            </a:pPr>
            <a:r>
              <a:rPr kumimoji="1" lang="zh-CN" altLang="en-US" sz="3200">
                <a:latin typeface="楷体_GB2312" pitchFamily="49" charset="-122"/>
                <a:ea typeface="楷体_GB2312" pitchFamily="49" charset="-122"/>
              </a:rPr>
              <a:t>本章节次  </a:t>
            </a:r>
            <a:endParaRPr kumimoji="1" lang="en-US" altLang="zh-CN" sz="3200">
              <a:latin typeface="楷体_GB2312" pitchFamily="49" charset="-122"/>
              <a:ea typeface="楷体_GB2312" pitchFamily="49" charset="-122"/>
            </a:endParaRPr>
          </a:p>
          <a:p>
            <a:pPr eaLnBrk="1" hangingPunct="1">
              <a:lnSpc>
                <a:spcPct val="130000"/>
              </a:lnSpc>
              <a:spcBef>
                <a:spcPct val="30000"/>
              </a:spcBef>
              <a:buSzPct val="80000"/>
            </a:pPr>
            <a:endParaRPr kumimoji="1" lang="zh-CN" altLang="en-US" sz="320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8402" name="Rectangle 2"/>
          <p:cNvSpPr>
            <a:spLocks noChangeArrowheads="1"/>
          </p:cNvSpPr>
          <p:nvPr/>
        </p:nvSpPr>
        <p:spPr bwMode="auto">
          <a:xfrm>
            <a:off x="1115616" y="2276872"/>
            <a:ext cx="3276600" cy="1997075"/>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sz="2600" dirty="0">
                <a:effectLst>
                  <a:outerShdw blurRad="38100" dist="38100" dir="2700000" algn="tl">
                    <a:srgbClr val="C0C0C0"/>
                  </a:outerShdw>
                </a:effectLst>
                <a:latin typeface="楷体_GB2312" pitchFamily="49" charset="-122"/>
                <a:ea typeface="楷体_GB2312" pitchFamily="49" charset="-122"/>
              </a:rPr>
              <a:t>  第五，必须坚持党要管党、从严治党，保证党始终具有蓬勃生机和旺盛活力。</a:t>
            </a:r>
          </a:p>
        </p:txBody>
      </p:sp>
      <p:pic>
        <p:nvPicPr>
          <p:cNvPr id="998406" name="Picture 6" descr="jzm2">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2276872"/>
            <a:ext cx="2857500" cy="2390775"/>
          </a:xfrm>
          <a:prstGeom prst="rect">
            <a:avLst/>
          </a:prstGeom>
          <a:noFill/>
          <a:extLst>
            <a:ext uri="{909E8E84-426E-40DD-AFC4-6F175D3DCCD1}">
              <a14:hiddenFill xmlns:a14="http://schemas.microsoft.com/office/drawing/2010/main" xmlns="">
                <a:solidFill>
                  <a:srgbClr val="FFFFFF"/>
                </a:solidFill>
              </a14:hiddenFill>
            </a:ext>
          </a:extLst>
        </p:spPr>
      </p:pic>
      <p:sp>
        <p:nvSpPr>
          <p:cNvPr id="998407" name="Text Box 7">
            <a:hlinkClick r:id="rId2" action="ppaction://hlinkfile"/>
          </p:cNvPr>
          <p:cNvSpPr txBox="1">
            <a:spLocks noChangeArrowheads="1"/>
          </p:cNvSpPr>
          <p:nvPr/>
        </p:nvSpPr>
        <p:spPr bwMode="auto">
          <a:xfrm>
            <a:off x="5364088" y="4941168"/>
            <a:ext cx="2022475" cy="46672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dirty="0"/>
              <a:t>视频论反腐败</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99426" name="Rectangle 2"/>
          <p:cNvSpPr>
            <a:spLocks noChangeArrowheads="1"/>
          </p:cNvSpPr>
          <p:nvPr/>
        </p:nvSpPr>
        <p:spPr bwMode="auto">
          <a:xfrm>
            <a:off x="539750" y="692150"/>
            <a:ext cx="4419600" cy="5013325"/>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buSzPct val="80000"/>
            </a:pPr>
            <a:r>
              <a:rPr kumimoji="1" lang="zh-CN" altLang="en-US" sz="2600">
                <a:solidFill>
                  <a:srgbClr val="000000"/>
                </a:solidFill>
                <a:effectLst>
                  <a:outerShdw blurRad="38100" dist="38100" dir="2700000" algn="tl">
                    <a:srgbClr val="C0C0C0"/>
                  </a:outerShdw>
                </a:effectLst>
                <a:latin typeface="楷体_GB2312" pitchFamily="49" charset="-122"/>
                <a:ea typeface="楷体_GB2312" pitchFamily="49" charset="-122"/>
              </a:rPr>
              <a:t>  加强党的先进性建设，要始终抓好保持和发展党员队伍的先进性这个基础工程。</a:t>
            </a:r>
          </a:p>
          <a:p>
            <a:pPr algn="l" eaLnBrk="1" hangingPunct="1">
              <a:lnSpc>
                <a:spcPct val="120000"/>
              </a:lnSpc>
              <a:spcBef>
                <a:spcPct val="20000"/>
              </a:spcBef>
            </a:pPr>
            <a:r>
              <a:rPr kumimoji="1" lang="zh-CN" altLang="en-US" sz="2600">
                <a:solidFill>
                  <a:srgbClr val="000000"/>
                </a:solidFill>
                <a:effectLst>
                  <a:outerShdw blurRad="38100" dist="38100" dir="2700000" algn="tl">
                    <a:srgbClr val="C0C0C0"/>
                  </a:outerShdw>
                </a:effectLst>
                <a:latin typeface="楷体_GB2312" pitchFamily="49" charset="-122"/>
                <a:ea typeface="楷体_GB2312" pitchFamily="49" charset="-122"/>
              </a:rPr>
              <a:t>  加强党的先进性建设是一项长期的历史任务，要紧紧围绕党的历史使命和中心任务来进行。</a:t>
            </a:r>
          </a:p>
          <a:p>
            <a:pPr algn="l" eaLnBrk="1" hangingPunct="1">
              <a:lnSpc>
                <a:spcPct val="120000"/>
              </a:lnSpc>
              <a:spcBef>
                <a:spcPct val="20000"/>
              </a:spcBef>
            </a:pPr>
            <a:r>
              <a:rPr lang="zh-CN" altLang="en-US" sz="2600">
                <a:effectLst>
                  <a:outerShdw blurRad="38100" dist="38100" dir="2700000" algn="tl">
                    <a:srgbClr val="C0C0C0"/>
                  </a:outerShdw>
                </a:effectLst>
                <a:latin typeface="楷体_GB2312" pitchFamily="49" charset="-122"/>
                <a:ea typeface="楷体_GB2312" pitchFamily="49" charset="-122"/>
              </a:rPr>
              <a:t>  保持党的先进性，必须以改革的精神推进党的建设，不断为党的肌体注入新活力。</a:t>
            </a:r>
          </a:p>
        </p:txBody>
      </p:sp>
      <p:pic>
        <p:nvPicPr>
          <p:cNvPr id="999427" name="Picture 3" descr="从严治党副本"/>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05400" y="1295400"/>
            <a:ext cx="3206750" cy="4176713"/>
          </a:xfrm>
          <a:prstGeom prst="rect">
            <a:avLst/>
          </a:prstGeom>
          <a:noFill/>
          <a:ln w="12700">
            <a:solidFill>
              <a:srgbClr val="333333"/>
            </a:solidFill>
            <a:miter lim="800000"/>
            <a:headEnd/>
            <a:tailEnd/>
          </a:ln>
          <a:effectLst>
            <a:outerShdw dist="107763" dir="13500000" algn="ctr" rotWithShape="0">
              <a:srgbClr val="808080">
                <a:alpha val="50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726310" y="1151166"/>
            <a:ext cx="3775394" cy="523220"/>
          </a:xfrm>
          <a:prstGeom prst="rect">
            <a:avLst/>
          </a:prstGeom>
        </p:spPr>
        <p:txBody>
          <a:bodyPr wrap="none">
            <a:spAutoFit/>
          </a:bodyPr>
          <a:lstStyle/>
          <a:p>
            <a:r>
              <a:rPr lang="zh-CN" altLang="en-US" sz="2800" dirty="0" smtClean="0">
                <a:latin typeface="+mn-ea"/>
                <a:ea typeface="+mn-ea"/>
              </a:rPr>
              <a:t>第三节  全面从严治党</a:t>
            </a:r>
            <a:endParaRPr lang="zh-CN" altLang="en-US" sz="2800" dirty="0">
              <a:latin typeface="+mn-ea"/>
              <a:ea typeface="+mn-ea"/>
            </a:endParaRPr>
          </a:p>
        </p:txBody>
      </p:sp>
      <p:sp>
        <p:nvSpPr>
          <p:cNvPr id="4" name="矩形 3"/>
          <p:cNvSpPr/>
          <p:nvPr/>
        </p:nvSpPr>
        <p:spPr>
          <a:xfrm>
            <a:off x="1187624" y="2852936"/>
            <a:ext cx="6840760" cy="2221762"/>
          </a:xfrm>
          <a:prstGeom prst="rect">
            <a:avLst/>
          </a:prstGeom>
        </p:spPr>
        <p:txBody>
          <a:bodyPr wrap="square">
            <a:spAutoFit/>
          </a:bodyPr>
          <a:lstStyle/>
          <a:p>
            <a:pPr algn="l">
              <a:lnSpc>
                <a:spcPct val="150000"/>
              </a:lnSpc>
            </a:pPr>
            <a:r>
              <a:rPr lang="zh-CN" altLang="en-US" dirty="0" smtClean="0">
                <a:latin typeface="+mn-ea"/>
                <a:ea typeface="+mn-ea"/>
              </a:rPr>
              <a:t>坚持党</a:t>
            </a:r>
            <a:r>
              <a:rPr lang="zh-CN" altLang="en-US" dirty="0">
                <a:latin typeface="+mn-ea"/>
                <a:ea typeface="+mn-ea"/>
              </a:rPr>
              <a:t>要管党、从严治</a:t>
            </a:r>
            <a:r>
              <a:rPr lang="zh-CN" altLang="en-US" dirty="0" smtClean="0">
                <a:latin typeface="+mn-ea"/>
                <a:ea typeface="+mn-ea"/>
              </a:rPr>
              <a:t>党，是我们党的一个重要经验；是我们党应对国际国内风险考验、完成党的执政使命的客观需要；是保持党的先进性和纯洁性、巩固党的执政地位的必然要求。</a:t>
            </a:r>
            <a:endParaRPr lang="en-US" altLang="zh-CN" dirty="0" smtClean="0">
              <a:latin typeface="+mn-ea"/>
              <a:ea typeface="+mn-ea"/>
            </a:endParaRPr>
          </a:p>
        </p:txBody>
      </p:sp>
      <p:sp>
        <p:nvSpPr>
          <p:cNvPr id="5" name="矩形 4"/>
          <p:cNvSpPr/>
          <p:nvPr/>
        </p:nvSpPr>
        <p:spPr>
          <a:xfrm>
            <a:off x="1329202" y="2203557"/>
            <a:ext cx="4206601" cy="461665"/>
          </a:xfrm>
          <a:prstGeom prst="rect">
            <a:avLst/>
          </a:prstGeom>
        </p:spPr>
        <p:txBody>
          <a:bodyPr wrap="none">
            <a:spAutoFit/>
          </a:bodyPr>
          <a:lstStyle/>
          <a:p>
            <a:r>
              <a:rPr lang="zh-CN" altLang="en-US" dirty="0" smtClean="0">
                <a:latin typeface="+mn-ea"/>
                <a:ea typeface="+mn-ea"/>
              </a:rPr>
              <a:t>一、坚持</a:t>
            </a:r>
            <a:r>
              <a:rPr lang="zh-CN" altLang="en-US" dirty="0">
                <a:latin typeface="+mn-ea"/>
                <a:ea typeface="+mn-ea"/>
              </a:rPr>
              <a:t>党要管党、从严治党</a:t>
            </a:r>
          </a:p>
        </p:txBody>
      </p:sp>
    </p:spTree>
    <p:extLst>
      <p:ext uri="{BB962C8B-B14F-4D97-AF65-F5344CB8AC3E}">
        <p14:creationId xmlns:p14="http://schemas.microsoft.com/office/powerpoint/2010/main" xmlns="" val="190766478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382507" y="1344237"/>
            <a:ext cx="5134740" cy="461665"/>
          </a:xfrm>
          <a:prstGeom prst="rect">
            <a:avLst/>
          </a:prstGeom>
        </p:spPr>
        <p:txBody>
          <a:bodyPr wrap="none">
            <a:spAutoFit/>
          </a:bodyPr>
          <a:lstStyle/>
          <a:p>
            <a:r>
              <a:rPr lang="zh-CN" altLang="en-US" dirty="0" smtClean="0">
                <a:latin typeface="+mn-ea"/>
                <a:ea typeface="+mn-ea"/>
              </a:rPr>
              <a:t>二、坚持思想建党与制度治党相结合</a:t>
            </a:r>
            <a:endParaRPr lang="zh-CN" altLang="en-US" dirty="0">
              <a:latin typeface="+mn-ea"/>
              <a:ea typeface="+mn-ea"/>
            </a:endParaRPr>
          </a:p>
        </p:txBody>
      </p:sp>
      <p:sp>
        <p:nvSpPr>
          <p:cNvPr id="4" name="矩形 3"/>
          <p:cNvSpPr/>
          <p:nvPr/>
        </p:nvSpPr>
        <p:spPr>
          <a:xfrm>
            <a:off x="1043608" y="2060848"/>
            <a:ext cx="7128792" cy="3173946"/>
          </a:xfrm>
          <a:prstGeom prst="rect">
            <a:avLst/>
          </a:prstGeom>
        </p:spPr>
        <p:txBody>
          <a:bodyPr wrap="square">
            <a:spAutoFit/>
          </a:bodyPr>
          <a:lstStyle/>
          <a:p>
            <a:pPr algn="l">
              <a:lnSpc>
                <a:spcPts val="3500"/>
              </a:lnSpc>
            </a:pPr>
            <a:r>
              <a:rPr lang="zh-CN" altLang="en-US" dirty="0" smtClean="0">
                <a:latin typeface="+mn-ea"/>
                <a:ea typeface="+mn-ea"/>
              </a:rPr>
              <a:t>将思想</a:t>
            </a:r>
            <a:r>
              <a:rPr lang="zh-CN" altLang="en-US" dirty="0">
                <a:latin typeface="+mn-ea"/>
                <a:ea typeface="+mn-ea"/>
              </a:rPr>
              <a:t>建党制度治党紧密</a:t>
            </a:r>
            <a:r>
              <a:rPr lang="zh-CN" altLang="en-US" dirty="0" smtClean="0">
                <a:latin typeface="+mn-ea"/>
                <a:ea typeface="+mn-ea"/>
              </a:rPr>
              <a:t>结合，是中国共产党自身建设的显著特点和特有优势。</a:t>
            </a:r>
            <a:r>
              <a:rPr lang="zh-CN" altLang="en-US" dirty="0">
                <a:latin typeface="+mn-ea"/>
                <a:ea typeface="+mn-ea"/>
              </a:rPr>
              <a:t>思想建党，是无产阶级政党的</a:t>
            </a:r>
            <a:r>
              <a:rPr lang="zh-CN" altLang="en-US" dirty="0" smtClean="0">
                <a:latin typeface="+mn-ea"/>
                <a:ea typeface="+mn-ea"/>
              </a:rPr>
              <a:t>基本原则；</a:t>
            </a:r>
            <a:r>
              <a:rPr lang="zh-CN" altLang="en-US" dirty="0">
                <a:latin typeface="+mn-ea"/>
                <a:ea typeface="+mn-ea"/>
              </a:rPr>
              <a:t>制度治</a:t>
            </a:r>
            <a:r>
              <a:rPr lang="zh-CN" altLang="en-US" dirty="0" smtClean="0">
                <a:latin typeface="+mn-ea"/>
                <a:ea typeface="+mn-ea"/>
              </a:rPr>
              <a:t>党是从严治党的根本之道。只有始终坚持</a:t>
            </a:r>
            <a:r>
              <a:rPr lang="zh-CN" altLang="en-US" dirty="0">
                <a:latin typeface="+mn-ea"/>
                <a:ea typeface="+mn-ea"/>
              </a:rPr>
              <a:t>思想</a:t>
            </a:r>
            <a:r>
              <a:rPr lang="zh-CN" altLang="en-US" dirty="0" smtClean="0">
                <a:latin typeface="+mn-ea"/>
                <a:ea typeface="+mn-ea"/>
              </a:rPr>
              <a:t>建党和制度</a:t>
            </a:r>
            <a:r>
              <a:rPr lang="zh-CN" altLang="en-US" dirty="0">
                <a:latin typeface="+mn-ea"/>
                <a:ea typeface="+mn-ea"/>
              </a:rPr>
              <a:t>治党紧密</a:t>
            </a:r>
            <a:r>
              <a:rPr lang="zh-CN" altLang="en-US" dirty="0" smtClean="0">
                <a:latin typeface="+mn-ea"/>
                <a:ea typeface="+mn-ea"/>
              </a:rPr>
              <a:t>结合，才能真正把从严治党落到实处，才能使党永葆先进性和纯洁性，始终成为中国特色社会主义事业的坚强领导核心。</a:t>
            </a:r>
            <a:endParaRPr lang="zh-CN" altLang="en-US" dirty="0">
              <a:latin typeface="+mn-ea"/>
              <a:ea typeface="+mn-ea"/>
            </a:endParaRPr>
          </a:p>
        </p:txBody>
      </p:sp>
    </p:spTree>
    <p:extLst>
      <p:ext uri="{BB962C8B-B14F-4D97-AF65-F5344CB8AC3E}">
        <p14:creationId xmlns:p14="http://schemas.microsoft.com/office/powerpoint/2010/main" xmlns="" val="428829958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501280" y="1397967"/>
            <a:ext cx="4493538" cy="461665"/>
          </a:xfrm>
          <a:prstGeom prst="rect">
            <a:avLst/>
          </a:prstGeom>
        </p:spPr>
        <p:txBody>
          <a:bodyPr wrap="none">
            <a:spAutoFit/>
          </a:bodyPr>
          <a:lstStyle/>
          <a:p>
            <a:r>
              <a:rPr lang="zh-CN" altLang="en-US" dirty="0" smtClean="0">
                <a:latin typeface="+mn-ea"/>
                <a:ea typeface="+mn-ea"/>
              </a:rPr>
              <a:t>三、加强组织、纪律和作风建设</a:t>
            </a:r>
            <a:endParaRPr lang="zh-CN" altLang="en-US" dirty="0">
              <a:latin typeface="+mn-ea"/>
              <a:ea typeface="+mn-ea"/>
            </a:endParaRPr>
          </a:p>
        </p:txBody>
      </p:sp>
      <p:sp>
        <p:nvSpPr>
          <p:cNvPr id="4" name="矩形 3"/>
          <p:cNvSpPr/>
          <p:nvPr/>
        </p:nvSpPr>
        <p:spPr>
          <a:xfrm>
            <a:off x="1115616" y="2636912"/>
            <a:ext cx="7200800" cy="2308324"/>
          </a:xfrm>
          <a:prstGeom prst="rect">
            <a:avLst/>
          </a:prstGeom>
        </p:spPr>
        <p:txBody>
          <a:bodyPr wrap="square">
            <a:spAutoFit/>
          </a:bodyPr>
          <a:lstStyle/>
          <a:p>
            <a:pPr algn="l">
              <a:lnSpc>
                <a:spcPct val="150000"/>
              </a:lnSpc>
            </a:pPr>
            <a:r>
              <a:rPr lang="zh-CN" altLang="en-US" dirty="0" smtClean="0">
                <a:latin typeface="+mn-ea"/>
                <a:ea typeface="+mn-ea"/>
              </a:rPr>
              <a:t>全面从严治党，必须狠抓组织</a:t>
            </a:r>
            <a:r>
              <a:rPr lang="zh-CN" altLang="en-US" dirty="0">
                <a:latin typeface="+mn-ea"/>
                <a:ea typeface="+mn-ea"/>
              </a:rPr>
              <a:t>、纪律和作风</a:t>
            </a:r>
            <a:r>
              <a:rPr lang="zh-CN" altLang="en-US" dirty="0" smtClean="0">
                <a:latin typeface="+mn-ea"/>
                <a:ea typeface="+mn-ea"/>
              </a:rPr>
              <a:t>建设。我们党之所以强大，之所以成为得到人民衷心拥护的坚强马克思主义政党，靠的是党组织的先进性、铁的纪律和优良的作风。</a:t>
            </a:r>
            <a:endParaRPr lang="en-US" altLang="zh-CN" dirty="0" smtClean="0">
              <a:latin typeface="+mn-ea"/>
              <a:ea typeface="+mn-ea"/>
            </a:endParaRPr>
          </a:p>
        </p:txBody>
      </p:sp>
    </p:spTree>
    <p:extLst>
      <p:ext uri="{BB962C8B-B14F-4D97-AF65-F5344CB8AC3E}">
        <p14:creationId xmlns:p14="http://schemas.microsoft.com/office/powerpoint/2010/main" xmlns="" val="29571251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084778" y="1988840"/>
            <a:ext cx="7344816" cy="2785378"/>
          </a:xfrm>
          <a:prstGeom prst="rect">
            <a:avLst/>
          </a:prstGeom>
        </p:spPr>
        <p:txBody>
          <a:bodyPr wrap="square">
            <a:spAutoFit/>
          </a:bodyPr>
          <a:lstStyle/>
          <a:p>
            <a:pPr algn="l">
              <a:lnSpc>
                <a:spcPts val="3500"/>
              </a:lnSpc>
            </a:pPr>
            <a:r>
              <a:rPr lang="en-US" altLang="zh-CN" dirty="0" smtClean="0">
                <a:latin typeface="+mn-ea"/>
                <a:ea typeface="+mn-ea"/>
              </a:rPr>
              <a:t>2015</a:t>
            </a:r>
            <a:r>
              <a:rPr lang="zh-CN" altLang="en-US" dirty="0">
                <a:latin typeface="+mn-ea"/>
                <a:ea typeface="+mn-ea"/>
              </a:rPr>
              <a:t>年</a:t>
            </a:r>
            <a:r>
              <a:rPr lang="en-US" altLang="zh-CN" dirty="0">
                <a:latin typeface="+mn-ea"/>
                <a:ea typeface="+mn-ea"/>
              </a:rPr>
              <a:t>10</a:t>
            </a:r>
            <a:r>
              <a:rPr lang="zh-CN" altLang="en-US" dirty="0">
                <a:latin typeface="+mn-ea"/>
                <a:ea typeface="+mn-ea"/>
              </a:rPr>
              <a:t>月</a:t>
            </a:r>
            <a:r>
              <a:rPr lang="en-US" altLang="zh-CN" dirty="0">
                <a:latin typeface="+mn-ea"/>
                <a:ea typeface="+mn-ea"/>
              </a:rPr>
              <a:t>18</a:t>
            </a:r>
            <a:r>
              <a:rPr lang="zh-CN" altLang="en-US" dirty="0">
                <a:latin typeface="+mn-ea"/>
                <a:ea typeface="+mn-ea"/>
              </a:rPr>
              <a:t>日，中共中央颁布新修订的</a:t>
            </a:r>
            <a:r>
              <a:rPr lang="en-US" altLang="zh-CN" dirty="0">
                <a:latin typeface="+mn-ea"/>
                <a:ea typeface="+mn-ea"/>
              </a:rPr>
              <a:t>《</a:t>
            </a:r>
            <a:r>
              <a:rPr lang="zh-CN" altLang="en-US" dirty="0">
                <a:latin typeface="+mn-ea"/>
                <a:ea typeface="+mn-ea"/>
              </a:rPr>
              <a:t>中国共产党廉洁自律准则</a:t>
            </a:r>
            <a:r>
              <a:rPr lang="en-US" altLang="zh-CN" dirty="0" smtClean="0">
                <a:latin typeface="+mn-ea"/>
                <a:ea typeface="+mn-ea"/>
              </a:rPr>
              <a:t>》</a:t>
            </a:r>
            <a:r>
              <a:rPr lang="zh-CN" altLang="en-US" dirty="0" smtClean="0">
                <a:latin typeface="+mn-ea"/>
                <a:ea typeface="+mn-ea"/>
              </a:rPr>
              <a:t>和</a:t>
            </a:r>
            <a:r>
              <a:rPr lang="en-US" altLang="zh-CN" dirty="0">
                <a:latin typeface="+mn-ea"/>
                <a:ea typeface="+mn-ea"/>
              </a:rPr>
              <a:t>《</a:t>
            </a:r>
            <a:r>
              <a:rPr lang="zh-CN" altLang="en-US" dirty="0">
                <a:latin typeface="+mn-ea"/>
                <a:ea typeface="+mn-ea"/>
              </a:rPr>
              <a:t>中国共产党纪律处分条例</a:t>
            </a:r>
            <a:r>
              <a:rPr lang="en-US" altLang="zh-CN" dirty="0" smtClean="0">
                <a:latin typeface="+mn-ea"/>
                <a:ea typeface="+mn-ea"/>
              </a:rPr>
              <a:t>》</a:t>
            </a:r>
            <a:r>
              <a:rPr lang="zh-CN" altLang="en-US" dirty="0" smtClean="0">
                <a:latin typeface="+mn-ea"/>
                <a:ea typeface="+mn-ea"/>
              </a:rPr>
              <a:t>。</a:t>
            </a:r>
            <a:r>
              <a:rPr lang="zh-CN" altLang="en-US" dirty="0">
                <a:latin typeface="+mn-ea"/>
                <a:ea typeface="+mn-ea"/>
              </a:rPr>
              <a:t>这两项法规的颁布实施，是党在长期执政和依法治国条件下贯彻全面从严治党的战略部署，是实现依规管党治党、加强党内监督的重大举措，是深入开展党风廉政建设和反腐败斗争的有力</a:t>
            </a:r>
            <a:r>
              <a:rPr lang="zh-CN" altLang="en-US" dirty="0" smtClean="0">
                <a:latin typeface="+mn-ea"/>
                <a:ea typeface="+mn-ea"/>
              </a:rPr>
              <a:t>武器。</a:t>
            </a:r>
            <a:endParaRPr lang="zh-CN" altLang="en-US" dirty="0">
              <a:latin typeface="+mn-ea"/>
              <a:ea typeface="+mn-ea"/>
            </a:endParaRPr>
          </a:p>
        </p:txBody>
      </p:sp>
      <p:sp>
        <p:nvSpPr>
          <p:cNvPr id="4" name="矩形 3"/>
          <p:cNvSpPr/>
          <p:nvPr/>
        </p:nvSpPr>
        <p:spPr>
          <a:xfrm>
            <a:off x="1084778" y="1201348"/>
            <a:ext cx="1627369" cy="523220"/>
          </a:xfrm>
          <a:prstGeom prst="rect">
            <a:avLst/>
          </a:prstGeom>
        </p:spPr>
        <p:txBody>
          <a:bodyPr wrap="none">
            <a:spAutoFit/>
          </a:bodyPr>
          <a:lstStyle/>
          <a:p>
            <a:r>
              <a:rPr lang="zh-CN" altLang="en-US" sz="2800" dirty="0">
                <a:solidFill>
                  <a:srgbClr val="FF0000"/>
                </a:solidFill>
                <a:latin typeface="+mn-ea"/>
                <a:ea typeface="+mn-ea"/>
              </a:rPr>
              <a:t>知识</a:t>
            </a:r>
            <a:r>
              <a:rPr lang="zh-CN" altLang="en-US" sz="2800" dirty="0" smtClean="0">
                <a:solidFill>
                  <a:srgbClr val="FF0000"/>
                </a:solidFill>
                <a:latin typeface="+mn-ea"/>
                <a:ea typeface="+mn-ea"/>
              </a:rPr>
              <a:t>拓展</a:t>
            </a:r>
            <a:endParaRPr lang="zh-CN" altLang="en-US" sz="2800" dirty="0">
              <a:solidFill>
                <a:srgbClr val="FF0000"/>
              </a:solidFill>
              <a:latin typeface="+mn-ea"/>
              <a:ea typeface="+mn-ea"/>
            </a:endParaRPr>
          </a:p>
        </p:txBody>
      </p:sp>
    </p:spTree>
    <p:extLst>
      <p:ext uri="{BB962C8B-B14F-4D97-AF65-F5344CB8AC3E}">
        <p14:creationId xmlns:p14="http://schemas.microsoft.com/office/powerpoint/2010/main" xmlns="" val="37367360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670333" y="1527558"/>
            <a:ext cx="4515981" cy="461665"/>
          </a:xfrm>
          <a:prstGeom prst="rect">
            <a:avLst/>
          </a:prstGeom>
        </p:spPr>
        <p:txBody>
          <a:bodyPr wrap="none">
            <a:spAutoFit/>
          </a:bodyPr>
          <a:lstStyle/>
          <a:p>
            <a:r>
              <a:rPr lang="zh-CN" altLang="en-US" dirty="0" smtClean="0">
                <a:latin typeface="+mn-ea"/>
                <a:ea typeface="+mn-ea"/>
              </a:rPr>
              <a:t>四、加强廉政建设和反腐败斗争</a:t>
            </a:r>
            <a:endParaRPr lang="zh-CN" altLang="en-US" dirty="0">
              <a:latin typeface="+mn-ea"/>
              <a:ea typeface="+mn-ea"/>
            </a:endParaRPr>
          </a:p>
        </p:txBody>
      </p:sp>
      <p:sp>
        <p:nvSpPr>
          <p:cNvPr id="4" name="矩形 3"/>
          <p:cNvSpPr/>
          <p:nvPr/>
        </p:nvSpPr>
        <p:spPr>
          <a:xfrm>
            <a:off x="1115616" y="2348880"/>
            <a:ext cx="6912768" cy="2308324"/>
          </a:xfrm>
          <a:prstGeom prst="rect">
            <a:avLst/>
          </a:prstGeom>
        </p:spPr>
        <p:txBody>
          <a:bodyPr wrap="square">
            <a:spAutoFit/>
          </a:bodyPr>
          <a:lstStyle/>
          <a:p>
            <a:pPr algn="l">
              <a:lnSpc>
                <a:spcPct val="150000"/>
              </a:lnSpc>
            </a:pPr>
            <a:r>
              <a:rPr lang="zh-CN" altLang="en-US" dirty="0">
                <a:latin typeface="+mn-ea"/>
                <a:ea typeface="+mn-ea"/>
              </a:rPr>
              <a:t>加强</a:t>
            </a:r>
            <a:r>
              <a:rPr lang="zh-CN" altLang="en-US" dirty="0" smtClean="0">
                <a:latin typeface="+mn-ea"/>
                <a:ea typeface="+mn-ea"/>
              </a:rPr>
              <a:t>廉政建设和</a:t>
            </a:r>
            <a:r>
              <a:rPr lang="zh-CN" altLang="en-US" dirty="0">
                <a:latin typeface="+mn-ea"/>
                <a:ea typeface="+mn-ea"/>
              </a:rPr>
              <a:t>反腐败</a:t>
            </a:r>
            <a:r>
              <a:rPr lang="zh-CN" altLang="en-US" dirty="0" smtClean="0">
                <a:latin typeface="+mn-ea"/>
                <a:ea typeface="+mn-ea"/>
              </a:rPr>
              <a:t>斗争，是从严治党的重中之重。建立健全惩治和预防腐败体系；坚持惩治这一手不放松；加强反腐倡廉教育；推进反腐败体制机制创新。</a:t>
            </a:r>
            <a:endParaRPr lang="zh-CN" altLang="en-US" dirty="0">
              <a:latin typeface="+mn-ea"/>
              <a:ea typeface="+mn-ea"/>
            </a:endParaRPr>
          </a:p>
        </p:txBody>
      </p:sp>
    </p:spTree>
    <p:extLst>
      <p:ext uri="{BB962C8B-B14F-4D97-AF65-F5344CB8AC3E}">
        <p14:creationId xmlns:p14="http://schemas.microsoft.com/office/powerpoint/2010/main" xmlns="" val="1446236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a:t>
            </a:r>
            <a:r>
              <a:rPr lang="zh-CN" altLang="en-US" smtClean="0"/>
              <a:t>毛泽东思想和中国特色社会主义体系概论</a:t>
            </a:r>
            <a:r>
              <a:rPr lang="en-US" altLang="zh-CN" smtClean="0"/>
              <a:t>》 </a:t>
            </a:r>
            <a:r>
              <a:rPr lang="zh-CN" altLang="en-US" smtClean="0"/>
              <a:t>第十五章中国特色社会主义事业的领导核心</a:t>
            </a:r>
            <a:endParaRPr lang="zh-CN" altLang="en-US"/>
          </a:p>
        </p:txBody>
      </p:sp>
      <p:sp>
        <p:nvSpPr>
          <p:cNvPr id="3" name="矩形 2"/>
          <p:cNvSpPr/>
          <p:nvPr/>
        </p:nvSpPr>
        <p:spPr>
          <a:xfrm>
            <a:off x="1907704" y="2132856"/>
            <a:ext cx="3690433" cy="830997"/>
          </a:xfrm>
          <a:prstGeom prst="rect">
            <a:avLst/>
          </a:prstGeom>
        </p:spPr>
        <p:txBody>
          <a:bodyPr wrap="none">
            <a:spAutoFit/>
          </a:bodyPr>
          <a:lstStyle/>
          <a:p>
            <a:r>
              <a:rPr lang="zh-CN" altLang="en-US" dirty="0" smtClean="0">
                <a:ea typeface="华文楷体" pitchFamily="2" charset="-122"/>
              </a:rPr>
              <a:t>必读文献</a:t>
            </a:r>
            <a:r>
              <a:rPr lang="en-US" altLang="zh-CN" dirty="0" smtClean="0">
                <a:ea typeface="华文楷体" pitchFamily="2" charset="-122"/>
              </a:rPr>
              <a:t>:</a:t>
            </a:r>
            <a:r>
              <a:rPr lang="zh-CN" altLang="en-US" dirty="0" smtClean="0">
                <a:ea typeface="华文楷体" pitchFamily="2" charset="-122"/>
              </a:rPr>
              <a:t>十八届六中全会</a:t>
            </a:r>
            <a:endParaRPr lang="en-US" altLang="zh-CN" dirty="0" smtClean="0">
              <a:ea typeface="华文楷体" pitchFamily="2" charset="-122"/>
            </a:endParaRPr>
          </a:p>
          <a:p>
            <a:endParaRPr lang="zh-CN" altLang="en-US" dirty="0"/>
          </a:p>
        </p:txBody>
      </p:sp>
      <p:sp>
        <p:nvSpPr>
          <p:cNvPr id="4" name="矩形 3"/>
          <p:cNvSpPr/>
          <p:nvPr/>
        </p:nvSpPr>
        <p:spPr>
          <a:xfrm>
            <a:off x="1763688" y="3212976"/>
            <a:ext cx="6408712" cy="1200329"/>
          </a:xfrm>
          <a:prstGeom prst="rect">
            <a:avLst/>
          </a:prstGeom>
        </p:spPr>
        <p:txBody>
          <a:bodyPr wrap="square">
            <a:spAutoFit/>
          </a:bodyPr>
          <a:lstStyle/>
          <a:p>
            <a:pPr algn="l"/>
            <a:r>
              <a:rPr lang="en-US" altLang="zh-CN" dirty="0" smtClean="0">
                <a:latin typeface="+mn-ea"/>
                <a:ea typeface="+mn-ea"/>
              </a:rPr>
              <a:t>《</a:t>
            </a:r>
            <a:r>
              <a:rPr lang="zh-CN" altLang="en-US" dirty="0" smtClean="0">
                <a:latin typeface="+mn-ea"/>
                <a:ea typeface="+mn-ea"/>
              </a:rPr>
              <a:t>关于新形势下党内政治生活的若干准则</a:t>
            </a:r>
            <a:r>
              <a:rPr lang="en-US" altLang="zh-CN" dirty="0" smtClean="0">
                <a:latin typeface="+mn-ea"/>
                <a:ea typeface="+mn-ea"/>
              </a:rPr>
              <a:t>》</a:t>
            </a:r>
          </a:p>
          <a:p>
            <a:endParaRPr lang="en-US" altLang="zh-CN" dirty="0" smtClean="0">
              <a:latin typeface="+mn-ea"/>
              <a:ea typeface="+mn-ea"/>
            </a:endParaRPr>
          </a:p>
          <a:p>
            <a:pPr algn="l"/>
            <a:r>
              <a:rPr lang="en-US" altLang="zh-CN" dirty="0" smtClean="0">
                <a:latin typeface="+mn-ea"/>
                <a:ea typeface="+mn-ea"/>
              </a:rPr>
              <a:t>《</a:t>
            </a:r>
            <a:r>
              <a:rPr lang="zh-CN" altLang="en-US" dirty="0" smtClean="0">
                <a:latin typeface="+mn-ea"/>
                <a:ea typeface="+mn-ea"/>
              </a:rPr>
              <a:t>中国共产党党内监督条例</a:t>
            </a:r>
            <a:r>
              <a:rPr lang="en-US" altLang="zh-CN" dirty="0" smtClean="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xmlns="" val="6651867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4610" name="Text Box 2"/>
          <p:cNvSpPr txBox="1">
            <a:spLocks noChangeArrowheads="1"/>
          </p:cNvSpPr>
          <p:nvPr/>
        </p:nvSpPr>
        <p:spPr bwMode="auto">
          <a:xfrm>
            <a:off x="323850" y="476250"/>
            <a:ext cx="8561388" cy="1920875"/>
          </a:xfrm>
          <a:prstGeom prst="rect">
            <a:avLst/>
          </a:prstGeom>
          <a:noFill/>
          <a:ln>
            <a:noFill/>
          </a:ln>
          <a:effectLst/>
          <a:extLst>
            <a:ext uri="{909E8E84-426E-40DD-AFC4-6F175D3DCCD1}">
              <a14:hiddenFill xmlns:a14="http://schemas.microsoft.com/office/drawing/2010/main" xmlns="">
                <a:solidFill>
                  <a:srgbClr val="0000FF"/>
                </a:solidFill>
              </a14:hiddenFill>
            </a:ext>
            <a:ext uri="{91240B29-F687-4F45-9708-019B960494DF}">
              <a14:hiddenLine xmlns:a14="http://schemas.microsoft.com/office/drawing/2010/main" xmlns="" w="1905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25000"/>
              </a:lnSpc>
              <a:spcBef>
                <a:spcPct val="50000"/>
              </a:spcBef>
            </a:pPr>
            <a:endParaRPr kumimoji="1" lang="zh-CN" altLang="en-US" sz="3200">
              <a:latin typeface="楷体_GB2312" pitchFamily="49" charset="-122"/>
              <a:ea typeface="楷体_GB2312" pitchFamily="49" charset="-122"/>
            </a:endParaRPr>
          </a:p>
          <a:p>
            <a:pPr eaLnBrk="1" hangingPunct="1">
              <a:lnSpc>
                <a:spcPct val="125000"/>
              </a:lnSpc>
            </a:pPr>
            <a:r>
              <a:rPr kumimoji="1" lang="zh-CN" altLang="en-US" sz="3200">
                <a:latin typeface="楷体_GB2312" pitchFamily="49" charset="-122"/>
                <a:ea typeface="楷体_GB2312" pitchFamily="49" charset="-122"/>
              </a:rPr>
              <a:t>第一节 党的领导是社会主义现代化建设的</a:t>
            </a:r>
          </a:p>
          <a:p>
            <a:pPr eaLnBrk="1" hangingPunct="1">
              <a:lnSpc>
                <a:spcPct val="125000"/>
              </a:lnSpc>
            </a:pPr>
            <a:r>
              <a:rPr kumimoji="1" lang="zh-CN" altLang="en-US" sz="3200">
                <a:latin typeface="楷体_GB2312" pitchFamily="49" charset="-122"/>
                <a:ea typeface="楷体_GB2312" pitchFamily="49" charset="-122"/>
              </a:rPr>
              <a:t>根本保证</a:t>
            </a:r>
          </a:p>
        </p:txBody>
      </p:sp>
      <p:sp>
        <p:nvSpPr>
          <p:cNvPr id="964611" name="Text Box 3"/>
          <p:cNvSpPr txBox="1">
            <a:spLocks noChangeArrowheads="1"/>
          </p:cNvSpPr>
          <p:nvPr/>
        </p:nvSpPr>
        <p:spPr bwMode="auto">
          <a:xfrm>
            <a:off x="1042988" y="2492375"/>
            <a:ext cx="6697662" cy="239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35000"/>
              </a:lnSpc>
            </a:pPr>
            <a:r>
              <a:rPr kumimoji="1" lang="zh-CN" altLang="en-US" sz="2800">
                <a:latin typeface="楷体_GB2312" pitchFamily="49" charset="-122"/>
                <a:ea typeface="楷体_GB2312" pitchFamily="49" charset="-122"/>
              </a:rPr>
              <a:t>一、中国共产党的性质和宗旨 </a:t>
            </a:r>
          </a:p>
          <a:p>
            <a:pPr algn="l" eaLnBrk="1" hangingPunct="1">
              <a:lnSpc>
                <a:spcPct val="135000"/>
              </a:lnSpc>
            </a:pPr>
            <a:r>
              <a:rPr kumimoji="1" lang="zh-CN" altLang="en-US" sz="2800">
                <a:latin typeface="楷体_GB2312" pitchFamily="49" charset="-122"/>
                <a:ea typeface="楷体_GB2312" pitchFamily="49" charset="-122"/>
              </a:rPr>
              <a:t>二、中国共产党的执政地位是历史和人民的选择</a:t>
            </a:r>
          </a:p>
          <a:p>
            <a:pPr algn="l" eaLnBrk="1" hangingPunct="1">
              <a:lnSpc>
                <a:spcPct val="135000"/>
              </a:lnSpc>
            </a:pPr>
            <a:r>
              <a:rPr kumimoji="1" lang="zh-CN" altLang="en-US" sz="2800">
                <a:latin typeface="楷体_GB2312" pitchFamily="49" charset="-122"/>
                <a:ea typeface="楷体_GB2312" pitchFamily="49" charset="-122"/>
              </a:rPr>
              <a:t>三、坚持党的领导必须改善党的领导</a:t>
            </a:r>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5"/>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5634" name="Rectangle 2"/>
          <p:cNvSpPr>
            <a:spLocks noChangeArrowheads="1"/>
          </p:cNvSpPr>
          <p:nvPr/>
        </p:nvSpPr>
        <p:spPr bwMode="auto">
          <a:xfrm>
            <a:off x="2079625" y="1052513"/>
            <a:ext cx="4984750" cy="604837"/>
          </a:xfrm>
          <a:prstGeom prst="rect">
            <a:avLst/>
          </a:prstGeom>
          <a:noFill/>
          <a:ln>
            <a:noFill/>
          </a:ln>
          <a:effectLst/>
          <a:extLst>
            <a:ext uri="{909E8E84-426E-40DD-AFC4-6F175D3DCCD1}">
              <a14:hiddenFill xmlns:a14="http://schemas.microsoft.com/office/drawing/2010/main" xmlns="">
                <a:gradFill rotWithShape="1">
                  <a:gsLst>
                    <a:gs pos="0">
                      <a:srgbClr val="DAB000"/>
                    </a:gs>
                    <a:gs pos="50000">
                      <a:srgbClr val="DAB000">
                        <a:gamma/>
                        <a:tint val="15686"/>
                        <a:invGamma/>
                      </a:srgbClr>
                    </a:gs>
                    <a:gs pos="100000">
                      <a:srgbClr val="DAB000"/>
                    </a:gs>
                  </a:gsLst>
                  <a:lin ang="189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1" hangingPunct="1">
              <a:lnSpc>
                <a:spcPct val="120000"/>
              </a:lnSpc>
              <a:spcBef>
                <a:spcPct val="20000"/>
              </a:spcBef>
            </a:pPr>
            <a:r>
              <a:rPr lang="zh-CN" altLang="en-US" sz="2800">
                <a:effectLst>
                  <a:outerShdw blurRad="38100" dist="38100" dir="2700000" algn="tl">
                    <a:srgbClr val="C0C0C0"/>
                  </a:outerShdw>
                </a:effectLst>
                <a:latin typeface="楷体_GB2312" pitchFamily="49" charset="-122"/>
                <a:ea typeface="楷体_GB2312" pitchFamily="49" charset="-122"/>
              </a:rPr>
              <a:t>一、中国共产党的性质和宗旨 </a:t>
            </a:r>
          </a:p>
        </p:txBody>
      </p:sp>
      <p:sp>
        <p:nvSpPr>
          <p:cNvPr id="965635" name="Rectangle 3"/>
          <p:cNvSpPr>
            <a:spLocks noChangeArrowheads="1"/>
          </p:cNvSpPr>
          <p:nvPr/>
        </p:nvSpPr>
        <p:spPr bwMode="auto">
          <a:xfrm>
            <a:off x="838200" y="2133600"/>
            <a:ext cx="7478713" cy="2655888"/>
          </a:xfrm>
          <a:prstGeom prst="rect">
            <a:avLst/>
          </a:prstGeom>
          <a:noFill/>
          <a:ln>
            <a:noFill/>
          </a:ln>
          <a:effectLst/>
          <a:extLst>
            <a:ext uri="{909E8E84-426E-40DD-AFC4-6F175D3DCCD1}">
              <a14:hiddenFill xmlns:a14="http://schemas.microsoft.com/office/drawing/2010/main" xmlns="">
                <a:gradFill rotWithShape="1">
                  <a:gsLst>
                    <a:gs pos="0">
                      <a:srgbClr val="E7EFFF">
                        <a:alpha val="3000"/>
                      </a:srgbClr>
                    </a:gs>
                    <a:gs pos="100000">
                      <a:srgbClr val="6699FF">
                        <a:alpha val="73000"/>
                      </a:srgbClr>
                    </a:gs>
                  </a:gsLst>
                  <a:lin ang="5400000" scaled="1"/>
                </a:gradFill>
              </a14:hiddenFill>
            </a:ext>
            <a:ext uri="{91240B29-F687-4F45-9708-019B960494DF}">
              <a14:hiddenLine xmlns:a14="http://schemas.microsoft.com/office/drawing/2010/main" xmlns="" w="57150" cmpd="thickThin" algn="ctr">
                <a:solidFill>
                  <a:srgbClr val="80808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kumimoji="1" lang="zh-CN" altLang="en-US" sz="2800">
                <a:effectLst>
                  <a:outerShdw blurRad="38100" dist="38100" dir="2700000" algn="tl">
                    <a:srgbClr val="C0C0C0"/>
                  </a:outerShdw>
                </a:effectLst>
                <a:latin typeface="宋体" pitchFamily="2" charset="-122"/>
                <a:ea typeface="宋体" pitchFamily="2" charset="-122"/>
              </a:rPr>
              <a:t>   </a:t>
            </a:r>
            <a:r>
              <a:rPr kumimoji="1" lang="zh-CN" altLang="en-US" sz="2800">
                <a:effectLst>
                  <a:outerShdw blurRad="38100" dist="38100" dir="2700000" algn="tl">
                    <a:srgbClr val="C0C0C0"/>
                  </a:outerShdw>
                </a:effectLst>
                <a:latin typeface="楷体_GB2312" pitchFamily="49" charset="-122"/>
                <a:ea typeface="楷体_GB2312" pitchFamily="49" charset="-122"/>
              </a:rPr>
              <a:t>中国共产党是中国工人阶级的先锋队，同时是中国人民和中华民族的先锋队，代表着中国先进生产力的发展要求，代表着中国先进文化的前进方向，代表着中国最广大人民的根本利益。  </a:t>
            </a:r>
            <a:endParaRPr kumimoji="1" lang="en-US" altLang="zh-CN" sz="2800">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6659" name="AutoShape 3"/>
          <p:cNvSpPr>
            <a:spLocks noChangeArrowheads="1"/>
          </p:cNvSpPr>
          <p:nvPr/>
        </p:nvSpPr>
        <p:spPr bwMode="gray">
          <a:xfrm>
            <a:off x="1244600" y="1898650"/>
            <a:ext cx="6653213" cy="3059113"/>
          </a:xfrm>
          <a:prstGeom prst="roundRect">
            <a:avLst>
              <a:gd name="adj" fmla="val 10889"/>
            </a:avLst>
          </a:prstGeom>
          <a:noFill/>
          <a:ln>
            <a:noFill/>
          </a:ln>
          <a:effectLst/>
          <a:extLst>
            <a:ext uri="{909E8E84-426E-40DD-AFC4-6F175D3DCCD1}">
              <a14:hiddenFill xmlns:a14="http://schemas.microsoft.com/office/drawing/2010/main" xmlns="">
                <a:gradFill rotWithShape="1">
                  <a:gsLst>
                    <a:gs pos="0">
                      <a:srgbClr val="DDDDDD"/>
                    </a:gs>
                    <a:gs pos="50000">
                      <a:srgbClr val="DDDDDD">
                        <a:gamma/>
                        <a:tint val="36471"/>
                        <a:invGamma/>
                      </a:srgbClr>
                    </a:gs>
                    <a:gs pos="100000">
                      <a:srgbClr val="DDDDDD"/>
                    </a:gs>
                  </a:gsLst>
                  <a:lin ang="2700000" scaled="1"/>
                </a:gradFill>
              </a14:hiddenFill>
            </a:ext>
            <a:ext uri="{91240B29-F687-4F45-9708-019B960494DF}">
              <a14:hiddenLine xmlns:a14="http://schemas.microsoft.com/office/drawing/2010/main" xmlns="" w="38100">
                <a:solidFill>
                  <a:srgbClr val="FFFFFF"/>
                </a:solidFill>
                <a:round/>
                <a:headEnd/>
                <a:tailEnd/>
              </a14:hiddenLine>
            </a:ext>
            <a:ext uri="{AF507438-7753-43E0-B8FC-AC1667EBCBE1}">
              <a14:hiddenEffects xmlns:a14="http://schemas.microsoft.com/office/drawing/2010/main" xmlns="">
                <a:effectLst>
                  <a:outerShdw dist="135003" dir="2928844" algn="ctr" rotWithShape="0">
                    <a:srgbClr val="000000">
                      <a:alpha val="50000"/>
                    </a:srgbClr>
                  </a:outerShdw>
                </a:effectLst>
              </a14:hiddenEffects>
            </a:ext>
          </a:extLst>
        </p:spPr>
        <p:txBody>
          <a:bodyPr anchor="ctr">
            <a:spAutoFit/>
          </a:bodyPr>
          <a:lstStyle/>
          <a:p>
            <a:pPr algn="l" eaLnBrk="1" hangingPunct="1">
              <a:lnSpc>
                <a:spcPct val="130000"/>
              </a:lnSpc>
              <a:spcBef>
                <a:spcPct val="20000"/>
              </a:spcBef>
            </a:pPr>
            <a:r>
              <a:rPr lang="zh-CN" altLang="en-US" sz="2800">
                <a:effectLst>
                  <a:outerShdw blurRad="38100" dist="38100" dir="2700000" algn="tl">
                    <a:srgbClr val="C0C0C0"/>
                  </a:outerShdw>
                </a:effectLst>
                <a:latin typeface="黑体" pitchFamily="49" charset="-122"/>
              </a:rPr>
              <a:t>   </a:t>
            </a:r>
            <a:r>
              <a:rPr lang="zh-CN" altLang="en-US" sz="2800">
                <a:effectLst>
                  <a:outerShdw blurRad="38100" dist="38100" dir="2700000" algn="tl">
                    <a:srgbClr val="C0C0C0"/>
                  </a:outerShdw>
                </a:effectLst>
                <a:latin typeface="楷体_GB2312" pitchFamily="49" charset="-122"/>
                <a:ea typeface="楷体_GB2312" pitchFamily="49" charset="-122"/>
              </a:rPr>
              <a:t>中国共产党从成立之日起，就是中国工人阶级的政党，始终坚持工人阶级先锋队的性质。</a:t>
            </a:r>
            <a:r>
              <a:rPr kumimoji="1" lang="zh-CN" altLang="en-US" sz="2800">
                <a:effectLst>
                  <a:outerShdw blurRad="38100" dist="38100" dir="2700000" algn="tl">
                    <a:srgbClr val="C0C0C0"/>
                  </a:outerShdw>
                </a:effectLst>
                <a:latin typeface="楷体_GB2312" pitchFamily="49" charset="-122"/>
                <a:ea typeface="楷体_GB2312" pitchFamily="49" charset="-122"/>
              </a:rPr>
              <a:t>中国共产党同时是中国人民和中华民族的先锋队。</a:t>
            </a:r>
            <a:r>
              <a:rPr lang="zh-CN" altLang="en-US" sz="2800">
                <a:effectLst>
                  <a:outerShdw blurRad="38100" dist="38100" dir="2700000" algn="tl">
                    <a:srgbClr val="C0C0C0"/>
                  </a:outerShdw>
                </a:effectLst>
                <a:latin typeface="Arial"/>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两个先锋队</a:t>
            </a:r>
            <a:r>
              <a:rPr lang="zh-CN" altLang="en-US" sz="2800">
                <a:effectLst>
                  <a:outerShdw blurRad="38100" dist="38100" dir="2700000" algn="tl">
                    <a:srgbClr val="C0C0C0"/>
                  </a:outerShdw>
                </a:effectLst>
                <a:latin typeface="Arial"/>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是不可分割的统一整体。</a:t>
            </a:r>
            <a:endParaRPr kumimoji="1" lang="zh-CN" altLang="en-US" sz="2800">
              <a:effectLst>
                <a:outerShdw blurRad="38100" dist="38100" dir="2700000" algn="tl">
                  <a:srgbClr val="C0C0C0"/>
                </a:outerShdw>
              </a:effectLst>
              <a:latin typeface="楷体_GB2312" pitchFamily="49" charset="-122"/>
              <a:ea typeface="楷体_GB2312" pitchFamily="49" charset="-122"/>
            </a:endParaRPr>
          </a:p>
        </p:txBody>
      </p:sp>
      <p:sp>
        <p:nvSpPr>
          <p:cNvPr id="966660" name="Text Box 4"/>
          <p:cNvSpPr txBox="1">
            <a:spLocks noChangeArrowheads="1"/>
          </p:cNvSpPr>
          <p:nvPr/>
        </p:nvSpPr>
        <p:spPr bwMode="auto">
          <a:xfrm>
            <a:off x="2803525" y="1622425"/>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endParaRPr lang="zh-CN" altLang="en-US" sz="1800" b="0">
              <a:ea typeface="宋体" pitchFamily="2" charset="-122"/>
            </a:endParaRPr>
          </a:p>
        </p:txBody>
      </p:sp>
      <p:sp>
        <p:nvSpPr>
          <p:cNvPr id="966661" name="Text Box 5"/>
          <p:cNvSpPr txBox="1">
            <a:spLocks noChangeArrowheads="1"/>
          </p:cNvSpPr>
          <p:nvPr/>
        </p:nvSpPr>
        <p:spPr bwMode="auto">
          <a:xfrm>
            <a:off x="3348038" y="1412875"/>
            <a:ext cx="19621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zh-CN" altLang="en-US" sz="2800">
                <a:ea typeface="楷体_GB2312" pitchFamily="49" charset="-122"/>
              </a:rPr>
              <a:t>两个先锋队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pic>
        <p:nvPicPr>
          <p:cNvPr id="96768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1752600"/>
            <a:ext cx="3257550" cy="4535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7685"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67200" y="1752600"/>
            <a:ext cx="3883025" cy="4543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7686" name="AutoShape 6"/>
          <p:cNvSpPr>
            <a:spLocks noChangeArrowheads="1"/>
          </p:cNvSpPr>
          <p:nvPr/>
        </p:nvSpPr>
        <p:spPr bwMode="auto">
          <a:xfrm>
            <a:off x="381000" y="457200"/>
            <a:ext cx="2449513" cy="1008063"/>
          </a:xfrm>
          <a:prstGeom prst="bevel">
            <a:avLst>
              <a:gd name="adj" fmla="val 12500"/>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342900" indent="-342900" eaLnBrk="1" hangingPunct="1">
              <a:spcBef>
                <a:spcPct val="20000"/>
              </a:spcBef>
            </a:pPr>
            <a:r>
              <a:rPr lang="zh-CN" altLang="en-US" sz="3200">
                <a:solidFill>
                  <a:schemeClr val="tx2"/>
                </a:solidFill>
                <a:ea typeface="楷体_GB2312" pitchFamily="49" charset="-122"/>
              </a:rPr>
              <a:t>知识拓展：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8706" name="AutoShape 2"/>
          <p:cNvSpPr>
            <a:spLocks noChangeArrowheads="1"/>
          </p:cNvSpPr>
          <p:nvPr/>
        </p:nvSpPr>
        <p:spPr bwMode="gray">
          <a:xfrm>
            <a:off x="588963" y="1636713"/>
            <a:ext cx="4589462" cy="3378200"/>
          </a:xfrm>
          <a:prstGeom prst="roundRect">
            <a:avLst>
              <a:gd name="adj" fmla="val 10889"/>
            </a:avLst>
          </a:prstGeom>
          <a:noFill/>
          <a:ln>
            <a:noFill/>
          </a:ln>
          <a:effectLst/>
          <a:extLst>
            <a:ext uri="{909E8E84-426E-40DD-AFC4-6F175D3DCCD1}">
              <a14:hiddenFill xmlns:a14="http://schemas.microsoft.com/office/drawing/2010/main" xmlns="">
                <a:gradFill rotWithShape="1">
                  <a:gsLst>
                    <a:gs pos="0">
                      <a:srgbClr val="DDDDDD">
                        <a:gamma/>
                        <a:tint val="51373"/>
                        <a:invGamma/>
                      </a:srgbClr>
                    </a:gs>
                    <a:gs pos="100000">
                      <a:srgbClr val="DDDDDD"/>
                    </a:gs>
                  </a:gsLst>
                  <a:lin ang="2700000" scaled="1"/>
                </a:gradFill>
              </a14:hiddenFill>
            </a:ext>
            <a:ext uri="{91240B29-F687-4F45-9708-019B960494DF}">
              <a14:hiddenLine xmlns:a14="http://schemas.microsoft.com/office/drawing/2010/main" xmlns="" w="38100">
                <a:solidFill>
                  <a:srgbClr val="FFFFFF"/>
                </a:solidFill>
                <a:round/>
                <a:headEnd/>
                <a:tailEnd/>
              </a14:hiddenLine>
            </a:ext>
            <a:ext uri="{AF507438-7753-43E0-B8FC-AC1667EBCBE1}">
              <a14:hiddenEffects xmlns:a14="http://schemas.microsoft.com/office/drawing/2010/main" xmlns="">
                <a:effectLst>
                  <a:outerShdw dist="135003" dir="2928844" algn="ctr" rotWithShape="0">
                    <a:srgbClr val="000000">
                      <a:alpha val="50000"/>
                    </a:srgbClr>
                  </a:outerShdw>
                </a:effectLst>
              </a14:hiddenEffects>
            </a:ext>
          </a:extLst>
        </p:spPr>
        <p:txBody>
          <a:bodyPr anchor="ctr">
            <a:spAutoFit/>
          </a:bodyPr>
          <a:lstStyle/>
          <a:p>
            <a:pPr algn="l" eaLnBrk="1" hangingPunct="1">
              <a:lnSpc>
                <a:spcPct val="120000"/>
              </a:lnSpc>
            </a:pPr>
            <a:r>
              <a:rPr kumimoji="1" lang="zh-CN" altLang="en-US" sz="2800">
                <a:effectLst>
                  <a:outerShdw blurRad="38100" dist="38100" dir="2700000" algn="tl">
                    <a:srgbClr val="C0C0C0"/>
                  </a:outerShdw>
                </a:effectLst>
                <a:latin typeface="宋体" pitchFamily="2" charset="-122"/>
                <a:ea typeface="宋体" pitchFamily="2" charset="-122"/>
              </a:rPr>
              <a:t>  </a:t>
            </a:r>
            <a:r>
              <a:rPr kumimoji="1" lang="zh-CN" altLang="en-US" sz="2800">
                <a:effectLst>
                  <a:outerShdw blurRad="38100" dist="38100" dir="2700000" algn="tl">
                    <a:srgbClr val="C0C0C0"/>
                  </a:outerShdw>
                </a:effectLst>
                <a:latin typeface="楷体_GB2312" pitchFamily="49" charset="-122"/>
                <a:ea typeface="楷体_GB2312" pitchFamily="49" charset="-122"/>
              </a:rPr>
              <a:t>中国共产党的性质决定党的宗旨是全心全意为人民服务。只有为人民服务，党才有存在的意义；只有依靠人民群众，党才会有力量。</a:t>
            </a:r>
          </a:p>
        </p:txBody>
      </p:sp>
      <p:pic>
        <p:nvPicPr>
          <p:cNvPr id="968707" name="Picture 3" descr="为人民服务"/>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51500" y="1196975"/>
            <a:ext cx="2925763" cy="235267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68708" name="Group 4"/>
          <p:cNvGrpSpPr>
            <a:grpSpLocks/>
          </p:cNvGrpSpPr>
          <p:nvPr/>
        </p:nvGrpSpPr>
        <p:grpSpPr bwMode="auto">
          <a:xfrm>
            <a:off x="5076825" y="3716338"/>
            <a:ext cx="2924175" cy="2303462"/>
            <a:chOff x="1110" y="2656"/>
            <a:chExt cx="1549" cy="1351"/>
          </a:xfrm>
        </p:grpSpPr>
        <p:sp>
          <p:nvSpPr>
            <p:cNvPr id="968709"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68710"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68711" name="AutoShape 7"/>
            <p:cNvSpPr>
              <a:spLocks noChangeArrowheads="1"/>
            </p:cNvSpPr>
            <p:nvPr/>
          </p:nvSpPr>
          <p:spPr bwMode="gray">
            <a:xfrm>
              <a:off x="1200" y="2736"/>
              <a:ext cx="1350" cy="1168"/>
            </a:xfrm>
            <a:prstGeom prst="hexagon">
              <a:avLst>
                <a:gd name="adj" fmla="val 28896"/>
                <a:gd name="vf" fmla="val 115470"/>
              </a:avLst>
            </a:prstGeom>
            <a:blipFill dpi="0" rotWithShape="1">
              <a:blip r:embed="rId3" cstate="print"/>
              <a:srcRect/>
              <a:stretch>
                <a:fillRect/>
              </a:stretch>
            </a:blipFill>
            <a:ln w="9525">
              <a:solidFill>
                <a:srgbClr val="DDDDDD"/>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a:t>《</a:t>
            </a:r>
            <a:r>
              <a:rPr lang="zh-CN" altLang="en-US"/>
              <a:t>毛泽东思想和中国特色社会主义体系概论</a:t>
            </a:r>
            <a:r>
              <a:rPr lang="en-US" altLang="zh-CN"/>
              <a:t>》 </a:t>
            </a:r>
            <a:r>
              <a:rPr lang="zh-CN" altLang="en-US"/>
              <a:t>第十五章中国特色社会主义事业的领导核心</a:t>
            </a:r>
          </a:p>
        </p:txBody>
      </p:sp>
      <p:sp>
        <p:nvSpPr>
          <p:cNvPr id="969731" name="Rectangle 3"/>
          <p:cNvSpPr>
            <a:spLocks noChangeArrowheads="1"/>
          </p:cNvSpPr>
          <p:nvPr/>
        </p:nvSpPr>
        <p:spPr bwMode="auto">
          <a:xfrm>
            <a:off x="323528" y="1628800"/>
            <a:ext cx="4182616"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gn="l">
              <a:lnSpc>
                <a:spcPct val="120000"/>
              </a:lnSpc>
              <a:spcBef>
                <a:spcPct val="20000"/>
              </a:spcBef>
            </a:pPr>
            <a:r>
              <a:rPr lang="zh-CN" altLang="en-US" sz="2800" dirty="0">
                <a:ea typeface="华文新魏" pitchFamily="2" charset="-122"/>
              </a:rPr>
              <a:t>    </a:t>
            </a:r>
            <a:r>
              <a:rPr lang="zh-CN" altLang="en-US" sz="2800" dirty="0" smtClean="0">
                <a:ea typeface="楷体_GB2312" pitchFamily="49" charset="-122"/>
              </a:rPr>
              <a:t>“两个先锋队”</a:t>
            </a:r>
            <a:r>
              <a:rPr lang="zh-CN" altLang="en-US" sz="2800" dirty="0">
                <a:ea typeface="楷体_GB2312" pitchFamily="49" charset="-122"/>
              </a:rPr>
              <a:t>意味着党的先进性、阶级性、广泛性的统一并不意味着成为“全民党”。</a:t>
            </a:r>
          </a:p>
        </p:txBody>
      </p:sp>
      <p:pic>
        <p:nvPicPr>
          <p:cNvPr id="969732" name="Picture 4" descr="U1716P1T1D11180507F21DT20061008112700"/>
          <p:cNvPicPr>
            <a:picLocks noGrp="1" noChangeAspect="1" noChangeArrowheads="1"/>
          </p:cNvPicPr>
          <p:nvPr>
            <p:ph type="body" idx="1"/>
          </p:nvPr>
        </p:nvPicPr>
        <p:blipFill>
          <a:blip r:embed="rId2" cstate="print">
            <a:extLst>
              <a:ext uri="{28A0092B-C50C-407E-A947-70E740481C1C}">
                <a14:useLocalDpi xmlns:a14="http://schemas.microsoft.com/office/drawing/2010/main" xmlns="" val="0"/>
              </a:ext>
            </a:extLst>
          </a:blip>
          <a:srcRect/>
          <a:stretch>
            <a:fillRect/>
          </a:stretch>
        </p:blipFill>
        <p:spPr>
          <a:xfrm>
            <a:off x="4648200" y="1628800"/>
            <a:ext cx="3582988" cy="4086200"/>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蓝天下碧水">
  <a:themeElements>
    <a:clrScheme name="蓝天下碧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蓝天下碧水">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黑体" pitchFamily="49"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黑体" pitchFamily="49" charset="-122"/>
          </a:defRPr>
        </a:defPPr>
      </a:lstStyle>
    </a:lnDef>
  </a:objectDefaults>
  <a:extraClrSchemeLst>
    <a:extraClrScheme>
      <a:clrScheme name="蓝天下碧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蓝天下碧水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蓝天下碧水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蓝天下碧水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蓝天下碧水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蓝天下碧水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蓝天下碧水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蓝天下碧水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天下碧水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蓝天下碧水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天下碧水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蓝天下碧水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三圈递进</Template>
  <TotalTime>8632</TotalTime>
  <Words>4511</Words>
  <Application>Microsoft Office PowerPoint</Application>
  <PresentationFormat>全屏显示(4:3)</PresentationFormat>
  <Paragraphs>143</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蓝天下碧水</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www</dc:creator>
  <cp:lastModifiedBy>zhao</cp:lastModifiedBy>
  <cp:revision>740</cp:revision>
  <cp:lastPrinted>1601-01-01T00:00:00Z</cp:lastPrinted>
  <dcterms:created xsi:type="dcterms:W3CDTF">2005-10-16T09:51:53Z</dcterms:created>
  <dcterms:modified xsi:type="dcterms:W3CDTF">2016-12-21T02:12:10Z</dcterms:modified>
</cp:coreProperties>
</file>