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49"/>
  </p:notesMasterIdLst>
  <p:sldIdLst>
    <p:sldId id="429" r:id="rId2"/>
    <p:sldId id="560" r:id="rId3"/>
    <p:sldId id="432" r:id="rId4"/>
    <p:sldId id="597" r:id="rId5"/>
    <p:sldId id="595" r:id="rId6"/>
    <p:sldId id="596" r:id="rId7"/>
    <p:sldId id="602" r:id="rId8"/>
    <p:sldId id="599" r:id="rId9"/>
    <p:sldId id="603" r:id="rId10"/>
    <p:sldId id="572" r:id="rId11"/>
    <p:sldId id="531" r:id="rId12"/>
    <p:sldId id="566" r:id="rId13"/>
    <p:sldId id="574" r:id="rId14"/>
    <p:sldId id="565" r:id="rId15"/>
    <p:sldId id="567" r:id="rId16"/>
    <p:sldId id="571" r:id="rId17"/>
    <p:sldId id="573" r:id="rId18"/>
    <p:sldId id="569" r:id="rId19"/>
    <p:sldId id="539" r:id="rId20"/>
    <p:sldId id="536" r:id="rId21"/>
    <p:sldId id="578" r:id="rId22"/>
    <p:sldId id="605" r:id="rId23"/>
    <p:sldId id="589" r:id="rId24"/>
    <p:sldId id="484" r:id="rId25"/>
    <p:sldId id="585" r:id="rId26"/>
    <p:sldId id="586" r:id="rId27"/>
    <p:sldId id="587" r:id="rId28"/>
    <p:sldId id="588" r:id="rId29"/>
    <p:sldId id="546" r:id="rId30"/>
    <p:sldId id="607" r:id="rId31"/>
    <p:sldId id="608" r:id="rId32"/>
    <p:sldId id="541" r:id="rId33"/>
    <p:sldId id="593" r:id="rId34"/>
    <p:sldId id="542" r:id="rId35"/>
    <p:sldId id="612" r:id="rId36"/>
    <p:sldId id="613" r:id="rId37"/>
    <p:sldId id="543" r:id="rId38"/>
    <p:sldId id="609" r:id="rId39"/>
    <p:sldId id="555" r:id="rId40"/>
    <p:sldId id="614" r:id="rId41"/>
    <p:sldId id="615" r:id="rId42"/>
    <p:sldId id="616" r:id="rId43"/>
    <p:sldId id="617" r:id="rId44"/>
    <p:sldId id="610" r:id="rId45"/>
    <p:sldId id="544" r:id="rId46"/>
    <p:sldId id="545" r:id="rId47"/>
    <p:sldId id="611"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2D7"/>
    <a:srgbClr val="0000FF"/>
    <a:srgbClr val="FF6600"/>
    <a:srgbClr val="E5D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autoAdjust="0"/>
    <p:restoredTop sz="94667" autoAdjust="0"/>
  </p:normalViewPr>
  <p:slideViewPr>
    <p:cSldViewPr>
      <p:cViewPr varScale="1">
        <p:scale>
          <a:sx n="83" d="100"/>
          <a:sy n="83" d="100"/>
        </p:scale>
        <p:origin x="10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charset="-122"/>
              </a:defRPr>
            </a:lvl1pPr>
          </a:lstStyle>
          <a:p>
            <a:pPr>
              <a:defRPr/>
            </a:pPr>
            <a:fld id="{200DB18D-77CD-4E12-9F21-D7C04A71BB9B}" type="datetimeFigureOut">
              <a:rPr lang="zh-CN" altLang="en-US"/>
              <a:pPr>
                <a:defRPr/>
              </a:pPr>
              <a:t>2016/10/14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ea typeface="宋体" charset="-122"/>
              </a:defRPr>
            </a:lvl1pPr>
          </a:lstStyle>
          <a:p>
            <a:pPr>
              <a:defRPr/>
            </a:pPr>
            <a:fld id="{32FF918E-B823-4CDC-A824-6D4F1A9F5FB1}" type="slidenum">
              <a:rPr lang="zh-CN" altLang="en-US"/>
              <a:pPr>
                <a:defRPr/>
              </a:pPr>
              <a:t>‹#›</a:t>
            </a:fld>
            <a:endParaRPr lang="zh-CN" altLang="en-US"/>
          </a:p>
        </p:txBody>
      </p:sp>
    </p:spTree>
    <p:extLst>
      <p:ext uri="{BB962C8B-B14F-4D97-AF65-F5344CB8AC3E}">
        <p14:creationId xmlns:p14="http://schemas.microsoft.com/office/powerpoint/2010/main" val="23006421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512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2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C40A6CB-7131-4D7B-9CC9-7325E0748C5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721D765-0315-40F3-AAD1-BCB93071AC1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6DE4A78-F112-4193-8651-D769CC1A1BB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717B3FD-9648-4E47-BF62-85E2D52D620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8B8490A-DF4C-482F-81DF-79C42D3E26E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6A4928A-9659-4C76-9ED8-DEBCDE80E9B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443829F3-AC17-4933-96E1-797C90FC974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57F897DE-8BBA-4741-87FD-FE53D647756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39739C12-7749-4E34-A29B-5DF2CE27A8C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126CF18-01DB-41EC-9547-2946EC2A1BD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9BC4BCF-6B11-4C29-A139-7F6B37000F2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p>
        </p:txBody>
      </p:sp>
      <p:sp>
        <p:nvSpPr>
          <p:cNvPr id="10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0187" name="Rectangle 11"/>
          <p:cNvSpPr>
            <a:spLocks noGrp="1" noChangeArrowheads="1"/>
          </p:cNvSpPr>
          <p:nvPr>
            <p:ph type="dt" sz="half" idx="2"/>
          </p:nvPr>
        </p:nvSpPr>
        <p:spPr bwMode="auto">
          <a:xfrm>
            <a:off x="11620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endParaRPr lang="en-US" altLang="zh-CN"/>
          </a:p>
        </p:txBody>
      </p:sp>
      <p:sp>
        <p:nvSpPr>
          <p:cNvPr id="50188" name="Rectangle 12"/>
          <p:cNvSpPr>
            <a:spLocks noGrp="1" noChangeArrowheads="1"/>
          </p:cNvSpPr>
          <p:nvPr>
            <p:ph type="ftr" sz="quarter" idx="3"/>
          </p:nvPr>
        </p:nvSpPr>
        <p:spPr bwMode="auto">
          <a:xfrm>
            <a:off x="3657600" y="6243638"/>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50189" name="Rectangle 13"/>
          <p:cNvSpPr>
            <a:spLocks noGrp="1" noChangeArrowheads="1"/>
          </p:cNvSpPr>
          <p:nvPr>
            <p:ph type="sldNum" sz="quarter" idx="4"/>
          </p:nvPr>
        </p:nvSpPr>
        <p:spPr bwMode="auto">
          <a:xfrm>
            <a:off x="70421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E20B165B-2B69-48C5-AC49-23321D4FEDF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wenwen.sogou.com/z/Search.e?sp=S%E4%BA%BA%E6%B0%91%E5%86%85%E9%83%A8%E7%9F%9B%E7%9B%BE&amp;ch=w.search.yjjlink&amp;cid=w.search.yjjlink" TargetMode="External"/><Relationship Id="rId2" Type="http://schemas.openxmlformats.org/officeDocument/2006/relationships/hyperlink" Target="http://wenwen.sogou.com/z/Search.e?sp=S%E8%AE%BA%E5%8D%81%E5%A4%A7%E5%85%B3%E7%B3%BB&amp;ch=w.search.yjjlink&amp;cid=w.search.yjjlink"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1600" y="1981200"/>
            <a:ext cx="6288901" cy="1323439"/>
          </a:xfrm>
          <a:prstGeom prst="rect">
            <a:avLst/>
          </a:prstGeom>
        </p:spPr>
        <p:txBody>
          <a:bodyPr wrap="none">
            <a:spAutoFit/>
          </a:bodyPr>
          <a:lstStyle/>
          <a:p>
            <a:pPr marL="342900" indent="-342900">
              <a:lnSpc>
                <a:spcPct val="150000"/>
              </a:lnSpc>
            </a:pPr>
            <a:r>
              <a:rPr lang="zh-CN" altLang="en-US" sz="2800" b="1" dirty="0" smtClean="0">
                <a:solidFill>
                  <a:schemeClr val="tx2"/>
                </a:solidFill>
                <a:latin typeface="华文楷体" pitchFamily="2" charset="-122"/>
                <a:ea typeface="华文楷体" pitchFamily="2" charset="-122"/>
              </a:rPr>
              <a:t>第四章</a:t>
            </a:r>
            <a:endParaRPr lang="en-US" altLang="zh-CN" sz="2800" b="1" dirty="0" smtClean="0">
              <a:solidFill>
                <a:schemeClr val="tx2"/>
              </a:solidFill>
              <a:latin typeface="华文楷体" pitchFamily="2" charset="-122"/>
              <a:ea typeface="华文楷体" pitchFamily="2" charset="-122"/>
            </a:endParaRPr>
          </a:p>
          <a:p>
            <a:pPr marL="342900" indent="-342900">
              <a:lnSpc>
                <a:spcPct val="150000"/>
              </a:lnSpc>
            </a:pPr>
            <a:r>
              <a:rPr lang="zh-CN" altLang="en-US" sz="2800" b="1" dirty="0" smtClean="0">
                <a:solidFill>
                  <a:schemeClr val="tx2"/>
                </a:solidFill>
                <a:latin typeface="华文楷体" pitchFamily="2" charset="-122"/>
                <a:ea typeface="华文楷体" pitchFamily="2" charset="-122"/>
              </a:rPr>
              <a:t>社会主义建设道路初步探索的理论成果</a:t>
            </a:r>
            <a:endParaRPr lang="zh-CN" altLang="en-US" sz="2800" b="1" dirty="0">
              <a:solidFill>
                <a:schemeClr val="tx2"/>
              </a:solidFill>
              <a:latin typeface="华文楷体" pitchFamily="2" charset="-122"/>
              <a:ea typeface="华文楷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0200" y="2209800"/>
            <a:ext cx="6096000" cy="2862322"/>
          </a:xfrm>
          <a:prstGeom prst="rect">
            <a:avLst/>
          </a:prstGeom>
        </p:spPr>
        <p:txBody>
          <a:bodyPr wrap="square">
            <a:spAutoFit/>
          </a:bodyPr>
          <a:lstStyle/>
          <a:p>
            <a:pPr>
              <a:lnSpc>
                <a:spcPct val="150000"/>
              </a:lnSpc>
            </a:pPr>
            <a:r>
              <a:rPr lang="zh-CN" altLang="zh-CN" sz="2400" b="1" dirty="0">
                <a:solidFill>
                  <a:schemeClr val="tx2"/>
                </a:solidFill>
                <a:latin typeface="华文楷体" pitchFamily="2" charset="-122"/>
                <a:ea typeface="华文楷体" pitchFamily="2" charset="-122"/>
              </a:rPr>
              <a:t>对于以毛泽东为代表的党的第一代中央领导集体对于社会主义的</a:t>
            </a:r>
            <a:r>
              <a:rPr lang="zh-CN" altLang="zh-CN" sz="2400" b="1" dirty="0" smtClean="0">
                <a:solidFill>
                  <a:schemeClr val="tx2"/>
                </a:solidFill>
                <a:latin typeface="华文楷体" pitchFamily="2" charset="-122"/>
                <a:ea typeface="华文楷体" pitchFamily="2" charset="-122"/>
              </a:rPr>
              <a:t>认识源于</a:t>
            </a:r>
            <a:r>
              <a:rPr lang="zh-CN" altLang="zh-CN" sz="2400" b="1" dirty="0">
                <a:solidFill>
                  <a:schemeClr val="tx2"/>
                </a:solidFill>
                <a:latin typeface="华文楷体" pitchFamily="2" charset="-122"/>
                <a:ea typeface="华文楷体" pitchFamily="2" charset="-122"/>
              </a:rPr>
              <a:t>两个方面：一方面是马克思、恩格斯对未来社会主义特征的论述；另一方面是前苏联对社会主义建设道路探索的实践。</a:t>
            </a:r>
          </a:p>
        </p:txBody>
      </p:sp>
    </p:spTree>
    <p:extLst>
      <p:ext uri="{BB962C8B-B14F-4D97-AF65-F5344CB8AC3E}">
        <p14:creationId xmlns:p14="http://schemas.microsoft.com/office/powerpoint/2010/main" val="174850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5400" y="2133600"/>
            <a:ext cx="6715300" cy="2973122"/>
          </a:xfrm>
          <a:prstGeom prst="rect">
            <a:avLst/>
          </a:prstGeom>
        </p:spPr>
        <p:txBody>
          <a:bodyPr wrap="none">
            <a:spAutoFit/>
          </a:bodyPr>
          <a:lstStyle/>
          <a:p>
            <a:pPr eaLnBrk="1" hangingPunct="1">
              <a:lnSpc>
                <a:spcPct val="130000"/>
              </a:lnSpc>
              <a:buClr>
                <a:srgbClr val="FFFF00"/>
              </a:buClr>
              <a:buFont typeface="Wingdings" pitchFamily="2" charset="2"/>
              <a:buNone/>
            </a:pPr>
            <a:r>
              <a:rPr kumimoji="1" lang="zh-CN" altLang="en-US" sz="2400" b="1" dirty="0">
                <a:solidFill>
                  <a:schemeClr val="tx2"/>
                </a:solidFill>
                <a:latin typeface="华文楷体" pitchFamily="2" charset="-122"/>
                <a:ea typeface="华文楷体" pitchFamily="2" charset="-122"/>
              </a:rPr>
              <a:t>马克思设想的欧洲社会主义：</a:t>
            </a:r>
          </a:p>
          <a:p>
            <a:pPr eaLnBrk="1" hangingPunct="1">
              <a:lnSpc>
                <a:spcPct val="130000"/>
              </a:lnSpc>
              <a:buClr>
                <a:srgbClr val="FFFF00"/>
              </a:buClr>
              <a:buFont typeface="Wingdings" pitchFamily="2" charset="2"/>
              <a:buNone/>
            </a:pPr>
            <a:r>
              <a:rPr kumimoji="1" lang="zh-CN" altLang="en-US" sz="2400" b="1" dirty="0">
                <a:solidFill>
                  <a:schemeClr val="tx2"/>
                </a:solidFill>
                <a:latin typeface="华文楷体" pitchFamily="2" charset="-122"/>
                <a:ea typeface="华文楷体" pitchFamily="2" charset="-122"/>
              </a:rPr>
              <a:t>   </a:t>
            </a:r>
            <a:r>
              <a:rPr kumimoji="1" lang="en-US" altLang="zh-CN" sz="2400" b="1" dirty="0">
                <a:solidFill>
                  <a:schemeClr val="tx2"/>
                </a:solidFill>
                <a:latin typeface="华文楷体" pitchFamily="2" charset="-122"/>
                <a:ea typeface="华文楷体" pitchFamily="2" charset="-122"/>
              </a:rPr>
              <a:t>1</a:t>
            </a:r>
            <a:r>
              <a:rPr kumimoji="1" lang="zh-CN" altLang="en-US" sz="2400" b="1" dirty="0">
                <a:solidFill>
                  <a:schemeClr val="tx2"/>
                </a:solidFill>
                <a:latin typeface="华文楷体" pitchFamily="2" charset="-122"/>
                <a:ea typeface="华文楷体" pitchFamily="2" charset="-122"/>
              </a:rPr>
              <a:t>、全社会占有生产资料，消灭私有；</a:t>
            </a:r>
          </a:p>
          <a:p>
            <a:pPr eaLnBrk="1" hangingPunct="1">
              <a:lnSpc>
                <a:spcPct val="130000"/>
              </a:lnSpc>
              <a:buClr>
                <a:srgbClr val="FFFF00"/>
              </a:buClr>
              <a:buFont typeface="Wingdings" pitchFamily="2" charset="2"/>
              <a:buNone/>
            </a:pPr>
            <a:r>
              <a:rPr kumimoji="1" lang="zh-CN" altLang="en-US" sz="2400" b="1" dirty="0">
                <a:solidFill>
                  <a:schemeClr val="tx2"/>
                </a:solidFill>
                <a:latin typeface="华文楷体" pitchFamily="2" charset="-122"/>
                <a:ea typeface="华文楷体" pitchFamily="2" charset="-122"/>
              </a:rPr>
              <a:t>   </a:t>
            </a:r>
            <a:r>
              <a:rPr kumimoji="1" lang="en-US" altLang="zh-CN" sz="2400" b="1" dirty="0">
                <a:solidFill>
                  <a:schemeClr val="tx2"/>
                </a:solidFill>
                <a:latin typeface="华文楷体" pitchFamily="2" charset="-122"/>
                <a:ea typeface="华文楷体" pitchFamily="2" charset="-122"/>
              </a:rPr>
              <a:t>2</a:t>
            </a:r>
            <a:r>
              <a:rPr kumimoji="1" lang="zh-CN" altLang="en-US" sz="2400" b="1" dirty="0">
                <a:solidFill>
                  <a:schemeClr val="tx2"/>
                </a:solidFill>
                <a:latin typeface="华文楷体" pitchFamily="2" charset="-122"/>
                <a:ea typeface="华文楷体" pitchFamily="2" charset="-122"/>
              </a:rPr>
              <a:t>、对生产进行计划调节，没有商品与货币；</a:t>
            </a:r>
          </a:p>
          <a:p>
            <a:pPr eaLnBrk="1" hangingPunct="1">
              <a:lnSpc>
                <a:spcPct val="130000"/>
              </a:lnSpc>
              <a:buClr>
                <a:srgbClr val="FFFF00"/>
              </a:buClr>
              <a:buFont typeface="Wingdings" pitchFamily="2" charset="2"/>
              <a:buNone/>
            </a:pPr>
            <a:r>
              <a:rPr kumimoji="1" lang="zh-CN" altLang="en-US" sz="2400" b="1" dirty="0">
                <a:solidFill>
                  <a:schemeClr val="tx2"/>
                </a:solidFill>
                <a:latin typeface="华文楷体" pitchFamily="2" charset="-122"/>
                <a:ea typeface="华文楷体" pitchFamily="2" charset="-122"/>
              </a:rPr>
              <a:t>   </a:t>
            </a:r>
            <a:r>
              <a:rPr kumimoji="1" lang="en-US" altLang="zh-CN" sz="2400" b="1" dirty="0">
                <a:solidFill>
                  <a:schemeClr val="tx2"/>
                </a:solidFill>
                <a:latin typeface="华文楷体" pitchFamily="2" charset="-122"/>
                <a:ea typeface="华文楷体" pitchFamily="2" charset="-122"/>
              </a:rPr>
              <a:t>3</a:t>
            </a:r>
            <a:r>
              <a:rPr kumimoji="1" lang="zh-CN" altLang="en-US" sz="2400" b="1" dirty="0">
                <a:solidFill>
                  <a:schemeClr val="tx2"/>
                </a:solidFill>
                <a:latin typeface="华文楷体" pitchFamily="2" charset="-122"/>
                <a:ea typeface="华文楷体" pitchFamily="2" charset="-122"/>
              </a:rPr>
              <a:t>、按劳分配与按需分配；</a:t>
            </a:r>
          </a:p>
          <a:p>
            <a:pPr eaLnBrk="1" hangingPunct="1">
              <a:lnSpc>
                <a:spcPct val="130000"/>
              </a:lnSpc>
              <a:buClr>
                <a:srgbClr val="FFFF00"/>
              </a:buClr>
              <a:buFont typeface="Wingdings" pitchFamily="2" charset="2"/>
              <a:buNone/>
            </a:pPr>
            <a:r>
              <a:rPr kumimoji="1" lang="zh-CN" altLang="en-US" sz="2400" b="1" dirty="0">
                <a:solidFill>
                  <a:schemeClr val="tx2"/>
                </a:solidFill>
                <a:latin typeface="华文楷体" pitchFamily="2" charset="-122"/>
                <a:ea typeface="华文楷体" pitchFamily="2" charset="-122"/>
              </a:rPr>
              <a:t>   </a:t>
            </a:r>
            <a:r>
              <a:rPr kumimoji="1" lang="en-US" altLang="zh-CN" sz="2400" b="1" dirty="0">
                <a:solidFill>
                  <a:schemeClr val="tx2"/>
                </a:solidFill>
                <a:latin typeface="华文楷体" pitchFamily="2" charset="-122"/>
                <a:ea typeface="华文楷体" pitchFamily="2" charset="-122"/>
              </a:rPr>
              <a:t>4</a:t>
            </a:r>
            <a:r>
              <a:rPr kumimoji="1" lang="zh-CN" altLang="en-US" sz="2400" b="1" dirty="0">
                <a:solidFill>
                  <a:schemeClr val="tx2"/>
                </a:solidFill>
                <a:latin typeface="华文楷体" pitchFamily="2" charset="-122"/>
                <a:ea typeface="华文楷体" pitchFamily="2" charset="-122"/>
              </a:rPr>
              <a:t>、从资本主义到共产主义有一个过渡时期；</a:t>
            </a:r>
          </a:p>
          <a:p>
            <a:pPr eaLnBrk="1" hangingPunct="1">
              <a:lnSpc>
                <a:spcPct val="130000"/>
              </a:lnSpc>
              <a:buClr>
                <a:srgbClr val="FFFF00"/>
              </a:buClr>
              <a:buFont typeface="Wingdings" pitchFamily="2" charset="2"/>
              <a:buNone/>
            </a:pPr>
            <a:r>
              <a:rPr kumimoji="1" lang="zh-CN" altLang="en-US" sz="2400" b="1" dirty="0">
                <a:solidFill>
                  <a:schemeClr val="tx2"/>
                </a:solidFill>
                <a:latin typeface="华文楷体" pitchFamily="2" charset="-122"/>
                <a:ea typeface="华文楷体" pitchFamily="2" charset="-122"/>
              </a:rPr>
              <a:t>   </a:t>
            </a:r>
            <a:r>
              <a:rPr kumimoji="1" lang="en-US" altLang="zh-CN" sz="2400" b="1" dirty="0">
                <a:solidFill>
                  <a:schemeClr val="tx2"/>
                </a:solidFill>
                <a:latin typeface="华文楷体" pitchFamily="2" charset="-122"/>
                <a:ea typeface="华文楷体" pitchFamily="2" charset="-122"/>
              </a:rPr>
              <a:t>5</a:t>
            </a:r>
            <a:r>
              <a:rPr kumimoji="1" lang="zh-CN" altLang="en-US" sz="2400" b="1" dirty="0">
                <a:solidFill>
                  <a:schemeClr val="tx2"/>
                </a:solidFill>
                <a:latin typeface="华文楷体" pitchFamily="2" charset="-122"/>
                <a:ea typeface="华文楷体" pitchFamily="2" charset="-122"/>
              </a:rPr>
              <a:t>、人类获得彻底解放，人最终获得全面自由</a:t>
            </a:r>
            <a:r>
              <a:rPr kumimoji="1" lang="zh-CN" altLang="en-US" sz="2400" b="1" dirty="0" smtClean="0">
                <a:latin typeface="华文楷体" pitchFamily="2" charset="-122"/>
                <a:ea typeface="华文楷体" pitchFamily="2" charset="-122"/>
              </a:rPr>
              <a:t>。</a:t>
            </a:r>
            <a:endParaRPr kumimoji="1" lang="zh-CN" altLang="en-US" sz="24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 y="2301840"/>
            <a:ext cx="4572000" cy="389081"/>
          </a:xfrm>
          <a:prstGeom prst="rect">
            <a:avLst/>
          </a:prstGeom>
        </p:spPr>
        <p:txBody>
          <a:bodyPr>
            <a:spAutoFit/>
          </a:bodyPr>
          <a:lstStyle/>
          <a:p>
            <a:pPr eaLnBrk="1" hangingPunct="1">
              <a:lnSpc>
                <a:spcPct val="120000"/>
              </a:lnSpc>
              <a:spcBef>
                <a:spcPct val="50000"/>
              </a:spcBef>
            </a:pPr>
            <a:endParaRPr lang="zh-CN" altLang="en-US" b="1" dirty="0">
              <a:ea typeface="仿宋_GB2312" pitchFamily="49" charset="-122"/>
            </a:endParaRPr>
          </a:p>
        </p:txBody>
      </p:sp>
      <p:sp>
        <p:nvSpPr>
          <p:cNvPr id="4" name="AutoShape 2" descr="C:\Users\zhao\AppData\Roaming\360se6\Application\User Data\temp\link_url=http:\\cdn.t04.pic.sogou.com\02180dee779e8a8c-85db621d74f8362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C:\Users\zhao\AppData\Roaming\360se6\Application\User Data\temp\link_url=http:\\cdn.t04.pic.sogou.com\02180dee779e8a8c-85db621d74f8362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C:\Users\zhao\AppData\Roaming\360se6\Application\User Data\temp\12W535913110-441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4672" y="4264825"/>
            <a:ext cx="1682044" cy="1489310"/>
          </a:xfrm>
          <a:prstGeom prst="rect">
            <a:avLst/>
          </a:prstGeom>
          <a:noFill/>
          <a:extLst>
            <a:ext uri="{909E8E84-426E-40DD-AFC4-6F175D3DCCD1}">
              <a14:hiddenFill xmlns:a14="http://schemas.microsoft.com/office/drawing/2010/main">
                <a:solidFill>
                  <a:srgbClr val="FFFFFF"/>
                </a:solidFill>
              </a14:hiddenFill>
            </a:ext>
          </a:extLst>
        </p:spPr>
      </p:pic>
      <p:sp>
        <p:nvSpPr>
          <p:cNvPr id="10" name="流程图: 资料带 9"/>
          <p:cNvSpPr/>
          <p:nvPr/>
        </p:nvSpPr>
        <p:spPr>
          <a:xfrm>
            <a:off x="1698979" y="2819400"/>
            <a:ext cx="4080933" cy="2207234"/>
          </a:xfrm>
          <a:prstGeom prst="flowChartPunchedTape">
            <a:avLst/>
          </a:prstGeom>
          <a:solidFill>
            <a:schemeClr val="accent3"/>
          </a:solidFill>
          <a:ln>
            <a:solidFill>
              <a:srgbClr val="0D1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18029" y="3546901"/>
            <a:ext cx="4080933" cy="830997"/>
          </a:xfrm>
          <a:prstGeom prst="rect">
            <a:avLst/>
          </a:prstGeom>
        </p:spPr>
        <p:txBody>
          <a:bodyPr wrap="square">
            <a:spAutoFit/>
          </a:bodyPr>
          <a:lstStyle/>
          <a:p>
            <a:pPr eaLnBrk="1" hangingPunct="1">
              <a:lnSpc>
                <a:spcPct val="120000"/>
              </a:lnSpc>
              <a:spcBef>
                <a:spcPct val="50000"/>
              </a:spcBef>
            </a:pPr>
            <a:r>
              <a:rPr lang="zh-CN" altLang="en-US" sz="2000" b="1" dirty="0">
                <a:solidFill>
                  <a:schemeClr val="tx2"/>
                </a:solidFill>
                <a:latin typeface="楷体" pitchFamily="49" charset="-122"/>
                <a:ea typeface="楷体" pitchFamily="49" charset="-122"/>
              </a:rPr>
              <a:t>如何正确理解马克思对未来社会的制度设计与现实社会主义的关系？</a:t>
            </a:r>
          </a:p>
        </p:txBody>
      </p:sp>
    </p:spTree>
    <p:extLst>
      <p:ext uri="{BB962C8B-B14F-4D97-AF65-F5344CB8AC3E}">
        <p14:creationId xmlns:p14="http://schemas.microsoft.com/office/powerpoint/2010/main" val="442833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00200" y="2161837"/>
            <a:ext cx="1219200" cy="584775"/>
          </a:xfrm>
          <a:prstGeom prst="rect">
            <a:avLst/>
          </a:prstGeom>
        </p:spPr>
        <p:txBody>
          <a:bodyPr wrap="square">
            <a:spAutoFit/>
          </a:bodyPr>
          <a:lstStyle/>
          <a:p>
            <a:pPr eaLnBrk="1" hangingPunct="1">
              <a:spcBef>
                <a:spcPct val="50000"/>
              </a:spcBef>
            </a:pPr>
            <a:r>
              <a:rPr lang="zh-CN" altLang="en-US" sz="3200" b="1" dirty="0" smtClean="0">
                <a:solidFill>
                  <a:schemeClr val="tx2"/>
                </a:solidFill>
                <a:latin typeface="华文楷体" pitchFamily="2" charset="-122"/>
                <a:ea typeface="华文楷体" pitchFamily="2" charset="-122"/>
              </a:rPr>
              <a:t>视 频</a:t>
            </a:r>
            <a:endParaRPr lang="zh-CN" altLang="en-US" sz="3200" b="1" dirty="0">
              <a:solidFill>
                <a:schemeClr val="tx2"/>
              </a:solidFill>
              <a:latin typeface="华文楷体" pitchFamily="2" charset="-122"/>
              <a:ea typeface="华文楷体" pitchFamily="2" charset="-122"/>
            </a:endParaRPr>
          </a:p>
        </p:txBody>
      </p:sp>
      <p:sp>
        <p:nvSpPr>
          <p:cNvPr id="5" name="流程图: 顺序访问存储器 4"/>
          <p:cNvSpPr/>
          <p:nvPr/>
        </p:nvSpPr>
        <p:spPr>
          <a:xfrm>
            <a:off x="2438400" y="2676056"/>
            <a:ext cx="4343400" cy="2133600"/>
          </a:xfrm>
          <a:prstGeom prst="flowChartMagneticTape">
            <a:avLst/>
          </a:prstGeom>
          <a:solidFill>
            <a:schemeClr val="accent3">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spcBef>
                <a:spcPct val="50000"/>
              </a:spcBef>
            </a:pPr>
            <a:r>
              <a:rPr lang="zh-CN" altLang="en-US" sz="3200" b="1" u="sng" dirty="0" smtClean="0">
                <a:solidFill>
                  <a:schemeClr val="tx2"/>
                </a:solidFill>
                <a:ea typeface="仿宋_GB2312" pitchFamily="49" charset="-122"/>
              </a:rPr>
              <a:t> </a:t>
            </a:r>
            <a:r>
              <a:rPr lang="zh-CN" altLang="en-US" sz="3200" b="1" u="sng" dirty="0" smtClean="0">
                <a:solidFill>
                  <a:srgbClr val="FF0000"/>
                </a:solidFill>
                <a:latin typeface="华文楷体" pitchFamily="2" charset="-122"/>
                <a:ea typeface="华文楷体" pitchFamily="2" charset="-122"/>
              </a:rPr>
              <a:t>苏联模式</a:t>
            </a:r>
            <a:endParaRPr lang="zh-CN" altLang="en-US" sz="3200" b="1" u="sng"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408325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295400" y="1167606"/>
            <a:ext cx="441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zh-CN" altLang="en-US" sz="2800" b="1" dirty="0">
                <a:solidFill>
                  <a:schemeClr val="tx2"/>
                </a:solidFill>
                <a:latin typeface="华文楷体" pitchFamily="2" charset="-122"/>
                <a:ea typeface="华文楷体" pitchFamily="2" charset="-122"/>
              </a:rPr>
              <a:t>苏联</a:t>
            </a:r>
            <a:r>
              <a:rPr lang="zh-CN" altLang="en-US" sz="2800" b="1" dirty="0" smtClean="0">
                <a:solidFill>
                  <a:schemeClr val="tx2"/>
                </a:solidFill>
                <a:latin typeface="华文楷体" pitchFamily="2" charset="-122"/>
                <a:ea typeface="华文楷体" pitchFamily="2" charset="-122"/>
              </a:rPr>
              <a:t>模式</a:t>
            </a:r>
            <a:endParaRPr lang="zh-CN" altLang="en-US" sz="2800" b="1" dirty="0">
              <a:solidFill>
                <a:schemeClr val="tx2"/>
              </a:solidFill>
              <a:latin typeface="华文楷体" pitchFamily="2" charset="-122"/>
              <a:ea typeface="华文楷体" pitchFamily="2" charset="-122"/>
            </a:endParaRPr>
          </a:p>
        </p:txBody>
      </p:sp>
      <p:sp>
        <p:nvSpPr>
          <p:cNvPr id="2" name="矩形 1"/>
          <p:cNvSpPr/>
          <p:nvPr/>
        </p:nvSpPr>
        <p:spPr>
          <a:xfrm>
            <a:off x="1219200" y="2438400"/>
            <a:ext cx="6578600" cy="2862322"/>
          </a:xfrm>
          <a:prstGeom prst="rect">
            <a:avLst/>
          </a:prstGeom>
        </p:spPr>
        <p:txBody>
          <a:bodyPr wrap="square">
            <a:spAutoFit/>
          </a:bodyPr>
          <a:lstStyle/>
          <a:p>
            <a:pPr>
              <a:lnSpc>
                <a:spcPct val="150000"/>
              </a:lnSpc>
            </a:pPr>
            <a:r>
              <a:rPr lang="zh-CN" altLang="zh-CN" sz="2400" b="1" dirty="0" smtClean="0">
                <a:solidFill>
                  <a:srgbClr val="FF0000"/>
                </a:solidFill>
                <a:latin typeface="华文楷体" pitchFamily="2" charset="-122"/>
                <a:ea typeface="华文楷体" pitchFamily="2" charset="-122"/>
              </a:rPr>
              <a:t>经济</a:t>
            </a:r>
            <a:r>
              <a:rPr lang="zh-CN" altLang="zh-CN" sz="2400" b="1" dirty="0">
                <a:solidFill>
                  <a:srgbClr val="FF0000"/>
                </a:solidFill>
                <a:latin typeface="华文楷体" pitchFamily="2" charset="-122"/>
                <a:ea typeface="华文楷体" pitchFamily="2" charset="-122"/>
              </a:rPr>
              <a:t>方面：</a:t>
            </a:r>
            <a:r>
              <a:rPr lang="zh-CN" altLang="zh-CN" sz="2400" b="1" dirty="0">
                <a:solidFill>
                  <a:schemeClr val="tx2"/>
                </a:solidFill>
                <a:latin typeface="华文楷体" pitchFamily="2" charset="-122"/>
                <a:ea typeface="华文楷体" pitchFamily="2" charset="-122"/>
              </a:rPr>
              <a:t>发展战略</a:t>
            </a:r>
            <a:r>
              <a:rPr lang="zh-CN" altLang="zh-CN" sz="2400" b="1" dirty="0" smtClean="0">
                <a:solidFill>
                  <a:schemeClr val="tx2"/>
                </a:solidFill>
                <a:latin typeface="华文楷体" pitchFamily="2" charset="-122"/>
                <a:ea typeface="华文楷体" pitchFamily="2" charset="-122"/>
              </a:rPr>
              <a:t>—高速度</a:t>
            </a:r>
            <a:r>
              <a:rPr lang="zh-CN" altLang="zh-CN" sz="2400" b="1" dirty="0">
                <a:solidFill>
                  <a:schemeClr val="tx2"/>
                </a:solidFill>
                <a:latin typeface="华文楷体" pitchFamily="2" charset="-122"/>
                <a:ea typeface="华文楷体" pitchFamily="2" charset="-122"/>
              </a:rPr>
              <a:t>、重工业、粗放发展三大</a:t>
            </a:r>
            <a:r>
              <a:rPr lang="zh-CN" altLang="zh-CN" sz="2400" b="1" dirty="0" smtClean="0">
                <a:solidFill>
                  <a:schemeClr val="tx2"/>
                </a:solidFill>
                <a:latin typeface="华文楷体" pitchFamily="2" charset="-122"/>
                <a:ea typeface="华文楷体" pitchFamily="2" charset="-122"/>
              </a:rPr>
              <a:t>特征</a:t>
            </a:r>
            <a:r>
              <a:rPr lang="zh-CN" altLang="en-US" sz="2400" b="1" dirty="0" smtClean="0">
                <a:solidFill>
                  <a:schemeClr val="tx2"/>
                </a:solidFill>
                <a:latin typeface="华文楷体" pitchFamily="2" charset="-122"/>
                <a:ea typeface="华文楷体" pitchFamily="2" charset="-122"/>
              </a:rPr>
              <a:t>。</a:t>
            </a:r>
            <a:r>
              <a:rPr lang="zh-CN" altLang="zh-CN" sz="2400" b="1" dirty="0" smtClean="0">
                <a:solidFill>
                  <a:schemeClr val="tx2"/>
                </a:solidFill>
                <a:latin typeface="华文楷体" pitchFamily="2" charset="-122"/>
                <a:ea typeface="华文楷体" pitchFamily="2" charset="-122"/>
              </a:rPr>
              <a:t>经济体制</a:t>
            </a:r>
            <a:r>
              <a:rPr lang="en-US" altLang="zh-CN" sz="2400" b="1" dirty="0" smtClean="0">
                <a:solidFill>
                  <a:schemeClr val="tx2"/>
                </a:solidFill>
                <a:latin typeface="华文楷体" pitchFamily="2" charset="-122"/>
                <a:ea typeface="华文楷体" pitchFamily="2" charset="-122"/>
              </a:rPr>
              <a:t>—</a:t>
            </a:r>
            <a:r>
              <a:rPr lang="zh-CN" altLang="zh-CN" sz="2400" b="1" dirty="0" smtClean="0">
                <a:solidFill>
                  <a:schemeClr val="tx2"/>
                </a:solidFill>
                <a:latin typeface="华文楷体" pitchFamily="2" charset="-122"/>
                <a:ea typeface="华文楷体" pitchFamily="2" charset="-122"/>
              </a:rPr>
              <a:t>高度</a:t>
            </a:r>
            <a:r>
              <a:rPr lang="zh-CN" altLang="zh-CN" sz="2400" b="1" dirty="0">
                <a:solidFill>
                  <a:schemeClr val="tx2"/>
                </a:solidFill>
                <a:latin typeface="华文楷体" pitchFamily="2" charset="-122"/>
                <a:ea typeface="华文楷体" pitchFamily="2" charset="-122"/>
              </a:rPr>
              <a:t>国有化、排斥市场机制、</a:t>
            </a:r>
            <a:r>
              <a:rPr lang="zh-CN" altLang="zh-CN" sz="2400" b="1" dirty="0" smtClean="0">
                <a:solidFill>
                  <a:schemeClr val="tx2"/>
                </a:solidFill>
                <a:latin typeface="华文楷体" pitchFamily="2" charset="-122"/>
                <a:ea typeface="华文楷体" pitchFamily="2" charset="-122"/>
              </a:rPr>
              <a:t>指令性计划</a:t>
            </a:r>
            <a:r>
              <a:rPr lang="zh-CN" altLang="en-US" sz="2400" b="1" dirty="0" smtClean="0">
                <a:solidFill>
                  <a:schemeClr val="tx2"/>
                </a:solidFill>
                <a:latin typeface="华文楷体" pitchFamily="2" charset="-122"/>
                <a:ea typeface="华文楷体" pitchFamily="2" charset="-122"/>
              </a:rPr>
              <a:t>；</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zh-CN" sz="2400" b="1" dirty="0" smtClean="0">
                <a:solidFill>
                  <a:srgbClr val="FF0000"/>
                </a:solidFill>
                <a:latin typeface="华文楷体" pitchFamily="2" charset="-122"/>
                <a:ea typeface="华文楷体" pitchFamily="2" charset="-122"/>
              </a:rPr>
              <a:t>政治</a:t>
            </a:r>
            <a:r>
              <a:rPr lang="zh-CN" altLang="zh-CN" sz="2400" b="1" dirty="0">
                <a:solidFill>
                  <a:srgbClr val="FF0000"/>
                </a:solidFill>
                <a:latin typeface="华文楷体" pitchFamily="2" charset="-122"/>
                <a:ea typeface="华文楷体" pitchFamily="2" charset="-122"/>
              </a:rPr>
              <a:t>体制：</a:t>
            </a:r>
            <a:r>
              <a:rPr lang="zh-CN" altLang="zh-CN" sz="2400" b="1" dirty="0">
                <a:solidFill>
                  <a:schemeClr val="tx2"/>
                </a:solidFill>
                <a:latin typeface="华文楷体" pitchFamily="2" charset="-122"/>
                <a:ea typeface="华文楷体" pitchFamily="2" charset="-122"/>
              </a:rPr>
              <a:t>党政不分、政企不分、权利高度集中</a:t>
            </a:r>
            <a:r>
              <a:rPr lang="zh-CN" altLang="zh-CN" sz="2400" b="1" dirty="0" smtClean="0">
                <a:solidFill>
                  <a:schemeClr val="tx2"/>
                </a:solidFill>
                <a:latin typeface="华文楷体" pitchFamily="2" charset="-122"/>
                <a:ea typeface="华文楷体" pitchFamily="2" charset="-122"/>
              </a:rPr>
              <a:t>。这种</a:t>
            </a:r>
            <a:r>
              <a:rPr lang="zh-CN" altLang="zh-CN" sz="2400" b="1" dirty="0">
                <a:solidFill>
                  <a:schemeClr val="tx2"/>
                </a:solidFill>
                <a:latin typeface="华文楷体" pitchFamily="2" charset="-122"/>
                <a:ea typeface="华文楷体" pitchFamily="2" charset="-122"/>
              </a:rPr>
              <a:t>体制有弊端，也有过重要的历史</a:t>
            </a:r>
            <a:r>
              <a:rPr lang="zh-CN" altLang="zh-CN" sz="2400" b="1" dirty="0" smtClean="0">
                <a:solidFill>
                  <a:schemeClr val="tx2"/>
                </a:solidFill>
                <a:latin typeface="华文楷体" pitchFamily="2" charset="-122"/>
                <a:ea typeface="华文楷体" pitchFamily="2" charset="-122"/>
              </a:rPr>
              <a:t>作用</a:t>
            </a:r>
            <a:r>
              <a:rPr lang="zh-CN" altLang="en-US" sz="2400" b="1" dirty="0" smtClean="0">
                <a:solidFill>
                  <a:schemeClr val="tx2"/>
                </a:solidFill>
                <a:latin typeface="华文楷体" pitchFamily="2" charset="-122"/>
                <a:ea typeface="华文楷体" pitchFamily="2" charset="-122"/>
              </a:rPr>
              <a:t>。</a:t>
            </a:r>
            <a:endParaRPr lang="zh-CN" altLang="en-US" sz="2400" b="1" dirty="0">
              <a:solidFill>
                <a:schemeClr val="tx2"/>
              </a:solidFill>
              <a:latin typeface="华文楷体" pitchFamily="2" charset="-122"/>
              <a:ea typeface="华文楷体" pitchFamily="2" charset="-122"/>
            </a:endParaRPr>
          </a:p>
        </p:txBody>
      </p:sp>
    </p:spTree>
    <p:extLst>
      <p:ext uri="{BB962C8B-B14F-4D97-AF65-F5344CB8AC3E}">
        <p14:creationId xmlns:p14="http://schemas.microsoft.com/office/powerpoint/2010/main" val="104227300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2956" y="2595222"/>
            <a:ext cx="6019800" cy="403957"/>
          </a:xfrm>
          <a:prstGeom prst="rect">
            <a:avLst/>
          </a:prstGeom>
        </p:spPr>
        <p:txBody>
          <a:bodyPr wrap="square">
            <a:spAutoFit/>
          </a:bodyPr>
          <a:lstStyle/>
          <a:p>
            <a:pPr>
              <a:lnSpc>
                <a:spcPct val="150000"/>
              </a:lnSpc>
            </a:pPr>
            <a:r>
              <a:rPr kumimoji="1" lang="en-US" altLang="zh-CN" sz="1600" b="1" dirty="0" smtClean="0">
                <a:solidFill>
                  <a:srgbClr val="000099"/>
                </a:solidFill>
                <a:latin typeface="宋体" charset="-122"/>
              </a:rPr>
              <a:t> </a:t>
            </a:r>
            <a:endParaRPr lang="zh-CN" altLang="en-US" sz="2400" b="1" dirty="0">
              <a:solidFill>
                <a:schemeClr val="tx2"/>
              </a:solidFill>
              <a:latin typeface="楷体_GB2312" pitchFamily="49" charset="-122"/>
              <a:ea typeface="楷体_GB2312" pitchFamily="49" charset="-122"/>
            </a:endParaRPr>
          </a:p>
        </p:txBody>
      </p:sp>
      <p:sp>
        <p:nvSpPr>
          <p:cNvPr id="3" name="矩形 2"/>
          <p:cNvSpPr/>
          <p:nvPr/>
        </p:nvSpPr>
        <p:spPr>
          <a:xfrm>
            <a:off x="1524000" y="2304365"/>
            <a:ext cx="6400800" cy="646331"/>
          </a:xfrm>
          <a:prstGeom prst="rect">
            <a:avLst/>
          </a:prstGeom>
        </p:spPr>
        <p:txBody>
          <a:bodyPr wrap="square">
            <a:spAutoFit/>
          </a:bodyPr>
          <a:lstStyle/>
          <a:p>
            <a:pPr marL="342900" indent="-342900">
              <a:lnSpc>
                <a:spcPct val="150000"/>
              </a:lnSpc>
            </a:pPr>
            <a:r>
              <a:rPr lang="zh-CN" altLang="en-US" sz="2400" b="1" dirty="0" smtClean="0">
                <a:solidFill>
                  <a:schemeClr val="tx2"/>
                </a:solidFill>
                <a:latin typeface="华文楷体" pitchFamily="2" charset="-122"/>
                <a:ea typeface="华文楷体" pitchFamily="2" charset="-122"/>
              </a:rPr>
              <a:t>一、调动一切积极因素为社会主义服务的思想</a:t>
            </a:r>
            <a:endParaRPr lang="en-US" altLang="zh-CN" sz="2400" b="1" dirty="0" smtClean="0">
              <a:solidFill>
                <a:schemeClr val="tx2"/>
              </a:solidFill>
              <a:latin typeface="华文楷体" pitchFamily="2" charset="-122"/>
              <a:ea typeface="华文楷体" pitchFamily="2" charset="-122"/>
            </a:endParaRPr>
          </a:p>
        </p:txBody>
      </p:sp>
      <p:sp>
        <p:nvSpPr>
          <p:cNvPr id="4" name="矩形 3"/>
          <p:cNvSpPr/>
          <p:nvPr/>
        </p:nvSpPr>
        <p:spPr>
          <a:xfrm>
            <a:off x="1676400" y="3352800"/>
            <a:ext cx="6477000" cy="1200329"/>
          </a:xfrm>
          <a:prstGeom prst="rect">
            <a:avLst/>
          </a:prstGeom>
        </p:spPr>
        <p:txBody>
          <a:bodyPr wrap="square">
            <a:spAutoFit/>
          </a:bodyPr>
          <a:lstStyle/>
          <a:p>
            <a:pPr>
              <a:lnSpc>
                <a:spcPct val="150000"/>
              </a:lnSpc>
            </a:pPr>
            <a:r>
              <a:rPr lang="zh-CN" altLang="en-US" sz="2400" b="1" dirty="0">
                <a:solidFill>
                  <a:srgbClr val="FF0000"/>
                </a:solidFill>
                <a:latin typeface="华文楷体" pitchFamily="2" charset="-122"/>
                <a:ea typeface="华文楷体" pitchFamily="2" charset="-122"/>
              </a:rPr>
              <a:t>思考：</a:t>
            </a:r>
            <a:r>
              <a:rPr lang="zh-CN" altLang="zh-CN" sz="2400" b="1" dirty="0">
                <a:solidFill>
                  <a:schemeClr val="tx2"/>
                </a:solidFill>
                <a:latin typeface="华文楷体" pitchFamily="2" charset="-122"/>
                <a:ea typeface="华文楷体" pitchFamily="2" charset="-122"/>
              </a:rPr>
              <a:t>建国初期为什么照搬苏联模式</a:t>
            </a:r>
            <a:r>
              <a:rPr lang="zh-CN" altLang="zh-CN" sz="2400" b="1" dirty="0" smtClean="0">
                <a:solidFill>
                  <a:schemeClr val="tx2"/>
                </a:solidFill>
                <a:latin typeface="华文楷体" pitchFamily="2" charset="-122"/>
                <a:ea typeface="华文楷体" pitchFamily="2" charset="-122"/>
              </a:rPr>
              <a:t>？为什么</a:t>
            </a:r>
            <a:r>
              <a:rPr lang="zh-CN" altLang="zh-CN" sz="2400" b="1" dirty="0">
                <a:solidFill>
                  <a:schemeClr val="tx2"/>
                </a:solidFill>
                <a:latin typeface="华文楷体" pitchFamily="2" charset="-122"/>
                <a:ea typeface="华文楷体" pitchFamily="2" charset="-122"/>
              </a:rPr>
              <a:t>要探索自己的</a:t>
            </a:r>
            <a:r>
              <a:rPr lang="zh-CN" altLang="en-US" sz="2400" b="1" dirty="0">
                <a:solidFill>
                  <a:schemeClr val="tx2"/>
                </a:solidFill>
                <a:latin typeface="华文楷体" pitchFamily="2" charset="-122"/>
                <a:ea typeface="华文楷体" pitchFamily="2" charset="-122"/>
              </a:rPr>
              <a:t>建设</a:t>
            </a:r>
            <a:r>
              <a:rPr lang="zh-CN" altLang="zh-CN" sz="2400" b="1" dirty="0">
                <a:solidFill>
                  <a:schemeClr val="tx2"/>
                </a:solidFill>
                <a:latin typeface="华文楷体" pitchFamily="2" charset="-122"/>
                <a:ea typeface="华文楷体" pitchFamily="2" charset="-122"/>
              </a:rPr>
              <a:t>道路？</a:t>
            </a:r>
          </a:p>
        </p:txBody>
      </p:sp>
    </p:spTree>
    <p:extLst>
      <p:ext uri="{BB962C8B-B14F-4D97-AF65-F5344CB8AC3E}">
        <p14:creationId xmlns:p14="http://schemas.microsoft.com/office/powerpoint/2010/main" val="1598414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000" y="2365022"/>
            <a:ext cx="5943600" cy="2308324"/>
          </a:xfrm>
          <a:prstGeom prst="rect">
            <a:avLst/>
          </a:prstGeom>
        </p:spPr>
        <p:txBody>
          <a:bodyPr wrap="square">
            <a:spAutoFit/>
          </a:bodyPr>
          <a:lstStyle/>
          <a:p>
            <a:pPr>
              <a:lnSpc>
                <a:spcPct val="150000"/>
              </a:lnSpc>
            </a:pPr>
            <a:r>
              <a:rPr lang="zh-CN" altLang="zh-CN" sz="2400" b="1" dirty="0">
                <a:solidFill>
                  <a:schemeClr val="tx2"/>
                </a:solidFill>
                <a:latin typeface="华文楷体" pitchFamily="2" charset="-122"/>
                <a:ea typeface="华文楷体" pitchFamily="2" charset="-122"/>
              </a:rPr>
              <a:t>学习苏联经验的原因</a:t>
            </a:r>
            <a:r>
              <a:rPr lang="zh-CN" altLang="zh-CN" sz="2400" b="1" dirty="0" smtClean="0">
                <a:solidFill>
                  <a:schemeClr val="tx2"/>
                </a:solidFill>
                <a:latin typeface="华文楷体" pitchFamily="2" charset="-122"/>
                <a:ea typeface="华文楷体" pitchFamily="2" charset="-122"/>
              </a:rPr>
              <a:t>：</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zh-CN" sz="2400" b="1" dirty="0" smtClean="0">
                <a:solidFill>
                  <a:schemeClr val="tx2"/>
                </a:solidFill>
                <a:latin typeface="华文楷体" pitchFamily="2" charset="-122"/>
                <a:ea typeface="华文楷体" pitchFamily="2" charset="-122"/>
              </a:rPr>
              <a:t>一</a:t>
            </a:r>
            <a:r>
              <a:rPr lang="zh-CN" altLang="zh-CN" sz="2400" b="1" dirty="0">
                <a:solidFill>
                  <a:schemeClr val="tx2"/>
                </a:solidFill>
                <a:latin typeface="华文楷体" pitchFamily="2" charset="-122"/>
                <a:ea typeface="华文楷体" pitchFamily="2" charset="-122"/>
              </a:rPr>
              <a:t>是苏联经济建设取得的</a:t>
            </a:r>
            <a:r>
              <a:rPr lang="zh-CN" altLang="zh-CN" sz="2400" b="1" dirty="0" smtClean="0">
                <a:solidFill>
                  <a:schemeClr val="tx2"/>
                </a:solidFill>
                <a:latin typeface="华文楷体" pitchFamily="2" charset="-122"/>
                <a:ea typeface="华文楷体" pitchFamily="2" charset="-122"/>
              </a:rPr>
              <a:t>成就</a:t>
            </a:r>
            <a:r>
              <a:rPr lang="zh-CN" altLang="en-US" sz="2400" b="1" dirty="0">
                <a:solidFill>
                  <a:schemeClr val="tx2"/>
                </a:solidFill>
                <a:latin typeface="华文楷体" pitchFamily="2" charset="-122"/>
                <a:ea typeface="华文楷体" pitchFamily="2" charset="-122"/>
              </a:rPr>
              <a:t>；</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zh-CN" sz="2400" b="1" dirty="0" smtClean="0">
                <a:solidFill>
                  <a:schemeClr val="tx2"/>
                </a:solidFill>
                <a:latin typeface="华文楷体" pitchFamily="2" charset="-122"/>
                <a:ea typeface="华文楷体" pitchFamily="2" charset="-122"/>
              </a:rPr>
              <a:t>二</a:t>
            </a:r>
            <a:r>
              <a:rPr lang="zh-CN" altLang="zh-CN" sz="2400" b="1" dirty="0">
                <a:solidFill>
                  <a:schemeClr val="tx2"/>
                </a:solidFill>
                <a:latin typeface="华文楷体" pitchFamily="2" charset="-122"/>
                <a:ea typeface="华文楷体" pitchFamily="2" charset="-122"/>
              </a:rPr>
              <a:t>是苏联经济建设的</a:t>
            </a:r>
            <a:r>
              <a:rPr lang="zh-CN" altLang="zh-CN" sz="2400" b="1" dirty="0" smtClean="0">
                <a:solidFill>
                  <a:schemeClr val="tx2"/>
                </a:solidFill>
                <a:latin typeface="华文楷体" pitchFamily="2" charset="-122"/>
                <a:ea typeface="华文楷体" pitchFamily="2" charset="-122"/>
              </a:rPr>
              <a:t>经验</a:t>
            </a:r>
            <a:r>
              <a:rPr lang="zh-CN" altLang="en-US" sz="2400" b="1" dirty="0">
                <a:solidFill>
                  <a:schemeClr val="tx2"/>
                </a:solidFill>
                <a:latin typeface="华文楷体" pitchFamily="2" charset="-122"/>
                <a:ea typeface="华文楷体" pitchFamily="2" charset="-122"/>
              </a:rPr>
              <a:t>；</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zh-CN" sz="2400" b="1" dirty="0" smtClean="0">
                <a:solidFill>
                  <a:schemeClr val="tx2"/>
                </a:solidFill>
                <a:latin typeface="华文楷体" pitchFamily="2" charset="-122"/>
                <a:ea typeface="华文楷体" pitchFamily="2" charset="-122"/>
              </a:rPr>
              <a:t>三</a:t>
            </a:r>
            <a:r>
              <a:rPr lang="zh-CN" altLang="zh-CN" sz="2400" b="1" dirty="0">
                <a:solidFill>
                  <a:schemeClr val="tx2"/>
                </a:solidFill>
                <a:latin typeface="华文楷体" pitchFamily="2" charset="-122"/>
                <a:ea typeface="华文楷体" pitchFamily="2" charset="-122"/>
              </a:rPr>
              <a:t>是苏联党和国家当时对新中国的</a:t>
            </a:r>
            <a:r>
              <a:rPr lang="zh-CN" altLang="zh-CN" sz="2400" b="1" dirty="0" smtClean="0">
                <a:solidFill>
                  <a:schemeClr val="tx2"/>
                </a:solidFill>
                <a:latin typeface="华文楷体" pitchFamily="2" charset="-122"/>
                <a:ea typeface="华文楷体" pitchFamily="2" charset="-122"/>
              </a:rPr>
              <a:t>援助</a:t>
            </a:r>
            <a:r>
              <a:rPr lang="zh-CN" altLang="en-US" sz="2400" b="1" dirty="0" smtClean="0">
                <a:solidFill>
                  <a:schemeClr val="tx2"/>
                </a:solidFill>
                <a:latin typeface="华文楷体" pitchFamily="2" charset="-122"/>
                <a:ea typeface="华文楷体" pitchFamily="2" charset="-122"/>
              </a:rPr>
              <a:t>。</a:t>
            </a:r>
            <a:endParaRPr lang="zh-CN" altLang="en-US" sz="2400" b="1" dirty="0">
              <a:solidFill>
                <a:schemeClr val="tx2"/>
              </a:solidFill>
              <a:latin typeface="华文楷体" pitchFamily="2" charset="-122"/>
              <a:ea typeface="华文楷体" pitchFamily="2" charset="-122"/>
            </a:endParaRPr>
          </a:p>
        </p:txBody>
      </p:sp>
    </p:spTree>
    <p:extLst>
      <p:ext uri="{BB962C8B-B14F-4D97-AF65-F5344CB8AC3E}">
        <p14:creationId xmlns:p14="http://schemas.microsoft.com/office/powerpoint/2010/main" val="388637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 y="2133600"/>
            <a:ext cx="6400800" cy="3170099"/>
          </a:xfrm>
          <a:prstGeom prst="rect">
            <a:avLst/>
          </a:prstGeom>
        </p:spPr>
        <p:txBody>
          <a:bodyPr wrap="square">
            <a:spAutoFit/>
          </a:bodyPr>
          <a:lstStyle/>
          <a:p>
            <a:pPr>
              <a:lnSpc>
                <a:spcPts val="4000"/>
              </a:lnSpc>
            </a:pPr>
            <a:r>
              <a:rPr lang="zh-CN" altLang="zh-CN" sz="2400" b="1" dirty="0" smtClean="0">
                <a:solidFill>
                  <a:schemeClr val="tx2"/>
                </a:solidFill>
                <a:latin typeface="华文楷体" pitchFamily="2" charset="-122"/>
                <a:ea typeface="华文楷体" pitchFamily="2" charset="-122"/>
              </a:rPr>
              <a:t>学习苏联经验初期取得一定成效。但</a:t>
            </a:r>
            <a:r>
              <a:rPr lang="zh-CN" altLang="en-US" sz="2400" b="1" dirty="0" smtClean="0">
                <a:solidFill>
                  <a:schemeClr val="tx2"/>
                </a:solidFill>
                <a:latin typeface="华文楷体" pitchFamily="2" charset="-122"/>
                <a:ea typeface="华文楷体" pitchFamily="2" charset="-122"/>
              </a:rPr>
              <a:t>将其</a:t>
            </a:r>
            <a:r>
              <a:rPr lang="zh-CN" altLang="zh-CN" sz="2400" b="1" dirty="0" smtClean="0">
                <a:solidFill>
                  <a:schemeClr val="tx2"/>
                </a:solidFill>
                <a:latin typeface="华文楷体" pitchFamily="2" charset="-122"/>
                <a:ea typeface="华文楷体" pitchFamily="2" charset="-122"/>
              </a:rPr>
              <a:t>直接运用到中国的社会主义建设中，未必就会取得同样的效果。</a:t>
            </a:r>
            <a:r>
              <a:rPr lang="en-US" altLang="zh-CN" sz="2400" b="1" dirty="0" smtClean="0">
                <a:solidFill>
                  <a:schemeClr val="tx2"/>
                </a:solidFill>
                <a:latin typeface="华文楷体" pitchFamily="2" charset="-122"/>
                <a:ea typeface="华文楷体" pitchFamily="2" charset="-122"/>
              </a:rPr>
              <a:t> 1956</a:t>
            </a:r>
            <a:r>
              <a:rPr lang="zh-CN" altLang="zh-CN" sz="2400" b="1" dirty="0" smtClean="0">
                <a:solidFill>
                  <a:schemeClr val="tx2"/>
                </a:solidFill>
                <a:latin typeface="华文楷体" pitchFamily="2" charset="-122"/>
                <a:ea typeface="华文楷体" pitchFamily="2" charset="-122"/>
              </a:rPr>
              <a:t>年苏共二十大召开以后，毛泽东率先提出</a:t>
            </a:r>
            <a:r>
              <a:rPr lang="en-US" altLang="zh-CN" sz="2400" b="1" dirty="0" smtClean="0">
                <a:solidFill>
                  <a:schemeClr val="tx2"/>
                </a:solidFill>
                <a:latin typeface="华文楷体" pitchFamily="2" charset="-122"/>
                <a:ea typeface="华文楷体" pitchFamily="2" charset="-122"/>
              </a:rPr>
              <a:t>“</a:t>
            </a:r>
            <a:r>
              <a:rPr lang="zh-CN" altLang="zh-CN" sz="2400" b="1" dirty="0" smtClean="0">
                <a:solidFill>
                  <a:schemeClr val="tx2"/>
                </a:solidFill>
                <a:latin typeface="华文楷体" pitchFamily="2" charset="-122"/>
                <a:ea typeface="华文楷体" pitchFamily="2" charset="-122"/>
              </a:rPr>
              <a:t>以苏为鉴</a:t>
            </a:r>
            <a:r>
              <a:rPr lang="en-US" altLang="zh-CN" sz="2400" b="1" dirty="0" smtClean="0">
                <a:solidFill>
                  <a:schemeClr val="tx2"/>
                </a:solidFill>
                <a:latin typeface="华文楷体" pitchFamily="2" charset="-122"/>
                <a:ea typeface="华文楷体" pitchFamily="2" charset="-122"/>
              </a:rPr>
              <a:t>”</a:t>
            </a:r>
            <a:r>
              <a:rPr lang="zh-CN" altLang="zh-CN" sz="2400" b="1" dirty="0" smtClean="0">
                <a:solidFill>
                  <a:schemeClr val="tx2"/>
                </a:solidFill>
                <a:latin typeface="华文楷体" pitchFamily="2" charset="-122"/>
                <a:ea typeface="华文楷体" pitchFamily="2" charset="-122"/>
              </a:rPr>
              <a:t>，要进行马克思主义同中国实际的第二次结合，找到在中国进行社会主义革命和建设的正确道路。</a:t>
            </a:r>
          </a:p>
        </p:txBody>
      </p:sp>
      <p:sp>
        <p:nvSpPr>
          <p:cNvPr id="3" name="矩形 2"/>
          <p:cNvSpPr/>
          <p:nvPr/>
        </p:nvSpPr>
        <p:spPr>
          <a:xfrm>
            <a:off x="1371600" y="1066800"/>
            <a:ext cx="4515980" cy="646331"/>
          </a:xfrm>
          <a:prstGeom prst="rect">
            <a:avLst/>
          </a:prstGeom>
        </p:spPr>
        <p:txBody>
          <a:bodyPr wrap="none">
            <a:spAutoFit/>
          </a:bodyPr>
          <a:lstStyle/>
          <a:p>
            <a:pPr>
              <a:lnSpc>
                <a:spcPct val="150000"/>
              </a:lnSpc>
            </a:pPr>
            <a:r>
              <a:rPr lang="zh-CN" altLang="zh-CN" sz="2400" b="1" dirty="0">
                <a:solidFill>
                  <a:schemeClr val="tx2"/>
                </a:solidFill>
                <a:latin typeface="华文楷体" pitchFamily="2" charset="-122"/>
                <a:ea typeface="华文楷体" pitchFamily="2" charset="-122"/>
              </a:rPr>
              <a:t>为什么要探索自己的</a:t>
            </a:r>
            <a:r>
              <a:rPr lang="zh-CN" altLang="en-US" sz="2400" b="1" dirty="0">
                <a:solidFill>
                  <a:schemeClr val="tx2"/>
                </a:solidFill>
                <a:latin typeface="华文楷体" pitchFamily="2" charset="-122"/>
                <a:ea typeface="华文楷体" pitchFamily="2" charset="-122"/>
              </a:rPr>
              <a:t>建设</a:t>
            </a:r>
            <a:r>
              <a:rPr lang="zh-CN" altLang="zh-CN" sz="2400" b="1" dirty="0">
                <a:solidFill>
                  <a:schemeClr val="tx2"/>
                </a:solidFill>
                <a:latin typeface="华文楷体" pitchFamily="2" charset="-122"/>
                <a:ea typeface="华文楷体" pitchFamily="2" charset="-122"/>
              </a:rPr>
              <a:t>道路？</a:t>
            </a:r>
          </a:p>
        </p:txBody>
      </p:sp>
    </p:spTree>
    <p:extLst>
      <p:ext uri="{BB962C8B-B14F-4D97-AF65-F5344CB8AC3E}">
        <p14:creationId xmlns:p14="http://schemas.microsoft.com/office/powerpoint/2010/main" val="1219215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7067" y="2406689"/>
            <a:ext cx="3522133" cy="3683060"/>
          </a:xfrm>
          <a:prstGeom prst="rect">
            <a:avLst/>
          </a:prstGeom>
        </p:spPr>
        <p:txBody>
          <a:bodyPr wrap="square">
            <a:spAutoFit/>
          </a:bodyPr>
          <a:lstStyle/>
          <a:p>
            <a:pPr>
              <a:lnSpc>
                <a:spcPts val="4000"/>
              </a:lnSpc>
            </a:pPr>
            <a:r>
              <a:rPr kumimoji="1" lang="en-US" altLang="zh-CN" sz="2400" b="1" dirty="0">
                <a:solidFill>
                  <a:schemeClr val="tx2"/>
                </a:solidFill>
                <a:latin typeface="华文楷体" pitchFamily="2" charset="-122"/>
                <a:ea typeface="华文楷体" pitchFamily="2" charset="-122"/>
              </a:rPr>
              <a:t>1956</a:t>
            </a:r>
            <a:r>
              <a:rPr kumimoji="1" lang="zh-CN" altLang="en-US" sz="2400" b="1" dirty="0">
                <a:solidFill>
                  <a:schemeClr val="tx2"/>
                </a:solidFill>
                <a:latin typeface="华文楷体" pitchFamily="2" charset="-122"/>
                <a:ea typeface="华文楷体" pitchFamily="2" charset="-122"/>
              </a:rPr>
              <a:t>年</a:t>
            </a:r>
            <a:r>
              <a:rPr kumimoji="1" lang="en-US" altLang="zh-CN" sz="2400" b="1" dirty="0">
                <a:solidFill>
                  <a:schemeClr val="tx2"/>
                </a:solidFill>
                <a:latin typeface="华文楷体" pitchFamily="2" charset="-122"/>
                <a:ea typeface="华文楷体" pitchFamily="2" charset="-122"/>
              </a:rPr>
              <a:t>4</a:t>
            </a:r>
            <a:r>
              <a:rPr kumimoji="1" lang="zh-CN" altLang="en-US" sz="2400" b="1" dirty="0">
                <a:solidFill>
                  <a:schemeClr val="tx2"/>
                </a:solidFill>
                <a:latin typeface="华文楷体" pitchFamily="2" charset="-122"/>
                <a:ea typeface="华文楷体" pitchFamily="2" charset="-122"/>
              </a:rPr>
              <a:t>月，毛泽东作了</a:t>
            </a:r>
            <a:r>
              <a:rPr kumimoji="1" lang="en-US" altLang="zh-CN" sz="2400" b="1" dirty="0">
                <a:solidFill>
                  <a:schemeClr val="tx2"/>
                </a:solidFill>
                <a:latin typeface="华文楷体" pitchFamily="2" charset="-122"/>
                <a:ea typeface="华文楷体" pitchFamily="2" charset="-122"/>
              </a:rPr>
              <a:t>《</a:t>
            </a:r>
            <a:r>
              <a:rPr kumimoji="1" lang="zh-CN" altLang="en-US" sz="2400" b="1" dirty="0">
                <a:solidFill>
                  <a:schemeClr val="tx2"/>
                </a:solidFill>
                <a:latin typeface="华文楷体" pitchFamily="2" charset="-122"/>
                <a:ea typeface="华文楷体" pitchFamily="2" charset="-122"/>
              </a:rPr>
              <a:t>论十大关系</a:t>
            </a:r>
            <a:r>
              <a:rPr kumimoji="1" lang="en-US" altLang="zh-CN" sz="2400" b="1" dirty="0">
                <a:solidFill>
                  <a:schemeClr val="tx2"/>
                </a:solidFill>
                <a:latin typeface="华文楷体" pitchFamily="2" charset="-122"/>
                <a:ea typeface="华文楷体" pitchFamily="2" charset="-122"/>
              </a:rPr>
              <a:t>》</a:t>
            </a:r>
            <a:r>
              <a:rPr kumimoji="1" lang="zh-CN" altLang="en-US" sz="2400" b="1" dirty="0">
                <a:solidFill>
                  <a:schemeClr val="tx2"/>
                </a:solidFill>
                <a:latin typeface="华文楷体" pitchFamily="2" charset="-122"/>
                <a:ea typeface="华文楷体" pitchFamily="2" charset="-122"/>
              </a:rPr>
              <a:t>的重要讲话，深刻论述了正确处理建设和社会发展中的一系列重大关系，对我国社会主义建设具有长远的指导意义。</a:t>
            </a:r>
            <a:endParaRPr lang="zh-CN" altLang="en-US" sz="2400" b="1" dirty="0">
              <a:solidFill>
                <a:schemeClr val="tx2"/>
              </a:solidFill>
              <a:latin typeface="华文楷体" pitchFamily="2" charset="-122"/>
              <a:ea typeface="华文楷体" pitchFamily="2" charset="-122"/>
            </a:endParaRPr>
          </a:p>
        </p:txBody>
      </p:sp>
      <p:pic>
        <p:nvPicPr>
          <p:cNvPr id="1028" name="Picture 4" descr="http://img1.gtimg.com/news/pics/18879/18879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97650"/>
            <a:ext cx="2667000" cy="390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691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2209800"/>
            <a:ext cx="6553200" cy="2308324"/>
          </a:xfrm>
          <a:prstGeom prst="rect">
            <a:avLst/>
          </a:prstGeom>
        </p:spPr>
        <p:txBody>
          <a:bodyPr wrap="square">
            <a:spAutoFit/>
          </a:bodyPr>
          <a:lstStyle/>
          <a:p>
            <a:pPr marL="342900" indent="-342900">
              <a:lnSpc>
                <a:spcPct val="150000"/>
              </a:lnSpc>
            </a:pP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论十大关系</a:t>
            </a: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确定的基本方针是：“我们一</a:t>
            </a:r>
            <a:endParaRPr lang="en-US" altLang="zh-CN" sz="2400" b="1" dirty="0" smtClean="0">
              <a:solidFill>
                <a:schemeClr val="tx2"/>
              </a:solidFill>
              <a:latin typeface="华文楷体" pitchFamily="2" charset="-122"/>
              <a:ea typeface="华文楷体" pitchFamily="2" charset="-122"/>
            </a:endParaRPr>
          </a:p>
          <a:p>
            <a:pPr marL="342900" indent="-342900">
              <a:lnSpc>
                <a:spcPct val="150000"/>
              </a:lnSpc>
            </a:pPr>
            <a:r>
              <a:rPr lang="zh-CN" altLang="en-US" sz="2400" b="1" dirty="0" smtClean="0">
                <a:solidFill>
                  <a:schemeClr val="tx2"/>
                </a:solidFill>
                <a:latin typeface="华文楷体" pitchFamily="2" charset="-122"/>
                <a:ea typeface="华文楷体" pitchFamily="2" charset="-122"/>
              </a:rPr>
              <a:t>定要努力把党内党外、国内国外的一切积极因</a:t>
            </a:r>
            <a:endParaRPr lang="en-US" altLang="zh-CN" sz="2400" b="1" dirty="0" smtClean="0">
              <a:solidFill>
                <a:schemeClr val="tx2"/>
              </a:solidFill>
              <a:latin typeface="华文楷体" pitchFamily="2" charset="-122"/>
              <a:ea typeface="华文楷体" pitchFamily="2" charset="-122"/>
            </a:endParaRPr>
          </a:p>
          <a:p>
            <a:pPr marL="342900" indent="-342900">
              <a:lnSpc>
                <a:spcPct val="150000"/>
              </a:lnSpc>
            </a:pPr>
            <a:r>
              <a:rPr lang="zh-CN" altLang="en-US" sz="2400" b="1" dirty="0" smtClean="0">
                <a:solidFill>
                  <a:schemeClr val="tx2"/>
                </a:solidFill>
                <a:latin typeface="华文楷体" pitchFamily="2" charset="-122"/>
                <a:ea typeface="华文楷体" pitchFamily="2" charset="-122"/>
              </a:rPr>
              <a:t>素，直接的、间接的积极因素，全部调动起来，</a:t>
            </a:r>
            <a:endParaRPr lang="en-US" altLang="zh-CN" sz="2400" b="1" dirty="0" smtClean="0">
              <a:solidFill>
                <a:schemeClr val="tx2"/>
              </a:solidFill>
              <a:latin typeface="华文楷体" pitchFamily="2" charset="-122"/>
              <a:ea typeface="华文楷体" pitchFamily="2" charset="-122"/>
            </a:endParaRPr>
          </a:p>
          <a:p>
            <a:pPr marL="342900" indent="-342900">
              <a:lnSpc>
                <a:spcPct val="150000"/>
              </a:lnSpc>
            </a:pPr>
            <a:r>
              <a:rPr lang="zh-CN" altLang="en-US" sz="2400" b="1" dirty="0" smtClean="0">
                <a:solidFill>
                  <a:schemeClr val="tx2"/>
                </a:solidFill>
                <a:latin typeface="华文楷体" pitchFamily="2" charset="-122"/>
                <a:ea typeface="华文楷体" pitchFamily="2" charset="-122"/>
              </a:rPr>
              <a:t>把我国建设成为一个强大的社会主义国家。”</a:t>
            </a:r>
            <a:endParaRPr lang="en-US" altLang="zh-CN" sz="2400" b="1" dirty="0" smtClean="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2514600"/>
            <a:ext cx="6553200" cy="1865126"/>
          </a:xfrm>
          <a:prstGeom prst="rect">
            <a:avLst/>
          </a:prstGeom>
        </p:spPr>
        <p:txBody>
          <a:bodyPr wrap="square">
            <a:spAutoFit/>
          </a:bodyPr>
          <a:lstStyle/>
          <a:p>
            <a:pPr>
              <a:lnSpc>
                <a:spcPct val="120000"/>
              </a:lnSpc>
              <a:buFontTx/>
              <a:buNone/>
            </a:pPr>
            <a:r>
              <a:rPr kumimoji="1" lang="zh-CN" altLang="en-US" sz="2400" b="1" dirty="0" smtClean="0">
                <a:solidFill>
                  <a:schemeClr val="tx2"/>
                </a:solidFill>
                <a:latin typeface="华文楷体" pitchFamily="2" charset="-122"/>
                <a:ea typeface="华文楷体" pitchFamily="2" charset="-122"/>
              </a:rPr>
              <a:t>第一</a:t>
            </a:r>
            <a:r>
              <a:rPr kumimoji="1" lang="zh-CN" altLang="en-US" sz="2400" b="1" dirty="0">
                <a:solidFill>
                  <a:schemeClr val="tx2"/>
                </a:solidFill>
                <a:latin typeface="华文楷体" pitchFamily="2" charset="-122"/>
                <a:ea typeface="华文楷体" pitchFamily="2" charset="-122"/>
              </a:rPr>
              <a:t>节  社会主义建设道路初步探索的重要思想成果</a:t>
            </a:r>
          </a:p>
          <a:p>
            <a:pPr>
              <a:lnSpc>
                <a:spcPct val="120000"/>
              </a:lnSpc>
              <a:buFontTx/>
              <a:buNone/>
            </a:pPr>
            <a:r>
              <a:rPr kumimoji="1" lang="zh-CN" altLang="en-US" sz="2400" b="1" dirty="0">
                <a:solidFill>
                  <a:schemeClr val="tx2"/>
                </a:solidFill>
                <a:latin typeface="华文楷体" pitchFamily="2" charset="-122"/>
                <a:ea typeface="华文楷体" pitchFamily="2" charset="-122"/>
              </a:rPr>
              <a:t>第二节  社会主义建设道路初步探索的意义和经验教训</a:t>
            </a:r>
          </a:p>
        </p:txBody>
      </p:sp>
      <p:sp>
        <p:nvSpPr>
          <p:cNvPr id="3" name="矩形 2"/>
          <p:cNvSpPr/>
          <p:nvPr/>
        </p:nvSpPr>
        <p:spPr>
          <a:xfrm>
            <a:off x="1371600" y="1219200"/>
            <a:ext cx="1627369" cy="609398"/>
          </a:xfrm>
          <a:prstGeom prst="rect">
            <a:avLst/>
          </a:prstGeom>
        </p:spPr>
        <p:txBody>
          <a:bodyPr wrap="none">
            <a:spAutoFit/>
          </a:bodyPr>
          <a:lstStyle/>
          <a:p>
            <a:pPr>
              <a:lnSpc>
                <a:spcPct val="120000"/>
              </a:lnSpc>
              <a:buFontTx/>
              <a:buNone/>
            </a:pPr>
            <a:r>
              <a:rPr kumimoji="1" lang="zh-CN" altLang="en-US" sz="2800" b="1" dirty="0">
                <a:solidFill>
                  <a:schemeClr val="tx2"/>
                </a:solidFill>
                <a:effectLst>
                  <a:outerShdw blurRad="38100" dist="38100" dir="2700000" algn="tl">
                    <a:srgbClr val="C0C0C0"/>
                  </a:outerShdw>
                </a:effectLst>
                <a:latin typeface="华文楷体" pitchFamily="2" charset="-122"/>
                <a:ea typeface="华文楷体" pitchFamily="2" charset="-122"/>
              </a:rPr>
              <a:t>本章节次</a:t>
            </a:r>
          </a:p>
        </p:txBody>
      </p:sp>
    </p:spTree>
    <p:extLst>
      <p:ext uri="{BB962C8B-B14F-4D97-AF65-F5344CB8AC3E}">
        <p14:creationId xmlns:p14="http://schemas.microsoft.com/office/powerpoint/2010/main" val="1789892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5400" y="1295400"/>
            <a:ext cx="3897221" cy="461665"/>
          </a:xfrm>
          <a:prstGeom prst="rect">
            <a:avLst/>
          </a:prstGeom>
        </p:spPr>
        <p:txBody>
          <a:bodyPr wrap="none">
            <a:spAutoFit/>
          </a:bodyPr>
          <a:lstStyle/>
          <a:p>
            <a:pPr eaLnBrk="1" hangingPunct="1"/>
            <a:r>
              <a:rPr kumimoji="1" lang="en-US" altLang="zh-CN" sz="2400" b="1" dirty="0" smtClean="0">
                <a:solidFill>
                  <a:srgbClr val="000099"/>
                </a:solidFill>
                <a:latin typeface="华文楷体" pitchFamily="2" charset="-122"/>
                <a:ea typeface="华文楷体" pitchFamily="2" charset="-122"/>
              </a:rPr>
              <a:t>《</a:t>
            </a:r>
            <a:r>
              <a:rPr kumimoji="1" lang="zh-CN" altLang="en-US" sz="2400" b="1" dirty="0" smtClean="0">
                <a:solidFill>
                  <a:srgbClr val="000099"/>
                </a:solidFill>
                <a:latin typeface="华文楷体" pitchFamily="2" charset="-122"/>
                <a:ea typeface="华文楷体" pitchFamily="2" charset="-122"/>
              </a:rPr>
              <a:t>论十大关系</a:t>
            </a:r>
            <a:r>
              <a:rPr kumimoji="1" lang="en-US" altLang="zh-CN" sz="2400" b="1" dirty="0" smtClean="0">
                <a:solidFill>
                  <a:srgbClr val="000099"/>
                </a:solidFill>
                <a:latin typeface="华文楷体" pitchFamily="2" charset="-122"/>
                <a:ea typeface="华文楷体" pitchFamily="2" charset="-122"/>
              </a:rPr>
              <a:t>》</a:t>
            </a:r>
            <a:r>
              <a:rPr kumimoji="1" lang="zh-CN" altLang="en-US" sz="2400" b="1" dirty="0" smtClean="0">
                <a:solidFill>
                  <a:srgbClr val="000099"/>
                </a:solidFill>
                <a:latin typeface="华文楷体" pitchFamily="2" charset="-122"/>
                <a:ea typeface="华文楷体" pitchFamily="2" charset="-122"/>
              </a:rPr>
              <a:t>的主要内容</a:t>
            </a:r>
            <a:endParaRPr kumimoji="1" lang="zh-CN" altLang="en-US" sz="2400" b="1" dirty="0">
              <a:solidFill>
                <a:srgbClr val="000099"/>
              </a:solidFill>
              <a:latin typeface="华文楷体" pitchFamily="2" charset="-122"/>
              <a:ea typeface="华文楷体" pitchFamily="2" charset="-122"/>
            </a:endParaRPr>
          </a:p>
        </p:txBody>
      </p:sp>
      <p:sp>
        <p:nvSpPr>
          <p:cNvPr id="3" name="矩形 2"/>
          <p:cNvSpPr/>
          <p:nvPr/>
        </p:nvSpPr>
        <p:spPr>
          <a:xfrm>
            <a:off x="1385711" y="2486630"/>
            <a:ext cx="5700889" cy="2336537"/>
          </a:xfrm>
          <a:prstGeom prst="rect">
            <a:avLst/>
          </a:prstGeom>
        </p:spPr>
        <p:txBody>
          <a:bodyPr wrap="square">
            <a:spAutoFit/>
          </a:bodyPr>
          <a:lstStyle/>
          <a:p>
            <a:pPr>
              <a:lnSpc>
                <a:spcPts val="3500"/>
              </a:lnSpc>
            </a:pPr>
            <a:r>
              <a:rPr lang="en-US" altLang="zh-CN" sz="2400" b="1" dirty="0" smtClean="0">
                <a:solidFill>
                  <a:schemeClr val="tx2"/>
                </a:solidFill>
                <a:latin typeface="华文楷体" pitchFamily="2" charset="-122"/>
                <a:ea typeface="华文楷体" pitchFamily="2" charset="-122"/>
              </a:rPr>
              <a:t>1</a:t>
            </a:r>
            <a:r>
              <a:rPr lang="zh-CN" altLang="en-US" sz="2400" b="1" dirty="0" smtClean="0">
                <a:solidFill>
                  <a:schemeClr val="tx2"/>
                </a:solidFill>
                <a:latin typeface="华文楷体" pitchFamily="2" charset="-122"/>
                <a:ea typeface="华文楷体" pitchFamily="2" charset="-122"/>
              </a:rPr>
              <a:t>、重工业和轻工业、农业的关系</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2</a:t>
            </a:r>
            <a:r>
              <a:rPr lang="zh-CN" altLang="en-US" sz="2400" b="1" dirty="0" smtClean="0">
                <a:solidFill>
                  <a:schemeClr val="tx2"/>
                </a:solidFill>
                <a:latin typeface="华文楷体" pitchFamily="2" charset="-122"/>
                <a:ea typeface="华文楷体" pitchFamily="2" charset="-122"/>
              </a:rPr>
              <a:t>、沿海工业和内地工业的关系</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3</a:t>
            </a:r>
            <a:r>
              <a:rPr lang="zh-CN" altLang="en-US" sz="2400" b="1" dirty="0" smtClean="0">
                <a:solidFill>
                  <a:schemeClr val="tx2"/>
                </a:solidFill>
                <a:latin typeface="华文楷体" pitchFamily="2" charset="-122"/>
                <a:ea typeface="华文楷体" pitchFamily="2" charset="-122"/>
              </a:rPr>
              <a:t>、经济建设和国防建设的关系</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4</a:t>
            </a:r>
            <a:r>
              <a:rPr lang="zh-CN" altLang="en-US" sz="2400" b="1" dirty="0" smtClean="0">
                <a:solidFill>
                  <a:schemeClr val="tx2"/>
                </a:solidFill>
                <a:latin typeface="华文楷体" pitchFamily="2" charset="-122"/>
                <a:ea typeface="华文楷体" pitchFamily="2" charset="-122"/>
              </a:rPr>
              <a:t>、国家、生产单位和生产者个人的关系</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5</a:t>
            </a:r>
            <a:r>
              <a:rPr lang="zh-CN" altLang="en-US" sz="2400" b="1" dirty="0" smtClean="0">
                <a:solidFill>
                  <a:schemeClr val="tx2"/>
                </a:solidFill>
                <a:latin typeface="华文楷体" pitchFamily="2" charset="-122"/>
                <a:ea typeface="华文楷体" pitchFamily="2" charset="-122"/>
              </a:rPr>
              <a:t>、中央</a:t>
            </a:r>
            <a:r>
              <a:rPr lang="zh-CN" altLang="en-US" sz="2400" b="1" dirty="0">
                <a:solidFill>
                  <a:schemeClr val="tx2"/>
                </a:solidFill>
                <a:latin typeface="华文楷体" pitchFamily="2" charset="-122"/>
                <a:ea typeface="华文楷体" pitchFamily="2" charset="-122"/>
              </a:rPr>
              <a:t>和地方的</a:t>
            </a:r>
            <a:r>
              <a:rPr lang="zh-CN" altLang="en-US" sz="2400" b="1" dirty="0" smtClean="0">
                <a:solidFill>
                  <a:schemeClr val="tx2"/>
                </a:solidFill>
                <a:latin typeface="华文楷体" pitchFamily="2" charset="-122"/>
                <a:ea typeface="华文楷体" pitchFamily="2" charset="-122"/>
              </a:rPr>
              <a:t>关系</a:t>
            </a:r>
            <a:endParaRPr lang="en-US" altLang="zh-CN" sz="2400" b="1" dirty="0" smtClean="0">
              <a:solidFill>
                <a:schemeClr val="tx2"/>
              </a:solidFill>
              <a:latin typeface="华文楷体" pitchFamily="2" charset="-122"/>
              <a:ea typeface="华文楷体" pitchFamily="2" charset="-122"/>
            </a:endParaRPr>
          </a:p>
        </p:txBody>
      </p:sp>
      <p:sp>
        <p:nvSpPr>
          <p:cNvPr id="4" name="右大括号 3"/>
          <p:cNvSpPr/>
          <p:nvPr/>
        </p:nvSpPr>
        <p:spPr>
          <a:xfrm>
            <a:off x="6670323" y="2664298"/>
            <a:ext cx="609600" cy="198120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6" name="矩形 5"/>
          <p:cNvSpPr/>
          <p:nvPr/>
        </p:nvSpPr>
        <p:spPr>
          <a:xfrm>
            <a:off x="7374468" y="2971800"/>
            <a:ext cx="381000" cy="1569660"/>
          </a:xfrm>
          <a:prstGeom prst="rect">
            <a:avLst/>
          </a:prstGeom>
        </p:spPr>
        <p:txBody>
          <a:bodyPr wrap="square">
            <a:spAutoFit/>
          </a:bodyPr>
          <a:lstStyle/>
          <a:p>
            <a:r>
              <a:rPr lang="zh-CN" altLang="en-US" sz="2400" b="1" dirty="0" smtClean="0">
                <a:solidFill>
                  <a:schemeClr val="tx2"/>
                </a:solidFill>
                <a:latin typeface="华文楷体" pitchFamily="2" charset="-122"/>
                <a:ea typeface="华文楷体" pitchFamily="2" charset="-122"/>
              </a:rPr>
              <a:t>经济关系</a:t>
            </a:r>
            <a:endParaRPr lang="zh-CN" altLang="en-US" sz="2400" dirty="0">
              <a:latin typeface="华文楷体" pitchFamily="2" charset="-122"/>
              <a:ea typeface="华文楷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3600" y="3200400"/>
            <a:ext cx="4572000" cy="2336537"/>
          </a:xfrm>
          <a:prstGeom prst="rect">
            <a:avLst/>
          </a:prstGeom>
        </p:spPr>
        <p:txBody>
          <a:bodyPr>
            <a:spAutoFit/>
          </a:bodyPr>
          <a:lstStyle/>
          <a:p>
            <a:pPr>
              <a:lnSpc>
                <a:spcPts val="3500"/>
              </a:lnSpc>
            </a:pPr>
            <a:r>
              <a:rPr lang="en-US" altLang="zh-CN" sz="2400" b="1" dirty="0" smtClean="0">
                <a:solidFill>
                  <a:schemeClr val="tx2"/>
                </a:solidFill>
                <a:latin typeface="华文楷体" pitchFamily="2" charset="-122"/>
                <a:ea typeface="华文楷体" pitchFamily="2" charset="-122"/>
              </a:rPr>
              <a:t>1</a:t>
            </a:r>
            <a:r>
              <a:rPr lang="zh-CN" altLang="en-US" sz="2400" b="1" dirty="0" smtClean="0">
                <a:solidFill>
                  <a:schemeClr val="tx2"/>
                </a:solidFill>
                <a:latin typeface="华文楷体" pitchFamily="2" charset="-122"/>
                <a:ea typeface="华文楷体" pitchFamily="2" charset="-122"/>
              </a:rPr>
              <a:t>、汉族</a:t>
            </a:r>
            <a:r>
              <a:rPr lang="zh-CN" altLang="en-US" sz="2400" b="1" dirty="0">
                <a:solidFill>
                  <a:schemeClr val="tx2"/>
                </a:solidFill>
                <a:latin typeface="华文楷体" pitchFamily="2" charset="-122"/>
                <a:ea typeface="华文楷体" pitchFamily="2" charset="-122"/>
              </a:rPr>
              <a:t>和少数民族的</a:t>
            </a:r>
            <a:r>
              <a:rPr lang="zh-CN" altLang="en-US" sz="2400" b="1" dirty="0" smtClean="0">
                <a:solidFill>
                  <a:schemeClr val="tx2"/>
                </a:solidFill>
                <a:latin typeface="华文楷体" pitchFamily="2" charset="-122"/>
                <a:ea typeface="华文楷体" pitchFamily="2" charset="-122"/>
              </a:rPr>
              <a:t>关系</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2</a:t>
            </a:r>
            <a:r>
              <a:rPr lang="zh-CN" altLang="en-US" sz="2400" b="1" dirty="0" smtClean="0">
                <a:solidFill>
                  <a:schemeClr val="tx2"/>
                </a:solidFill>
                <a:latin typeface="华文楷体" pitchFamily="2" charset="-122"/>
                <a:ea typeface="华文楷体" pitchFamily="2" charset="-122"/>
              </a:rPr>
              <a:t>、党</a:t>
            </a:r>
            <a:r>
              <a:rPr lang="zh-CN" altLang="en-US" sz="2400" b="1" dirty="0">
                <a:solidFill>
                  <a:schemeClr val="tx2"/>
                </a:solidFill>
                <a:latin typeface="华文楷体" pitchFamily="2" charset="-122"/>
                <a:ea typeface="华文楷体" pitchFamily="2" charset="-122"/>
              </a:rPr>
              <a:t>和非党的</a:t>
            </a:r>
            <a:r>
              <a:rPr lang="zh-CN" altLang="en-US" sz="2400" b="1" dirty="0" smtClean="0">
                <a:solidFill>
                  <a:schemeClr val="tx2"/>
                </a:solidFill>
                <a:latin typeface="华文楷体" pitchFamily="2" charset="-122"/>
                <a:ea typeface="华文楷体" pitchFamily="2" charset="-122"/>
              </a:rPr>
              <a:t>关系</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3</a:t>
            </a:r>
            <a:r>
              <a:rPr lang="zh-CN" altLang="en-US" sz="2400" b="1" dirty="0" smtClean="0">
                <a:solidFill>
                  <a:schemeClr val="tx2"/>
                </a:solidFill>
                <a:latin typeface="华文楷体" pitchFamily="2" charset="-122"/>
                <a:ea typeface="华文楷体" pitchFamily="2" charset="-122"/>
              </a:rPr>
              <a:t>、革命</a:t>
            </a:r>
            <a:r>
              <a:rPr lang="zh-CN" altLang="en-US" sz="2400" b="1" dirty="0">
                <a:solidFill>
                  <a:schemeClr val="tx2"/>
                </a:solidFill>
                <a:latin typeface="华文楷体" pitchFamily="2" charset="-122"/>
                <a:ea typeface="华文楷体" pitchFamily="2" charset="-122"/>
              </a:rPr>
              <a:t>和反革命的</a:t>
            </a:r>
            <a:r>
              <a:rPr lang="zh-CN" altLang="en-US" sz="2400" b="1" dirty="0" smtClean="0">
                <a:solidFill>
                  <a:schemeClr val="tx2"/>
                </a:solidFill>
                <a:latin typeface="华文楷体" pitchFamily="2" charset="-122"/>
                <a:ea typeface="华文楷体" pitchFamily="2" charset="-122"/>
              </a:rPr>
              <a:t>关系</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4</a:t>
            </a:r>
            <a:r>
              <a:rPr lang="zh-CN" altLang="en-US" sz="2400" b="1" dirty="0" smtClean="0">
                <a:solidFill>
                  <a:schemeClr val="tx2"/>
                </a:solidFill>
                <a:latin typeface="华文楷体" pitchFamily="2" charset="-122"/>
                <a:ea typeface="华文楷体" pitchFamily="2" charset="-122"/>
              </a:rPr>
              <a:t>、是非关系</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5</a:t>
            </a:r>
            <a:r>
              <a:rPr lang="zh-CN" altLang="en-US" sz="2400" b="1" dirty="0" smtClean="0">
                <a:solidFill>
                  <a:schemeClr val="tx2"/>
                </a:solidFill>
                <a:latin typeface="华文楷体" pitchFamily="2" charset="-122"/>
                <a:ea typeface="华文楷体" pitchFamily="2" charset="-122"/>
              </a:rPr>
              <a:t>、中国</a:t>
            </a:r>
            <a:r>
              <a:rPr lang="zh-CN" altLang="en-US" sz="2400" b="1" dirty="0">
                <a:solidFill>
                  <a:schemeClr val="tx2"/>
                </a:solidFill>
                <a:latin typeface="华文楷体" pitchFamily="2" charset="-122"/>
                <a:ea typeface="华文楷体" pitchFamily="2" charset="-122"/>
              </a:rPr>
              <a:t>和外国的</a:t>
            </a:r>
            <a:r>
              <a:rPr lang="zh-CN" altLang="en-US" sz="2400" b="1" dirty="0" smtClean="0">
                <a:solidFill>
                  <a:schemeClr val="tx2"/>
                </a:solidFill>
                <a:latin typeface="华文楷体" pitchFamily="2" charset="-122"/>
                <a:ea typeface="华文楷体" pitchFamily="2" charset="-122"/>
              </a:rPr>
              <a:t>关系</a:t>
            </a:r>
            <a:endParaRPr lang="zh-CN" altLang="en-US" sz="2400" b="1" dirty="0">
              <a:solidFill>
                <a:schemeClr val="tx2"/>
              </a:solidFill>
              <a:latin typeface="华文楷体" pitchFamily="2" charset="-122"/>
              <a:ea typeface="华文楷体" pitchFamily="2" charset="-122"/>
            </a:endParaRPr>
          </a:p>
        </p:txBody>
      </p:sp>
      <p:sp>
        <p:nvSpPr>
          <p:cNvPr id="3" name="矩形 2"/>
          <p:cNvSpPr/>
          <p:nvPr/>
        </p:nvSpPr>
        <p:spPr>
          <a:xfrm>
            <a:off x="1665111" y="2001072"/>
            <a:ext cx="5811169" cy="1200329"/>
          </a:xfrm>
          <a:prstGeom prst="rect">
            <a:avLst/>
          </a:prstGeom>
        </p:spPr>
        <p:txBody>
          <a:bodyPr wrap="square">
            <a:spAutoFit/>
          </a:bodyPr>
          <a:lstStyle/>
          <a:p>
            <a:pPr>
              <a:lnSpc>
                <a:spcPct val="150000"/>
              </a:lnSpc>
            </a:pPr>
            <a:r>
              <a:rPr lang="zh-CN" altLang="en-US" sz="2400" b="1" dirty="0">
                <a:solidFill>
                  <a:schemeClr val="tx2"/>
                </a:solidFill>
                <a:latin typeface="华文楷体" pitchFamily="2" charset="-122"/>
                <a:ea typeface="华文楷体" pitchFamily="2" charset="-122"/>
              </a:rPr>
              <a:t>论述</a:t>
            </a:r>
            <a:r>
              <a:rPr lang="zh-CN" altLang="en-US" sz="2400" b="1" dirty="0" smtClean="0">
                <a:solidFill>
                  <a:schemeClr val="tx2"/>
                </a:solidFill>
                <a:latin typeface="华文楷体" pitchFamily="2" charset="-122"/>
                <a:ea typeface="华文楷体" pitchFamily="2" charset="-122"/>
              </a:rPr>
              <a:t>了政治生活和思想文化中调动各种积极因素以及处理好中国与外国关系问题。</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2426725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800" y="2590800"/>
            <a:ext cx="5715000" cy="1754326"/>
          </a:xfrm>
          <a:prstGeom prst="rect">
            <a:avLst/>
          </a:prstGeom>
        </p:spPr>
        <p:txBody>
          <a:bodyPr wrap="square">
            <a:spAutoFit/>
          </a:bodyPr>
          <a:lstStyle/>
          <a:p>
            <a:pPr>
              <a:lnSpc>
                <a:spcPct val="150000"/>
              </a:lnSpc>
            </a:pPr>
            <a:r>
              <a:rPr lang="zh-CN" altLang="en-US" sz="2400" b="1" dirty="0" smtClean="0">
                <a:solidFill>
                  <a:srgbClr val="FF0000"/>
                </a:solidFill>
                <a:latin typeface="华文楷体" pitchFamily="2" charset="-122"/>
                <a:ea typeface="华文楷体" pitchFamily="2" charset="-122"/>
              </a:rPr>
              <a:t>思考讨论：</a:t>
            </a:r>
            <a:r>
              <a:rPr lang="zh-CN" altLang="en-US" sz="2400" b="1" dirty="0" smtClean="0">
                <a:solidFill>
                  <a:schemeClr val="tx2"/>
                </a:solidFill>
                <a:latin typeface="华文楷体" pitchFamily="2" charset="-122"/>
                <a:ea typeface="华文楷体" pitchFamily="2" charset="-122"/>
              </a:rPr>
              <a:t>如何认识</a:t>
            </a: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论十大关系</a:t>
            </a: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的理论价值及对中国</a:t>
            </a:r>
            <a:r>
              <a:rPr lang="zh-CN" altLang="en-US" sz="2400" b="1" dirty="0">
                <a:solidFill>
                  <a:schemeClr val="tx2"/>
                </a:solidFill>
                <a:latin typeface="华文楷体" pitchFamily="2" charset="-122"/>
                <a:ea typeface="华文楷体" pitchFamily="2" charset="-122"/>
              </a:rPr>
              <a:t>特色</a:t>
            </a:r>
            <a:r>
              <a:rPr lang="zh-CN" altLang="en-US" sz="2400" b="1" dirty="0" smtClean="0">
                <a:solidFill>
                  <a:schemeClr val="tx2"/>
                </a:solidFill>
                <a:latin typeface="华文楷体" pitchFamily="2" charset="-122"/>
                <a:ea typeface="华文楷体" pitchFamily="2" charset="-122"/>
              </a:rPr>
              <a:t>社会主义建设的现实指导意义？</a:t>
            </a:r>
            <a:endParaRPr lang="zh-CN" altLang="en-US" sz="2400" b="1" dirty="0">
              <a:solidFill>
                <a:schemeClr val="tx2"/>
              </a:solidFill>
              <a:latin typeface="华文楷体" pitchFamily="2" charset="-122"/>
              <a:ea typeface="华文楷体" pitchFamily="2" charset="-122"/>
            </a:endParaRPr>
          </a:p>
        </p:txBody>
      </p:sp>
      <p:pic>
        <p:nvPicPr>
          <p:cNvPr id="3" name="Picture 6" descr="C:\Users\zhao\AppData\Roaming\360se6\Application\User Data\temp\12W535913110-441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4191000"/>
            <a:ext cx="1371600" cy="121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35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2967334"/>
            <a:ext cx="6400800" cy="1754326"/>
          </a:xfrm>
          <a:prstGeom prst="rect">
            <a:avLst/>
          </a:prstGeom>
        </p:spPr>
        <p:txBody>
          <a:bodyPr wrap="square">
            <a:spAutoFit/>
          </a:bodyPr>
          <a:lstStyle/>
          <a:p>
            <a:pPr>
              <a:lnSpc>
                <a:spcPct val="150000"/>
              </a:lnSpc>
            </a:pPr>
            <a:r>
              <a:rPr lang="zh-CN" altLang="en-US" sz="2400" b="1" dirty="0" smtClean="0">
                <a:solidFill>
                  <a:srgbClr val="FF0000"/>
                </a:solidFill>
                <a:latin typeface="楷体" pitchFamily="49" charset="-122"/>
                <a:ea typeface="楷体" pitchFamily="49" charset="-122"/>
              </a:rPr>
              <a:t>思考：</a:t>
            </a:r>
            <a:r>
              <a:rPr lang="zh-CN" altLang="en-US" sz="2400" b="1" dirty="0" smtClean="0">
                <a:solidFill>
                  <a:schemeClr val="tx2"/>
                </a:solidFill>
                <a:latin typeface="楷体" pitchFamily="49" charset="-122"/>
                <a:ea typeface="楷体" pitchFamily="49" charset="-122"/>
              </a:rPr>
              <a:t>社会主义社会</a:t>
            </a:r>
            <a:r>
              <a:rPr lang="zh-CN" altLang="en-US" sz="2400" b="1" dirty="0">
                <a:solidFill>
                  <a:schemeClr val="tx2"/>
                </a:solidFill>
                <a:latin typeface="楷体" pitchFamily="49" charset="-122"/>
                <a:ea typeface="楷体" pitchFamily="49" charset="-122"/>
              </a:rPr>
              <a:t>基本矛盾是什么？社会矛盾具体有哪些类型？不同类型的社会矛盾如何有效化解</a:t>
            </a:r>
            <a:r>
              <a:rPr lang="zh-CN" altLang="en-US" sz="2400" b="1" dirty="0" smtClean="0">
                <a:solidFill>
                  <a:schemeClr val="tx2"/>
                </a:solidFill>
                <a:latin typeface="楷体" pitchFamily="49" charset="-122"/>
                <a:ea typeface="楷体" pitchFamily="49" charset="-122"/>
              </a:rPr>
              <a:t>？</a:t>
            </a:r>
            <a:endParaRPr lang="zh-CN" altLang="en-US" sz="2400" b="1" dirty="0">
              <a:solidFill>
                <a:schemeClr val="tx2"/>
              </a:solidFill>
              <a:latin typeface="楷体" pitchFamily="49" charset="-122"/>
              <a:ea typeface="楷体" pitchFamily="49" charset="-122"/>
            </a:endParaRPr>
          </a:p>
        </p:txBody>
      </p:sp>
      <p:sp>
        <p:nvSpPr>
          <p:cNvPr id="3" name="矩形 2"/>
          <p:cNvSpPr/>
          <p:nvPr/>
        </p:nvSpPr>
        <p:spPr>
          <a:xfrm>
            <a:off x="1332089" y="2133600"/>
            <a:ext cx="6324600" cy="646331"/>
          </a:xfrm>
          <a:prstGeom prst="rect">
            <a:avLst/>
          </a:prstGeom>
        </p:spPr>
        <p:txBody>
          <a:bodyPr wrap="square">
            <a:spAutoFit/>
          </a:bodyPr>
          <a:lstStyle/>
          <a:p>
            <a:pPr marL="342900" indent="-342900">
              <a:lnSpc>
                <a:spcPct val="150000"/>
              </a:lnSpc>
            </a:pPr>
            <a:r>
              <a:rPr lang="zh-CN" altLang="en-US" sz="2400" b="1" dirty="0">
                <a:solidFill>
                  <a:schemeClr val="tx2"/>
                </a:solidFill>
                <a:latin typeface="华文楷体" pitchFamily="2" charset="-122"/>
                <a:ea typeface="华文楷体" pitchFamily="2" charset="-122"/>
              </a:rPr>
              <a:t>二、正确认识和处理社会主义社会矛盾的思想</a:t>
            </a:r>
            <a:endParaRPr lang="en-US" altLang="zh-CN" sz="2400" b="1" dirty="0">
              <a:solidFill>
                <a:schemeClr val="tx2"/>
              </a:solidFill>
              <a:latin typeface="华文楷体" pitchFamily="2" charset="-122"/>
              <a:ea typeface="华文楷体"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4343400"/>
            <a:ext cx="2681459" cy="1675499"/>
          </a:xfrm>
          <a:prstGeom prst="rect">
            <a:avLst/>
          </a:prstGeom>
        </p:spPr>
      </p:pic>
    </p:spTree>
    <p:extLst>
      <p:ext uri="{BB962C8B-B14F-4D97-AF65-F5344CB8AC3E}">
        <p14:creationId xmlns:p14="http://schemas.microsoft.com/office/powerpoint/2010/main" val="513440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9334" y="2427111"/>
            <a:ext cx="6062133" cy="2657138"/>
          </a:xfrm>
          <a:prstGeom prst="rect">
            <a:avLst/>
          </a:prstGeom>
        </p:spPr>
        <p:txBody>
          <a:bodyPr wrap="square">
            <a:spAutoFit/>
          </a:bodyPr>
          <a:lstStyle/>
          <a:p>
            <a:pPr>
              <a:lnSpc>
                <a:spcPts val="4000"/>
              </a:lnSpc>
            </a:pPr>
            <a:r>
              <a:rPr kumimoji="1" lang="en-US" altLang="zh-CN" sz="2400" b="1" dirty="0" smtClean="0">
                <a:solidFill>
                  <a:schemeClr val="tx2"/>
                </a:solidFill>
                <a:latin typeface="华文楷体" pitchFamily="2" charset="-122"/>
                <a:ea typeface="华文楷体" pitchFamily="2" charset="-122"/>
              </a:rPr>
              <a:t>1957</a:t>
            </a:r>
            <a:r>
              <a:rPr kumimoji="1" lang="zh-CN" altLang="en-US" sz="2400" b="1" dirty="0" smtClean="0">
                <a:solidFill>
                  <a:schemeClr val="tx2"/>
                </a:solidFill>
                <a:latin typeface="华文楷体" pitchFamily="2" charset="-122"/>
                <a:ea typeface="华文楷体" pitchFamily="2" charset="-122"/>
              </a:rPr>
              <a:t>年</a:t>
            </a:r>
            <a:r>
              <a:rPr kumimoji="1" lang="en-US" altLang="zh-CN" sz="2400" b="1" dirty="0" smtClean="0">
                <a:solidFill>
                  <a:schemeClr val="tx2"/>
                </a:solidFill>
                <a:latin typeface="华文楷体" pitchFamily="2" charset="-122"/>
                <a:ea typeface="华文楷体" pitchFamily="2" charset="-122"/>
              </a:rPr>
              <a:t>2</a:t>
            </a:r>
            <a:r>
              <a:rPr kumimoji="1" lang="zh-CN" altLang="en-US" sz="2400" b="1" dirty="0" smtClean="0">
                <a:solidFill>
                  <a:schemeClr val="tx2"/>
                </a:solidFill>
                <a:latin typeface="华文楷体" pitchFamily="2" charset="-122"/>
                <a:ea typeface="华文楷体" pitchFamily="2" charset="-122"/>
              </a:rPr>
              <a:t>月，毛泽东在最高国务会议上发表</a:t>
            </a:r>
            <a:r>
              <a:rPr kumimoji="1" lang="en-US" altLang="zh-CN" sz="2400" b="1" dirty="0" smtClean="0">
                <a:solidFill>
                  <a:schemeClr val="tx2"/>
                </a:solidFill>
                <a:latin typeface="华文楷体" pitchFamily="2" charset="-122"/>
                <a:ea typeface="华文楷体" pitchFamily="2" charset="-122"/>
              </a:rPr>
              <a:t>《</a:t>
            </a:r>
            <a:r>
              <a:rPr kumimoji="1" lang="zh-CN" altLang="en-US" sz="2400" b="1" dirty="0" smtClean="0">
                <a:solidFill>
                  <a:schemeClr val="tx2"/>
                </a:solidFill>
                <a:latin typeface="华文楷体" pitchFamily="2" charset="-122"/>
                <a:ea typeface="华文楷体" pitchFamily="2" charset="-122"/>
              </a:rPr>
              <a:t>关于正确处理人民内部矛盾的问题</a:t>
            </a:r>
            <a:r>
              <a:rPr kumimoji="1" lang="en-US" altLang="zh-CN" sz="2400" b="1" dirty="0" smtClean="0">
                <a:solidFill>
                  <a:schemeClr val="tx2"/>
                </a:solidFill>
                <a:latin typeface="华文楷体" pitchFamily="2" charset="-122"/>
                <a:ea typeface="华文楷体" pitchFamily="2" charset="-122"/>
              </a:rPr>
              <a:t>》</a:t>
            </a:r>
            <a:r>
              <a:rPr kumimoji="1" lang="zh-CN" altLang="en-US" sz="2400" b="1" dirty="0" smtClean="0">
                <a:solidFill>
                  <a:schemeClr val="tx2"/>
                </a:solidFill>
                <a:latin typeface="华文楷体" pitchFamily="2" charset="-122"/>
                <a:ea typeface="华文楷体" pitchFamily="2" charset="-122"/>
              </a:rPr>
              <a:t>讲话，揭示了社会主义社会矛盾的普遍性与特殊性及社会主义社会发展的动力，提出了正确处理人民内部矛盾的理论。</a:t>
            </a:r>
            <a:endParaRPr lang="zh-CN" altLang="en-US" sz="24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2438400"/>
            <a:ext cx="6482644" cy="2785378"/>
          </a:xfrm>
          <a:prstGeom prst="rect">
            <a:avLst/>
          </a:prstGeom>
        </p:spPr>
        <p:txBody>
          <a:bodyPr wrap="square">
            <a:spAutoFit/>
          </a:bodyPr>
          <a:lstStyle/>
          <a:p>
            <a:pPr>
              <a:lnSpc>
                <a:spcPts val="3500"/>
              </a:lnSpc>
            </a:pPr>
            <a:r>
              <a:rPr lang="zh-CN" altLang="zh-CN" sz="2400" b="1" dirty="0">
                <a:solidFill>
                  <a:schemeClr val="tx2"/>
                </a:solidFill>
                <a:latin typeface="楷体" pitchFamily="49" charset="-122"/>
                <a:ea typeface="楷体" pitchFamily="49" charset="-122"/>
              </a:rPr>
              <a:t>第一</a:t>
            </a:r>
            <a:r>
              <a:rPr lang="zh-CN" altLang="zh-CN" sz="2400" b="1" dirty="0" smtClean="0">
                <a:solidFill>
                  <a:schemeClr val="tx2"/>
                </a:solidFill>
                <a:latin typeface="楷体" pitchFamily="49" charset="-122"/>
                <a:ea typeface="楷体" pitchFamily="49" charset="-122"/>
              </a:rPr>
              <a:t>，社会主义社会</a:t>
            </a:r>
            <a:r>
              <a:rPr lang="zh-CN" altLang="zh-CN" sz="2400" b="1" dirty="0">
                <a:solidFill>
                  <a:schemeClr val="tx2"/>
                </a:solidFill>
                <a:latin typeface="楷体" pitchFamily="49" charset="-122"/>
                <a:ea typeface="楷体" pitchFamily="49" charset="-122"/>
              </a:rPr>
              <a:t>的</a:t>
            </a:r>
            <a:r>
              <a:rPr lang="zh-CN" altLang="zh-CN" sz="2400" b="1" dirty="0" smtClean="0">
                <a:solidFill>
                  <a:schemeClr val="tx2"/>
                </a:solidFill>
                <a:latin typeface="楷体" pitchFamily="49" charset="-122"/>
                <a:ea typeface="楷体" pitchFamily="49" charset="-122"/>
              </a:rPr>
              <a:t>基本矛盾仍然</a:t>
            </a:r>
            <a:r>
              <a:rPr lang="zh-CN" altLang="zh-CN" sz="2400" b="1" dirty="0">
                <a:solidFill>
                  <a:schemeClr val="tx2"/>
                </a:solidFill>
                <a:latin typeface="楷体" pitchFamily="49" charset="-122"/>
                <a:ea typeface="楷体" pitchFamily="49" charset="-122"/>
              </a:rPr>
              <a:t>是生产关系和生产力之间的矛盾，上层建筑和经济基础之间的矛盾。这一矛盾是在生产关系和生产力基本适应、上层建筑和经济基础基本适应的条件下的矛盾，是在人民根本利益一致基础上的</a:t>
            </a:r>
            <a:r>
              <a:rPr lang="zh-CN" altLang="zh-CN" sz="2400" b="1" dirty="0" smtClean="0">
                <a:solidFill>
                  <a:schemeClr val="tx2"/>
                </a:solidFill>
                <a:latin typeface="楷体" pitchFamily="49" charset="-122"/>
                <a:ea typeface="楷体" pitchFamily="49" charset="-122"/>
              </a:rPr>
              <a:t>矛盾</a:t>
            </a:r>
            <a:r>
              <a:rPr lang="zh-CN" altLang="en-US" sz="2400" b="1" dirty="0">
                <a:solidFill>
                  <a:schemeClr val="tx2"/>
                </a:solidFill>
                <a:latin typeface="楷体" pitchFamily="49" charset="-122"/>
                <a:ea typeface="楷体" pitchFamily="49" charset="-122"/>
              </a:rPr>
              <a:t>，</a:t>
            </a:r>
            <a:r>
              <a:rPr lang="zh-CN" altLang="zh-CN" sz="2400" b="1" dirty="0" smtClean="0">
                <a:solidFill>
                  <a:schemeClr val="tx2"/>
                </a:solidFill>
                <a:latin typeface="楷体" pitchFamily="49" charset="-122"/>
                <a:ea typeface="楷体" pitchFamily="49" charset="-122"/>
              </a:rPr>
              <a:t>是</a:t>
            </a:r>
            <a:r>
              <a:rPr lang="zh-CN" altLang="zh-CN" sz="2400" b="1" dirty="0">
                <a:solidFill>
                  <a:schemeClr val="tx2"/>
                </a:solidFill>
                <a:latin typeface="楷体" pitchFamily="49" charset="-122"/>
                <a:ea typeface="楷体" pitchFamily="49" charset="-122"/>
              </a:rPr>
              <a:t>非对抗性的矛盾。</a:t>
            </a:r>
          </a:p>
        </p:txBody>
      </p:sp>
      <p:sp>
        <p:nvSpPr>
          <p:cNvPr id="3" name="矩形 2"/>
          <p:cNvSpPr/>
          <p:nvPr/>
        </p:nvSpPr>
        <p:spPr>
          <a:xfrm>
            <a:off x="1295400" y="990600"/>
            <a:ext cx="6400800" cy="830997"/>
          </a:xfrm>
          <a:prstGeom prst="rect">
            <a:avLst/>
          </a:prstGeom>
        </p:spPr>
        <p:txBody>
          <a:bodyPr wrap="square">
            <a:spAutoFit/>
          </a:bodyPr>
          <a:lstStyle/>
          <a:p>
            <a:r>
              <a:rPr kumimoji="1" lang="en-US" altLang="zh-CN" sz="2400" b="1" dirty="0">
                <a:solidFill>
                  <a:schemeClr val="tx2"/>
                </a:solidFill>
                <a:latin typeface="华文楷体" pitchFamily="2" charset="-122"/>
                <a:ea typeface="华文楷体" pitchFamily="2" charset="-122"/>
              </a:rPr>
              <a:t>《</a:t>
            </a:r>
            <a:r>
              <a:rPr kumimoji="1" lang="zh-CN" altLang="en-US" sz="2400" b="1" dirty="0">
                <a:solidFill>
                  <a:schemeClr val="tx2"/>
                </a:solidFill>
                <a:latin typeface="华文楷体" pitchFamily="2" charset="-122"/>
                <a:ea typeface="华文楷体" pitchFamily="2" charset="-122"/>
              </a:rPr>
              <a:t>关于正确处理人民内部矛盾的问题</a:t>
            </a:r>
            <a:r>
              <a:rPr kumimoji="1" lang="en-US" altLang="zh-CN" sz="2400" b="1" dirty="0" smtClean="0">
                <a:solidFill>
                  <a:schemeClr val="tx2"/>
                </a:solidFill>
                <a:latin typeface="华文楷体" pitchFamily="2" charset="-122"/>
                <a:ea typeface="华文楷体" pitchFamily="2" charset="-122"/>
              </a:rPr>
              <a:t>》</a:t>
            </a:r>
            <a:r>
              <a:rPr kumimoji="1" lang="zh-CN" altLang="en-US" sz="2400" b="1" dirty="0" smtClean="0">
                <a:solidFill>
                  <a:schemeClr val="tx2"/>
                </a:solidFill>
                <a:latin typeface="华文楷体" pitchFamily="2" charset="-122"/>
                <a:ea typeface="华文楷体" pitchFamily="2" charset="-122"/>
              </a:rPr>
              <a:t>的</a:t>
            </a:r>
            <a:endParaRPr kumimoji="1" lang="en-US" altLang="zh-CN" sz="2400" b="1" dirty="0" smtClean="0">
              <a:solidFill>
                <a:schemeClr val="tx2"/>
              </a:solidFill>
              <a:latin typeface="华文楷体" pitchFamily="2" charset="-122"/>
              <a:ea typeface="华文楷体" pitchFamily="2" charset="-122"/>
            </a:endParaRPr>
          </a:p>
          <a:p>
            <a:r>
              <a:rPr kumimoji="1" lang="zh-CN" altLang="en-US" sz="2400" b="1" dirty="0" smtClean="0">
                <a:solidFill>
                  <a:schemeClr val="tx2"/>
                </a:solidFill>
                <a:latin typeface="华文楷体" pitchFamily="2" charset="-122"/>
                <a:ea typeface="华文楷体" pitchFamily="2" charset="-122"/>
              </a:rPr>
              <a:t>主要内容</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1840589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2057400"/>
            <a:ext cx="6629400" cy="3170099"/>
          </a:xfrm>
          <a:prstGeom prst="rect">
            <a:avLst/>
          </a:prstGeom>
        </p:spPr>
        <p:txBody>
          <a:bodyPr wrap="square">
            <a:spAutoFit/>
          </a:bodyPr>
          <a:lstStyle/>
          <a:p>
            <a:pPr>
              <a:lnSpc>
                <a:spcPts val="4000"/>
              </a:lnSpc>
            </a:pPr>
            <a:r>
              <a:rPr lang="zh-CN" altLang="zh-CN" sz="2400" b="1" dirty="0">
                <a:solidFill>
                  <a:schemeClr val="tx2"/>
                </a:solidFill>
                <a:latin typeface="楷体" pitchFamily="49" charset="-122"/>
                <a:ea typeface="楷体" pitchFamily="49" charset="-122"/>
              </a:rPr>
              <a:t>第二</a:t>
            </a:r>
            <a:r>
              <a:rPr lang="zh-CN" altLang="zh-CN" sz="2400" b="1" dirty="0" smtClean="0">
                <a:solidFill>
                  <a:schemeClr val="tx2"/>
                </a:solidFill>
                <a:latin typeface="楷体" pitchFamily="49" charset="-122"/>
                <a:ea typeface="楷体" pitchFamily="49" charset="-122"/>
              </a:rPr>
              <a:t>，社会主义社会</a:t>
            </a:r>
            <a:r>
              <a:rPr lang="zh-CN" altLang="zh-CN" sz="2400" b="1" dirty="0">
                <a:solidFill>
                  <a:schemeClr val="tx2"/>
                </a:solidFill>
                <a:latin typeface="楷体" pitchFamily="49" charset="-122"/>
                <a:ea typeface="楷体" pitchFamily="49" charset="-122"/>
              </a:rPr>
              <a:t>存在两类不同性质的矛盾</a:t>
            </a:r>
            <a:r>
              <a:rPr lang="zh-CN" altLang="zh-CN" sz="2400" b="1" dirty="0" smtClean="0">
                <a:solidFill>
                  <a:schemeClr val="tx2"/>
                </a:solidFill>
                <a:latin typeface="楷体" pitchFamily="49" charset="-122"/>
                <a:ea typeface="楷体" pitchFamily="49" charset="-122"/>
              </a:rPr>
              <a:t>：敌我矛盾</a:t>
            </a:r>
            <a:r>
              <a:rPr lang="zh-CN" altLang="zh-CN" sz="2400" b="1" dirty="0">
                <a:solidFill>
                  <a:schemeClr val="tx2"/>
                </a:solidFill>
                <a:latin typeface="楷体" pitchFamily="49" charset="-122"/>
                <a:ea typeface="楷体" pitchFamily="49" charset="-122"/>
              </a:rPr>
              <a:t>和人民内部矛盾。敌我矛盾是对抗性的矛盾，人民内部矛盾是非对抗性的矛盾。敌我之间和人民内部这两类矛盾的性质不同，解决的方法也不同。解决敌我之间</a:t>
            </a:r>
            <a:r>
              <a:rPr lang="zh-CN" altLang="zh-CN" sz="2400" b="1" dirty="0" smtClean="0">
                <a:solidFill>
                  <a:schemeClr val="tx2"/>
                </a:solidFill>
                <a:latin typeface="楷体" pitchFamily="49" charset="-122"/>
                <a:ea typeface="楷体" pitchFamily="49" charset="-122"/>
              </a:rPr>
              <a:t>的矛盾</a:t>
            </a:r>
            <a:r>
              <a:rPr lang="zh-CN" altLang="zh-CN" sz="2400" b="1" dirty="0">
                <a:solidFill>
                  <a:schemeClr val="tx2"/>
                </a:solidFill>
                <a:latin typeface="楷体" pitchFamily="49" charset="-122"/>
                <a:ea typeface="楷体" pitchFamily="49" charset="-122"/>
              </a:rPr>
              <a:t>采用专政的方法，解决人民内部的矛盾采用民主的方法。</a:t>
            </a:r>
          </a:p>
        </p:txBody>
      </p:sp>
    </p:spTree>
    <p:extLst>
      <p:ext uri="{BB962C8B-B14F-4D97-AF65-F5344CB8AC3E}">
        <p14:creationId xmlns:p14="http://schemas.microsoft.com/office/powerpoint/2010/main" val="2820440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2209799"/>
            <a:ext cx="6324600" cy="2580835"/>
          </a:xfrm>
          <a:prstGeom prst="rect">
            <a:avLst/>
          </a:prstGeom>
        </p:spPr>
        <p:txBody>
          <a:bodyPr wrap="square">
            <a:spAutoFit/>
          </a:bodyPr>
          <a:lstStyle/>
          <a:p>
            <a:pPr>
              <a:lnSpc>
                <a:spcPts val="4000"/>
              </a:lnSpc>
            </a:pPr>
            <a:r>
              <a:rPr lang="zh-CN" altLang="zh-CN" sz="2400" b="1" dirty="0">
                <a:solidFill>
                  <a:schemeClr val="tx2"/>
                </a:solidFill>
                <a:latin typeface="楷体" pitchFamily="49" charset="-122"/>
                <a:ea typeface="楷体" pitchFamily="49" charset="-122"/>
              </a:rPr>
              <a:t>第三</a:t>
            </a:r>
            <a:r>
              <a:rPr lang="zh-CN" altLang="zh-CN" sz="2400" b="1" dirty="0" smtClean="0">
                <a:solidFill>
                  <a:schemeClr val="tx2"/>
                </a:solidFill>
                <a:latin typeface="楷体" pitchFamily="49" charset="-122"/>
                <a:ea typeface="楷体" pitchFamily="49" charset="-122"/>
              </a:rPr>
              <a:t>，正确</a:t>
            </a:r>
            <a:r>
              <a:rPr lang="zh-CN" altLang="zh-CN" sz="2400" b="1" dirty="0">
                <a:solidFill>
                  <a:schemeClr val="tx2"/>
                </a:solidFill>
                <a:latin typeface="楷体" pitchFamily="49" charset="-122"/>
                <a:ea typeface="楷体" pitchFamily="49" charset="-122"/>
              </a:rPr>
              <a:t>处理人民内部矛盾的方针：毛泽东指出，用民主的方法解决人民内部矛盾，这是一个总方针。针对人民内部矛盾在具体实践中的不同情况，他提出了一系列具体方针、</a:t>
            </a:r>
            <a:r>
              <a:rPr lang="zh-CN" altLang="zh-CN" sz="2400" b="1" dirty="0" smtClean="0">
                <a:solidFill>
                  <a:schemeClr val="tx2"/>
                </a:solidFill>
                <a:latin typeface="楷体" pitchFamily="49" charset="-122"/>
                <a:ea typeface="楷体" pitchFamily="49" charset="-122"/>
              </a:rPr>
              <a:t>原则</a:t>
            </a:r>
            <a:r>
              <a:rPr lang="zh-CN" altLang="en-US" sz="2400" b="1" dirty="0">
                <a:solidFill>
                  <a:schemeClr val="tx2"/>
                </a:solidFill>
                <a:latin typeface="楷体" pitchFamily="49" charset="-122"/>
                <a:ea typeface="楷体" pitchFamily="49" charset="-122"/>
              </a:rPr>
              <a:t>；</a:t>
            </a:r>
            <a:r>
              <a:rPr lang="zh-CN" altLang="zh-CN" sz="2400" b="1" dirty="0" smtClean="0">
                <a:solidFill>
                  <a:schemeClr val="tx2"/>
                </a:solidFill>
                <a:latin typeface="楷体" pitchFamily="49" charset="-122"/>
                <a:ea typeface="楷体" pitchFamily="49" charset="-122"/>
              </a:rPr>
              <a:t>第四</a:t>
            </a:r>
            <a:r>
              <a:rPr lang="zh-CN" altLang="zh-CN" sz="2400" b="1" dirty="0">
                <a:solidFill>
                  <a:schemeClr val="tx2"/>
                </a:solidFill>
                <a:latin typeface="楷体" pitchFamily="49" charset="-122"/>
                <a:ea typeface="楷体" pitchFamily="49" charset="-122"/>
              </a:rPr>
              <a:t>，关于我国社会的主要矛盾和根本</a:t>
            </a:r>
            <a:r>
              <a:rPr lang="zh-CN" altLang="zh-CN" sz="2400" b="1" dirty="0" smtClean="0">
                <a:solidFill>
                  <a:schemeClr val="tx2"/>
                </a:solidFill>
                <a:latin typeface="楷体" pitchFamily="49" charset="-122"/>
                <a:ea typeface="楷体" pitchFamily="49" charset="-122"/>
              </a:rPr>
              <a:t>任务</a:t>
            </a:r>
            <a:r>
              <a:rPr lang="zh-CN" altLang="en-US" sz="2400" b="1" dirty="0">
                <a:solidFill>
                  <a:schemeClr val="tx2"/>
                </a:solidFill>
                <a:latin typeface="楷体" pitchFamily="49" charset="-122"/>
                <a:ea typeface="楷体" pitchFamily="49" charset="-122"/>
              </a:rPr>
              <a:t>。</a:t>
            </a:r>
            <a:endParaRPr lang="zh-CN" altLang="zh-CN" sz="2400" b="1" dirty="0">
              <a:solidFill>
                <a:schemeClr val="tx2"/>
              </a:solidFill>
              <a:latin typeface="楷体" pitchFamily="49" charset="-122"/>
              <a:ea typeface="楷体" pitchFamily="49" charset="-122"/>
            </a:endParaRPr>
          </a:p>
        </p:txBody>
      </p:sp>
    </p:spTree>
    <p:extLst>
      <p:ext uri="{BB962C8B-B14F-4D97-AF65-F5344CB8AC3E}">
        <p14:creationId xmlns:p14="http://schemas.microsoft.com/office/powerpoint/2010/main" val="3995387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2057400"/>
            <a:ext cx="6477000" cy="3234219"/>
          </a:xfrm>
          <a:prstGeom prst="rect">
            <a:avLst/>
          </a:prstGeom>
        </p:spPr>
        <p:txBody>
          <a:bodyPr wrap="square">
            <a:spAutoFit/>
          </a:bodyPr>
          <a:lstStyle/>
          <a:p>
            <a:pPr>
              <a:lnSpc>
                <a:spcPts val="3500"/>
              </a:lnSpc>
            </a:pPr>
            <a:r>
              <a:rPr lang="zh-CN" altLang="zh-CN" sz="2400" b="1" dirty="0" smtClean="0">
                <a:solidFill>
                  <a:schemeClr val="tx2"/>
                </a:solidFill>
                <a:latin typeface="楷体" pitchFamily="49" charset="-122"/>
                <a:ea typeface="楷体" pitchFamily="49" charset="-122"/>
              </a:rPr>
              <a:t>《关于正确处理人民内部矛盾的问题》是</a:t>
            </a:r>
            <a:r>
              <a:rPr lang="zh-CN" altLang="zh-CN" sz="2400" b="1" dirty="0">
                <a:solidFill>
                  <a:schemeClr val="tx2"/>
                </a:solidFill>
                <a:latin typeface="楷体" pitchFamily="49" charset="-122"/>
                <a:ea typeface="楷体" pitchFamily="49" charset="-122"/>
              </a:rPr>
              <a:t>一篇重要的马克思主义文献</a:t>
            </a:r>
            <a:r>
              <a:rPr lang="zh-CN" altLang="zh-CN" sz="2400" b="1" dirty="0" smtClean="0">
                <a:solidFill>
                  <a:schemeClr val="tx2"/>
                </a:solidFill>
                <a:latin typeface="楷体" pitchFamily="49" charset="-122"/>
                <a:ea typeface="楷体" pitchFamily="49" charset="-122"/>
              </a:rPr>
              <a:t>。在</a:t>
            </a:r>
            <a:r>
              <a:rPr lang="zh-CN" altLang="zh-CN" sz="2400" b="1" dirty="0">
                <a:solidFill>
                  <a:schemeClr val="tx2"/>
                </a:solidFill>
                <a:latin typeface="楷体" pitchFamily="49" charset="-122"/>
                <a:ea typeface="楷体" pitchFamily="49" charset="-122"/>
              </a:rPr>
              <a:t>国际共产主义运动史上第一次提出并创造性地阐述了社会主义社会矛盾学说，是对科学社会主义理论的重大贡献。也是中国共产党在探索自己社会主义建设道路上取得的一个伟大理论成果，对中国特色社会主义事业具有长远的指导意义。</a:t>
            </a:r>
          </a:p>
        </p:txBody>
      </p:sp>
    </p:spTree>
    <p:extLst>
      <p:ext uri="{BB962C8B-B14F-4D97-AF65-F5344CB8AC3E}">
        <p14:creationId xmlns:p14="http://schemas.microsoft.com/office/powerpoint/2010/main" val="321050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6400" y="2844239"/>
            <a:ext cx="5977467" cy="1147558"/>
          </a:xfrm>
          <a:prstGeom prst="rect">
            <a:avLst/>
          </a:prstGeom>
        </p:spPr>
        <p:txBody>
          <a:bodyPr wrap="square">
            <a:spAutoFit/>
          </a:bodyPr>
          <a:lstStyle/>
          <a:p>
            <a:pPr>
              <a:lnSpc>
                <a:spcPct val="150000"/>
              </a:lnSpc>
            </a:pPr>
            <a:r>
              <a:rPr lang="zh-CN" altLang="en-US" sz="2400" b="1" dirty="0" smtClean="0">
                <a:solidFill>
                  <a:srgbClr val="FF0000"/>
                </a:solidFill>
                <a:latin typeface="华文楷体" pitchFamily="2" charset="-122"/>
                <a:ea typeface="华文楷体" pitchFamily="2" charset="-122"/>
              </a:rPr>
              <a:t>思考：</a:t>
            </a:r>
            <a:r>
              <a:rPr lang="zh-CN" altLang="en-US" sz="2400" b="1" dirty="0" smtClean="0">
                <a:solidFill>
                  <a:schemeClr val="tx2"/>
                </a:solidFill>
                <a:latin typeface="华文楷体" pitchFamily="2" charset="-122"/>
                <a:ea typeface="华文楷体" pitchFamily="2" charset="-122"/>
              </a:rPr>
              <a:t>毛泽东关于社会主义社会</a:t>
            </a:r>
            <a:r>
              <a:rPr lang="zh-CN" altLang="en-US" sz="2400" b="1" dirty="0">
                <a:solidFill>
                  <a:schemeClr val="tx2"/>
                </a:solidFill>
                <a:latin typeface="华文楷体" pitchFamily="2" charset="-122"/>
                <a:ea typeface="华文楷体" pitchFamily="2" charset="-122"/>
              </a:rPr>
              <a:t>矛盾理论的</a:t>
            </a:r>
            <a:r>
              <a:rPr lang="zh-CN" altLang="en-US" sz="2400" b="1" dirty="0" smtClean="0">
                <a:solidFill>
                  <a:schemeClr val="tx2"/>
                </a:solidFill>
                <a:latin typeface="华文楷体" pitchFamily="2" charset="-122"/>
                <a:ea typeface="华文楷体" pitchFamily="2" charset="-122"/>
              </a:rPr>
              <a:t>当代启示？</a:t>
            </a:r>
            <a:endParaRPr lang="zh-CN" altLang="en-US" sz="2400" b="1" dirty="0">
              <a:solidFill>
                <a:schemeClr val="tx2"/>
              </a:solidFill>
              <a:latin typeface="华文楷体" pitchFamily="2" charset="-122"/>
              <a:ea typeface="华文楷体"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114800"/>
            <a:ext cx="2681459" cy="1675499"/>
          </a:xfrm>
          <a:prstGeom prst="rect">
            <a:avLst/>
          </a:prstGeom>
        </p:spPr>
      </p:pic>
    </p:spTree>
    <p:extLst>
      <p:ext uri="{BB962C8B-B14F-4D97-AF65-F5344CB8AC3E}">
        <p14:creationId xmlns:p14="http://schemas.microsoft.com/office/powerpoint/2010/main" val="330107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ChangeArrowheads="1"/>
          </p:cNvSpPr>
          <p:nvPr/>
        </p:nvSpPr>
        <p:spPr bwMode="auto">
          <a:xfrm>
            <a:off x="1219200" y="1219200"/>
            <a:ext cx="1627369" cy="523220"/>
          </a:xfrm>
          <a:prstGeom prst="rect">
            <a:avLst/>
          </a:prstGeom>
          <a:noFill/>
          <a:ln w="9525" algn="ctr">
            <a:noFill/>
            <a:miter lim="800000"/>
            <a:headEnd/>
            <a:tailEnd/>
          </a:ln>
        </p:spPr>
        <p:txBody>
          <a:bodyPr wrap="none">
            <a:spAutoFit/>
          </a:bodyPr>
          <a:lstStyle/>
          <a:p>
            <a:pPr marL="342900" indent="-342900"/>
            <a:r>
              <a:rPr lang="zh-CN" altLang="en-US" sz="2800" b="1" dirty="0" smtClean="0">
                <a:solidFill>
                  <a:srgbClr val="FF0000"/>
                </a:solidFill>
                <a:latin typeface="华文楷体" pitchFamily="2" charset="-122"/>
                <a:ea typeface="华文楷体" pitchFamily="2" charset="-122"/>
              </a:rPr>
              <a:t>重点</a:t>
            </a:r>
            <a:r>
              <a:rPr lang="zh-CN" altLang="en-US" sz="2800" b="1" dirty="0">
                <a:solidFill>
                  <a:srgbClr val="FF0000"/>
                </a:solidFill>
                <a:latin typeface="华文楷体" pitchFamily="2" charset="-122"/>
                <a:ea typeface="华文楷体" pitchFamily="2" charset="-122"/>
              </a:rPr>
              <a:t>问题</a:t>
            </a:r>
          </a:p>
        </p:txBody>
      </p:sp>
      <p:sp>
        <p:nvSpPr>
          <p:cNvPr id="18436" name="Rectangle 6"/>
          <p:cNvSpPr>
            <a:spLocks noChangeArrowheads="1"/>
          </p:cNvSpPr>
          <p:nvPr/>
        </p:nvSpPr>
        <p:spPr bwMode="auto">
          <a:xfrm>
            <a:off x="1198391" y="2604837"/>
            <a:ext cx="6649577" cy="1384995"/>
          </a:xfrm>
          <a:prstGeom prst="rect">
            <a:avLst/>
          </a:prstGeom>
          <a:noFill/>
          <a:ln w="9525" algn="ctr">
            <a:noFill/>
            <a:miter lim="800000"/>
            <a:headEnd/>
            <a:tailEnd/>
          </a:ln>
        </p:spPr>
        <p:txBody>
          <a:bodyPr wrap="none">
            <a:spAutoFit/>
          </a:bodyPr>
          <a:lstStyle/>
          <a:p>
            <a:pPr marL="342900" indent="-342900">
              <a:lnSpc>
                <a:spcPct val="150000"/>
              </a:lnSpc>
            </a:pPr>
            <a:r>
              <a:rPr lang="zh-CN" altLang="en-US" sz="2800" b="1" dirty="0" smtClean="0">
                <a:solidFill>
                  <a:schemeClr val="tx2"/>
                </a:solidFill>
                <a:latin typeface="楷体_GB2312" pitchFamily="49" charset="-122"/>
                <a:ea typeface="楷体_GB2312" pitchFamily="49" charset="-122"/>
              </a:rPr>
              <a:t>▲</a:t>
            </a:r>
            <a:r>
              <a:rPr lang="zh-CN" altLang="en-US" sz="2800" b="1" dirty="0" smtClean="0">
                <a:solidFill>
                  <a:schemeClr val="tx2"/>
                </a:solidFill>
                <a:latin typeface="华文楷体" pitchFamily="2" charset="-122"/>
                <a:ea typeface="华文楷体" pitchFamily="2" charset="-122"/>
              </a:rPr>
              <a:t>社会主义建设道路初步探索的理论成果</a:t>
            </a:r>
            <a:endParaRPr lang="en-US" altLang="zh-CN" sz="2800" b="1" dirty="0" smtClean="0">
              <a:solidFill>
                <a:schemeClr val="tx2"/>
              </a:solidFill>
              <a:latin typeface="华文楷体" pitchFamily="2" charset="-122"/>
              <a:ea typeface="华文楷体" pitchFamily="2" charset="-122"/>
            </a:endParaRPr>
          </a:p>
          <a:p>
            <a:pPr marL="342900" indent="-342900">
              <a:lnSpc>
                <a:spcPct val="150000"/>
              </a:lnSpc>
            </a:pPr>
            <a:r>
              <a:rPr lang="zh-CN" altLang="en-US" sz="2800" b="1" dirty="0" smtClean="0">
                <a:solidFill>
                  <a:schemeClr val="tx2"/>
                </a:solidFill>
                <a:latin typeface="华文楷体" pitchFamily="2" charset="-122"/>
                <a:ea typeface="华文楷体" pitchFamily="2" charset="-122"/>
              </a:rPr>
              <a:t>▲</a:t>
            </a:r>
            <a:r>
              <a:rPr lang="zh-CN" altLang="en-US" sz="2800" b="1" dirty="0">
                <a:solidFill>
                  <a:schemeClr val="tx2"/>
                </a:solidFill>
                <a:latin typeface="华文楷体" pitchFamily="2" charset="-122"/>
                <a:ea typeface="华文楷体" pitchFamily="2" charset="-122"/>
              </a:rPr>
              <a:t>社会主义建设道路初步探索</a:t>
            </a:r>
            <a:r>
              <a:rPr lang="zh-CN" altLang="en-US" sz="2800" b="1" dirty="0" smtClean="0">
                <a:solidFill>
                  <a:schemeClr val="tx2"/>
                </a:solidFill>
                <a:latin typeface="华文楷体" pitchFamily="2" charset="-122"/>
                <a:ea typeface="华文楷体" pitchFamily="2" charset="-122"/>
              </a:rPr>
              <a:t>的意义</a:t>
            </a:r>
            <a:endParaRPr lang="zh-CN" altLang="en-US" sz="2800" b="1" dirty="0">
              <a:solidFill>
                <a:schemeClr val="tx2"/>
              </a:solidFill>
              <a:latin typeface="华文楷体" pitchFamily="2" charset="-122"/>
              <a:ea typeface="华文楷体"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2822" y="2286000"/>
            <a:ext cx="6347178" cy="3170099"/>
          </a:xfrm>
          <a:prstGeom prst="rect">
            <a:avLst/>
          </a:prstGeom>
        </p:spPr>
        <p:txBody>
          <a:bodyPr wrap="square">
            <a:spAutoFit/>
          </a:bodyPr>
          <a:lstStyle/>
          <a:p>
            <a:pPr>
              <a:lnSpc>
                <a:spcPts val="4000"/>
              </a:lnSpc>
            </a:pPr>
            <a:r>
              <a:rPr lang="zh-CN" altLang="en-US" sz="2400" b="1" dirty="0">
                <a:solidFill>
                  <a:schemeClr val="tx2"/>
                </a:solidFill>
                <a:latin typeface="华文楷体" pitchFamily="2" charset="-122"/>
                <a:ea typeface="华文楷体" pitchFamily="2" charset="-122"/>
              </a:rPr>
              <a:t>承认社会矛盾的客观存在是正确解决社会矛盾的基本</a:t>
            </a:r>
            <a:r>
              <a:rPr lang="zh-CN" altLang="en-US" sz="2400" b="1" dirty="0" smtClean="0">
                <a:solidFill>
                  <a:schemeClr val="tx2"/>
                </a:solidFill>
                <a:latin typeface="华文楷体" pitchFamily="2" charset="-122"/>
                <a:ea typeface="华文楷体" pitchFamily="2" charset="-122"/>
              </a:rPr>
              <a:t>前提；</a:t>
            </a:r>
            <a:r>
              <a:rPr lang="zh-CN" altLang="en-US" sz="2400" b="1" dirty="0">
                <a:solidFill>
                  <a:schemeClr val="tx2"/>
                </a:solidFill>
                <a:latin typeface="华文楷体" pitchFamily="2" charset="-122"/>
                <a:ea typeface="华文楷体" pitchFamily="2" charset="-122"/>
              </a:rPr>
              <a:t>社会“基本矛盾”是推动社会主义社会运动发展的根本</a:t>
            </a:r>
            <a:r>
              <a:rPr lang="zh-CN" altLang="en-US" sz="2400" b="1" dirty="0" smtClean="0">
                <a:solidFill>
                  <a:schemeClr val="tx2"/>
                </a:solidFill>
                <a:latin typeface="华文楷体" pitchFamily="2" charset="-122"/>
                <a:ea typeface="华文楷体" pitchFamily="2" charset="-122"/>
              </a:rPr>
              <a:t>动力；</a:t>
            </a:r>
            <a:r>
              <a:rPr lang="zh-CN" altLang="en-US" sz="2400" b="1" dirty="0">
                <a:solidFill>
                  <a:schemeClr val="tx2"/>
                </a:solidFill>
                <a:latin typeface="华文楷体" pitchFamily="2" charset="-122"/>
                <a:ea typeface="华文楷体" pitchFamily="2" charset="-122"/>
              </a:rPr>
              <a:t>区分两类不同性质的社会</a:t>
            </a:r>
            <a:r>
              <a:rPr lang="zh-CN" altLang="en-US" sz="2400" b="1" dirty="0" smtClean="0">
                <a:solidFill>
                  <a:schemeClr val="tx2"/>
                </a:solidFill>
                <a:latin typeface="华文楷体" pitchFamily="2" charset="-122"/>
                <a:ea typeface="华文楷体" pitchFamily="2" charset="-122"/>
              </a:rPr>
              <a:t>矛盾。</a:t>
            </a:r>
            <a:r>
              <a:rPr lang="zh-CN" altLang="en-US" sz="2400" b="1" dirty="0">
                <a:solidFill>
                  <a:schemeClr val="tx2"/>
                </a:solidFill>
                <a:latin typeface="华文楷体" pitchFamily="2" charset="-122"/>
                <a:ea typeface="华文楷体" pitchFamily="2" charset="-122"/>
              </a:rPr>
              <a:t>正确处理人民内部矛盾，是关系改革发展稳定的全局性课题，是促进社会和谐的基础性工作。</a:t>
            </a:r>
          </a:p>
        </p:txBody>
      </p:sp>
    </p:spTree>
    <p:extLst>
      <p:ext uri="{BB962C8B-B14F-4D97-AF65-F5344CB8AC3E}">
        <p14:creationId xmlns:p14="http://schemas.microsoft.com/office/powerpoint/2010/main" val="580782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7133" y="2362200"/>
            <a:ext cx="6019800" cy="1754326"/>
          </a:xfrm>
          <a:prstGeom prst="rect">
            <a:avLst/>
          </a:prstGeom>
        </p:spPr>
        <p:txBody>
          <a:bodyPr wrap="square">
            <a:spAutoFit/>
          </a:bodyPr>
          <a:lstStyle/>
          <a:p>
            <a:pPr>
              <a:lnSpc>
                <a:spcPct val="150000"/>
              </a:lnSpc>
            </a:pPr>
            <a:r>
              <a:rPr lang="zh-CN" altLang="zh-CN" sz="2400" b="1" dirty="0">
                <a:solidFill>
                  <a:srgbClr val="FF0000"/>
                </a:solidFill>
                <a:latin typeface="华文楷体" pitchFamily="2" charset="-122"/>
                <a:ea typeface="华文楷体" pitchFamily="2" charset="-122"/>
              </a:rPr>
              <a:t>延伸阅读： </a:t>
            </a:r>
            <a:endParaRPr lang="en-US" altLang="zh-CN" sz="2400" b="1" dirty="0" smtClean="0">
              <a:solidFill>
                <a:srgbClr val="FF0000"/>
              </a:solidFill>
              <a:latin typeface="华文楷体" pitchFamily="2" charset="-122"/>
              <a:ea typeface="华文楷体" pitchFamily="2" charset="-122"/>
            </a:endParaRPr>
          </a:p>
          <a:p>
            <a:pPr>
              <a:lnSpc>
                <a:spcPct val="150000"/>
              </a:lnSpc>
            </a:pPr>
            <a:r>
              <a:rPr lang="zh-CN" altLang="zh-CN" sz="2400" b="1" dirty="0" smtClean="0">
                <a:solidFill>
                  <a:schemeClr val="tx2"/>
                </a:solidFill>
                <a:latin typeface="华文楷体" pitchFamily="2" charset="-122"/>
                <a:ea typeface="华文楷体" pitchFamily="2" charset="-122"/>
              </a:rPr>
              <a:t>正确</a:t>
            </a:r>
            <a:r>
              <a:rPr lang="zh-CN" altLang="zh-CN" sz="2400" b="1" dirty="0">
                <a:solidFill>
                  <a:schemeClr val="tx2"/>
                </a:solidFill>
                <a:latin typeface="华文楷体" pitchFamily="2" charset="-122"/>
                <a:ea typeface="华文楷体" pitchFamily="2" charset="-122"/>
              </a:rPr>
              <a:t>认识和处理新时期</a:t>
            </a:r>
            <a:r>
              <a:rPr lang="zh-CN" altLang="zh-CN" sz="2400" b="1" dirty="0" smtClean="0">
                <a:solidFill>
                  <a:schemeClr val="tx2"/>
                </a:solidFill>
                <a:latin typeface="华文楷体" pitchFamily="2" charset="-122"/>
                <a:ea typeface="华文楷体" pitchFamily="2" charset="-122"/>
              </a:rPr>
              <a:t>人民内部矛盾</a:t>
            </a:r>
            <a:endParaRPr lang="en-US" altLang="zh-CN" sz="2400" b="1" dirty="0" smtClean="0">
              <a:solidFill>
                <a:schemeClr val="tx2"/>
              </a:solidFill>
              <a:latin typeface="华文楷体" pitchFamily="2" charset="-122"/>
              <a:ea typeface="华文楷体" pitchFamily="2" charset="-122"/>
            </a:endParaRPr>
          </a:p>
          <a:p>
            <a:pPr>
              <a:lnSpc>
                <a:spcPct val="150000"/>
              </a:lnSpc>
            </a:pPr>
            <a:r>
              <a:rPr lang="en-US" altLang="zh-CN" sz="2400" b="1" dirty="0" smtClean="0">
                <a:solidFill>
                  <a:schemeClr val="tx2"/>
                </a:solidFill>
                <a:latin typeface="华文楷体" pitchFamily="2" charset="-122"/>
                <a:ea typeface="华文楷体" pitchFamily="2" charset="-122"/>
              </a:rPr>
              <a:t>                ——</a:t>
            </a:r>
            <a:r>
              <a:rPr lang="zh-CN" altLang="zh-CN" dirty="0" smtClean="0">
                <a:solidFill>
                  <a:schemeClr val="tx2"/>
                </a:solidFill>
                <a:latin typeface="华文楷体" pitchFamily="2" charset="-122"/>
                <a:ea typeface="华文楷体" pitchFamily="2" charset="-122"/>
              </a:rPr>
              <a:t>《政治学研究》</a:t>
            </a:r>
            <a:r>
              <a:rPr lang="en-US" altLang="zh-CN" dirty="0">
                <a:solidFill>
                  <a:schemeClr val="tx2"/>
                </a:solidFill>
                <a:latin typeface="华文楷体" pitchFamily="2" charset="-122"/>
                <a:ea typeface="华文楷体" pitchFamily="2" charset="-122"/>
              </a:rPr>
              <a:t>2013</a:t>
            </a:r>
            <a:r>
              <a:rPr lang="zh-CN" altLang="zh-CN" dirty="0" smtClean="0">
                <a:solidFill>
                  <a:schemeClr val="tx2"/>
                </a:solidFill>
                <a:latin typeface="华文楷体" pitchFamily="2" charset="-122"/>
                <a:ea typeface="华文楷体" pitchFamily="2" charset="-122"/>
              </a:rPr>
              <a:t>年</a:t>
            </a:r>
            <a:r>
              <a:rPr lang="zh-CN" altLang="en-US" dirty="0" smtClean="0">
                <a:solidFill>
                  <a:schemeClr val="tx2"/>
                </a:solidFill>
                <a:latin typeface="华文楷体" pitchFamily="2" charset="-122"/>
                <a:ea typeface="华文楷体" pitchFamily="2" charset="-122"/>
              </a:rPr>
              <a:t>第</a:t>
            </a:r>
            <a:r>
              <a:rPr lang="en-US" altLang="zh-CN" dirty="0" smtClean="0">
                <a:solidFill>
                  <a:schemeClr val="tx2"/>
                </a:solidFill>
                <a:latin typeface="华文楷体" pitchFamily="2" charset="-122"/>
                <a:ea typeface="华文楷体" pitchFamily="2" charset="-122"/>
              </a:rPr>
              <a:t>6</a:t>
            </a:r>
            <a:r>
              <a:rPr lang="zh-CN" altLang="zh-CN" dirty="0">
                <a:solidFill>
                  <a:schemeClr val="tx2"/>
                </a:solidFill>
                <a:latin typeface="华文楷体" pitchFamily="2" charset="-122"/>
                <a:ea typeface="华文楷体" pitchFamily="2" charset="-122"/>
              </a:rPr>
              <a:t>期 房宁</a:t>
            </a:r>
          </a:p>
        </p:txBody>
      </p:sp>
    </p:spTree>
    <p:extLst>
      <p:ext uri="{BB962C8B-B14F-4D97-AF65-F5344CB8AC3E}">
        <p14:creationId xmlns:p14="http://schemas.microsoft.com/office/powerpoint/2010/main" val="3874168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1219200"/>
            <a:ext cx="4185761" cy="461665"/>
          </a:xfrm>
          <a:prstGeom prst="rect">
            <a:avLst/>
          </a:prstGeom>
        </p:spPr>
        <p:txBody>
          <a:bodyPr wrap="none">
            <a:spAutoFit/>
          </a:bodyPr>
          <a:lstStyle/>
          <a:p>
            <a:r>
              <a:rPr lang="zh-CN" altLang="en-US" sz="2400" b="1" dirty="0" smtClean="0">
                <a:solidFill>
                  <a:schemeClr val="tx2"/>
                </a:solidFill>
                <a:latin typeface="华文楷体" pitchFamily="2" charset="-122"/>
                <a:ea typeface="华文楷体" pitchFamily="2" charset="-122"/>
              </a:rPr>
              <a:t>三、走中国工业化道路的思想</a:t>
            </a:r>
            <a:endParaRPr lang="zh-CN" altLang="en-US" sz="2400" b="1" dirty="0">
              <a:solidFill>
                <a:schemeClr val="tx2"/>
              </a:solidFill>
              <a:latin typeface="华文楷体" pitchFamily="2" charset="-122"/>
              <a:ea typeface="华文楷体" pitchFamily="2" charset="-122"/>
            </a:endParaRPr>
          </a:p>
        </p:txBody>
      </p:sp>
      <p:sp>
        <p:nvSpPr>
          <p:cNvPr id="3" name="矩形 2"/>
          <p:cNvSpPr/>
          <p:nvPr/>
        </p:nvSpPr>
        <p:spPr>
          <a:xfrm>
            <a:off x="1219200" y="2069250"/>
            <a:ext cx="6324600" cy="3755965"/>
          </a:xfrm>
          <a:prstGeom prst="rect">
            <a:avLst/>
          </a:prstGeom>
        </p:spPr>
        <p:txBody>
          <a:bodyPr wrap="square">
            <a:spAutoFit/>
          </a:bodyPr>
          <a:lstStyle/>
          <a:p>
            <a:pPr>
              <a:lnSpc>
                <a:spcPts val="3600"/>
              </a:lnSpc>
            </a:pPr>
            <a:r>
              <a:rPr lang="en-US" altLang="zh-CN" sz="2400" b="1" dirty="0" smtClean="0">
                <a:solidFill>
                  <a:schemeClr val="tx2"/>
                </a:solidFill>
                <a:latin typeface="华文楷体" pitchFamily="2" charset="-122"/>
                <a:ea typeface="华文楷体" pitchFamily="2" charset="-122"/>
              </a:rPr>
              <a:t>1</a:t>
            </a:r>
            <a:r>
              <a:rPr lang="zh-CN" altLang="en-US" sz="2400" b="1" dirty="0">
                <a:solidFill>
                  <a:schemeClr val="tx2"/>
                </a:solidFill>
                <a:latin typeface="华文楷体" pitchFamily="2" charset="-122"/>
                <a:ea typeface="华文楷体" pitchFamily="2" charset="-122"/>
              </a:rPr>
              <a:t>、走中国工业化</a:t>
            </a:r>
            <a:r>
              <a:rPr lang="zh-CN" altLang="en-US" sz="2400" b="1" dirty="0" smtClean="0">
                <a:solidFill>
                  <a:schemeClr val="tx2"/>
                </a:solidFill>
                <a:latin typeface="华文楷体" pitchFamily="2" charset="-122"/>
                <a:ea typeface="华文楷体" pitchFamily="2" charset="-122"/>
              </a:rPr>
              <a:t>道路思想的形成</a:t>
            </a:r>
            <a:endParaRPr lang="en-US" altLang="zh-CN" sz="2400" b="1" dirty="0" smtClean="0">
              <a:solidFill>
                <a:schemeClr val="tx2"/>
              </a:solidFill>
              <a:latin typeface="华文楷体" pitchFamily="2" charset="-122"/>
              <a:ea typeface="华文楷体" pitchFamily="2" charset="-122"/>
            </a:endParaRPr>
          </a:p>
          <a:p>
            <a:pPr>
              <a:lnSpc>
                <a:spcPts val="3600"/>
              </a:lnSpc>
            </a:pPr>
            <a:r>
              <a:rPr lang="en-US" altLang="zh-CN" sz="2400" b="1" dirty="0" smtClean="0">
                <a:solidFill>
                  <a:schemeClr val="tx2"/>
                </a:solidFill>
                <a:latin typeface="华文楷体" pitchFamily="2" charset="-122"/>
                <a:ea typeface="华文楷体" pitchFamily="2" charset="-122"/>
              </a:rPr>
              <a:t>《</a:t>
            </a:r>
            <a:r>
              <a:rPr lang="zh-CN" altLang="en-US" sz="2400" b="1" dirty="0">
                <a:solidFill>
                  <a:schemeClr val="tx2"/>
                </a:solidFill>
                <a:latin typeface="华文楷体" pitchFamily="2" charset="-122"/>
                <a:ea typeface="华文楷体" pitchFamily="2" charset="-122"/>
                <a:hlinkClick r:id="rId2"/>
              </a:rPr>
              <a:t>论十大关系</a:t>
            </a: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论述</a:t>
            </a:r>
            <a:r>
              <a:rPr lang="zh-CN" altLang="en-US" sz="2400" b="1" dirty="0">
                <a:solidFill>
                  <a:schemeClr val="tx2"/>
                </a:solidFill>
                <a:latin typeface="华文楷体" pitchFamily="2" charset="-122"/>
                <a:ea typeface="华文楷体" pitchFamily="2" charset="-122"/>
              </a:rPr>
              <a:t>了重工业、轻工业和农业的关系问题</a:t>
            </a:r>
            <a:r>
              <a:rPr lang="zh-CN" altLang="en-US" sz="2400" b="1" dirty="0" smtClean="0">
                <a:solidFill>
                  <a:schemeClr val="tx2"/>
                </a:solidFill>
                <a:latin typeface="华文楷体" pitchFamily="2" charset="-122"/>
                <a:ea typeface="华文楷体" pitchFamily="2" charset="-122"/>
              </a:rPr>
              <a:t>；</a:t>
            </a:r>
            <a:r>
              <a:rPr lang="en-US" altLang="zh-CN" sz="2400" b="1" dirty="0" smtClean="0">
                <a:solidFill>
                  <a:schemeClr val="tx2"/>
                </a:solidFill>
                <a:latin typeface="华文楷体" pitchFamily="2" charset="-122"/>
                <a:ea typeface="华文楷体" pitchFamily="2" charset="-122"/>
              </a:rPr>
              <a:t>《</a:t>
            </a:r>
            <a:r>
              <a:rPr lang="zh-CN" altLang="en-US" sz="2400" b="1" dirty="0">
                <a:solidFill>
                  <a:schemeClr val="tx2"/>
                </a:solidFill>
                <a:latin typeface="华文楷体" pitchFamily="2" charset="-122"/>
                <a:ea typeface="华文楷体" pitchFamily="2" charset="-122"/>
              </a:rPr>
              <a:t>关于正确处理</a:t>
            </a:r>
            <a:r>
              <a:rPr lang="zh-CN" altLang="en-US" sz="2400" b="1" dirty="0">
                <a:solidFill>
                  <a:schemeClr val="tx2"/>
                </a:solidFill>
                <a:latin typeface="华文楷体" pitchFamily="2" charset="-122"/>
                <a:ea typeface="华文楷体" pitchFamily="2" charset="-122"/>
                <a:hlinkClick r:id="rId3"/>
              </a:rPr>
              <a:t>人民内部矛盾</a:t>
            </a:r>
            <a:r>
              <a:rPr lang="zh-CN" altLang="en-US" sz="2400" b="1" dirty="0">
                <a:solidFill>
                  <a:schemeClr val="tx2"/>
                </a:solidFill>
                <a:latin typeface="华文楷体" pitchFamily="2" charset="-122"/>
                <a:ea typeface="华文楷体" pitchFamily="2" charset="-122"/>
              </a:rPr>
              <a:t>的问题</a:t>
            </a: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把</a:t>
            </a:r>
            <a:r>
              <a:rPr lang="zh-CN" altLang="en-US" sz="2400" b="1" dirty="0">
                <a:solidFill>
                  <a:schemeClr val="tx2"/>
                </a:solidFill>
                <a:latin typeface="华文楷体" pitchFamily="2" charset="-122"/>
                <a:ea typeface="华文楷体" pitchFamily="2" charset="-122"/>
              </a:rPr>
              <a:t>三者关系上升到工业化道路的高度来认识。提出以工业为主导，把重工业作为建设的重点，优先发展重工业，是必要和必需的；同时，必须充分发展农业和轻工业，尤其更重视农业的基础作用</a:t>
            </a:r>
            <a:r>
              <a:rPr lang="zh-CN" altLang="en-US" sz="2400" b="1" dirty="0" smtClean="0">
                <a:solidFill>
                  <a:schemeClr val="tx2"/>
                </a:solidFill>
                <a:latin typeface="华文楷体" pitchFamily="2" charset="-122"/>
                <a:ea typeface="华文楷体" pitchFamily="2" charset="-122"/>
              </a:rPr>
              <a:t>。</a:t>
            </a:r>
            <a:endParaRPr lang="zh-CN" altLang="en-US" sz="2400" b="1" dirty="0">
              <a:solidFill>
                <a:schemeClr val="tx2"/>
              </a:solidFill>
              <a:latin typeface="华文楷体" pitchFamily="2" charset="-122"/>
              <a:ea typeface="华文楷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1289" y="2133600"/>
            <a:ext cx="5868914" cy="461665"/>
          </a:xfrm>
          <a:prstGeom prst="rect">
            <a:avLst/>
          </a:prstGeom>
        </p:spPr>
        <p:txBody>
          <a:bodyPr wrap="none">
            <a:spAutoFit/>
          </a:bodyPr>
          <a:lstStyle/>
          <a:p>
            <a:r>
              <a:rPr lang="en-US" altLang="zh-CN" sz="2400" b="1" dirty="0" smtClean="0">
                <a:solidFill>
                  <a:schemeClr val="tx2"/>
                </a:solidFill>
                <a:latin typeface="华文楷体" pitchFamily="2" charset="-122"/>
                <a:ea typeface="华文楷体" pitchFamily="2" charset="-122"/>
              </a:rPr>
              <a:t>2</a:t>
            </a:r>
            <a:r>
              <a:rPr lang="zh-CN" altLang="en-US" sz="2400" b="1" dirty="0" smtClean="0">
                <a:solidFill>
                  <a:schemeClr val="tx2"/>
                </a:solidFill>
                <a:latin typeface="华文楷体" pitchFamily="2" charset="-122"/>
                <a:ea typeface="华文楷体" pitchFamily="2" charset="-122"/>
              </a:rPr>
              <a:t>、毛泽东</a:t>
            </a:r>
            <a:r>
              <a:rPr lang="zh-CN" altLang="en-US" sz="2400" b="1" dirty="0">
                <a:solidFill>
                  <a:schemeClr val="tx2"/>
                </a:solidFill>
                <a:latin typeface="华文楷体" pitchFamily="2" charset="-122"/>
                <a:ea typeface="华文楷体" pitchFamily="2" charset="-122"/>
              </a:rPr>
              <a:t>对中国工业化</a:t>
            </a:r>
            <a:r>
              <a:rPr lang="zh-CN" altLang="en-US" sz="2400" b="1" dirty="0" smtClean="0">
                <a:solidFill>
                  <a:schemeClr val="tx2"/>
                </a:solidFill>
                <a:latin typeface="华文楷体" pitchFamily="2" charset="-122"/>
                <a:ea typeface="华文楷体" pitchFamily="2" charset="-122"/>
              </a:rPr>
              <a:t>道路的开创性贡献</a:t>
            </a:r>
            <a:endParaRPr lang="zh-CN" altLang="en-US" sz="2400" dirty="0">
              <a:latin typeface="华文楷体" pitchFamily="2" charset="-122"/>
              <a:ea typeface="华文楷体" pitchFamily="2" charset="-122"/>
            </a:endParaRPr>
          </a:p>
        </p:txBody>
      </p:sp>
      <p:sp>
        <p:nvSpPr>
          <p:cNvPr id="3" name="矩形 2"/>
          <p:cNvSpPr/>
          <p:nvPr/>
        </p:nvSpPr>
        <p:spPr>
          <a:xfrm>
            <a:off x="1371600" y="2860048"/>
            <a:ext cx="6324600" cy="2657138"/>
          </a:xfrm>
          <a:prstGeom prst="rect">
            <a:avLst/>
          </a:prstGeom>
        </p:spPr>
        <p:txBody>
          <a:bodyPr wrap="square">
            <a:spAutoFit/>
          </a:bodyPr>
          <a:lstStyle/>
          <a:p>
            <a:pPr>
              <a:lnSpc>
                <a:spcPts val="4000"/>
              </a:lnSpc>
            </a:pPr>
            <a:r>
              <a:rPr lang="zh-CN" altLang="en-US" sz="2400" b="1" dirty="0">
                <a:solidFill>
                  <a:schemeClr val="tx2"/>
                </a:solidFill>
                <a:latin typeface="华文楷体" pitchFamily="2" charset="-122"/>
                <a:ea typeface="华文楷体" pitchFamily="2" charset="-122"/>
              </a:rPr>
              <a:t>深刻论证</a:t>
            </a:r>
            <a:r>
              <a:rPr lang="zh-CN" altLang="en-US" sz="2400" b="1" dirty="0" smtClean="0">
                <a:solidFill>
                  <a:schemeClr val="tx2"/>
                </a:solidFill>
                <a:latin typeface="华文楷体" pitchFamily="2" charset="-122"/>
                <a:ea typeface="华文楷体" pitchFamily="2" charset="-122"/>
              </a:rPr>
              <a:t>了按照农业、轻工业、重工业次序安排国民经济的必要性和重要性，对开辟具有中国特色的社会主义工业化道路具有重大经济意义；对开拓适合中国</a:t>
            </a:r>
            <a:r>
              <a:rPr lang="zh-CN" altLang="en-US" sz="2400" b="1" dirty="0">
                <a:solidFill>
                  <a:schemeClr val="tx2"/>
                </a:solidFill>
                <a:latin typeface="华文楷体" pitchFamily="2" charset="-122"/>
                <a:ea typeface="华文楷体" pitchFamily="2" charset="-122"/>
              </a:rPr>
              <a:t>国情</a:t>
            </a:r>
            <a:r>
              <a:rPr lang="zh-CN" altLang="en-US" sz="2400" b="1" dirty="0" smtClean="0">
                <a:solidFill>
                  <a:schemeClr val="tx2"/>
                </a:solidFill>
                <a:latin typeface="华文楷体" pitchFamily="2" charset="-122"/>
                <a:ea typeface="华文楷体" pitchFamily="2" charset="-122"/>
              </a:rPr>
              <a:t>的工业化道路具有深远政治意义。</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1388566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667" y="2286000"/>
            <a:ext cx="6019800" cy="2862322"/>
          </a:xfrm>
          <a:prstGeom prst="rect">
            <a:avLst/>
          </a:prstGeom>
        </p:spPr>
        <p:txBody>
          <a:bodyPr wrap="square">
            <a:spAutoFit/>
          </a:bodyPr>
          <a:lstStyle/>
          <a:p>
            <a:pPr>
              <a:lnSpc>
                <a:spcPct val="150000"/>
              </a:lnSpc>
            </a:pPr>
            <a:r>
              <a:rPr lang="zh-CN" altLang="en-US" sz="2400" b="1" dirty="0" smtClean="0">
                <a:solidFill>
                  <a:schemeClr val="tx2"/>
                </a:solidFill>
                <a:latin typeface="华文楷体" pitchFamily="2" charset="-122"/>
                <a:ea typeface="华文楷体" pitchFamily="2" charset="-122"/>
              </a:rPr>
              <a:t>四、初步探索的其他理论成果</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en-US" sz="2400" b="1" dirty="0" smtClean="0">
                <a:solidFill>
                  <a:schemeClr val="tx2"/>
                </a:solidFill>
                <a:latin typeface="华文楷体" pitchFamily="2" charset="-122"/>
                <a:ea typeface="华文楷体" pitchFamily="2" charset="-122"/>
              </a:rPr>
              <a:t>社会主义发展阶段；社会主义现代化建设的战略目标和步骤；经济建设的方针；所有制结构的调整；经济体制和经济运行机制改革；社会主义民主政治建设等。</a:t>
            </a:r>
            <a:endParaRPr lang="zh-CN" altLang="en-US" sz="2400" dirty="0">
              <a:latin typeface="华文楷体" pitchFamily="2" charset="-122"/>
              <a:ea typeface="华文楷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1122" y="3574701"/>
            <a:ext cx="2743200" cy="461665"/>
          </a:xfrm>
          <a:prstGeom prst="rect">
            <a:avLst/>
          </a:prstGeom>
        </p:spPr>
        <p:txBody>
          <a:bodyPr wrap="square">
            <a:spAutoFit/>
          </a:bodyPr>
          <a:lstStyle/>
          <a:p>
            <a:pPr indent="247650">
              <a:lnSpc>
                <a:spcPct val="150000"/>
              </a:lnSpc>
              <a:spcAft>
                <a:spcPts val="0"/>
              </a:spcAft>
            </a:pPr>
            <a:r>
              <a:rPr lang="zh-CN" altLang="zh-CN" sz="16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a:t>
            </a:r>
            <a:r>
              <a:rPr lang="zh-CN" altLang="zh-CN" sz="16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求是》</a:t>
            </a:r>
            <a:r>
              <a:rPr lang="en-US" altLang="zh-CN" sz="16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2013/24    </a:t>
            </a:r>
            <a:r>
              <a:rPr lang="zh-CN" altLang="zh-CN" sz="16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陈晋</a:t>
            </a:r>
          </a:p>
        </p:txBody>
      </p:sp>
      <p:sp>
        <p:nvSpPr>
          <p:cNvPr id="3" name="矩形 2"/>
          <p:cNvSpPr/>
          <p:nvPr/>
        </p:nvSpPr>
        <p:spPr>
          <a:xfrm>
            <a:off x="1600200" y="2133600"/>
            <a:ext cx="1415772" cy="461665"/>
          </a:xfrm>
          <a:prstGeom prst="rect">
            <a:avLst/>
          </a:prstGeom>
        </p:spPr>
        <p:txBody>
          <a:bodyPr wrap="none">
            <a:spAutoFit/>
          </a:bodyPr>
          <a:lstStyle/>
          <a:p>
            <a:r>
              <a:rPr lang="zh-CN" altLang="zh-CN" sz="2400" b="1" dirty="0">
                <a:solidFill>
                  <a:srgbClr val="FF0000"/>
                </a:solidFill>
                <a:latin typeface="华文楷体" panose="02010600040101010101" pitchFamily="2" charset="-122"/>
                <a:ea typeface="华文楷体" panose="02010600040101010101" pitchFamily="2" charset="-122"/>
                <a:cs typeface="宋体" panose="02010600030101010101" pitchFamily="2" charset="-122"/>
              </a:rPr>
              <a:t>延伸阅</a:t>
            </a:r>
            <a:r>
              <a:rPr lang="zh-CN" altLang="zh-CN" sz="2400" b="1" dirty="0" smtClean="0">
                <a:solidFill>
                  <a:srgbClr val="FF0000"/>
                </a:solidFill>
                <a:latin typeface="华文楷体" panose="02010600040101010101" pitchFamily="2" charset="-122"/>
                <a:ea typeface="华文楷体" panose="02010600040101010101" pitchFamily="2" charset="-122"/>
                <a:cs typeface="宋体" panose="02010600030101010101" pitchFamily="2" charset="-122"/>
              </a:rPr>
              <a:t>读</a:t>
            </a:r>
            <a:endParaRPr lang="zh-CN" altLang="en-US" sz="2400" dirty="0">
              <a:solidFill>
                <a:srgbClr val="FF0000"/>
              </a:solidFill>
              <a:latin typeface="华文楷体" panose="02010600040101010101" pitchFamily="2" charset="-122"/>
              <a:ea typeface="华文楷体" panose="02010600040101010101" pitchFamily="2" charset="-122"/>
            </a:endParaRPr>
          </a:p>
        </p:txBody>
      </p:sp>
      <p:sp>
        <p:nvSpPr>
          <p:cNvPr id="4" name="矩形 3"/>
          <p:cNvSpPr/>
          <p:nvPr/>
        </p:nvSpPr>
        <p:spPr>
          <a:xfrm>
            <a:off x="1828800" y="2969567"/>
            <a:ext cx="5724644" cy="461665"/>
          </a:xfrm>
          <a:prstGeom prst="rect">
            <a:avLst/>
          </a:prstGeom>
        </p:spPr>
        <p:txBody>
          <a:bodyPr wrap="none">
            <a:spAutoFit/>
          </a:bodyPr>
          <a:lstStyle/>
          <a:p>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毛泽东对社会主义的实践探索和理论贡献</a:t>
            </a:r>
            <a:endParaRPr lang="zh-CN" altLang="en-US" sz="2400" dirty="0"/>
          </a:p>
        </p:txBody>
      </p:sp>
    </p:spTree>
    <p:extLst>
      <p:ext uri="{BB962C8B-B14F-4D97-AF65-F5344CB8AC3E}">
        <p14:creationId xmlns:p14="http://schemas.microsoft.com/office/powerpoint/2010/main" val="4217562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0200" y="1981200"/>
            <a:ext cx="6400800" cy="3416320"/>
          </a:xfrm>
          <a:prstGeom prst="rect">
            <a:avLst/>
          </a:prstGeom>
        </p:spPr>
        <p:txBody>
          <a:bodyPr wrap="square">
            <a:spAutoFit/>
          </a:bodyPr>
          <a:lstStyle/>
          <a:p>
            <a:pPr indent="247650">
              <a:lnSpc>
                <a:spcPct val="150000"/>
              </a:lnSpc>
              <a:spcAft>
                <a:spcPts val="0"/>
              </a:spcAft>
            </a:pPr>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把党和国家的工作重点转到社会主义建设和技术革命上</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来</a:t>
            </a:r>
            <a:r>
              <a:rPr lang="zh-CN" altLang="en-US"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走</a:t>
            </a:r>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自己的路，探索适合中国国情的社会主义建设道</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路</a:t>
            </a:r>
            <a:r>
              <a:rPr lang="zh-CN" altLang="en-US"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社</a:t>
            </a:r>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会主义社会的基本矛盾和主要矛盾，为确立社会主义社会的根本任务，改革和完善社会主义制度，提供了理论依</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据</a:t>
            </a:r>
            <a:r>
              <a:rPr lang="zh-CN" altLang="en-US"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等</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a:t>
            </a:r>
            <a:endParaRPr lang="zh-CN" altLang="zh-CN" sz="2400" dirty="0">
              <a:solidFill>
                <a:schemeClr val="tx2"/>
              </a:solidFill>
              <a:latin typeface="华文楷体" panose="02010600040101010101" pitchFamily="2" charset="-122"/>
              <a:ea typeface="华文楷体" panose="02010600040101010101" pitchFamily="2" charset="-122"/>
              <a:cs typeface="宋体" panose="02010600030101010101" pitchFamily="2" charset="-122"/>
            </a:endParaRPr>
          </a:p>
        </p:txBody>
      </p:sp>
    </p:spTree>
    <p:extLst>
      <p:ext uri="{BB962C8B-B14F-4D97-AF65-F5344CB8AC3E}">
        <p14:creationId xmlns:p14="http://schemas.microsoft.com/office/powerpoint/2010/main" val="2627792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1905000"/>
            <a:ext cx="5867400" cy="963534"/>
          </a:xfrm>
          <a:prstGeom prst="rect">
            <a:avLst/>
          </a:prstGeom>
        </p:spPr>
        <p:txBody>
          <a:bodyPr wrap="square">
            <a:spAutoFit/>
          </a:bodyPr>
          <a:lstStyle/>
          <a:p>
            <a:pPr marL="342900" indent="-342900">
              <a:lnSpc>
                <a:spcPts val="3500"/>
              </a:lnSpc>
            </a:pPr>
            <a:r>
              <a:rPr lang="zh-CN" altLang="en-US" sz="2400" b="1" dirty="0" smtClean="0">
                <a:solidFill>
                  <a:schemeClr val="tx2"/>
                </a:solidFill>
                <a:latin typeface="华文楷体" pitchFamily="2" charset="-122"/>
                <a:ea typeface="华文楷体" pitchFamily="2" charset="-122"/>
              </a:rPr>
              <a:t>第二节 社会主义建设道路初步探索的意义和经验教训</a:t>
            </a:r>
            <a:endParaRPr lang="zh-CN" altLang="en-US" sz="2400" b="1" dirty="0">
              <a:solidFill>
                <a:schemeClr val="tx2"/>
              </a:solidFill>
              <a:latin typeface="华文楷体" pitchFamily="2" charset="-122"/>
              <a:ea typeface="华文楷体" pitchFamily="2" charset="-122"/>
            </a:endParaRPr>
          </a:p>
        </p:txBody>
      </p:sp>
      <p:sp>
        <p:nvSpPr>
          <p:cNvPr id="3" name="矩形 2"/>
          <p:cNvSpPr/>
          <p:nvPr/>
        </p:nvSpPr>
        <p:spPr>
          <a:xfrm>
            <a:off x="1524000" y="2843134"/>
            <a:ext cx="6019800" cy="2614627"/>
          </a:xfrm>
          <a:prstGeom prst="rect">
            <a:avLst/>
          </a:prstGeom>
        </p:spPr>
        <p:txBody>
          <a:bodyPr wrap="square">
            <a:spAutoFit/>
          </a:bodyPr>
          <a:lstStyle/>
          <a:p>
            <a:pPr marL="342900" indent="-342900">
              <a:lnSpc>
                <a:spcPts val="4000"/>
              </a:lnSpc>
            </a:pPr>
            <a:r>
              <a:rPr lang="zh-CN" altLang="en-US" sz="2400" b="1" dirty="0" smtClean="0">
                <a:solidFill>
                  <a:schemeClr val="tx2"/>
                </a:solidFill>
                <a:latin typeface="华文楷体" pitchFamily="2" charset="-122"/>
                <a:ea typeface="华文楷体" pitchFamily="2" charset="-122"/>
              </a:rPr>
              <a:t>一、 社会主义建设道路初步探索的意义</a:t>
            </a:r>
            <a:endParaRPr lang="en-US" altLang="zh-CN" sz="2400" b="1" dirty="0" smtClean="0">
              <a:solidFill>
                <a:schemeClr val="tx2"/>
              </a:solidFill>
              <a:latin typeface="华文楷体" pitchFamily="2" charset="-122"/>
              <a:ea typeface="华文楷体" pitchFamily="2" charset="-122"/>
            </a:endParaRPr>
          </a:p>
          <a:p>
            <a:pPr marL="342900" indent="-342900">
              <a:lnSpc>
                <a:spcPts val="4000"/>
              </a:lnSpc>
            </a:pPr>
            <a:r>
              <a:rPr lang="zh-CN" altLang="en-US" sz="2400" b="1" dirty="0" smtClean="0">
                <a:solidFill>
                  <a:schemeClr val="tx2"/>
                </a:solidFill>
                <a:latin typeface="华文楷体" pitchFamily="2" charset="-122"/>
                <a:ea typeface="华文楷体" pitchFamily="2" charset="-122"/>
              </a:rPr>
              <a:t>巩固和发展了我国的社会主义制度；为开创</a:t>
            </a:r>
            <a:endParaRPr lang="en-US" altLang="zh-CN" sz="2400" b="1" dirty="0" smtClean="0">
              <a:solidFill>
                <a:schemeClr val="tx2"/>
              </a:solidFill>
              <a:latin typeface="华文楷体" pitchFamily="2" charset="-122"/>
              <a:ea typeface="华文楷体" pitchFamily="2" charset="-122"/>
            </a:endParaRPr>
          </a:p>
          <a:p>
            <a:pPr marL="342900" indent="-342900">
              <a:lnSpc>
                <a:spcPts val="4000"/>
              </a:lnSpc>
            </a:pPr>
            <a:r>
              <a:rPr lang="zh-CN" altLang="en-US" sz="2400" b="1" dirty="0" smtClean="0">
                <a:solidFill>
                  <a:schemeClr val="tx2"/>
                </a:solidFill>
                <a:latin typeface="华文楷体" pitchFamily="2" charset="-122"/>
                <a:ea typeface="华文楷体" pitchFamily="2" charset="-122"/>
              </a:rPr>
              <a:t>中国特色社会主义提供了宝贵经验、理论准</a:t>
            </a:r>
            <a:endParaRPr lang="en-US" altLang="zh-CN" sz="2400" b="1" dirty="0" smtClean="0">
              <a:solidFill>
                <a:schemeClr val="tx2"/>
              </a:solidFill>
              <a:latin typeface="华文楷体" pitchFamily="2" charset="-122"/>
              <a:ea typeface="华文楷体" pitchFamily="2" charset="-122"/>
            </a:endParaRPr>
          </a:p>
          <a:p>
            <a:pPr marL="342900" indent="-342900">
              <a:lnSpc>
                <a:spcPts val="4000"/>
              </a:lnSpc>
            </a:pPr>
            <a:r>
              <a:rPr lang="zh-CN" altLang="en-US" sz="2400" b="1" dirty="0" smtClean="0">
                <a:solidFill>
                  <a:schemeClr val="tx2"/>
                </a:solidFill>
                <a:latin typeface="华文楷体" pitchFamily="2" charset="-122"/>
                <a:ea typeface="华文楷体" pitchFamily="2" charset="-122"/>
              </a:rPr>
              <a:t>备、物质基础；丰富了科学社会主义的理论</a:t>
            </a:r>
            <a:endParaRPr lang="en-US" altLang="zh-CN" sz="2400" b="1" dirty="0" smtClean="0">
              <a:solidFill>
                <a:schemeClr val="tx2"/>
              </a:solidFill>
              <a:latin typeface="华文楷体" pitchFamily="2" charset="-122"/>
              <a:ea typeface="华文楷体" pitchFamily="2" charset="-122"/>
            </a:endParaRPr>
          </a:p>
          <a:p>
            <a:pPr marL="342900" indent="-342900">
              <a:lnSpc>
                <a:spcPts val="4000"/>
              </a:lnSpc>
            </a:pPr>
            <a:r>
              <a:rPr lang="zh-CN" altLang="en-US" sz="2400" b="1" dirty="0" smtClean="0">
                <a:solidFill>
                  <a:schemeClr val="tx2"/>
                </a:solidFill>
                <a:latin typeface="华文楷体" pitchFamily="2" charset="-122"/>
                <a:ea typeface="华文楷体" pitchFamily="2" charset="-122"/>
              </a:rPr>
              <a:t>和实践。</a:t>
            </a:r>
            <a:endParaRPr lang="zh-CN" altLang="en-US" sz="24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00" y="1295400"/>
            <a:ext cx="1620957" cy="523220"/>
          </a:xfrm>
          <a:prstGeom prst="rect">
            <a:avLst/>
          </a:prstGeom>
        </p:spPr>
        <p:txBody>
          <a:bodyPr wrap="none">
            <a:spAutoFit/>
          </a:bodyPr>
          <a:lstStyle/>
          <a:p>
            <a:r>
              <a:rPr lang="zh-CN" altLang="en-US" sz="2800" b="1" dirty="0">
                <a:solidFill>
                  <a:srgbClr val="FF0000"/>
                </a:solidFill>
                <a:latin typeface="华文楷体" pitchFamily="2" charset="-122"/>
                <a:ea typeface="华文楷体" pitchFamily="2" charset="-122"/>
              </a:rPr>
              <a:t>案例分析</a:t>
            </a:r>
          </a:p>
        </p:txBody>
      </p:sp>
      <p:sp>
        <p:nvSpPr>
          <p:cNvPr id="3" name="矩形 2"/>
          <p:cNvSpPr/>
          <p:nvPr/>
        </p:nvSpPr>
        <p:spPr>
          <a:xfrm>
            <a:off x="2763957" y="2150060"/>
            <a:ext cx="2339102" cy="461665"/>
          </a:xfrm>
          <a:prstGeom prst="rect">
            <a:avLst/>
          </a:prstGeom>
        </p:spPr>
        <p:txBody>
          <a:bodyPr wrap="none">
            <a:spAutoFit/>
          </a:bodyPr>
          <a:lstStyle/>
          <a:p>
            <a:r>
              <a:rPr lang="zh-CN" altLang="en-US" sz="2400" b="1" dirty="0" smtClean="0">
                <a:solidFill>
                  <a:schemeClr val="tx2"/>
                </a:solidFill>
                <a:latin typeface="华文楷体" pitchFamily="2" charset="-122"/>
                <a:ea typeface="华文楷体" pitchFamily="2" charset="-122"/>
              </a:rPr>
              <a:t>“大跃进”运动</a:t>
            </a:r>
            <a:endParaRPr lang="zh-CN" altLang="en-US" sz="2400" b="1" dirty="0">
              <a:solidFill>
                <a:schemeClr val="tx2"/>
              </a:solidFill>
              <a:latin typeface="华文楷体" pitchFamily="2" charset="-122"/>
              <a:ea typeface="华文楷体" pitchFamily="2" charset="-122"/>
            </a:endParaRPr>
          </a:p>
        </p:txBody>
      </p:sp>
      <p:sp>
        <p:nvSpPr>
          <p:cNvPr id="4" name="矩形 3"/>
          <p:cNvSpPr/>
          <p:nvPr/>
        </p:nvSpPr>
        <p:spPr>
          <a:xfrm>
            <a:off x="1447800" y="2803505"/>
            <a:ext cx="6172200" cy="2308324"/>
          </a:xfrm>
          <a:prstGeom prst="rect">
            <a:avLst/>
          </a:prstGeom>
        </p:spPr>
        <p:txBody>
          <a:bodyPr wrap="square">
            <a:spAutoFit/>
          </a:bodyPr>
          <a:lstStyle/>
          <a:p>
            <a:pPr>
              <a:lnSpc>
                <a:spcPct val="150000"/>
              </a:lnSpc>
            </a:pPr>
            <a:r>
              <a:rPr lang="en-US" altLang="zh-CN" sz="2400" b="1" dirty="0" smtClean="0">
                <a:solidFill>
                  <a:schemeClr val="tx2"/>
                </a:solidFill>
                <a:latin typeface="华文楷体" panose="02010600040101010101" pitchFamily="2" charset="-122"/>
                <a:ea typeface="华文楷体" panose="02010600040101010101" pitchFamily="2" charset="-122"/>
              </a:rPr>
              <a:t>——</a:t>
            </a:r>
            <a:r>
              <a:rPr lang="zh-CN" altLang="zh-CN" sz="2400" b="1" dirty="0" smtClean="0">
                <a:solidFill>
                  <a:schemeClr val="tx2"/>
                </a:solidFill>
                <a:latin typeface="华文楷体" panose="02010600040101010101" pitchFamily="2" charset="-122"/>
                <a:ea typeface="华文楷体" panose="02010600040101010101" pitchFamily="2" charset="-122"/>
              </a:rPr>
              <a:t>是</a:t>
            </a:r>
            <a:r>
              <a:rPr lang="zh-CN" altLang="zh-CN" sz="2400" b="1" dirty="0">
                <a:solidFill>
                  <a:schemeClr val="tx2"/>
                </a:solidFill>
                <a:latin typeface="华文楷体" panose="02010600040101010101" pitchFamily="2" charset="-122"/>
                <a:ea typeface="华文楷体" panose="02010600040101010101" pitchFamily="2" charset="-122"/>
              </a:rPr>
              <a:t>指</a:t>
            </a:r>
            <a:r>
              <a:rPr lang="en-US" altLang="zh-CN" sz="2400" b="1" dirty="0">
                <a:solidFill>
                  <a:schemeClr val="tx2"/>
                </a:solidFill>
                <a:latin typeface="华文楷体" panose="02010600040101010101" pitchFamily="2" charset="-122"/>
                <a:ea typeface="华文楷体" panose="02010600040101010101" pitchFamily="2" charset="-122"/>
              </a:rPr>
              <a:t>1958</a:t>
            </a:r>
            <a:r>
              <a:rPr lang="zh-CN" altLang="zh-CN" sz="2400" b="1" dirty="0">
                <a:solidFill>
                  <a:schemeClr val="tx2"/>
                </a:solidFill>
                <a:latin typeface="华文楷体" panose="02010600040101010101" pitchFamily="2" charset="-122"/>
                <a:ea typeface="华文楷体" panose="02010600040101010101" pitchFamily="2" charset="-122"/>
              </a:rPr>
              <a:t>年至</a:t>
            </a:r>
            <a:r>
              <a:rPr lang="en-US" altLang="zh-CN" sz="2400" b="1" dirty="0">
                <a:solidFill>
                  <a:schemeClr val="tx2"/>
                </a:solidFill>
                <a:latin typeface="华文楷体" panose="02010600040101010101" pitchFamily="2" charset="-122"/>
                <a:ea typeface="华文楷体" panose="02010600040101010101" pitchFamily="2" charset="-122"/>
              </a:rPr>
              <a:t>1960</a:t>
            </a:r>
            <a:r>
              <a:rPr lang="zh-CN" altLang="zh-CN" sz="2400" b="1" dirty="0">
                <a:solidFill>
                  <a:schemeClr val="tx2"/>
                </a:solidFill>
                <a:latin typeface="华文楷体" panose="02010600040101010101" pitchFamily="2" charset="-122"/>
                <a:ea typeface="华文楷体" panose="02010600040101010101" pitchFamily="2" charset="-122"/>
              </a:rPr>
              <a:t>年期间，中国共产党在全国范围内开展的以高指标、瞎指挥、浮夸风、共产风为特点的极“左”路线的冒进运动</a:t>
            </a:r>
            <a:r>
              <a:rPr lang="zh-CN" altLang="zh-CN" sz="2400" b="1" dirty="0" smtClean="0">
                <a:solidFill>
                  <a:schemeClr val="tx2"/>
                </a:solidFill>
                <a:latin typeface="华文楷体" panose="02010600040101010101" pitchFamily="2" charset="-122"/>
                <a:ea typeface="华文楷体" panose="02010600040101010101" pitchFamily="2" charset="-122"/>
              </a:rPr>
              <a:t>。</a:t>
            </a:r>
            <a:endParaRPr lang="zh-CN" altLang="zh-CN" sz="2400" b="1" dirty="0">
              <a:solidFill>
                <a:schemeClr val="tx2"/>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402392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0200" y="2286000"/>
            <a:ext cx="6032421" cy="1754326"/>
          </a:xfrm>
          <a:prstGeom prst="rect">
            <a:avLst/>
          </a:prstGeom>
        </p:spPr>
        <p:txBody>
          <a:bodyPr wrap="none">
            <a:spAutoFit/>
          </a:bodyPr>
          <a:lstStyle/>
          <a:p>
            <a:pPr>
              <a:lnSpc>
                <a:spcPct val="150000"/>
              </a:lnSpc>
            </a:pPr>
            <a:r>
              <a:rPr lang="zh-CN" altLang="en-US" sz="2400" b="1" dirty="0" smtClean="0">
                <a:solidFill>
                  <a:srgbClr val="FF0000"/>
                </a:solidFill>
                <a:latin typeface="华文楷体" pitchFamily="2" charset="-122"/>
                <a:ea typeface="华文楷体" pitchFamily="2" charset="-122"/>
              </a:rPr>
              <a:t>思考讨论：</a:t>
            </a:r>
            <a:endParaRPr lang="en-US" altLang="zh-CN" sz="2400" b="1" dirty="0" smtClean="0">
              <a:solidFill>
                <a:srgbClr val="FF0000"/>
              </a:solidFill>
              <a:latin typeface="华文楷体" pitchFamily="2" charset="-122"/>
              <a:ea typeface="华文楷体" pitchFamily="2" charset="-122"/>
            </a:endParaRPr>
          </a:p>
          <a:p>
            <a:pPr>
              <a:lnSpc>
                <a:spcPct val="150000"/>
              </a:lnSpc>
            </a:pPr>
            <a:r>
              <a:rPr lang="zh-CN" altLang="zh-CN" sz="2400" b="1" dirty="0">
                <a:solidFill>
                  <a:schemeClr val="tx2"/>
                </a:solidFill>
                <a:latin typeface="华文楷体" panose="02010600040101010101" pitchFamily="2" charset="-122"/>
                <a:ea typeface="华文楷体" panose="02010600040101010101" pitchFamily="2" charset="-122"/>
              </a:rPr>
              <a:t>为什么要发动大跃进</a:t>
            </a:r>
            <a:r>
              <a:rPr lang="zh-CN" altLang="zh-CN" sz="2400" b="1" dirty="0" smtClean="0">
                <a:solidFill>
                  <a:schemeClr val="tx2"/>
                </a:solidFill>
                <a:latin typeface="华文楷体" panose="02010600040101010101" pitchFamily="2" charset="-122"/>
                <a:ea typeface="华文楷体" panose="02010600040101010101" pitchFamily="2" charset="-122"/>
              </a:rPr>
              <a:t>？</a:t>
            </a:r>
            <a:r>
              <a:rPr lang="zh-CN" altLang="en-US" sz="2400" b="1" dirty="0" smtClean="0">
                <a:solidFill>
                  <a:schemeClr val="tx2"/>
                </a:solidFill>
                <a:latin typeface="华文楷体" pitchFamily="2" charset="-122"/>
                <a:ea typeface="华文楷体" pitchFamily="2" charset="-122"/>
              </a:rPr>
              <a:t>大跃进运动何以能够</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en-US" sz="2400" b="1" dirty="0" smtClean="0">
                <a:solidFill>
                  <a:schemeClr val="tx2"/>
                </a:solidFill>
                <a:latin typeface="华文楷体" pitchFamily="2" charset="-122"/>
                <a:ea typeface="华文楷体" pitchFamily="2" charset="-122"/>
              </a:rPr>
              <a:t>发动起来？它的教训对今天有何借鉴意义</a:t>
            </a:r>
            <a:r>
              <a:rPr lang="zh-CN" altLang="en-US" sz="2400" b="1" dirty="0">
                <a:solidFill>
                  <a:schemeClr val="tx2"/>
                </a:solidFill>
                <a:latin typeface="华文楷体" pitchFamily="2" charset="-122"/>
                <a:ea typeface="华文楷体" pitchFamily="2" charset="-122"/>
              </a:rPr>
              <a:t>？</a:t>
            </a:r>
          </a:p>
        </p:txBody>
      </p:sp>
      <p:pic>
        <p:nvPicPr>
          <p:cNvPr id="4" name="Picture 6" descr="C:\Users\zhao\AppData\Roaming\360se6\Application\User Data\temp\t01d3a4f9d24708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191000"/>
            <a:ext cx="2703135" cy="132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43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2280356"/>
            <a:ext cx="6705600" cy="2862322"/>
          </a:xfrm>
          <a:prstGeom prst="rect">
            <a:avLst/>
          </a:prstGeom>
        </p:spPr>
        <p:txBody>
          <a:bodyPr wrap="square">
            <a:spAutoFit/>
          </a:bodyPr>
          <a:lstStyle/>
          <a:p>
            <a:pPr>
              <a:lnSpc>
                <a:spcPct val="150000"/>
              </a:lnSpc>
            </a:pPr>
            <a:r>
              <a:rPr lang="zh-CN" altLang="zh-CN" sz="2400" b="1" dirty="0">
                <a:solidFill>
                  <a:schemeClr val="tx2"/>
                </a:solidFill>
                <a:latin typeface="华文楷体" pitchFamily="2" charset="-122"/>
                <a:ea typeface="华文楷体" pitchFamily="2" charset="-122"/>
              </a:rPr>
              <a:t>在一个人口众多、经济文化十分落后且发展极不平衡的东方大国来说，建设什么样的社会主义，如何建设</a:t>
            </a:r>
            <a:r>
              <a:rPr lang="zh-CN" altLang="zh-CN" sz="2400" b="1" dirty="0" smtClean="0">
                <a:solidFill>
                  <a:schemeClr val="tx2"/>
                </a:solidFill>
                <a:latin typeface="华文楷体" pitchFamily="2" charset="-122"/>
                <a:ea typeface="华文楷体" pitchFamily="2" charset="-122"/>
              </a:rPr>
              <a:t>社会主义</a:t>
            </a:r>
            <a:r>
              <a:rPr lang="en-US" altLang="zh-CN" sz="2400" b="1" dirty="0" smtClean="0">
                <a:solidFill>
                  <a:schemeClr val="tx2"/>
                </a:solidFill>
                <a:latin typeface="华文楷体" pitchFamily="2" charset="-122"/>
                <a:ea typeface="华文楷体" pitchFamily="2" charset="-122"/>
              </a:rPr>
              <a:t>?</a:t>
            </a:r>
            <a:r>
              <a:rPr lang="zh-CN" altLang="zh-CN" sz="2400" b="1" dirty="0" smtClean="0">
                <a:solidFill>
                  <a:schemeClr val="tx2"/>
                </a:solidFill>
                <a:latin typeface="华文楷体" pitchFamily="2" charset="-122"/>
                <a:ea typeface="华文楷体" pitchFamily="2" charset="-122"/>
              </a:rPr>
              <a:t>以</a:t>
            </a:r>
            <a:r>
              <a:rPr lang="zh-CN" altLang="zh-CN" sz="2400" b="1" dirty="0">
                <a:solidFill>
                  <a:schemeClr val="tx2"/>
                </a:solidFill>
                <a:latin typeface="华文楷体" pitchFamily="2" charset="-122"/>
                <a:ea typeface="华文楷体" pitchFamily="2" charset="-122"/>
              </a:rPr>
              <a:t>毛泽东为代表的中国共产党人提出实现马克思主义同中国实际的第二次结合，借鉴苏联经验，走中国自己的社会主义建设道路</a:t>
            </a:r>
            <a:r>
              <a:rPr lang="zh-CN" altLang="zh-CN" dirty="0"/>
              <a:t>。</a:t>
            </a:r>
            <a:endParaRPr lang="zh-CN" altLang="en-US" dirty="0"/>
          </a:p>
        </p:txBody>
      </p:sp>
    </p:spTree>
    <p:extLst>
      <p:ext uri="{BB962C8B-B14F-4D97-AF65-F5344CB8AC3E}">
        <p14:creationId xmlns:p14="http://schemas.microsoft.com/office/powerpoint/2010/main" val="1898416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2514600"/>
            <a:ext cx="6477000" cy="1754326"/>
          </a:xfrm>
          <a:prstGeom prst="rect">
            <a:avLst/>
          </a:prstGeom>
        </p:spPr>
        <p:txBody>
          <a:bodyPr wrap="square">
            <a:spAutoFit/>
          </a:bodyPr>
          <a:lstStyle/>
          <a:p>
            <a:pPr marL="342900" lvl="0" indent="-342900">
              <a:lnSpc>
                <a:spcPct val="150000"/>
              </a:lnSpc>
              <a:spcAft>
                <a:spcPts val="0"/>
              </a:spcAft>
              <a:buFont typeface="+mj-lt"/>
              <a:buAutoNum type="arabicPeriod"/>
            </a:pPr>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以苏为鉴，试图开辟社会主义建设新道</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路</a:t>
            </a:r>
            <a:endParaRPr lang="en-US"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endParaRPr>
          </a:p>
          <a:p>
            <a:pPr marL="342900" indent="-342900">
              <a:lnSpc>
                <a:spcPct val="150000"/>
              </a:lnSpc>
              <a:spcAft>
                <a:spcPts val="0"/>
              </a:spcAft>
              <a:buFont typeface="+mj-lt"/>
              <a:buAutoNum type="arabicPeriod"/>
            </a:pPr>
            <a:r>
              <a:rPr lang="zh-CN" altLang="zh-CN" sz="2400" b="1" dirty="0">
                <a:solidFill>
                  <a:schemeClr val="tx2"/>
                </a:solidFill>
                <a:latin typeface="华文楷体" panose="02010600040101010101" pitchFamily="2" charset="-122"/>
                <a:ea typeface="华文楷体" panose="02010600040101010101" pitchFamily="2" charset="-122"/>
              </a:rPr>
              <a:t>预期社会主义革命的胜利会大大解放生产力</a:t>
            </a:r>
          </a:p>
          <a:p>
            <a:pPr marL="342900" indent="-342900">
              <a:lnSpc>
                <a:spcPct val="150000"/>
              </a:lnSpc>
              <a:spcAft>
                <a:spcPts val="0"/>
              </a:spcAft>
              <a:buFont typeface="+mj-lt"/>
              <a:buAutoNum type="arabicPeriod"/>
            </a:pPr>
            <a:r>
              <a:rPr lang="zh-CN" altLang="zh-CN" sz="2400" b="1" dirty="0">
                <a:solidFill>
                  <a:schemeClr val="tx2"/>
                </a:solidFill>
                <a:latin typeface="华文楷体" panose="02010600040101010101" pitchFamily="2" charset="-122"/>
                <a:ea typeface="华文楷体" panose="02010600040101010101" pitchFamily="2" charset="-122"/>
              </a:rPr>
              <a:t>受国际赶超浪潮的影响，企望后来居</a:t>
            </a:r>
            <a:r>
              <a:rPr lang="zh-CN" altLang="zh-CN" sz="2400" b="1" dirty="0" smtClean="0">
                <a:solidFill>
                  <a:schemeClr val="tx2"/>
                </a:solidFill>
                <a:latin typeface="华文楷体" panose="02010600040101010101" pitchFamily="2" charset="-122"/>
                <a:ea typeface="华文楷体" panose="02010600040101010101" pitchFamily="2" charset="-122"/>
              </a:rPr>
              <a:t>上</a:t>
            </a:r>
            <a:endParaRPr lang="zh-CN" altLang="zh-CN" sz="2400" b="1" dirty="0">
              <a:solidFill>
                <a:schemeClr val="tx2"/>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8358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2209800"/>
            <a:ext cx="6553200" cy="2785378"/>
          </a:xfrm>
          <a:prstGeom prst="rect">
            <a:avLst/>
          </a:prstGeom>
        </p:spPr>
        <p:txBody>
          <a:bodyPr wrap="square">
            <a:spAutoFit/>
          </a:bodyPr>
          <a:lstStyle/>
          <a:p>
            <a:pPr indent="247650">
              <a:lnSpc>
                <a:spcPts val="3500"/>
              </a:lnSpc>
              <a:spcAft>
                <a:spcPts val="0"/>
              </a:spcAft>
            </a:pPr>
            <a:r>
              <a:rPr lang="en-US"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1</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、民</a:t>
            </a:r>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群众建设热情的高涨为大跃进的发动奠定了心理基</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础</a:t>
            </a:r>
            <a:r>
              <a:rPr lang="zh-CN" altLang="en-US"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a:t>
            </a:r>
            <a:endParaRPr lang="en-US"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endParaRPr>
          </a:p>
          <a:p>
            <a:pPr indent="247650">
              <a:lnSpc>
                <a:spcPts val="3500"/>
              </a:lnSpc>
              <a:spcAft>
                <a:spcPts val="0"/>
              </a:spcAft>
            </a:pPr>
            <a:r>
              <a:rPr lang="en-US"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2</a:t>
            </a:r>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、高度集权的政治体制为大跃进的发动</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提供了</a:t>
            </a:r>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制度保</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障</a:t>
            </a:r>
            <a:r>
              <a:rPr lang="zh-CN" altLang="en-US"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a:t>
            </a:r>
            <a:endParaRPr lang="en-US"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endParaRPr>
          </a:p>
          <a:p>
            <a:pPr indent="247650">
              <a:lnSpc>
                <a:spcPts val="3500"/>
              </a:lnSpc>
              <a:spcAft>
                <a:spcPts val="0"/>
              </a:spcAft>
            </a:pPr>
            <a:r>
              <a:rPr lang="en-US"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3</a:t>
            </a:r>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、强国家弱社会的格局为大跃进的发动提供了组织便</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利</a:t>
            </a:r>
            <a:r>
              <a:rPr lang="zh-CN" altLang="en-US"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a:t>
            </a:r>
            <a:endParaRPr lang="en-US"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endParaRPr>
          </a:p>
        </p:txBody>
      </p:sp>
    </p:spTree>
    <p:extLst>
      <p:ext uri="{BB962C8B-B14F-4D97-AF65-F5344CB8AC3E}">
        <p14:creationId xmlns:p14="http://schemas.microsoft.com/office/powerpoint/2010/main" val="3879333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2132996"/>
            <a:ext cx="5219700" cy="836126"/>
          </a:xfrm>
          <a:prstGeom prst="rect">
            <a:avLst/>
          </a:prstGeom>
        </p:spPr>
        <p:txBody>
          <a:bodyPr wrap="square">
            <a:spAutoFit/>
          </a:bodyPr>
          <a:lstStyle/>
          <a:p>
            <a:pPr latinLnBrk="1">
              <a:lnSpc>
                <a:spcPts val="2900"/>
              </a:lnSpc>
            </a:pPr>
            <a:r>
              <a:rPr lang="zh-CN" altLang="zh-CN" dirty="0">
                <a:solidFill>
                  <a:schemeClr val="tx2"/>
                </a:solidFill>
              </a:rPr>
              <a:t>农业</a:t>
            </a:r>
            <a:r>
              <a:rPr lang="zh-CN" altLang="en-US" dirty="0">
                <a:solidFill>
                  <a:schemeClr val="tx2"/>
                </a:solidFill>
              </a:rPr>
              <a:t>：“</a:t>
            </a:r>
            <a:r>
              <a:rPr lang="zh-CN" altLang="zh-CN" dirty="0">
                <a:solidFill>
                  <a:schemeClr val="tx2"/>
                </a:solidFill>
              </a:rPr>
              <a:t>人有多大胆，地有多高产</a:t>
            </a:r>
            <a:r>
              <a:rPr lang="zh-CN" altLang="en-US" dirty="0">
                <a:solidFill>
                  <a:schemeClr val="tx2"/>
                </a:solidFill>
              </a:rPr>
              <a:t>”，“</a:t>
            </a:r>
            <a:r>
              <a:rPr lang="zh-CN" altLang="zh-CN" dirty="0">
                <a:solidFill>
                  <a:schemeClr val="tx2"/>
                </a:solidFill>
              </a:rPr>
              <a:t>主观能动性无限，巧妇能为无米之炊</a:t>
            </a:r>
            <a:r>
              <a:rPr lang="zh-CN" altLang="en-US" dirty="0">
                <a:solidFill>
                  <a:schemeClr val="tx2"/>
                </a:solidFill>
              </a:rPr>
              <a:t>”。</a:t>
            </a:r>
            <a:endParaRPr lang="zh-CN" altLang="zh-CN" dirty="0">
              <a:solidFill>
                <a:schemeClr val="tx2"/>
              </a:solidFill>
            </a:endParaRPr>
          </a:p>
        </p:txBody>
      </p:sp>
      <p:sp>
        <p:nvSpPr>
          <p:cNvPr id="5" name="矩形 4"/>
          <p:cNvSpPr/>
          <p:nvPr/>
        </p:nvSpPr>
        <p:spPr>
          <a:xfrm>
            <a:off x="2057400" y="3222905"/>
            <a:ext cx="5295900" cy="861774"/>
          </a:xfrm>
          <a:prstGeom prst="rect">
            <a:avLst/>
          </a:prstGeom>
        </p:spPr>
        <p:txBody>
          <a:bodyPr wrap="square">
            <a:spAutoFit/>
          </a:bodyPr>
          <a:lstStyle/>
          <a:p>
            <a:pPr>
              <a:lnSpc>
                <a:spcPts val="3000"/>
              </a:lnSpc>
            </a:pPr>
            <a:r>
              <a:rPr lang="zh-CN" altLang="en-US" dirty="0">
                <a:solidFill>
                  <a:schemeClr val="tx2"/>
                </a:solidFill>
              </a:rPr>
              <a:t>工业：“无煤也炼焦，无焦也炼铁”，“</a:t>
            </a:r>
            <a:r>
              <a:rPr lang="zh-CN" altLang="zh-CN" dirty="0">
                <a:solidFill>
                  <a:schemeClr val="tx2"/>
                </a:solidFill>
              </a:rPr>
              <a:t>倾家荡产大搞钢铁</a:t>
            </a:r>
            <a:r>
              <a:rPr lang="zh-CN" altLang="en-US" dirty="0">
                <a:solidFill>
                  <a:schemeClr val="tx2"/>
                </a:solidFill>
              </a:rPr>
              <a:t>”。</a:t>
            </a:r>
            <a:endParaRPr lang="zh-CN" altLang="zh-CN" dirty="0">
              <a:solidFill>
                <a:schemeClr val="tx2"/>
              </a:solidFill>
            </a:endParaRPr>
          </a:p>
        </p:txBody>
      </p:sp>
      <p:sp>
        <p:nvSpPr>
          <p:cNvPr id="6" name="矩形 5"/>
          <p:cNvSpPr/>
          <p:nvPr/>
        </p:nvSpPr>
        <p:spPr>
          <a:xfrm>
            <a:off x="2057400" y="4338462"/>
            <a:ext cx="5943600" cy="1631216"/>
          </a:xfrm>
          <a:prstGeom prst="rect">
            <a:avLst/>
          </a:prstGeom>
        </p:spPr>
        <p:txBody>
          <a:bodyPr wrap="square">
            <a:spAutoFit/>
          </a:bodyPr>
          <a:lstStyle/>
          <a:p>
            <a:pPr>
              <a:lnSpc>
                <a:spcPts val="3000"/>
              </a:lnSpc>
            </a:pPr>
            <a:r>
              <a:rPr lang="zh-CN" altLang="en-US" dirty="0">
                <a:solidFill>
                  <a:schemeClr val="tx2"/>
                </a:solidFill>
              </a:rPr>
              <a:t>文艺：村村要有李白鲁迅聂耳。</a:t>
            </a:r>
            <a:r>
              <a:rPr lang="zh-CN" altLang="zh-CN" dirty="0">
                <a:solidFill>
                  <a:schemeClr val="tx2"/>
                </a:solidFill>
                <a:latin typeface="+mj-ea"/>
              </a:rPr>
              <a:t>清华</a:t>
            </a:r>
            <a:r>
              <a:rPr lang="en-US" altLang="zh-CN" dirty="0">
                <a:solidFill>
                  <a:schemeClr val="tx2"/>
                </a:solidFill>
                <a:latin typeface="+mj-ea"/>
              </a:rPr>
              <a:t>1</a:t>
            </a:r>
            <a:r>
              <a:rPr lang="zh-CN" altLang="zh-CN" dirty="0">
                <a:solidFill>
                  <a:schemeClr val="tx2"/>
                </a:solidFill>
                <a:latin typeface="+mj-ea"/>
              </a:rPr>
              <a:t>万名学生，创作了</a:t>
            </a:r>
            <a:r>
              <a:rPr lang="en-US" altLang="zh-CN" dirty="0">
                <a:solidFill>
                  <a:schemeClr val="tx2"/>
                </a:solidFill>
                <a:latin typeface="+mj-ea"/>
              </a:rPr>
              <a:t>5000</a:t>
            </a:r>
            <a:r>
              <a:rPr lang="zh-CN" altLang="zh-CN" dirty="0">
                <a:solidFill>
                  <a:schemeClr val="tx2"/>
                </a:solidFill>
                <a:latin typeface="+mj-ea"/>
              </a:rPr>
              <a:t>多首诗，</a:t>
            </a:r>
            <a:r>
              <a:rPr lang="en-US" altLang="zh-CN" dirty="0">
                <a:solidFill>
                  <a:schemeClr val="tx2"/>
                </a:solidFill>
                <a:latin typeface="+mj-ea"/>
              </a:rPr>
              <a:t>3000</a:t>
            </a:r>
            <a:r>
              <a:rPr lang="zh-CN" altLang="zh-CN" dirty="0">
                <a:solidFill>
                  <a:schemeClr val="tx2"/>
                </a:solidFill>
                <a:latin typeface="+mj-ea"/>
              </a:rPr>
              <a:t>余首歌曲，</a:t>
            </a:r>
            <a:r>
              <a:rPr lang="en-US" altLang="zh-CN" dirty="0">
                <a:solidFill>
                  <a:schemeClr val="tx2"/>
                </a:solidFill>
                <a:latin typeface="+mj-ea"/>
              </a:rPr>
              <a:t>1500</a:t>
            </a:r>
            <a:r>
              <a:rPr lang="zh-CN" altLang="zh-CN" dirty="0">
                <a:solidFill>
                  <a:schemeClr val="tx2"/>
                </a:solidFill>
                <a:latin typeface="+mj-ea"/>
              </a:rPr>
              <a:t>个剧本，</a:t>
            </a:r>
            <a:r>
              <a:rPr lang="en-US" altLang="zh-CN" dirty="0">
                <a:solidFill>
                  <a:schemeClr val="tx2"/>
                </a:solidFill>
                <a:latin typeface="+mj-ea"/>
              </a:rPr>
              <a:t>2000</a:t>
            </a:r>
            <a:r>
              <a:rPr lang="zh-CN" altLang="zh-CN" dirty="0">
                <a:solidFill>
                  <a:schemeClr val="tx2"/>
                </a:solidFill>
                <a:latin typeface="+mj-ea"/>
              </a:rPr>
              <a:t>篇小说、散文、特写、曲艺，</a:t>
            </a:r>
            <a:r>
              <a:rPr lang="en-US" altLang="zh-CN" dirty="0">
                <a:solidFill>
                  <a:schemeClr val="tx2"/>
                </a:solidFill>
                <a:latin typeface="+mj-ea"/>
              </a:rPr>
              <a:t>3000</a:t>
            </a:r>
            <a:r>
              <a:rPr lang="zh-CN" altLang="zh-CN" dirty="0">
                <a:solidFill>
                  <a:schemeClr val="tx2"/>
                </a:solidFill>
                <a:latin typeface="+mj-ea"/>
              </a:rPr>
              <a:t>多幅漫画，办了</a:t>
            </a:r>
            <a:r>
              <a:rPr lang="en-US" altLang="zh-CN" dirty="0">
                <a:solidFill>
                  <a:schemeClr val="tx2"/>
                </a:solidFill>
                <a:latin typeface="+mj-ea"/>
              </a:rPr>
              <a:t>700</a:t>
            </a:r>
            <a:r>
              <a:rPr lang="zh-CN" altLang="zh-CN" dirty="0">
                <a:solidFill>
                  <a:schemeClr val="tx2"/>
                </a:solidFill>
                <a:latin typeface="+mj-ea"/>
              </a:rPr>
              <a:t>多种系和班级的油印刊物，</a:t>
            </a:r>
            <a:r>
              <a:rPr lang="en-US" altLang="zh-CN" dirty="0">
                <a:solidFill>
                  <a:schemeClr val="tx2"/>
                </a:solidFill>
                <a:latin typeface="+mj-ea"/>
              </a:rPr>
              <a:t>“</a:t>
            </a:r>
            <a:r>
              <a:rPr lang="zh-CN" altLang="zh-CN" dirty="0">
                <a:solidFill>
                  <a:schemeClr val="tx2"/>
                </a:solidFill>
                <a:latin typeface="+mj-ea"/>
              </a:rPr>
              <a:t>许多班做到了人人是诗人</a:t>
            </a:r>
            <a:r>
              <a:rPr lang="en-US" altLang="zh-CN" dirty="0">
                <a:solidFill>
                  <a:schemeClr val="tx2"/>
                </a:solidFill>
                <a:latin typeface="+mj-ea"/>
              </a:rPr>
              <a:t>”</a:t>
            </a:r>
            <a:r>
              <a:rPr lang="zh-CN" altLang="zh-CN" dirty="0">
                <a:solidFill>
                  <a:schemeClr val="tx2"/>
                </a:solidFill>
                <a:latin typeface="+mj-ea"/>
              </a:rPr>
              <a:t>。</a:t>
            </a:r>
          </a:p>
        </p:txBody>
      </p:sp>
    </p:spTree>
    <p:extLst>
      <p:ext uri="{BB962C8B-B14F-4D97-AF65-F5344CB8AC3E}">
        <p14:creationId xmlns:p14="http://schemas.microsoft.com/office/powerpoint/2010/main" val="2503794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2286000"/>
            <a:ext cx="6019800" cy="2862322"/>
          </a:xfrm>
          <a:prstGeom prst="rect">
            <a:avLst/>
          </a:prstGeom>
        </p:spPr>
        <p:txBody>
          <a:bodyPr wrap="square">
            <a:spAutoFit/>
          </a:bodyPr>
          <a:lstStyle/>
          <a:p>
            <a:pPr indent="304800" algn="just">
              <a:lnSpc>
                <a:spcPct val="150000"/>
              </a:lnSpc>
              <a:spcAft>
                <a:spcPts val="0"/>
              </a:spcAft>
            </a:pPr>
            <a:r>
              <a:rPr lang="zh-CN" altLang="zh-CN" sz="2400" b="1" kern="100" dirty="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“大跃进”运动的教训：第一，用大规模搞群众运动的办法，去抓经济建设是不可取的。第二，在经济建设中，一定要从实际出发，做到实事求是。第三，经济建设要遵循客观规律。</a:t>
            </a:r>
          </a:p>
        </p:txBody>
      </p:sp>
    </p:spTree>
    <p:extLst>
      <p:ext uri="{BB962C8B-B14F-4D97-AF65-F5344CB8AC3E}">
        <p14:creationId xmlns:p14="http://schemas.microsoft.com/office/powerpoint/2010/main" val="242038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2286000"/>
            <a:ext cx="6096000" cy="2308324"/>
          </a:xfrm>
          <a:prstGeom prst="rect">
            <a:avLst/>
          </a:prstGeom>
        </p:spPr>
        <p:txBody>
          <a:bodyPr wrap="square">
            <a:spAutoFit/>
          </a:bodyPr>
          <a:lstStyle/>
          <a:p>
            <a:pPr>
              <a:lnSpc>
                <a:spcPct val="150000"/>
              </a:lnSpc>
            </a:pPr>
            <a:r>
              <a:rPr lang="zh-CN" altLang="zh-CN" sz="2400" b="1" dirty="0">
                <a:solidFill>
                  <a:schemeClr val="tx2"/>
                </a:solidFill>
                <a:latin typeface="华文楷体" pitchFamily="2" charset="-122"/>
                <a:ea typeface="华文楷体" pitchFamily="2" charset="-122"/>
              </a:rPr>
              <a:t>第一，用大规模搞群众运动的办法，去抓经济建设是不可取的。第二，在经济建设中，一定要从实际出发，做到实事求是。第三，经济建设要遵循客观规律。</a:t>
            </a:r>
          </a:p>
        </p:txBody>
      </p:sp>
    </p:spTree>
    <p:extLst>
      <p:ext uri="{BB962C8B-B14F-4D97-AF65-F5344CB8AC3E}">
        <p14:creationId xmlns:p14="http://schemas.microsoft.com/office/powerpoint/2010/main" val="2864987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2122311"/>
            <a:ext cx="6400800" cy="3127587"/>
          </a:xfrm>
          <a:prstGeom prst="rect">
            <a:avLst/>
          </a:prstGeom>
        </p:spPr>
        <p:txBody>
          <a:bodyPr wrap="square">
            <a:spAutoFit/>
          </a:bodyPr>
          <a:lstStyle/>
          <a:p>
            <a:pPr>
              <a:lnSpc>
                <a:spcPts val="4000"/>
              </a:lnSpc>
            </a:pPr>
            <a:r>
              <a:rPr lang="zh-CN" altLang="en-US" sz="2400" b="1" dirty="0" smtClean="0">
                <a:solidFill>
                  <a:schemeClr val="tx2"/>
                </a:solidFill>
                <a:latin typeface="华文楷体" pitchFamily="2" charset="-122"/>
                <a:ea typeface="华文楷体" pitchFamily="2" charset="-122"/>
              </a:rPr>
              <a:t>第一，必须把马克思主义与中国实践相结合，探索符合中国特点的社会主义建设道路；第二，必须正确认识社会主义社会的主要矛盾和根本任务，集中力量发展生产力；第三，必须从实际出发进行社会主义建设，建设规模和速度要和国力相适应，不能急于求成。</a:t>
            </a:r>
            <a:endParaRPr lang="zh-CN" altLang="en-US" sz="2400" dirty="0">
              <a:latin typeface="华文楷体" pitchFamily="2" charset="-122"/>
              <a:ea typeface="华文楷体" pitchFamily="2" charset="-122"/>
            </a:endParaRPr>
          </a:p>
        </p:txBody>
      </p:sp>
      <p:sp>
        <p:nvSpPr>
          <p:cNvPr id="3" name="矩形 2"/>
          <p:cNvSpPr/>
          <p:nvPr/>
        </p:nvSpPr>
        <p:spPr>
          <a:xfrm>
            <a:off x="1371600" y="1219200"/>
            <a:ext cx="6032421" cy="541174"/>
          </a:xfrm>
          <a:prstGeom prst="rect">
            <a:avLst/>
          </a:prstGeom>
        </p:spPr>
        <p:txBody>
          <a:bodyPr wrap="none">
            <a:spAutoFit/>
          </a:bodyPr>
          <a:lstStyle/>
          <a:p>
            <a:pPr>
              <a:lnSpc>
                <a:spcPts val="3500"/>
              </a:lnSpc>
            </a:pPr>
            <a:r>
              <a:rPr lang="zh-CN" altLang="en-US" sz="2400" b="1" dirty="0">
                <a:solidFill>
                  <a:schemeClr val="tx2"/>
                </a:solidFill>
                <a:latin typeface="华文楷体" pitchFamily="2" charset="-122"/>
                <a:ea typeface="华文楷体" pitchFamily="2" charset="-122"/>
              </a:rPr>
              <a:t>二、社会主义建设道路初步探索的经验教训</a:t>
            </a:r>
            <a:endParaRPr lang="en-US" altLang="zh-CN" sz="2400" b="1" dirty="0">
              <a:solidFill>
                <a:schemeClr val="tx2"/>
              </a:solidFill>
              <a:latin typeface="华文楷体" pitchFamily="2" charset="-122"/>
              <a:ea typeface="华文楷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2362200"/>
            <a:ext cx="6477000" cy="2657138"/>
          </a:xfrm>
          <a:prstGeom prst="rect">
            <a:avLst/>
          </a:prstGeom>
        </p:spPr>
        <p:txBody>
          <a:bodyPr wrap="square">
            <a:spAutoFit/>
          </a:bodyPr>
          <a:lstStyle/>
          <a:p>
            <a:pPr>
              <a:lnSpc>
                <a:spcPts val="4000"/>
              </a:lnSpc>
            </a:pPr>
            <a:r>
              <a:rPr lang="zh-CN" altLang="en-US" sz="2400" b="1" dirty="0" smtClean="0">
                <a:solidFill>
                  <a:schemeClr val="tx2"/>
                </a:solidFill>
                <a:latin typeface="华文楷体" pitchFamily="2" charset="-122"/>
                <a:ea typeface="华文楷体" pitchFamily="2" charset="-122"/>
              </a:rPr>
              <a:t>第四，必须发展社会主义民主，健全社会主义法制；第五，必须坚持党的民主集中制和集体领导制度，加强执政党建设；第六，必须坚持对外开放，不能关起门来搞建设，要借鉴和吸收人类文明的共同成果建设社会主义。</a:t>
            </a:r>
            <a:endParaRPr lang="zh-CN" altLang="en-US" sz="2400" dirty="0">
              <a:latin typeface="华文楷体" pitchFamily="2" charset="-122"/>
              <a:ea typeface="华文楷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09800" y="2819400"/>
            <a:ext cx="4493538" cy="523220"/>
          </a:xfrm>
          <a:prstGeom prst="rect">
            <a:avLst/>
          </a:prstGeom>
        </p:spPr>
        <p:txBody>
          <a:bodyPr wrap="none">
            <a:spAutoFit/>
          </a:bodyPr>
          <a:lstStyle/>
          <a:p>
            <a:r>
              <a:rPr lang="zh-CN" altLang="en-US" sz="2800" b="1" dirty="0">
                <a:solidFill>
                  <a:srgbClr val="FF0000"/>
                </a:solidFill>
                <a:latin typeface="华文楷体" pitchFamily="2" charset="-122"/>
                <a:ea typeface="华文楷体" pitchFamily="2" charset="-122"/>
              </a:rPr>
              <a:t>必读</a:t>
            </a:r>
            <a:r>
              <a:rPr lang="zh-CN" altLang="en-US" sz="2800" b="1" dirty="0" smtClean="0">
                <a:solidFill>
                  <a:srgbClr val="FF0000"/>
                </a:solidFill>
                <a:latin typeface="华文楷体" pitchFamily="2" charset="-122"/>
                <a:ea typeface="华文楷体" pitchFamily="2" charset="-122"/>
              </a:rPr>
              <a:t>文献：</a:t>
            </a:r>
            <a:r>
              <a:rPr lang="en-US" altLang="zh-CN" sz="2800" b="1" dirty="0" smtClean="0">
                <a:solidFill>
                  <a:schemeClr val="tx2"/>
                </a:solidFill>
                <a:latin typeface="华文楷体" pitchFamily="2" charset="-122"/>
                <a:ea typeface="华文楷体" pitchFamily="2" charset="-122"/>
              </a:rPr>
              <a:t>《</a:t>
            </a:r>
            <a:r>
              <a:rPr lang="zh-CN" altLang="en-US" sz="2800" b="1" dirty="0" smtClean="0">
                <a:solidFill>
                  <a:schemeClr val="tx2"/>
                </a:solidFill>
                <a:latin typeface="华文楷体" pitchFamily="2" charset="-122"/>
                <a:ea typeface="华文楷体" pitchFamily="2" charset="-122"/>
              </a:rPr>
              <a:t>论十大关系</a:t>
            </a:r>
            <a:r>
              <a:rPr lang="en-US" altLang="zh-CN" sz="2800" b="1" dirty="0">
                <a:solidFill>
                  <a:schemeClr val="tx2"/>
                </a:solidFill>
                <a:latin typeface="华文楷体" pitchFamily="2" charset="-122"/>
                <a:ea typeface="华文楷体" pitchFamily="2" charset="-122"/>
              </a:rPr>
              <a:t>》</a:t>
            </a:r>
            <a:endParaRPr lang="zh-CN" altLang="en-US" sz="2800" dirty="0"/>
          </a:p>
        </p:txBody>
      </p:sp>
    </p:spTree>
    <p:extLst>
      <p:ext uri="{BB962C8B-B14F-4D97-AF65-F5344CB8AC3E}">
        <p14:creationId xmlns:p14="http://schemas.microsoft.com/office/powerpoint/2010/main" val="314403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66119" y="3124200"/>
            <a:ext cx="6173486" cy="584775"/>
          </a:xfrm>
          <a:prstGeom prst="rect">
            <a:avLst/>
          </a:prstGeom>
          <a:noFill/>
        </p:spPr>
        <p:txBody>
          <a:bodyPr wrap="none" lIns="91440" tIns="45720" rIns="91440" bIns="45720">
            <a:spAutoFit/>
          </a:bodyPr>
          <a:lstStyle/>
          <a:p>
            <a:pPr algn="ctr"/>
            <a:r>
              <a:rPr lang="en-US" altLang="zh-CN" sz="3200" b="1" cap="none" spc="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1956</a:t>
            </a:r>
            <a:r>
              <a:rPr lang="zh-CN" altLang="zh-CN" sz="3200" b="1" cap="none" spc="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年国内外发生了哪些大事？</a:t>
            </a:r>
            <a:endParaRPr lang="zh-CN" altLang="en-US" sz="3200" b="1" cap="none" spc="0"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7" name="Picture 6" descr="C:\Users\zhao\AppData\Roaming\360se6\Application\User Data\temp\t01d3a4f9d24708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862" y="4262052"/>
            <a:ext cx="2703135" cy="132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61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9222" y="2252133"/>
            <a:ext cx="6172200" cy="2862322"/>
          </a:xfrm>
          <a:prstGeom prst="rect">
            <a:avLst/>
          </a:prstGeom>
        </p:spPr>
        <p:txBody>
          <a:bodyPr wrap="square">
            <a:spAutoFit/>
          </a:bodyPr>
          <a:lstStyle/>
          <a:p>
            <a:pPr>
              <a:lnSpc>
                <a:spcPct val="150000"/>
              </a:lnSpc>
            </a:pPr>
            <a:r>
              <a:rPr lang="en-US" altLang="zh-CN" sz="2400" b="1" dirty="0">
                <a:solidFill>
                  <a:schemeClr val="tx2"/>
                </a:solidFill>
                <a:latin typeface="华文楷体" pitchFamily="2" charset="-122"/>
                <a:ea typeface="华文楷体" pitchFamily="2" charset="-122"/>
              </a:rPr>
              <a:t>1956</a:t>
            </a:r>
            <a:r>
              <a:rPr lang="zh-CN" altLang="zh-CN" sz="2400" b="1" dirty="0">
                <a:solidFill>
                  <a:schemeClr val="tx2"/>
                </a:solidFill>
                <a:latin typeface="华文楷体" pitchFamily="2" charset="-122"/>
                <a:ea typeface="华文楷体" pitchFamily="2" charset="-122"/>
              </a:rPr>
              <a:t>年在苏共二十大上，赫鲁晓夫作了《关于个人崇拜及其后果》的</a:t>
            </a:r>
            <a:r>
              <a:rPr lang="zh-CN" altLang="zh-CN" sz="2400" b="1" dirty="0" smtClean="0">
                <a:solidFill>
                  <a:schemeClr val="tx2"/>
                </a:solidFill>
                <a:latin typeface="华文楷体" pitchFamily="2" charset="-122"/>
                <a:ea typeface="华文楷体" pitchFamily="2" charset="-122"/>
              </a:rPr>
              <a:t>报告</a:t>
            </a:r>
            <a:r>
              <a:rPr lang="zh-CN" altLang="en-US" sz="2400" b="1" dirty="0">
                <a:solidFill>
                  <a:schemeClr val="tx2"/>
                </a:solidFill>
                <a:latin typeface="华文楷体" pitchFamily="2" charset="-122"/>
                <a:ea typeface="华文楷体" pitchFamily="2" charset="-122"/>
              </a:rPr>
              <a:t>。</a:t>
            </a:r>
            <a:r>
              <a:rPr lang="zh-CN" altLang="zh-CN" sz="2400" b="1" dirty="0" smtClean="0">
                <a:solidFill>
                  <a:schemeClr val="tx2"/>
                </a:solidFill>
                <a:latin typeface="华文楷体" pitchFamily="2" charset="-122"/>
                <a:ea typeface="华文楷体" pitchFamily="2" charset="-122"/>
              </a:rPr>
              <a:t>全盘否定</a:t>
            </a:r>
            <a:r>
              <a:rPr lang="zh-CN" altLang="zh-CN" sz="2400" b="1" dirty="0">
                <a:solidFill>
                  <a:schemeClr val="tx2"/>
                </a:solidFill>
                <a:latin typeface="华文楷体" pitchFamily="2" charset="-122"/>
                <a:ea typeface="华文楷体" pitchFamily="2" charset="-122"/>
              </a:rPr>
              <a:t>斯大林，</a:t>
            </a:r>
            <a:r>
              <a:rPr lang="zh-CN" altLang="zh-CN" sz="2400" b="1" dirty="0" smtClean="0">
                <a:solidFill>
                  <a:schemeClr val="tx2"/>
                </a:solidFill>
                <a:latin typeface="华文楷体" pitchFamily="2" charset="-122"/>
                <a:ea typeface="华文楷体" pitchFamily="2" charset="-122"/>
              </a:rPr>
              <a:t>尖锐揭露</a:t>
            </a:r>
            <a:r>
              <a:rPr lang="zh-CN" altLang="zh-CN" sz="2400" b="1" dirty="0">
                <a:solidFill>
                  <a:schemeClr val="tx2"/>
                </a:solidFill>
                <a:latin typeface="华文楷体" pitchFamily="2" charset="-122"/>
                <a:ea typeface="华文楷体" pitchFamily="2" charset="-122"/>
              </a:rPr>
              <a:t>了斯大林的个人崇拜和肃反扩大化错误，国际共产主义运动掀起轩然大波，引发西方反苏反共浪潮和波匈事件。</a:t>
            </a:r>
          </a:p>
        </p:txBody>
      </p:sp>
    </p:spTree>
    <p:extLst>
      <p:ext uri="{BB962C8B-B14F-4D97-AF65-F5344CB8AC3E}">
        <p14:creationId xmlns:p14="http://schemas.microsoft.com/office/powerpoint/2010/main" val="297634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2600" y="2209800"/>
            <a:ext cx="6019800" cy="2862322"/>
          </a:xfrm>
          <a:prstGeom prst="rect">
            <a:avLst/>
          </a:prstGeom>
        </p:spPr>
        <p:txBody>
          <a:bodyPr wrap="square">
            <a:spAutoFit/>
          </a:bodyPr>
          <a:lstStyle/>
          <a:p>
            <a:pPr>
              <a:lnSpc>
                <a:spcPct val="150000"/>
              </a:lnSpc>
            </a:pPr>
            <a:r>
              <a:rPr lang="zh-CN" altLang="en-US" sz="2400" b="1" dirty="0">
                <a:solidFill>
                  <a:schemeClr val="tx2"/>
                </a:solidFill>
                <a:latin typeface="华文楷体" pitchFamily="2" charset="-122"/>
                <a:ea typeface="华文楷体" pitchFamily="2" charset="-122"/>
              </a:rPr>
              <a:t>东欧一些社会主义国家由于长期照抄照搬苏联</a:t>
            </a:r>
            <a:r>
              <a:rPr lang="zh-CN" altLang="en-US" sz="2400" b="1" dirty="0" smtClean="0">
                <a:solidFill>
                  <a:schemeClr val="tx2"/>
                </a:solidFill>
                <a:latin typeface="华文楷体" pitchFamily="2" charset="-122"/>
                <a:ea typeface="华文楷体" pitchFamily="2" charset="-122"/>
              </a:rPr>
              <a:t>模式</a:t>
            </a:r>
            <a:r>
              <a:rPr lang="zh-CN" altLang="en-US" sz="2400" b="1" dirty="0">
                <a:solidFill>
                  <a:schemeClr val="tx2"/>
                </a:solidFill>
                <a:latin typeface="华文楷体" pitchFamily="2" charset="-122"/>
                <a:ea typeface="华文楷体" pitchFamily="2" charset="-122"/>
              </a:rPr>
              <a:t>，引发政治和经济危机，导致波兰事件和匈牙利事件的发生。</a:t>
            </a:r>
            <a:r>
              <a:rPr lang="en-US" altLang="zh-CN" sz="2400" b="1" dirty="0">
                <a:solidFill>
                  <a:schemeClr val="tx2"/>
                </a:solidFill>
                <a:latin typeface="华文楷体" pitchFamily="2" charset="-122"/>
                <a:ea typeface="华文楷体" pitchFamily="2" charset="-122"/>
              </a:rPr>
              <a:t>1956</a:t>
            </a:r>
            <a:r>
              <a:rPr lang="zh-CN" altLang="en-US" sz="2400" b="1" dirty="0">
                <a:solidFill>
                  <a:schemeClr val="tx2"/>
                </a:solidFill>
                <a:latin typeface="华文楷体" pitchFamily="2" charset="-122"/>
                <a:ea typeface="华文楷体" pitchFamily="2" charset="-122"/>
              </a:rPr>
              <a:t>年的波匈事件</a:t>
            </a:r>
            <a:r>
              <a:rPr lang="zh-CN" altLang="en-US" sz="2400" b="1" dirty="0" smtClean="0">
                <a:solidFill>
                  <a:schemeClr val="tx2"/>
                </a:solidFill>
                <a:latin typeface="华文楷体" pitchFamily="2" charset="-122"/>
                <a:ea typeface="华文楷体" pitchFamily="2" charset="-122"/>
              </a:rPr>
              <a:t>是当代</a:t>
            </a:r>
            <a:r>
              <a:rPr lang="zh-CN" altLang="en-US" sz="2400" b="1" dirty="0">
                <a:solidFill>
                  <a:schemeClr val="tx2"/>
                </a:solidFill>
                <a:latin typeface="华文楷体" pitchFamily="2" charset="-122"/>
                <a:ea typeface="华文楷体" pitchFamily="2" charset="-122"/>
              </a:rPr>
              <a:t>世界政治史上的重大事件，对当时的社会主义阵营产生过重大影响。</a:t>
            </a:r>
          </a:p>
        </p:txBody>
      </p:sp>
    </p:spTree>
    <p:extLst>
      <p:ext uri="{BB962C8B-B14F-4D97-AF65-F5344CB8AC3E}">
        <p14:creationId xmlns:p14="http://schemas.microsoft.com/office/powerpoint/2010/main" val="108619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2600" y="2362200"/>
            <a:ext cx="5109091" cy="461665"/>
          </a:xfrm>
          <a:prstGeom prst="rect">
            <a:avLst/>
          </a:prstGeom>
        </p:spPr>
        <p:txBody>
          <a:bodyPr wrap="none">
            <a:spAutoFit/>
          </a:bodyPr>
          <a:lstStyle/>
          <a:p>
            <a:r>
              <a:rPr lang="zh-CN" altLang="zh-CN" sz="2400" b="1" dirty="0">
                <a:solidFill>
                  <a:schemeClr val="tx2"/>
                </a:solidFill>
                <a:latin typeface="华文楷体" pitchFamily="2" charset="-122"/>
                <a:ea typeface="华文楷体" pitchFamily="2" charset="-122"/>
              </a:rPr>
              <a:t>苏共二十大及波匈事件对中国的</a:t>
            </a:r>
            <a:r>
              <a:rPr lang="zh-CN" altLang="zh-CN" sz="2400" b="1" dirty="0" smtClean="0">
                <a:solidFill>
                  <a:schemeClr val="tx2"/>
                </a:solidFill>
                <a:latin typeface="华文楷体" pitchFamily="2" charset="-122"/>
                <a:ea typeface="华文楷体" pitchFamily="2" charset="-122"/>
              </a:rPr>
              <a:t>影响</a:t>
            </a:r>
            <a:endParaRPr lang="zh-CN" altLang="zh-CN" sz="2400" b="1" dirty="0">
              <a:solidFill>
                <a:schemeClr val="tx2"/>
              </a:solidFill>
              <a:latin typeface="华文楷体" pitchFamily="2" charset="-122"/>
              <a:ea typeface="华文楷体" pitchFamily="2" charset="-122"/>
            </a:endParaRPr>
          </a:p>
        </p:txBody>
      </p:sp>
      <p:sp>
        <p:nvSpPr>
          <p:cNvPr id="3" name="矩形 2"/>
          <p:cNvSpPr/>
          <p:nvPr/>
        </p:nvSpPr>
        <p:spPr>
          <a:xfrm>
            <a:off x="1524000" y="3163670"/>
            <a:ext cx="6172200" cy="1754326"/>
          </a:xfrm>
          <a:prstGeom prst="rect">
            <a:avLst/>
          </a:prstGeom>
        </p:spPr>
        <p:txBody>
          <a:bodyPr wrap="square">
            <a:spAutoFit/>
          </a:bodyPr>
          <a:lstStyle/>
          <a:p>
            <a:pPr>
              <a:lnSpc>
                <a:spcPct val="150000"/>
              </a:lnSpc>
            </a:pPr>
            <a:r>
              <a:rPr lang="zh-CN" altLang="zh-CN" sz="2400" b="1" dirty="0">
                <a:solidFill>
                  <a:schemeClr val="tx2"/>
                </a:solidFill>
                <a:latin typeface="华文楷体" pitchFamily="2" charset="-122"/>
                <a:ea typeface="华文楷体" pitchFamily="2" charset="-122"/>
              </a:rPr>
              <a:t>解放思想，破除了迷信，为毛泽东探索的起步创造了思想前提</a:t>
            </a:r>
            <a:r>
              <a:rPr lang="zh-CN" altLang="zh-CN" sz="2400" b="1" dirty="0" smtClean="0">
                <a:solidFill>
                  <a:schemeClr val="tx2"/>
                </a:solidFill>
                <a:latin typeface="华文楷体" pitchFamily="2" charset="-122"/>
                <a:ea typeface="华文楷体" pitchFamily="2" charset="-122"/>
              </a:rPr>
              <a:t>。</a:t>
            </a:r>
            <a:r>
              <a:rPr lang="zh-CN" altLang="zh-CN" sz="2400" b="1" dirty="0">
                <a:solidFill>
                  <a:schemeClr val="tx2"/>
                </a:solidFill>
                <a:latin typeface="华文楷体" pitchFamily="2" charset="-122"/>
                <a:ea typeface="华文楷体" pitchFamily="2" charset="-122"/>
              </a:rPr>
              <a:t>明确了</a:t>
            </a:r>
            <a:r>
              <a:rPr lang="en-US" altLang="zh-CN" sz="2400" b="1" dirty="0">
                <a:solidFill>
                  <a:schemeClr val="tx2"/>
                </a:solidFill>
                <a:latin typeface="华文楷体" pitchFamily="2" charset="-122"/>
                <a:ea typeface="华文楷体" pitchFamily="2" charset="-122"/>
              </a:rPr>
              <a:t>“</a:t>
            </a:r>
            <a:r>
              <a:rPr lang="zh-CN" altLang="zh-CN" sz="2400" b="1" dirty="0">
                <a:solidFill>
                  <a:schemeClr val="tx2"/>
                </a:solidFill>
                <a:latin typeface="华文楷体" pitchFamily="2" charset="-122"/>
                <a:ea typeface="华文楷体" pitchFamily="2" charset="-122"/>
              </a:rPr>
              <a:t>以苏联为鉴戒</a:t>
            </a:r>
            <a:r>
              <a:rPr lang="en-US" altLang="zh-CN" sz="2400" b="1" dirty="0">
                <a:solidFill>
                  <a:schemeClr val="tx2"/>
                </a:solidFill>
                <a:latin typeface="华文楷体" pitchFamily="2" charset="-122"/>
                <a:ea typeface="华文楷体" pitchFamily="2" charset="-122"/>
              </a:rPr>
              <a:t>”</a:t>
            </a:r>
            <a:r>
              <a:rPr lang="zh-CN" altLang="zh-CN" sz="2400" b="1" dirty="0">
                <a:solidFill>
                  <a:schemeClr val="tx2"/>
                </a:solidFill>
                <a:latin typeface="华文楷体" pitchFamily="2" charset="-122"/>
                <a:ea typeface="华文楷体" pitchFamily="2" charset="-122"/>
              </a:rPr>
              <a:t>的社会主义建设的指导思想。</a:t>
            </a:r>
            <a:endParaRPr lang="zh-CN" altLang="en-US" sz="2400" b="1" dirty="0">
              <a:solidFill>
                <a:schemeClr val="tx2"/>
              </a:solidFill>
              <a:latin typeface="华文楷体" pitchFamily="2" charset="-122"/>
              <a:ea typeface="华文楷体" pitchFamily="2" charset="-122"/>
            </a:endParaRPr>
          </a:p>
        </p:txBody>
      </p:sp>
    </p:spTree>
    <p:extLst>
      <p:ext uri="{BB962C8B-B14F-4D97-AF65-F5344CB8AC3E}">
        <p14:creationId xmlns:p14="http://schemas.microsoft.com/office/powerpoint/2010/main" val="2261980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07065" y="2362200"/>
            <a:ext cx="6340197" cy="2308324"/>
          </a:xfrm>
          <a:prstGeom prst="rect">
            <a:avLst/>
          </a:prstGeom>
        </p:spPr>
        <p:txBody>
          <a:bodyPr wrap="none">
            <a:spAutoFit/>
          </a:bodyPr>
          <a:lstStyle/>
          <a:p>
            <a:pPr marL="342900" indent="-342900">
              <a:lnSpc>
                <a:spcPct val="150000"/>
              </a:lnSpc>
            </a:pPr>
            <a:r>
              <a:rPr lang="zh-CN" altLang="en-US" sz="2400" b="1" dirty="0" smtClean="0">
                <a:solidFill>
                  <a:schemeClr val="tx2"/>
                </a:solidFill>
                <a:latin typeface="华文楷体" pitchFamily="2" charset="-122"/>
                <a:ea typeface="华文楷体" pitchFamily="2" charset="-122"/>
              </a:rPr>
              <a:t>一、调动一切积极因素为社会主义服务的思想</a:t>
            </a:r>
            <a:endParaRPr lang="en-US" altLang="zh-CN" sz="2400" b="1" dirty="0" smtClean="0">
              <a:solidFill>
                <a:schemeClr val="tx2"/>
              </a:solidFill>
              <a:latin typeface="华文楷体" pitchFamily="2" charset="-122"/>
              <a:ea typeface="华文楷体" pitchFamily="2" charset="-122"/>
            </a:endParaRPr>
          </a:p>
          <a:p>
            <a:pPr marL="342900" indent="-342900">
              <a:lnSpc>
                <a:spcPct val="150000"/>
              </a:lnSpc>
            </a:pPr>
            <a:r>
              <a:rPr lang="zh-CN" altLang="en-US" sz="2400" b="1" dirty="0" smtClean="0">
                <a:solidFill>
                  <a:schemeClr val="tx2"/>
                </a:solidFill>
                <a:latin typeface="华文楷体" pitchFamily="2" charset="-122"/>
                <a:ea typeface="华文楷体" pitchFamily="2" charset="-122"/>
              </a:rPr>
              <a:t>二、正确认识和处理社会主义社会矛盾的思想</a:t>
            </a:r>
            <a:endParaRPr lang="en-US" altLang="zh-CN" sz="2400" b="1" dirty="0" smtClean="0">
              <a:solidFill>
                <a:schemeClr val="tx2"/>
              </a:solidFill>
              <a:latin typeface="华文楷体" pitchFamily="2" charset="-122"/>
              <a:ea typeface="华文楷体" pitchFamily="2" charset="-122"/>
            </a:endParaRPr>
          </a:p>
          <a:p>
            <a:pPr marL="342900" indent="-342900">
              <a:lnSpc>
                <a:spcPct val="150000"/>
              </a:lnSpc>
            </a:pPr>
            <a:r>
              <a:rPr lang="zh-CN" altLang="en-US" sz="2400" b="1" dirty="0" smtClean="0">
                <a:solidFill>
                  <a:schemeClr val="tx2"/>
                </a:solidFill>
                <a:latin typeface="华文楷体" pitchFamily="2" charset="-122"/>
                <a:ea typeface="华文楷体" pitchFamily="2" charset="-122"/>
              </a:rPr>
              <a:t>三、走中国工业化道路的思想</a:t>
            </a:r>
            <a:endParaRPr lang="en-US" altLang="zh-CN" sz="2400" b="1" dirty="0" smtClean="0">
              <a:solidFill>
                <a:schemeClr val="tx2"/>
              </a:solidFill>
              <a:latin typeface="华文楷体" pitchFamily="2" charset="-122"/>
              <a:ea typeface="华文楷体" pitchFamily="2" charset="-122"/>
            </a:endParaRPr>
          </a:p>
          <a:p>
            <a:pPr marL="342900" indent="-342900">
              <a:lnSpc>
                <a:spcPct val="150000"/>
              </a:lnSpc>
            </a:pPr>
            <a:r>
              <a:rPr lang="zh-CN" altLang="en-US" sz="2400" b="1" dirty="0" smtClean="0">
                <a:solidFill>
                  <a:schemeClr val="tx2"/>
                </a:solidFill>
                <a:latin typeface="华文楷体" pitchFamily="2" charset="-122"/>
                <a:ea typeface="华文楷体" pitchFamily="2" charset="-122"/>
              </a:rPr>
              <a:t>四、初步探索的其他理论成果</a:t>
            </a:r>
            <a:endParaRPr lang="zh-CN" altLang="en-US" sz="2400" b="1" dirty="0">
              <a:solidFill>
                <a:schemeClr val="tx2"/>
              </a:solidFill>
              <a:latin typeface="华文楷体" pitchFamily="2" charset="-122"/>
              <a:ea typeface="华文楷体" pitchFamily="2" charset="-122"/>
            </a:endParaRPr>
          </a:p>
        </p:txBody>
      </p:sp>
      <p:sp>
        <p:nvSpPr>
          <p:cNvPr id="2" name="矩形 1"/>
          <p:cNvSpPr/>
          <p:nvPr/>
        </p:nvSpPr>
        <p:spPr>
          <a:xfrm>
            <a:off x="1371600" y="914400"/>
            <a:ext cx="5943600" cy="830997"/>
          </a:xfrm>
          <a:prstGeom prst="rect">
            <a:avLst/>
          </a:prstGeom>
        </p:spPr>
        <p:txBody>
          <a:bodyPr wrap="square">
            <a:spAutoFit/>
          </a:bodyPr>
          <a:lstStyle/>
          <a:p>
            <a:pPr marL="342900" indent="-342900"/>
            <a:r>
              <a:rPr lang="zh-CN" altLang="en-US" sz="2400" b="1" dirty="0">
                <a:solidFill>
                  <a:schemeClr val="tx2"/>
                </a:solidFill>
                <a:latin typeface="华文楷体" pitchFamily="2" charset="-122"/>
                <a:ea typeface="华文楷体" pitchFamily="2" charset="-122"/>
              </a:rPr>
              <a:t>第一节 社会主义建设道路初步探索的重要理论成果</a:t>
            </a:r>
          </a:p>
        </p:txBody>
      </p:sp>
    </p:spTree>
    <p:extLst>
      <p:ext uri="{BB962C8B-B14F-4D97-AF65-F5344CB8AC3E}">
        <p14:creationId xmlns:p14="http://schemas.microsoft.com/office/powerpoint/2010/main" val="443953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8689</TotalTime>
  <Words>3657</Words>
  <Application>Microsoft Office PowerPoint</Application>
  <PresentationFormat>全屏显示(4:3)</PresentationFormat>
  <Paragraphs>112</Paragraphs>
  <Slides>47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仿宋_GB2312</vt:lpstr>
      <vt:lpstr>华文楷体</vt:lpstr>
      <vt:lpstr>楷体</vt:lpstr>
      <vt:lpstr>楷体_GB2312</vt:lpstr>
      <vt:lpstr>宋体</vt:lpstr>
      <vt:lpstr>Calibri</vt:lpstr>
      <vt:lpstr>Tahoma</vt:lpstr>
      <vt:lpstr>Times New Roman</vt:lpstr>
      <vt:lpstr>Wingdings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dc:creator>
  <cp:lastModifiedBy>zhao</cp:lastModifiedBy>
  <cp:revision>696</cp:revision>
  <cp:lastPrinted>1601-01-01T00:00:00Z</cp:lastPrinted>
  <dcterms:created xsi:type="dcterms:W3CDTF">1601-01-01T00:00:00Z</dcterms:created>
  <dcterms:modified xsi:type="dcterms:W3CDTF">2016-10-14T00:43:06Z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